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diagrams/colors22.xml" ContentType="application/vnd.openxmlformats-officedocument.drawingml.diagramColors+xml"/>
  <Override PartName="/ppt/diagrams/data35.xml" ContentType="application/vnd.openxmlformats-officedocument.drawingml.diagramData+xml"/>
  <Override PartName="/ppt/slides/slide36.xml" ContentType="application/vnd.openxmlformats-officedocument.presentationml.slide+xml"/>
  <Override PartName="/ppt/diagrams/colors11.xml" ContentType="application/vnd.openxmlformats-officedocument.drawingml.diagramColors+xml"/>
  <Override PartName="/ppt/diagrams/data24.xml" ContentType="application/vnd.openxmlformats-officedocument.drawingml.diagramData+xml"/>
  <Override PartName="/ppt/slides/slide25.xml" ContentType="application/vnd.openxmlformats-officedocument.presentationml.slide+xml"/>
  <Override PartName="/ppt/slideLayouts/slideLayout2.xml" ContentType="application/vnd.openxmlformats-officedocument.presentationml.slideLayout+xml"/>
  <Override PartName="/ppt/diagrams/layout9.xml" ContentType="application/vnd.openxmlformats-officedocument.drawingml.diagramLayout+xml"/>
  <Override PartName="/ppt/diagrams/data13.xml" ContentType="application/vnd.openxmlformats-officedocument.drawingml.diagramData+xml"/>
  <Override PartName="/ppt/diagrams/quickStyle28.xml" ContentType="application/vnd.openxmlformats-officedocument.drawingml.diagramStyle+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diagrams/quickStyle17.xml" ContentType="application/vnd.openxmlformats-officedocument.drawingml.diagramStyle+xml"/>
  <Override PartName="/ppt/tableStyles.xml" ContentType="application/vnd.openxmlformats-officedocument.presentationml.tableStyles+xml"/>
  <Override PartName="/ppt/diagrams/layout17.xml" ContentType="application/vnd.openxmlformats-officedocument.drawingml.diagramLayout+xml"/>
  <Override PartName="/ppt/diagrams/layout28.xml" ContentType="application/vnd.openxmlformats-officedocument.drawingml.diagramLayout+xml"/>
  <Override PartName="/ppt/diagrams/quickStyle31.xml" ContentType="application/vnd.openxmlformats-officedocument.drawingml.diagramStyle+xml"/>
  <Override PartName="/ppt/diagrams/layout1.xml" ContentType="application/vnd.openxmlformats-officedocument.drawingml.diagramLayout+xml"/>
  <Override PartName="/ppt/diagrams/data2.xml" ContentType="application/vnd.openxmlformats-officedocument.drawingml.diagramData+xml"/>
  <Override PartName="/ppt/diagrams/quickStyle20.xml" ContentType="application/vnd.openxmlformats-officedocument.drawingml.diagramStyle+xml"/>
  <Override PartName="/ppt/diagrams/colors27.xml" ContentType="application/vnd.openxmlformats-officedocument.drawingml.diagramColors+xml"/>
  <Override PartName="/ppt/diagrams/data29.xml" ContentType="application/vnd.openxmlformats-officedocument.drawingml.diagramData+xml"/>
  <Override PartName="/ppt/diagrams/colors4.xml" ContentType="application/vnd.openxmlformats-officedocument.drawingml.diagramColors+xml"/>
  <Override PartName="/ppt/diagrams/colors16.xml" ContentType="application/vnd.openxmlformats-officedocument.drawingml.diagramColors+xml"/>
  <Override PartName="/ppt/diagrams/data18.xml" ContentType="application/vnd.openxmlformats-officedocument.drawingml.diagramData+xml"/>
  <Override PartName="/ppt/diagrams/layout31.xml" ContentType="application/vnd.openxmlformats-officedocument.drawingml.diagramLayout+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3.xml" ContentType="application/vnd.openxmlformats-officedocument.presentationml.notesSlide+xml"/>
  <Override PartName="/ppt/diagrams/colors12.xml" ContentType="application/vnd.openxmlformats-officedocument.drawingml.diagramColors+xml"/>
  <Override PartName="/ppt/diagrams/layout20.xml" ContentType="application/vnd.openxmlformats-officedocument.drawingml.diagramLayout+xml"/>
  <Override PartName="/ppt/diagrams/colors23.xml" ContentType="application/vnd.openxmlformats-officedocument.drawingml.diagramColors+xml"/>
  <Override PartName="/ppt/diagrams/data25.xml" ContentType="application/vnd.openxmlformats-officedocument.drawingml.diagramData+xml"/>
  <Default Extension="png" ContentType="image/png"/>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diagrams/quickStyle3.xml" ContentType="application/vnd.openxmlformats-officedocument.drawingml.diagramStyle+xml"/>
  <Override PartName="/ppt/diagrams/data14.xml" ContentType="application/vnd.openxmlformats-officedocument.drawingml.diagramData+xml"/>
  <Override PartName="/ppt/diagrams/colors30.xml" ContentType="application/vnd.openxmlformats-officedocument.drawingml.diagramColors+xml"/>
  <Override PartName="/ppt/diagrams/data32.xml" ContentType="application/vnd.openxmlformats-officedocument.drawingml.diagramData+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diagrams/data21.xml" ContentType="application/vnd.openxmlformats-officedocument.drawingml.diagramData+xml"/>
  <Override PartName="/ppt/diagrams/quickStyle29.xml" ContentType="application/vnd.openxmlformats-officedocument.drawingml.diagramStyl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diagrams/layout6.xml" ContentType="application/vnd.openxmlformats-officedocument.drawingml.diagramLayout+xml"/>
  <Override PartName="/ppt/diagrams/data10.xml" ContentType="application/vnd.openxmlformats-officedocument.drawingml.diagramData+xml"/>
  <Override PartName="/ppt/diagrams/quickStyle18.xml" ContentType="application/vnd.openxmlformats-officedocument.drawingml.diagramStyle+xml"/>
  <Override PartName="/ppt/diagrams/layout29.xml" ContentType="application/vnd.openxmlformats-officedocument.drawingml.diagramLayout+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diagrams/data7.xml" ContentType="application/vnd.openxmlformats-officedocument.drawingml.diagramData+xml"/>
  <Override PartName="/ppt/diagrams/colors9.xml" ContentType="application/vnd.openxmlformats-officedocument.drawingml.diagramColors+xml"/>
  <Override PartName="/ppt/diagrams/quickStyle14.xml" ContentType="application/vnd.openxmlformats-officedocument.drawingml.diagramStyle+xml"/>
  <Override PartName="/ppt/diagrams/layout18.xml" ContentType="application/vnd.openxmlformats-officedocument.drawingml.diagramLayout+xml"/>
  <Override PartName="/ppt/diagrams/quickStyle25.xml" ContentType="application/vnd.openxmlformats-officedocument.drawingml.diagramStyle+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25.xml" ContentType="application/vnd.openxmlformats-officedocument.drawingml.diagramLayout+xml"/>
  <Override PartName="/ppt/diagrams/colors28.xml" ContentType="application/vnd.openxmlformats-officedocument.drawingml.diagramColors+xml"/>
  <Override PartName="/ppt/diagrams/quickStyle32.xml" ContentType="application/vnd.openxmlformats-officedocument.drawingml.diagramStyle+xml"/>
  <Override PartName="/ppt/diagrams/data3.xml" ContentType="application/vnd.openxmlformats-officedocument.drawingml.diagramData+xml"/>
  <Override PartName="/ppt/diagrams/colors5.xml" ContentType="application/vnd.openxmlformats-officedocument.drawingml.diagramColors+xml"/>
  <Override PartName="/ppt/diagrams/quickStyle8.xml" ContentType="application/vnd.openxmlformats-officedocument.drawingml.diagramStyle+xml"/>
  <Override PartName="/ppt/diagrams/quickStyle10.xml" ContentType="application/vnd.openxmlformats-officedocument.drawingml.diagramStyle+xml"/>
  <Override PartName="/ppt/diagrams/layout14.xml" ContentType="application/vnd.openxmlformats-officedocument.drawingml.diagramLayout+xml"/>
  <Override PartName="/ppt/diagrams/colors17.xml" ContentType="application/vnd.openxmlformats-officedocument.drawingml.diagramColors+xml"/>
  <Override PartName="/ppt/diagrams/quickStyle21.xml" ContentType="application/vnd.openxmlformats-officedocument.drawingml.diagramStyle+xml"/>
  <Override PartName="/ppt/diagrams/layout32.xml" ContentType="application/vnd.openxmlformats-officedocument.drawingml.diagramLayout+xml"/>
  <Override PartName="/ppt/diagrams/colors35.xml" ContentType="application/vnd.openxmlformats-officedocument.drawingml.diagramColors+xml"/>
  <Override PartName="/ppt/slides/slide49.xml" ContentType="application/vnd.openxmlformats-officedocument.presentationml.slide+xml"/>
  <Override PartName="/ppt/notesSlides/notesSlide4.xml" ContentType="application/vnd.openxmlformats-officedocument.presentationml.notesSlide+xml"/>
  <Override PartName="/ppt/diagrams/data19.xml" ContentType="application/vnd.openxmlformats-officedocument.drawingml.diagramData+xml"/>
  <Override PartName="/ppt/diagrams/layout21.xml" ContentType="application/vnd.openxmlformats-officedocument.drawingml.diagramLayout+xml"/>
  <Override PartName="/ppt/diagrams/colors24.xml" ContentType="application/vnd.openxmlformats-officedocument.drawingml.diagramColors+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layout10.xml" ContentType="application/vnd.openxmlformats-officedocument.drawingml.diagramLayout+xml"/>
  <Override PartName="/ppt/diagrams/colors13.xml" ContentType="application/vnd.openxmlformats-officedocument.drawingml.diagramColors+xml"/>
  <Override PartName="/ppt/diagrams/data26.xml" ContentType="application/vnd.openxmlformats-officedocument.drawingml.diagramData+xml"/>
  <Override PartName="/ppt/diagrams/colors3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diagrams/data15.xml" ContentType="application/vnd.openxmlformats-officedocument.drawingml.diagramData+xml"/>
  <Override PartName="/ppt/diagrams/colors20.xml" ContentType="application/vnd.openxmlformats-officedocument.drawingml.diagramColors+xml"/>
  <Override PartName="/ppt/diagrams/data33.xml" ContentType="application/vnd.openxmlformats-officedocument.drawingml.diagramData+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diagrams/data11.xml" ContentType="application/vnd.openxmlformats-officedocument.drawingml.diagramData+xml"/>
  <Override PartName="/ppt/diagrams/quickStyle19.xml" ContentType="application/vnd.openxmlformats-officedocument.drawingml.diagramStyle+xml"/>
  <Override PartName="/ppt/diagrams/data22.xml" ContentType="application/vnd.openxmlformats-officedocument.drawingml.diagramData+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diagrams/layout7.xml" ContentType="application/vnd.openxmlformats-officedocument.drawingml.diagramLayout+xml"/>
  <Override PartName="/ppt/diagrams/data8.xml" ContentType="application/vnd.openxmlformats-officedocument.drawingml.diagramData+xml"/>
  <Override PartName="/ppt/diagrams/quickStyle26.xml" ContentType="application/vnd.openxmlformats-officedocument.drawingml.diagramStyl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diagrams/quickStyle15.xml" ContentType="application/vnd.openxmlformats-officedocument.drawingml.diagramStyle+xml"/>
  <Override PartName="/ppt/diagrams/layout19.xml" ContentType="application/vnd.openxmlformats-officedocument.drawingml.diagramLayout+xml"/>
  <Override PartName="/ppt/diagrams/quickStyle33.xml" ContentType="application/vnd.openxmlformats-officedocument.drawingml.diagramStyle+xml"/>
  <Override PartName="/ppt/diagrams/layout3.xml" ContentType="application/vnd.openxmlformats-officedocument.drawingml.diagramLayout+xml"/>
  <Override PartName="/ppt/diagrams/data4.xml" ContentType="application/vnd.openxmlformats-officedocument.drawingml.diagramData+xml"/>
  <Override PartName="/ppt/diagrams/layout15.xml" ContentType="application/vnd.openxmlformats-officedocument.drawingml.diagramLayout+xml"/>
  <Override PartName="/ppt/diagrams/quickStyle22.xml" ContentType="application/vnd.openxmlformats-officedocument.drawingml.diagramStyle+xml"/>
  <Override PartName="/ppt/diagrams/layout26.xml" ContentType="application/vnd.openxmlformats-officedocument.drawingml.diagramLayout+xml"/>
  <Override PartName="/ppt/diagrams/colors29.xml" ContentType="application/vnd.openxmlformats-officedocument.drawingml.diagramColors+xml"/>
  <Override PartName="/ppt/diagrams/colors6.xml" ContentType="application/vnd.openxmlformats-officedocument.drawingml.diagramColors+xml"/>
  <Override PartName="/ppt/diagrams/quickStyle9.xml" ContentType="application/vnd.openxmlformats-officedocument.drawingml.diagramStyle+xml"/>
  <Override PartName="/ppt/diagrams/quickStyle11.xml" ContentType="application/vnd.openxmlformats-officedocument.drawingml.diagramStyle+xml"/>
  <Override PartName="/ppt/diagrams/colors18.xml" ContentType="application/vnd.openxmlformats-officedocument.drawingml.diagramColors+xml"/>
  <Override PartName="/ppt/diagrams/layout33.xml" ContentType="application/vnd.openxmlformats-officedocument.drawingml.diagramLayout+xml"/>
  <Override PartName="/ppt/slides/slide7.xml" ContentType="application/vnd.openxmlformats-officedocument.presentationml.slide+xml"/>
  <Override PartName="/ppt/slideLayouts/slideLayout9.xml" ContentType="application/vnd.openxmlformats-officedocument.presentationml.slideLayout+xml"/>
  <Override PartName="/ppt/diagrams/layout11.xml" ContentType="application/vnd.openxmlformats-officedocument.drawingml.diagramLayout+xml"/>
  <Override PartName="/ppt/diagrams/colors14.xml" ContentType="application/vnd.openxmlformats-officedocument.drawingml.diagramColors+xml"/>
  <Override PartName="/ppt/diagrams/layout22.xml" ContentType="application/vnd.openxmlformats-officedocument.drawingml.diagramLayout+xml"/>
  <Override PartName="/ppt/notesSlides/notesSlide5.xml" ContentType="application/vnd.openxmlformats-officedocument.presentationml.notesSlide+xml"/>
  <Override PartName="/ppt/diagrams/colors25.xml" ContentType="application/vnd.openxmlformats-officedocument.drawingml.diagramColors+xml"/>
  <Override PartName="/ppt/diagrams/data27.xml" ContentType="application/vnd.openxmlformats-officedocument.drawingml.diagramData+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notesSlides/notesSlide1.xml" ContentType="application/vnd.openxmlformats-officedocument.presentationml.notesSlide+xml"/>
  <Override PartName="/ppt/diagrams/colors2.xml" ContentType="application/vnd.openxmlformats-officedocument.drawingml.diagramColors+xml"/>
  <Override PartName="/ppt/diagrams/quickStyle5.xml" ContentType="application/vnd.openxmlformats-officedocument.drawingml.diagramStyle+xml"/>
  <Override PartName="/ppt/diagrams/data16.xml" ContentType="application/vnd.openxmlformats-officedocument.drawingml.diagramData+xml"/>
  <Override PartName="/ppt/diagrams/colors32.xml" ContentType="application/vnd.openxmlformats-officedocument.drawingml.diagramColors+xml"/>
  <Override PartName="/ppt/diagrams/data34.xml" ContentType="application/vnd.openxmlformats-officedocument.drawingml.diagramData+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diagrams/colors10.xml" ContentType="application/vnd.openxmlformats-officedocument.drawingml.diagramColors+xml"/>
  <Override PartName="/ppt/diagrams/colors21.xml" ContentType="application/vnd.openxmlformats-officedocument.drawingml.diagramColors+xml"/>
  <Override PartName="/ppt/diagrams/data23.xml" ContentType="application/vnd.openxmlformats-officedocument.drawingml.diagramData+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Default Extension="jpeg" ContentType="image/jpeg"/>
  <Override PartName="/ppt/diagrams/quickStyle1.xml" ContentType="application/vnd.openxmlformats-officedocument.drawingml.diagramStyle+xml"/>
  <Override PartName="/ppt/diagrams/layout8.xml" ContentType="application/vnd.openxmlformats-officedocument.drawingml.diagramLayout+xml"/>
  <Override PartName="/ppt/diagrams/data12.xml" ContentType="application/vnd.openxmlformats-officedocument.drawingml.diagramData+xml"/>
  <Override PartName="/ppt/diagrams/data30.xml" ContentType="application/vnd.openxmlformats-officedocument.drawingml.diagramData+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diagrams/data9.xml" ContentType="application/vnd.openxmlformats-officedocument.drawingml.diagramData+xml"/>
  <Override PartName="/ppt/diagrams/quickStyle16.xml" ContentType="application/vnd.openxmlformats-officedocument.drawingml.diagramStyle+xml"/>
  <Override PartName="/ppt/diagrams/quickStyle27.xml" ContentType="application/vnd.openxmlformats-officedocument.drawingml.diagramStyle+xml"/>
  <Override PartName="/ppt/slides/slide20.xml" ContentType="application/vnd.openxmlformats-officedocument.presentationml.slide+xml"/>
  <Override PartName="/ppt/diagrams/layout4.xml" ContentType="application/vnd.openxmlformats-officedocument.drawingml.diagramLayout+xml"/>
  <Override PartName="/ppt/diagrams/layout27.xml" ContentType="application/vnd.openxmlformats-officedocument.drawingml.diagramLayout+xml"/>
  <Override PartName="/ppt/diagrams/quickStyle34.xml" ContentType="application/vnd.openxmlformats-officedocument.drawingml.diagramStyle+xml"/>
  <Override PartName="/ppt/diagrams/data5.xml" ContentType="application/vnd.openxmlformats-officedocument.drawingml.diagramData+xml"/>
  <Override PartName="/ppt/diagrams/colors7.xml" ContentType="application/vnd.openxmlformats-officedocument.drawingml.diagramColors+xml"/>
  <Override PartName="/ppt/diagrams/quickStyle12.xml" ContentType="application/vnd.openxmlformats-officedocument.drawingml.diagramStyle+xml"/>
  <Override PartName="/ppt/diagrams/layout16.xml" ContentType="application/vnd.openxmlformats-officedocument.drawingml.diagramLayout+xml"/>
  <Override PartName="/ppt/diagrams/colors19.xml" ContentType="application/vnd.openxmlformats-officedocument.drawingml.diagramColors+xml"/>
  <Override PartName="/ppt/diagrams/quickStyle23.xml" ContentType="application/vnd.openxmlformats-officedocument.drawingml.diagramStyle+xml"/>
  <Override PartName="/ppt/diagrams/layout34.xml" ContentType="application/vnd.openxmlformats-officedocument.drawingml.diagramLayout+xml"/>
  <Override PartName="/ppt/diagrams/layout23.xml" ContentType="application/vnd.openxmlformats-officedocument.drawingml.diagramLayout+xml"/>
  <Override PartName="/ppt/diagrams/colors26.xml" ContentType="application/vnd.openxmlformats-officedocument.drawingml.diagramColors+xml"/>
  <Override PartName="/ppt/diagrams/quickStyle30.xml" ContentType="application/vnd.openxmlformats-officedocument.drawingml.diagramStyle+xml"/>
  <Override PartName="/ppt/slides/slide8.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quickStyle6.xml" ContentType="application/vnd.openxmlformats-officedocument.drawingml.diagramStyle+xml"/>
  <Override PartName="/ppt/diagrams/layout12.xml" ContentType="application/vnd.openxmlformats-officedocument.drawingml.diagramLayout+xml"/>
  <Override PartName="/ppt/diagrams/colors15.xml" ContentType="application/vnd.openxmlformats-officedocument.drawingml.diagramColors+xml"/>
  <Override PartName="/ppt/diagrams/data28.xml" ContentType="application/vnd.openxmlformats-officedocument.drawingml.diagramData+xml"/>
  <Override PartName="/ppt/diagrams/layout30.xml" ContentType="application/vnd.openxmlformats-officedocument.drawingml.diagramLayout+xml"/>
  <Override PartName="/ppt/diagrams/colors33.xml" ContentType="application/vnd.openxmlformats-officedocument.drawingml.diagramColors+xml"/>
  <Override PartName="/ppt/slides/slide29.xml" ContentType="application/vnd.openxmlformats-officedocument.presentationml.slide+xml"/>
  <Override PartName="/ppt/diagrams/data17.xml" ContentType="application/vnd.openxmlformats-officedocument.drawingml.diagramData+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43.xml" ContentType="application/vnd.openxmlformats-officedocument.presentationml.slide+xml"/>
  <Override PartName="/ppt/theme/theme1.xml" ContentType="application/vnd.openxmlformats-officedocument.theme+xml"/>
  <Override PartName="/ppt/diagrams/data31.xml" ContentType="application/vnd.openxmlformats-officedocument.drawingml.diagramData+xml"/>
  <Override PartName="/ppt/slides/slide32.xml" ContentType="application/vnd.openxmlformats-officedocument.presentationml.slide+xml"/>
  <Override PartName="/ppt/diagrams/data20.xml" ContentType="application/vnd.openxmlformats-officedocument.drawingml.diagramData+xml"/>
  <Override PartName="/ppt/diagrams/quickStyle35.xml" ContentType="application/vnd.openxmlformats-officedocument.drawingml.diagramStyle+xml"/>
  <Override PartName="/ppt/slides/slide10.xml" ContentType="application/vnd.openxmlformats-officedocument.presentationml.slide+xml"/>
  <Override PartName="/ppt/slides/slide21.xml" ContentType="application/vnd.openxmlformats-officedocument.presentationml.slide+xml"/>
  <Override PartName="/ppt/diagrams/layout5.xml" ContentType="application/vnd.openxmlformats-officedocument.drawingml.diagramLayout+xml"/>
  <Override PartName="/ppt/diagrams/data6.xml" ContentType="application/vnd.openxmlformats-officedocument.drawingml.diagramData+xml"/>
  <Override PartName="/ppt/diagrams/quickStyle24.xml" ContentType="application/vnd.openxmlformats-officedocument.drawingml.diagramStyle+xml"/>
  <Override PartName="/ppt/diagrams/colors8.xml" ContentType="application/vnd.openxmlformats-officedocument.drawingml.diagramColors+xml"/>
  <Override PartName="/ppt/diagrams/quickStyle13.xml" ContentType="application/vnd.openxmlformats-officedocument.drawingml.diagramStyle+xml"/>
  <Override PartName="/ppt/diagrams/layout35.xml" ContentType="application/vnd.openxmlformats-officedocument.drawingml.diagramLayout+xml"/>
  <Override PartName="/ppt/diagrams/layout13.xml" ContentType="application/vnd.openxmlformats-officedocument.drawingml.diagramLayout+xml"/>
  <Override PartName="/ppt/diagrams/layout24.xml" ContentType="application/vnd.openxmlformats-officedocument.drawingml.diagramLayout+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diagrams/quickStyle7.xml" ContentType="application/vnd.openxmlformats-officedocument.drawingml.diagramStyle+xml"/>
  <Override PartName="/ppt/diagrams/colors34.xml" ContentType="application/vnd.openxmlformats-officedocument.drawingml.diagramCol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67"/>
  </p:notesMasterIdLst>
  <p:sldIdLst>
    <p:sldId id="256" r:id="rId2"/>
    <p:sldId id="260" r:id="rId3"/>
    <p:sldId id="258" r:id="rId4"/>
    <p:sldId id="273" r:id="rId5"/>
    <p:sldId id="331" r:id="rId6"/>
    <p:sldId id="332" r:id="rId7"/>
    <p:sldId id="274" r:id="rId8"/>
    <p:sldId id="310" r:id="rId9"/>
    <p:sldId id="330" r:id="rId10"/>
    <p:sldId id="333" r:id="rId11"/>
    <p:sldId id="334" r:id="rId12"/>
    <p:sldId id="335" r:id="rId13"/>
    <p:sldId id="336" r:id="rId14"/>
    <p:sldId id="259" r:id="rId15"/>
    <p:sldId id="315" r:id="rId16"/>
    <p:sldId id="337" r:id="rId17"/>
    <p:sldId id="339" r:id="rId18"/>
    <p:sldId id="338" r:id="rId19"/>
    <p:sldId id="272" r:id="rId20"/>
    <p:sldId id="340" r:id="rId21"/>
    <p:sldId id="342" r:id="rId22"/>
    <p:sldId id="261" r:id="rId23"/>
    <p:sldId id="316" r:id="rId24"/>
    <p:sldId id="317" r:id="rId25"/>
    <p:sldId id="344" r:id="rId26"/>
    <p:sldId id="277" r:id="rId27"/>
    <p:sldId id="341"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6" r:id="rId45"/>
    <p:sldId id="299" r:id="rId46"/>
    <p:sldId id="300" r:id="rId47"/>
    <p:sldId id="349" r:id="rId48"/>
    <p:sldId id="305" r:id="rId49"/>
    <p:sldId id="306" r:id="rId50"/>
    <p:sldId id="307" r:id="rId51"/>
    <p:sldId id="308" r:id="rId52"/>
    <p:sldId id="309" r:id="rId53"/>
    <p:sldId id="311" r:id="rId54"/>
    <p:sldId id="312" r:id="rId55"/>
    <p:sldId id="313" r:id="rId56"/>
    <p:sldId id="320" r:id="rId57"/>
    <p:sldId id="322" r:id="rId58"/>
    <p:sldId id="323" r:id="rId59"/>
    <p:sldId id="324" r:id="rId60"/>
    <p:sldId id="325" r:id="rId61"/>
    <p:sldId id="343" r:id="rId62"/>
    <p:sldId id="326" r:id="rId63"/>
    <p:sldId id="345" r:id="rId64"/>
    <p:sldId id="347" r:id="rId65"/>
    <p:sldId id="348" r:id="rId66"/>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6" d="100"/>
          <a:sy n="86" d="100"/>
        </p:scale>
        <p:origin x="-1092" y="-90"/>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s>
</file>

<file path=ppt/diagrams/_rels/data8.xml.rels><?xml version="1.0" encoding="UTF-8" standalone="yes"?>
<Relationships xmlns="http://schemas.openxmlformats.org/package/2006/relationships"><Relationship Id="rId1" Type="http://schemas.openxmlformats.org/officeDocument/2006/relationships/hyperlink" Target="file:///C:\Users\Pankaj%20Shah\Downloads\fileopen.aspx?id=101010000000079619&amp;source=link"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62A4569-22FC-42C3-B5F4-CD8D0EB9D718}"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DB2E4547-CC63-4900-8D50-F45CE106B276}">
      <dgm:prSet/>
      <dgm:spPr/>
      <dgm:t>
        <a:bodyPr/>
        <a:lstStyle/>
        <a:p>
          <a:pPr rtl="0"/>
          <a:r>
            <a:rPr lang="en-US" dirty="0" smtClean="0"/>
            <a:t>Section 28</a:t>
          </a:r>
          <a:endParaRPr lang="en-US" dirty="0"/>
        </a:p>
      </dgm:t>
    </dgm:pt>
    <dgm:pt modelId="{FEDFE910-7B53-4FAB-8D41-5072CC58450F}" type="parTrans" cxnId="{33CAEB2C-1DD0-4E19-98D5-79A0A63FF541}">
      <dgm:prSet/>
      <dgm:spPr/>
      <dgm:t>
        <a:bodyPr/>
        <a:lstStyle/>
        <a:p>
          <a:endParaRPr lang="en-US"/>
        </a:p>
      </dgm:t>
    </dgm:pt>
    <dgm:pt modelId="{DABB9EB9-8075-4646-A959-6873DF7A2C4E}" type="sibTrans" cxnId="{33CAEB2C-1DD0-4E19-98D5-79A0A63FF541}">
      <dgm:prSet/>
      <dgm:spPr/>
      <dgm:t>
        <a:bodyPr/>
        <a:lstStyle/>
        <a:p>
          <a:endParaRPr lang="en-US"/>
        </a:p>
      </dgm:t>
    </dgm:pt>
    <dgm:pt modelId="{0D1C712F-D980-43DA-83A5-A6DB6B889763}">
      <dgm:prSet/>
      <dgm:spPr/>
      <dgm:t>
        <a:bodyPr/>
        <a:lstStyle/>
        <a:p>
          <a:pPr rtl="0"/>
          <a:r>
            <a:rPr lang="en-US" dirty="0" smtClean="0"/>
            <a:t>Section 30 to 36</a:t>
          </a:r>
          <a:endParaRPr lang="en-US" dirty="0"/>
        </a:p>
      </dgm:t>
    </dgm:pt>
    <dgm:pt modelId="{26D45F95-E4F1-4D92-9E93-AD57C27ECCA2}" type="parTrans" cxnId="{8155AA83-2C19-4B9C-8CC5-009D306AEF11}">
      <dgm:prSet/>
      <dgm:spPr/>
      <dgm:t>
        <a:bodyPr/>
        <a:lstStyle/>
        <a:p>
          <a:endParaRPr lang="en-US"/>
        </a:p>
      </dgm:t>
    </dgm:pt>
    <dgm:pt modelId="{128DF387-1E46-4542-AE4D-BF82A4F3B757}" type="sibTrans" cxnId="{8155AA83-2C19-4B9C-8CC5-009D306AEF11}">
      <dgm:prSet/>
      <dgm:spPr/>
      <dgm:t>
        <a:bodyPr/>
        <a:lstStyle/>
        <a:p>
          <a:endParaRPr lang="en-US"/>
        </a:p>
      </dgm:t>
    </dgm:pt>
    <dgm:pt modelId="{322B086E-CDC1-4912-ABBB-D00F0F3F25AE}">
      <dgm:prSet/>
      <dgm:spPr/>
      <dgm:t>
        <a:bodyPr/>
        <a:lstStyle/>
        <a:p>
          <a:pPr rtl="0"/>
          <a:r>
            <a:rPr lang="en-US" dirty="0" smtClean="0"/>
            <a:t>Section 37(1)</a:t>
          </a:r>
          <a:endParaRPr lang="en-US" dirty="0"/>
        </a:p>
      </dgm:t>
    </dgm:pt>
    <dgm:pt modelId="{07C3F20A-496F-4CA5-8517-93C26F089B99}" type="parTrans" cxnId="{07BA5CD3-1B1E-4F48-A020-46B0AABCAF39}">
      <dgm:prSet/>
      <dgm:spPr/>
      <dgm:t>
        <a:bodyPr/>
        <a:lstStyle/>
        <a:p>
          <a:endParaRPr lang="en-US"/>
        </a:p>
      </dgm:t>
    </dgm:pt>
    <dgm:pt modelId="{68D230BC-DB3D-4DC7-8CC2-3F24D9E0FB55}" type="sibTrans" cxnId="{07BA5CD3-1B1E-4F48-A020-46B0AABCAF39}">
      <dgm:prSet/>
      <dgm:spPr/>
      <dgm:t>
        <a:bodyPr/>
        <a:lstStyle/>
        <a:p>
          <a:endParaRPr lang="en-US"/>
        </a:p>
      </dgm:t>
    </dgm:pt>
    <dgm:pt modelId="{1AC0145C-A641-4736-A19D-8AE7F907975D}">
      <dgm:prSet/>
      <dgm:spPr/>
      <dgm:t>
        <a:bodyPr/>
        <a:lstStyle/>
        <a:p>
          <a:pPr rtl="0"/>
          <a:r>
            <a:rPr lang="en-US" dirty="0" smtClean="0"/>
            <a:t>Real income concept</a:t>
          </a:r>
          <a:endParaRPr lang="en-US" dirty="0"/>
        </a:p>
      </dgm:t>
    </dgm:pt>
    <dgm:pt modelId="{BB262AE2-5B28-4DBC-AC67-D454194A0735}" type="parTrans" cxnId="{AD7686E1-38B9-4859-9704-67324AF931BE}">
      <dgm:prSet/>
      <dgm:spPr/>
      <dgm:t>
        <a:bodyPr/>
        <a:lstStyle/>
        <a:p>
          <a:endParaRPr lang="en-US"/>
        </a:p>
      </dgm:t>
    </dgm:pt>
    <dgm:pt modelId="{C34F5A5D-68EA-454D-ACF6-2FF87A9726E6}" type="sibTrans" cxnId="{AD7686E1-38B9-4859-9704-67324AF931BE}">
      <dgm:prSet/>
      <dgm:spPr/>
      <dgm:t>
        <a:bodyPr/>
        <a:lstStyle/>
        <a:p>
          <a:endParaRPr lang="en-US"/>
        </a:p>
      </dgm:t>
    </dgm:pt>
    <dgm:pt modelId="{EAF861A0-4AD2-4180-BA5C-19C43BFBDF20}" type="pres">
      <dgm:prSet presAssocID="{962A4569-22FC-42C3-B5F4-CD8D0EB9D718}" presName="linear" presStyleCnt="0">
        <dgm:presLayoutVars>
          <dgm:animLvl val="lvl"/>
          <dgm:resizeHandles val="exact"/>
        </dgm:presLayoutVars>
      </dgm:prSet>
      <dgm:spPr/>
      <dgm:t>
        <a:bodyPr/>
        <a:lstStyle/>
        <a:p>
          <a:endParaRPr lang="en-US"/>
        </a:p>
      </dgm:t>
    </dgm:pt>
    <dgm:pt modelId="{5F7DA6F5-A7DC-4C86-A2E7-CFB19E9DA58A}" type="pres">
      <dgm:prSet presAssocID="{DB2E4547-CC63-4900-8D50-F45CE106B276}" presName="parentText" presStyleLbl="node1" presStyleIdx="0" presStyleCnt="4">
        <dgm:presLayoutVars>
          <dgm:chMax val="0"/>
          <dgm:bulletEnabled val="1"/>
        </dgm:presLayoutVars>
      </dgm:prSet>
      <dgm:spPr/>
      <dgm:t>
        <a:bodyPr/>
        <a:lstStyle/>
        <a:p>
          <a:endParaRPr lang="en-US"/>
        </a:p>
      </dgm:t>
    </dgm:pt>
    <dgm:pt modelId="{947D633B-91B7-4A24-A3AF-EB4AE82903C7}" type="pres">
      <dgm:prSet presAssocID="{DABB9EB9-8075-4646-A959-6873DF7A2C4E}" presName="spacer" presStyleCnt="0"/>
      <dgm:spPr/>
    </dgm:pt>
    <dgm:pt modelId="{C4379BC8-4142-4B19-858A-448E667843D5}" type="pres">
      <dgm:prSet presAssocID="{0D1C712F-D980-43DA-83A5-A6DB6B889763}" presName="parentText" presStyleLbl="node1" presStyleIdx="1" presStyleCnt="4">
        <dgm:presLayoutVars>
          <dgm:chMax val="0"/>
          <dgm:bulletEnabled val="1"/>
        </dgm:presLayoutVars>
      </dgm:prSet>
      <dgm:spPr/>
      <dgm:t>
        <a:bodyPr/>
        <a:lstStyle/>
        <a:p>
          <a:endParaRPr lang="en-US"/>
        </a:p>
      </dgm:t>
    </dgm:pt>
    <dgm:pt modelId="{6DF04E4E-07FF-449B-A502-43EC0D76878C}" type="pres">
      <dgm:prSet presAssocID="{128DF387-1E46-4542-AE4D-BF82A4F3B757}" presName="spacer" presStyleCnt="0"/>
      <dgm:spPr/>
    </dgm:pt>
    <dgm:pt modelId="{57252681-DB9B-4275-8A11-003712401F58}" type="pres">
      <dgm:prSet presAssocID="{322B086E-CDC1-4912-ABBB-D00F0F3F25AE}" presName="parentText" presStyleLbl="node1" presStyleIdx="2" presStyleCnt="4">
        <dgm:presLayoutVars>
          <dgm:chMax val="0"/>
          <dgm:bulletEnabled val="1"/>
        </dgm:presLayoutVars>
      </dgm:prSet>
      <dgm:spPr/>
      <dgm:t>
        <a:bodyPr/>
        <a:lstStyle/>
        <a:p>
          <a:endParaRPr lang="en-US"/>
        </a:p>
      </dgm:t>
    </dgm:pt>
    <dgm:pt modelId="{910B944C-7EC2-41A3-B0D3-4ED192E5E326}" type="pres">
      <dgm:prSet presAssocID="{68D230BC-DB3D-4DC7-8CC2-3F24D9E0FB55}" presName="spacer" presStyleCnt="0"/>
      <dgm:spPr/>
    </dgm:pt>
    <dgm:pt modelId="{2BB908F7-F912-4199-841B-47C98672753A}" type="pres">
      <dgm:prSet presAssocID="{1AC0145C-A641-4736-A19D-8AE7F907975D}" presName="parentText" presStyleLbl="node1" presStyleIdx="3" presStyleCnt="4">
        <dgm:presLayoutVars>
          <dgm:chMax val="0"/>
          <dgm:bulletEnabled val="1"/>
        </dgm:presLayoutVars>
      </dgm:prSet>
      <dgm:spPr/>
      <dgm:t>
        <a:bodyPr/>
        <a:lstStyle/>
        <a:p>
          <a:endParaRPr lang="en-US"/>
        </a:p>
      </dgm:t>
    </dgm:pt>
  </dgm:ptLst>
  <dgm:cxnLst>
    <dgm:cxn modelId="{8F5DDC48-149F-4FFD-AC90-18DEC3A97125}" type="presOf" srcId="{322B086E-CDC1-4912-ABBB-D00F0F3F25AE}" destId="{57252681-DB9B-4275-8A11-003712401F58}" srcOrd="0" destOrd="0" presId="urn:microsoft.com/office/officeart/2005/8/layout/vList2"/>
    <dgm:cxn modelId="{55E71590-3FBC-4586-B871-0846F3F02683}" type="presOf" srcId="{DB2E4547-CC63-4900-8D50-F45CE106B276}" destId="{5F7DA6F5-A7DC-4C86-A2E7-CFB19E9DA58A}" srcOrd="0" destOrd="0" presId="urn:microsoft.com/office/officeart/2005/8/layout/vList2"/>
    <dgm:cxn modelId="{07BA5CD3-1B1E-4F48-A020-46B0AABCAF39}" srcId="{962A4569-22FC-42C3-B5F4-CD8D0EB9D718}" destId="{322B086E-CDC1-4912-ABBB-D00F0F3F25AE}" srcOrd="2" destOrd="0" parTransId="{07C3F20A-496F-4CA5-8517-93C26F089B99}" sibTransId="{68D230BC-DB3D-4DC7-8CC2-3F24D9E0FB55}"/>
    <dgm:cxn modelId="{94FFD936-4998-425F-B8F8-71D533084BAA}" type="presOf" srcId="{962A4569-22FC-42C3-B5F4-CD8D0EB9D718}" destId="{EAF861A0-4AD2-4180-BA5C-19C43BFBDF20}" srcOrd="0" destOrd="0" presId="urn:microsoft.com/office/officeart/2005/8/layout/vList2"/>
    <dgm:cxn modelId="{C604900C-C880-4DC1-A66C-69BB1E179985}" type="presOf" srcId="{0D1C712F-D980-43DA-83A5-A6DB6B889763}" destId="{C4379BC8-4142-4B19-858A-448E667843D5}" srcOrd="0" destOrd="0" presId="urn:microsoft.com/office/officeart/2005/8/layout/vList2"/>
    <dgm:cxn modelId="{33CAEB2C-1DD0-4E19-98D5-79A0A63FF541}" srcId="{962A4569-22FC-42C3-B5F4-CD8D0EB9D718}" destId="{DB2E4547-CC63-4900-8D50-F45CE106B276}" srcOrd="0" destOrd="0" parTransId="{FEDFE910-7B53-4FAB-8D41-5072CC58450F}" sibTransId="{DABB9EB9-8075-4646-A959-6873DF7A2C4E}"/>
    <dgm:cxn modelId="{AD7686E1-38B9-4859-9704-67324AF931BE}" srcId="{962A4569-22FC-42C3-B5F4-CD8D0EB9D718}" destId="{1AC0145C-A641-4736-A19D-8AE7F907975D}" srcOrd="3" destOrd="0" parTransId="{BB262AE2-5B28-4DBC-AC67-D454194A0735}" sibTransId="{C34F5A5D-68EA-454D-ACF6-2FF87A9726E6}"/>
    <dgm:cxn modelId="{8155AA83-2C19-4B9C-8CC5-009D306AEF11}" srcId="{962A4569-22FC-42C3-B5F4-CD8D0EB9D718}" destId="{0D1C712F-D980-43DA-83A5-A6DB6B889763}" srcOrd="1" destOrd="0" parTransId="{26D45F95-E4F1-4D92-9E93-AD57C27ECCA2}" sibTransId="{128DF387-1E46-4542-AE4D-BF82A4F3B757}"/>
    <dgm:cxn modelId="{18B6CF61-AC80-413D-88F9-98E08B96A888}" type="presOf" srcId="{1AC0145C-A641-4736-A19D-8AE7F907975D}" destId="{2BB908F7-F912-4199-841B-47C98672753A}" srcOrd="0" destOrd="0" presId="urn:microsoft.com/office/officeart/2005/8/layout/vList2"/>
    <dgm:cxn modelId="{5298D18A-15FF-479F-BD4A-D7D9F8C864C3}" type="presParOf" srcId="{EAF861A0-4AD2-4180-BA5C-19C43BFBDF20}" destId="{5F7DA6F5-A7DC-4C86-A2E7-CFB19E9DA58A}" srcOrd="0" destOrd="0" presId="urn:microsoft.com/office/officeart/2005/8/layout/vList2"/>
    <dgm:cxn modelId="{AEC307A5-A157-495F-9A6D-E8A847DE745D}" type="presParOf" srcId="{EAF861A0-4AD2-4180-BA5C-19C43BFBDF20}" destId="{947D633B-91B7-4A24-A3AF-EB4AE82903C7}" srcOrd="1" destOrd="0" presId="urn:microsoft.com/office/officeart/2005/8/layout/vList2"/>
    <dgm:cxn modelId="{06A7CD7A-6755-4694-892F-E3A46F0545F7}" type="presParOf" srcId="{EAF861A0-4AD2-4180-BA5C-19C43BFBDF20}" destId="{C4379BC8-4142-4B19-858A-448E667843D5}" srcOrd="2" destOrd="0" presId="urn:microsoft.com/office/officeart/2005/8/layout/vList2"/>
    <dgm:cxn modelId="{D97C0B47-8088-4272-BB74-62820C6D129F}" type="presParOf" srcId="{EAF861A0-4AD2-4180-BA5C-19C43BFBDF20}" destId="{6DF04E4E-07FF-449B-A502-43EC0D76878C}" srcOrd="3" destOrd="0" presId="urn:microsoft.com/office/officeart/2005/8/layout/vList2"/>
    <dgm:cxn modelId="{325F297F-9969-4ED4-BF71-B5A18FDB47EB}" type="presParOf" srcId="{EAF861A0-4AD2-4180-BA5C-19C43BFBDF20}" destId="{57252681-DB9B-4275-8A11-003712401F58}" srcOrd="4" destOrd="0" presId="urn:microsoft.com/office/officeart/2005/8/layout/vList2"/>
    <dgm:cxn modelId="{49BE6074-4E3E-4AFC-BA3B-A57CD86DFDCC}" type="presParOf" srcId="{EAF861A0-4AD2-4180-BA5C-19C43BFBDF20}" destId="{910B944C-7EC2-41A3-B0D3-4ED192E5E326}" srcOrd="5" destOrd="0" presId="urn:microsoft.com/office/officeart/2005/8/layout/vList2"/>
    <dgm:cxn modelId="{D1806F3A-08A2-412C-8CCE-508C6847207A}" type="presParOf" srcId="{EAF861A0-4AD2-4180-BA5C-19C43BFBDF20}" destId="{2BB908F7-F912-4199-841B-47C98672753A}" srcOrd="6" destOrd="0" presId="urn:microsoft.com/office/officeart/2005/8/layout/vList2"/>
  </dgm:cxnLst>
  <dgm:bg/>
  <dgm:whole/>
</dgm:dataModel>
</file>

<file path=ppt/diagrams/data10.xml><?xml version="1.0" encoding="utf-8"?>
<dgm:dataModel xmlns:dgm="http://schemas.openxmlformats.org/drawingml/2006/diagram" xmlns:a="http://schemas.openxmlformats.org/drawingml/2006/main">
  <dgm:ptLst>
    <dgm:pt modelId="{EA6B256F-8A16-4A3E-9E73-B9B6E44E2D64}"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D6090542-4AA7-40EF-BA3C-7467E3E1604B}">
      <dgm:prSet/>
      <dgm:spPr/>
      <dgm:t>
        <a:bodyPr/>
        <a:lstStyle/>
        <a:p>
          <a:pPr rtl="0"/>
          <a:r>
            <a:rPr lang="en-US" dirty="0" smtClean="0"/>
            <a:t>‘Wholly and exclusively’ [as used in section 37(1)] does not mean ‘necessarily’. Such expense may be incurred voluntarily and without any necessity if it is for the promotion of the business</a:t>
          </a:r>
          <a:endParaRPr lang="en-US" dirty="0"/>
        </a:p>
      </dgm:t>
    </dgm:pt>
    <dgm:pt modelId="{441790CD-85BA-4F84-8945-1A7AEC2960D8}" type="parTrans" cxnId="{39D77C5A-D874-4D38-9636-54067362DA85}">
      <dgm:prSet/>
      <dgm:spPr/>
      <dgm:t>
        <a:bodyPr/>
        <a:lstStyle/>
        <a:p>
          <a:endParaRPr lang="en-US"/>
        </a:p>
      </dgm:t>
    </dgm:pt>
    <dgm:pt modelId="{D9392EE8-C6A8-40D7-977D-90FDFC80A4D2}" type="sibTrans" cxnId="{39D77C5A-D874-4D38-9636-54067362DA85}">
      <dgm:prSet/>
      <dgm:spPr/>
      <dgm:t>
        <a:bodyPr/>
        <a:lstStyle/>
        <a:p>
          <a:endParaRPr lang="en-US"/>
        </a:p>
      </dgm:t>
    </dgm:pt>
    <dgm:pt modelId="{96625B69-C896-48F4-8420-A7378F45980F}">
      <dgm:prSet/>
      <dgm:spPr/>
      <dgm:t>
        <a:bodyPr/>
        <a:lstStyle/>
        <a:p>
          <a:pPr rtl="0"/>
          <a:r>
            <a:rPr lang="en-US" dirty="0" err="1" smtClean="0"/>
            <a:t>Sasoon</a:t>
          </a:r>
          <a:r>
            <a:rPr lang="en-US" dirty="0" smtClean="0"/>
            <a:t> J. David and Co. vs. CIT (118 ITR 261)(SC)</a:t>
          </a:r>
          <a:endParaRPr lang="en-US" dirty="0"/>
        </a:p>
      </dgm:t>
    </dgm:pt>
    <dgm:pt modelId="{4E0C8D49-9A5D-47CF-8933-98B4892BBCE6}" type="parTrans" cxnId="{BB0EC9F0-A44B-4FDA-B4C2-B5AA68BBD300}">
      <dgm:prSet/>
      <dgm:spPr/>
      <dgm:t>
        <a:bodyPr/>
        <a:lstStyle/>
        <a:p>
          <a:endParaRPr lang="en-US"/>
        </a:p>
      </dgm:t>
    </dgm:pt>
    <dgm:pt modelId="{26E2CB83-F757-404E-B2DA-4440C38805FD}" type="sibTrans" cxnId="{BB0EC9F0-A44B-4FDA-B4C2-B5AA68BBD300}">
      <dgm:prSet/>
      <dgm:spPr/>
      <dgm:t>
        <a:bodyPr/>
        <a:lstStyle/>
        <a:p>
          <a:endParaRPr lang="en-US"/>
        </a:p>
      </dgm:t>
    </dgm:pt>
    <dgm:pt modelId="{02270639-ABAD-4A09-A8FC-F917E7FB23A2}">
      <dgm:prSet/>
      <dgm:spPr/>
      <dgm:t>
        <a:bodyPr/>
        <a:lstStyle/>
        <a:p>
          <a:pPr rtl="0"/>
          <a:r>
            <a:rPr lang="pt-BR" dirty="0" smtClean="0"/>
            <a:t>Bralco Metal Industries Pvt. Ltd. vs. CIT (206 ITR 477)(Bom)</a:t>
          </a:r>
          <a:endParaRPr lang="en-US" dirty="0"/>
        </a:p>
      </dgm:t>
    </dgm:pt>
    <dgm:pt modelId="{E30D2AB8-CB06-474C-A24F-0EA4C213C95F}" type="parTrans" cxnId="{5F917C94-55B3-414F-A1F5-061263396634}">
      <dgm:prSet/>
      <dgm:spPr/>
      <dgm:t>
        <a:bodyPr/>
        <a:lstStyle/>
        <a:p>
          <a:endParaRPr lang="en-US"/>
        </a:p>
      </dgm:t>
    </dgm:pt>
    <dgm:pt modelId="{5887BFD7-108A-42C8-8A70-8B24DBB0DE56}" type="sibTrans" cxnId="{5F917C94-55B3-414F-A1F5-061263396634}">
      <dgm:prSet/>
      <dgm:spPr/>
      <dgm:t>
        <a:bodyPr/>
        <a:lstStyle/>
        <a:p>
          <a:endParaRPr lang="en-US"/>
        </a:p>
      </dgm:t>
    </dgm:pt>
    <dgm:pt modelId="{A3C6A169-E6FC-4E49-832A-F9D76FD2A5A0}" type="pres">
      <dgm:prSet presAssocID="{EA6B256F-8A16-4A3E-9E73-B9B6E44E2D64}" presName="linear" presStyleCnt="0">
        <dgm:presLayoutVars>
          <dgm:animLvl val="lvl"/>
          <dgm:resizeHandles val="exact"/>
        </dgm:presLayoutVars>
      </dgm:prSet>
      <dgm:spPr/>
      <dgm:t>
        <a:bodyPr/>
        <a:lstStyle/>
        <a:p>
          <a:endParaRPr lang="en-US"/>
        </a:p>
      </dgm:t>
    </dgm:pt>
    <dgm:pt modelId="{E0EF445C-8E27-486B-8B23-094E91248EA8}" type="pres">
      <dgm:prSet presAssocID="{D6090542-4AA7-40EF-BA3C-7467E3E1604B}" presName="parentText" presStyleLbl="node1" presStyleIdx="0" presStyleCnt="1">
        <dgm:presLayoutVars>
          <dgm:chMax val="0"/>
          <dgm:bulletEnabled val="1"/>
        </dgm:presLayoutVars>
      </dgm:prSet>
      <dgm:spPr/>
      <dgm:t>
        <a:bodyPr/>
        <a:lstStyle/>
        <a:p>
          <a:endParaRPr lang="en-US"/>
        </a:p>
      </dgm:t>
    </dgm:pt>
    <dgm:pt modelId="{224584DF-A380-4BC7-98AB-1A324E95EB27}" type="pres">
      <dgm:prSet presAssocID="{D6090542-4AA7-40EF-BA3C-7467E3E1604B}" presName="childText" presStyleLbl="revTx" presStyleIdx="0" presStyleCnt="1">
        <dgm:presLayoutVars>
          <dgm:bulletEnabled val="1"/>
        </dgm:presLayoutVars>
      </dgm:prSet>
      <dgm:spPr/>
      <dgm:t>
        <a:bodyPr/>
        <a:lstStyle/>
        <a:p>
          <a:endParaRPr lang="en-US"/>
        </a:p>
      </dgm:t>
    </dgm:pt>
  </dgm:ptLst>
  <dgm:cxnLst>
    <dgm:cxn modelId="{39D77C5A-D874-4D38-9636-54067362DA85}" srcId="{EA6B256F-8A16-4A3E-9E73-B9B6E44E2D64}" destId="{D6090542-4AA7-40EF-BA3C-7467E3E1604B}" srcOrd="0" destOrd="0" parTransId="{441790CD-85BA-4F84-8945-1A7AEC2960D8}" sibTransId="{D9392EE8-C6A8-40D7-977D-90FDFC80A4D2}"/>
    <dgm:cxn modelId="{A7A68601-8787-447D-8FEC-6B80AD590FBD}" type="presOf" srcId="{EA6B256F-8A16-4A3E-9E73-B9B6E44E2D64}" destId="{A3C6A169-E6FC-4E49-832A-F9D76FD2A5A0}" srcOrd="0" destOrd="0" presId="urn:microsoft.com/office/officeart/2005/8/layout/vList2"/>
    <dgm:cxn modelId="{D33C6C93-45D0-4791-82C3-AA92CDBC532A}" type="presOf" srcId="{D6090542-4AA7-40EF-BA3C-7467E3E1604B}" destId="{E0EF445C-8E27-486B-8B23-094E91248EA8}" srcOrd="0" destOrd="0" presId="urn:microsoft.com/office/officeart/2005/8/layout/vList2"/>
    <dgm:cxn modelId="{BB0EC9F0-A44B-4FDA-B4C2-B5AA68BBD300}" srcId="{D6090542-4AA7-40EF-BA3C-7467E3E1604B}" destId="{96625B69-C896-48F4-8420-A7378F45980F}" srcOrd="0" destOrd="0" parTransId="{4E0C8D49-9A5D-47CF-8933-98B4892BBCE6}" sibTransId="{26E2CB83-F757-404E-B2DA-4440C38805FD}"/>
    <dgm:cxn modelId="{B696F85F-7DCF-4F97-A6A9-2CFDAFF8D8FC}" type="presOf" srcId="{02270639-ABAD-4A09-A8FC-F917E7FB23A2}" destId="{224584DF-A380-4BC7-98AB-1A324E95EB27}" srcOrd="0" destOrd="1" presId="urn:microsoft.com/office/officeart/2005/8/layout/vList2"/>
    <dgm:cxn modelId="{5F917C94-55B3-414F-A1F5-061263396634}" srcId="{D6090542-4AA7-40EF-BA3C-7467E3E1604B}" destId="{02270639-ABAD-4A09-A8FC-F917E7FB23A2}" srcOrd="1" destOrd="0" parTransId="{E30D2AB8-CB06-474C-A24F-0EA4C213C95F}" sibTransId="{5887BFD7-108A-42C8-8A70-8B24DBB0DE56}"/>
    <dgm:cxn modelId="{652EDEAB-081B-4CD6-B5BC-E6CD0DB48BA7}" type="presOf" srcId="{96625B69-C896-48F4-8420-A7378F45980F}" destId="{224584DF-A380-4BC7-98AB-1A324E95EB27}" srcOrd="0" destOrd="0" presId="urn:microsoft.com/office/officeart/2005/8/layout/vList2"/>
    <dgm:cxn modelId="{7466155F-DFB0-41C5-8B5F-D06E326982D9}" type="presParOf" srcId="{A3C6A169-E6FC-4E49-832A-F9D76FD2A5A0}" destId="{E0EF445C-8E27-486B-8B23-094E91248EA8}" srcOrd="0" destOrd="0" presId="urn:microsoft.com/office/officeart/2005/8/layout/vList2"/>
    <dgm:cxn modelId="{6A29496C-46BE-4187-89E1-79390E532AB8}" type="presParOf" srcId="{A3C6A169-E6FC-4E49-832A-F9D76FD2A5A0}" destId="{224584DF-A380-4BC7-98AB-1A324E95EB27}" srcOrd="1" destOrd="0" presId="urn:microsoft.com/office/officeart/2005/8/layout/vList2"/>
  </dgm:cxnLst>
  <dgm:bg/>
  <dgm:whole/>
</dgm:dataModel>
</file>

<file path=ppt/diagrams/data11.xml><?xml version="1.0" encoding="utf-8"?>
<dgm:dataModel xmlns:dgm="http://schemas.openxmlformats.org/drawingml/2006/diagram" xmlns:a="http://schemas.openxmlformats.org/drawingml/2006/main">
  <dgm:ptLst>
    <dgm:pt modelId="{3F2E3043-4A91-435C-B58C-F4EFAA60D66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E60FC0C0-56DB-466C-B960-94B0C2B2553D}">
      <dgm:prSet/>
      <dgm:spPr/>
      <dgm:t>
        <a:bodyPr/>
        <a:lstStyle/>
        <a:p>
          <a:pPr rtl="0"/>
          <a:r>
            <a:rPr lang="en-US" b="1" dirty="0" smtClean="0"/>
            <a:t>Expenses incurred on leased/rental premises are revenue in nature – </a:t>
          </a:r>
          <a:endParaRPr lang="en-US" dirty="0"/>
        </a:p>
      </dgm:t>
    </dgm:pt>
    <dgm:pt modelId="{F1278FE7-AFC5-4756-ABAF-B3AF5825CD0D}" type="parTrans" cxnId="{BEC21C56-37F2-402C-A3DB-9058083C29BA}">
      <dgm:prSet/>
      <dgm:spPr/>
      <dgm:t>
        <a:bodyPr/>
        <a:lstStyle/>
        <a:p>
          <a:endParaRPr lang="en-US"/>
        </a:p>
      </dgm:t>
    </dgm:pt>
    <dgm:pt modelId="{FD6899CE-D0ED-41F1-8B19-4D4318B70A73}" type="sibTrans" cxnId="{BEC21C56-37F2-402C-A3DB-9058083C29BA}">
      <dgm:prSet/>
      <dgm:spPr/>
      <dgm:t>
        <a:bodyPr/>
        <a:lstStyle/>
        <a:p>
          <a:endParaRPr lang="en-US"/>
        </a:p>
      </dgm:t>
    </dgm:pt>
    <dgm:pt modelId="{2BF72F83-7AD3-423E-9F1C-0BE908339F7E}">
      <dgm:prSet/>
      <dgm:spPr/>
      <dgm:t>
        <a:bodyPr/>
        <a:lstStyle/>
        <a:p>
          <a:pPr rtl="0">
            <a:lnSpc>
              <a:spcPct val="150000"/>
            </a:lnSpc>
          </a:pPr>
          <a:r>
            <a:rPr lang="en-US" dirty="0" smtClean="0"/>
            <a:t>Malabar Mills 288 ITR 815</a:t>
          </a:r>
          <a:endParaRPr lang="en-US" dirty="0"/>
        </a:p>
      </dgm:t>
    </dgm:pt>
    <dgm:pt modelId="{7B2A3375-F7B9-4BB0-B32E-397D8DDFCF67}" type="parTrans" cxnId="{E0A7E357-620E-4BC4-958D-AD8229E6FE5C}">
      <dgm:prSet/>
      <dgm:spPr/>
      <dgm:t>
        <a:bodyPr/>
        <a:lstStyle/>
        <a:p>
          <a:endParaRPr lang="en-US"/>
        </a:p>
      </dgm:t>
    </dgm:pt>
    <dgm:pt modelId="{7D3EEBB0-16DA-409E-8085-17A709BD6299}" type="sibTrans" cxnId="{E0A7E357-620E-4BC4-958D-AD8229E6FE5C}">
      <dgm:prSet/>
      <dgm:spPr/>
      <dgm:t>
        <a:bodyPr/>
        <a:lstStyle/>
        <a:p>
          <a:endParaRPr lang="en-US"/>
        </a:p>
      </dgm:t>
    </dgm:pt>
    <dgm:pt modelId="{F16AFA85-EFDC-4219-843C-CB232C9E2F81}">
      <dgm:prSet/>
      <dgm:spPr/>
      <dgm:t>
        <a:bodyPr/>
        <a:lstStyle/>
        <a:p>
          <a:pPr rtl="0">
            <a:lnSpc>
              <a:spcPct val="90000"/>
            </a:lnSpc>
          </a:pPr>
          <a:r>
            <a:rPr lang="en-US" dirty="0" err="1" smtClean="0"/>
            <a:t>Modi</a:t>
          </a:r>
          <a:r>
            <a:rPr lang="en-US" dirty="0" smtClean="0"/>
            <a:t> </a:t>
          </a:r>
          <a:r>
            <a:rPr lang="en-US" dirty="0" err="1" smtClean="0"/>
            <a:t>Spg</a:t>
          </a:r>
          <a:r>
            <a:rPr lang="en-US" dirty="0" smtClean="0"/>
            <a:t>. &amp; </a:t>
          </a:r>
          <a:r>
            <a:rPr lang="en-US" dirty="0" err="1" smtClean="0"/>
            <a:t>Wvg</a:t>
          </a:r>
          <a:r>
            <a:rPr lang="en-US" dirty="0" smtClean="0"/>
            <a:t>. Mills v. CIT 200 ITR 544</a:t>
          </a:r>
          <a:endParaRPr lang="en-US" dirty="0"/>
        </a:p>
      </dgm:t>
    </dgm:pt>
    <dgm:pt modelId="{7FD4B0EF-44B1-434F-B833-52F7E1A3067A}" type="parTrans" cxnId="{353BBEEA-EAA2-4C8D-A0D1-404E3A4FEB2E}">
      <dgm:prSet/>
      <dgm:spPr/>
      <dgm:t>
        <a:bodyPr/>
        <a:lstStyle/>
        <a:p>
          <a:endParaRPr lang="en-US"/>
        </a:p>
      </dgm:t>
    </dgm:pt>
    <dgm:pt modelId="{7E11A2A0-EFBD-4149-9388-6085386FF5B2}" type="sibTrans" cxnId="{353BBEEA-EAA2-4C8D-A0D1-404E3A4FEB2E}">
      <dgm:prSet/>
      <dgm:spPr/>
      <dgm:t>
        <a:bodyPr/>
        <a:lstStyle/>
        <a:p>
          <a:endParaRPr lang="en-US"/>
        </a:p>
      </dgm:t>
    </dgm:pt>
    <dgm:pt modelId="{30ABC933-BB8E-4D65-8CCF-32BDEF770130}">
      <dgm:prSet/>
      <dgm:spPr/>
      <dgm:t>
        <a:bodyPr/>
        <a:lstStyle/>
        <a:p>
          <a:pPr rtl="0">
            <a:lnSpc>
              <a:spcPct val="90000"/>
            </a:lnSpc>
          </a:pPr>
          <a:r>
            <a:rPr lang="en-US" dirty="0" smtClean="0"/>
            <a:t>Amway India v. DCIT 27 SOT 344 (DELHI)</a:t>
          </a:r>
          <a:endParaRPr lang="en-US" dirty="0"/>
        </a:p>
      </dgm:t>
    </dgm:pt>
    <dgm:pt modelId="{731142C9-D846-43F8-8B0A-16959EF91C40}" type="parTrans" cxnId="{712362A7-AB2F-4A6A-B4AF-9F48A5841FE1}">
      <dgm:prSet/>
      <dgm:spPr/>
      <dgm:t>
        <a:bodyPr/>
        <a:lstStyle/>
        <a:p>
          <a:endParaRPr lang="en-US"/>
        </a:p>
      </dgm:t>
    </dgm:pt>
    <dgm:pt modelId="{7D8BF138-F888-4716-BF3A-3392F827899C}" type="sibTrans" cxnId="{712362A7-AB2F-4A6A-B4AF-9F48A5841FE1}">
      <dgm:prSet/>
      <dgm:spPr/>
      <dgm:t>
        <a:bodyPr/>
        <a:lstStyle/>
        <a:p>
          <a:endParaRPr lang="en-US"/>
        </a:p>
      </dgm:t>
    </dgm:pt>
    <dgm:pt modelId="{752A8EBC-0705-4E19-8C84-3AD7E9A0D671}">
      <dgm:prSet/>
      <dgm:spPr/>
      <dgm:t>
        <a:bodyPr/>
        <a:lstStyle/>
        <a:p>
          <a:pPr rtl="0"/>
          <a:r>
            <a:rPr lang="en-US" dirty="0" smtClean="0"/>
            <a:t>Supreme Court in CIT V. </a:t>
          </a:r>
          <a:r>
            <a:rPr lang="en-US" dirty="0" err="1" smtClean="0"/>
            <a:t>Ramaraju</a:t>
          </a:r>
          <a:r>
            <a:rPr lang="en-US" dirty="0" smtClean="0"/>
            <a:t> Mills (294 ITR 328) held that</a:t>
          </a:r>
          <a:endParaRPr lang="en-US" dirty="0"/>
        </a:p>
      </dgm:t>
    </dgm:pt>
    <dgm:pt modelId="{5C4786D4-F97A-4A64-9E3F-E7A61B0D5C8F}" type="parTrans" cxnId="{F8059599-CC57-4D22-A658-DB95A362DA7A}">
      <dgm:prSet/>
      <dgm:spPr/>
      <dgm:t>
        <a:bodyPr/>
        <a:lstStyle/>
        <a:p>
          <a:endParaRPr lang="en-US"/>
        </a:p>
      </dgm:t>
    </dgm:pt>
    <dgm:pt modelId="{27ABE9D5-790C-4878-996A-87B8F1D78DDD}" type="sibTrans" cxnId="{F8059599-CC57-4D22-A658-DB95A362DA7A}">
      <dgm:prSet/>
      <dgm:spPr/>
      <dgm:t>
        <a:bodyPr/>
        <a:lstStyle/>
        <a:p>
          <a:endParaRPr lang="en-US"/>
        </a:p>
      </dgm:t>
    </dgm:pt>
    <dgm:pt modelId="{9728DE4D-30CF-473B-9CCB-FC42F9E7BD2C}">
      <dgm:prSet/>
      <dgm:spPr/>
      <dgm:t>
        <a:bodyPr/>
        <a:lstStyle/>
        <a:p>
          <a:pPr rtl="0">
            <a:lnSpc>
              <a:spcPct val="150000"/>
            </a:lnSpc>
          </a:pPr>
          <a:r>
            <a:rPr lang="en-US" dirty="0" smtClean="0"/>
            <a:t>if the production capacity remaining constant even after the replacement of the asset it is allowable as a revenue exp.</a:t>
          </a:r>
          <a:endParaRPr lang="en-US" dirty="0"/>
        </a:p>
      </dgm:t>
    </dgm:pt>
    <dgm:pt modelId="{56A49307-BD4E-4DF1-937E-7C5206DE8E52}" type="parTrans" cxnId="{8F4A2FD0-B680-4FEB-8A50-5BCF18384643}">
      <dgm:prSet/>
      <dgm:spPr/>
      <dgm:t>
        <a:bodyPr/>
        <a:lstStyle/>
        <a:p>
          <a:endParaRPr lang="en-US"/>
        </a:p>
      </dgm:t>
    </dgm:pt>
    <dgm:pt modelId="{594EE3D3-B896-4612-8AD7-1D8BEC170586}" type="sibTrans" cxnId="{8F4A2FD0-B680-4FEB-8A50-5BCF18384643}">
      <dgm:prSet/>
      <dgm:spPr/>
      <dgm:t>
        <a:bodyPr/>
        <a:lstStyle/>
        <a:p>
          <a:endParaRPr lang="en-US"/>
        </a:p>
      </dgm:t>
    </dgm:pt>
    <dgm:pt modelId="{916599FF-4F5F-4E5C-BF6F-D0796FCA1313}">
      <dgm:prSet/>
      <dgm:spPr/>
      <dgm:t>
        <a:bodyPr/>
        <a:lstStyle/>
        <a:p>
          <a:pPr rtl="0"/>
          <a:r>
            <a:rPr lang="en-US" dirty="0" smtClean="0"/>
            <a:t>Benefit of enduring nature – Empire Jute (SC)</a:t>
          </a:r>
          <a:endParaRPr lang="en-US" dirty="0"/>
        </a:p>
      </dgm:t>
    </dgm:pt>
    <dgm:pt modelId="{5B7B70F5-8DA4-4ACC-AD4B-B17E047F5080}" type="parTrans" cxnId="{CD38AF6E-E483-4F5F-A275-7ED2E5454931}">
      <dgm:prSet/>
      <dgm:spPr/>
      <dgm:t>
        <a:bodyPr/>
        <a:lstStyle/>
        <a:p>
          <a:endParaRPr lang="en-US"/>
        </a:p>
      </dgm:t>
    </dgm:pt>
    <dgm:pt modelId="{77C5AF6E-F9E4-416D-BD5B-820D1BE31DB1}" type="sibTrans" cxnId="{CD38AF6E-E483-4F5F-A275-7ED2E5454931}">
      <dgm:prSet/>
      <dgm:spPr/>
      <dgm:t>
        <a:bodyPr/>
        <a:lstStyle/>
        <a:p>
          <a:endParaRPr lang="en-US"/>
        </a:p>
      </dgm:t>
    </dgm:pt>
    <dgm:pt modelId="{EF03A448-72BF-4361-A9BD-5A771D846D7D}" type="pres">
      <dgm:prSet presAssocID="{3F2E3043-4A91-435C-B58C-F4EFAA60D663}" presName="linear" presStyleCnt="0">
        <dgm:presLayoutVars>
          <dgm:animLvl val="lvl"/>
          <dgm:resizeHandles val="exact"/>
        </dgm:presLayoutVars>
      </dgm:prSet>
      <dgm:spPr/>
      <dgm:t>
        <a:bodyPr/>
        <a:lstStyle/>
        <a:p>
          <a:endParaRPr lang="en-US"/>
        </a:p>
      </dgm:t>
    </dgm:pt>
    <dgm:pt modelId="{7DB06AD9-E21F-4889-A2C7-0881CC25B654}" type="pres">
      <dgm:prSet presAssocID="{916599FF-4F5F-4E5C-BF6F-D0796FCA1313}" presName="parentText" presStyleLbl="node1" presStyleIdx="0" presStyleCnt="3">
        <dgm:presLayoutVars>
          <dgm:chMax val="0"/>
          <dgm:bulletEnabled val="1"/>
        </dgm:presLayoutVars>
      </dgm:prSet>
      <dgm:spPr/>
      <dgm:t>
        <a:bodyPr/>
        <a:lstStyle/>
        <a:p>
          <a:endParaRPr lang="en-US"/>
        </a:p>
      </dgm:t>
    </dgm:pt>
    <dgm:pt modelId="{24CC77F3-C303-4333-BD3E-A1516B14B31B}" type="pres">
      <dgm:prSet presAssocID="{77C5AF6E-F9E4-416D-BD5B-820D1BE31DB1}" presName="spacer" presStyleCnt="0"/>
      <dgm:spPr/>
    </dgm:pt>
    <dgm:pt modelId="{51B0E9AD-53FC-4980-875A-15DF644110CC}" type="pres">
      <dgm:prSet presAssocID="{E60FC0C0-56DB-466C-B960-94B0C2B2553D}" presName="parentText" presStyleLbl="node1" presStyleIdx="1" presStyleCnt="3">
        <dgm:presLayoutVars>
          <dgm:chMax val="0"/>
          <dgm:bulletEnabled val="1"/>
        </dgm:presLayoutVars>
      </dgm:prSet>
      <dgm:spPr/>
      <dgm:t>
        <a:bodyPr/>
        <a:lstStyle/>
        <a:p>
          <a:endParaRPr lang="en-US"/>
        </a:p>
      </dgm:t>
    </dgm:pt>
    <dgm:pt modelId="{1FD0A32B-5AA3-421C-8917-89DFC8E95911}" type="pres">
      <dgm:prSet presAssocID="{E60FC0C0-56DB-466C-B960-94B0C2B2553D}" presName="childText" presStyleLbl="revTx" presStyleIdx="0" presStyleCnt="2">
        <dgm:presLayoutVars>
          <dgm:bulletEnabled val="1"/>
        </dgm:presLayoutVars>
      </dgm:prSet>
      <dgm:spPr/>
      <dgm:t>
        <a:bodyPr/>
        <a:lstStyle/>
        <a:p>
          <a:endParaRPr lang="en-US"/>
        </a:p>
      </dgm:t>
    </dgm:pt>
    <dgm:pt modelId="{510E3865-DC3B-4B25-8BA0-AF237153833B}" type="pres">
      <dgm:prSet presAssocID="{752A8EBC-0705-4E19-8C84-3AD7E9A0D671}" presName="parentText" presStyleLbl="node1" presStyleIdx="2" presStyleCnt="3" custScaleY="84897">
        <dgm:presLayoutVars>
          <dgm:chMax val="0"/>
          <dgm:bulletEnabled val="1"/>
        </dgm:presLayoutVars>
      </dgm:prSet>
      <dgm:spPr/>
      <dgm:t>
        <a:bodyPr/>
        <a:lstStyle/>
        <a:p>
          <a:endParaRPr lang="en-US"/>
        </a:p>
      </dgm:t>
    </dgm:pt>
    <dgm:pt modelId="{29BA4ACC-0093-453B-828E-657EA5D28097}" type="pres">
      <dgm:prSet presAssocID="{752A8EBC-0705-4E19-8C84-3AD7E9A0D671}" presName="childText" presStyleLbl="revTx" presStyleIdx="1" presStyleCnt="2">
        <dgm:presLayoutVars>
          <dgm:bulletEnabled val="1"/>
        </dgm:presLayoutVars>
      </dgm:prSet>
      <dgm:spPr/>
      <dgm:t>
        <a:bodyPr/>
        <a:lstStyle/>
        <a:p>
          <a:endParaRPr lang="en-US"/>
        </a:p>
      </dgm:t>
    </dgm:pt>
  </dgm:ptLst>
  <dgm:cxnLst>
    <dgm:cxn modelId="{8F4A2FD0-B680-4FEB-8A50-5BCF18384643}" srcId="{752A8EBC-0705-4E19-8C84-3AD7E9A0D671}" destId="{9728DE4D-30CF-473B-9CCB-FC42F9E7BD2C}" srcOrd="0" destOrd="0" parTransId="{56A49307-BD4E-4DF1-937E-7C5206DE8E52}" sibTransId="{594EE3D3-B896-4612-8AD7-1D8BEC170586}"/>
    <dgm:cxn modelId="{68ECE459-AB5C-4FCD-ABC3-75BBDFBD1E2F}" type="presOf" srcId="{E60FC0C0-56DB-466C-B960-94B0C2B2553D}" destId="{51B0E9AD-53FC-4980-875A-15DF644110CC}" srcOrd="0" destOrd="0" presId="urn:microsoft.com/office/officeart/2005/8/layout/vList2"/>
    <dgm:cxn modelId="{A6840F98-4B07-408B-A0B8-CA7DD685F9D9}" type="presOf" srcId="{916599FF-4F5F-4E5C-BF6F-D0796FCA1313}" destId="{7DB06AD9-E21F-4889-A2C7-0881CC25B654}" srcOrd="0" destOrd="0" presId="urn:microsoft.com/office/officeart/2005/8/layout/vList2"/>
    <dgm:cxn modelId="{CD38AF6E-E483-4F5F-A275-7ED2E5454931}" srcId="{3F2E3043-4A91-435C-B58C-F4EFAA60D663}" destId="{916599FF-4F5F-4E5C-BF6F-D0796FCA1313}" srcOrd="0" destOrd="0" parTransId="{5B7B70F5-8DA4-4ACC-AD4B-B17E047F5080}" sibTransId="{77C5AF6E-F9E4-416D-BD5B-820D1BE31DB1}"/>
    <dgm:cxn modelId="{F8059599-CC57-4D22-A658-DB95A362DA7A}" srcId="{3F2E3043-4A91-435C-B58C-F4EFAA60D663}" destId="{752A8EBC-0705-4E19-8C84-3AD7E9A0D671}" srcOrd="2" destOrd="0" parTransId="{5C4786D4-F97A-4A64-9E3F-E7A61B0D5C8F}" sibTransId="{27ABE9D5-790C-4878-996A-87B8F1D78DDD}"/>
    <dgm:cxn modelId="{2B81F563-F97B-4592-A7DC-E9F53C38BAEE}" type="presOf" srcId="{9728DE4D-30CF-473B-9CCB-FC42F9E7BD2C}" destId="{29BA4ACC-0093-453B-828E-657EA5D28097}" srcOrd="0" destOrd="0" presId="urn:microsoft.com/office/officeart/2005/8/layout/vList2"/>
    <dgm:cxn modelId="{266B08C8-3621-48B3-8F4D-37ADE5B83321}" type="presOf" srcId="{3F2E3043-4A91-435C-B58C-F4EFAA60D663}" destId="{EF03A448-72BF-4361-A9BD-5A771D846D7D}" srcOrd="0" destOrd="0" presId="urn:microsoft.com/office/officeart/2005/8/layout/vList2"/>
    <dgm:cxn modelId="{C7F6253B-6FA8-4116-AC70-CEA15EF64881}" type="presOf" srcId="{F16AFA85-EFDC-4219-843C-CB232C9E2F81}" destId="{1FD0A32B-5AA3-421C-8917-89DFC8E95911}" srcOrd="0" destOrd="1" presId="urn:microsoft.com/office/officeart/2005/8/layout/vList2"/>
    <dgm:cxn modelId="{9D4AE83F-3FBA-410D-9737-B246892A1E7E}" type="presOf" srcId="{2BF72F83-7AD3-423E-9F1C-0BE908339F7E}" destId="{1FD0A32B-5AA3-421C-8917-89DFC8E95911}" srcOrd="0" destOrd="0" presId="urn:microsoft.com/office/officeart/2005/8/layout/vList2"/>
    <dgm:cxn modelId="{353BBEEA-EAA2-4C8D-A0D1-404E3A4FEB2E}" srcId="{E60FC0C0-56DB-466C-B960-94B0C2B2553D}" destId="{F16AFA85-EFDC-4219-843C-CB232C9E2F81}" srcOrd="1" destOrd="0" parTransId="{7FD4B0EF-44B1-434F-B833-52F7E1A3067A}" sibTransId="{7E11A2A0-EFBD-4149-9388-6085386FF5B2}"/>
    <dgm:cxn modelId="{BEC21C56-37F2-402C-A3DB-9058083C29BA}" srcId="{3F2E3043-4A91-435C-B58C-F4EFAA60D663}" destId="{E60FC0C0-56DB-466C-B960-94B0C2B2553D}" srcOrd="1" destOrd="0" parTransId="{F1278FE7-AFC5-4756-ABAF-B3AF5825CD0D}" sibTransId="{FD6899CE-D0ED-41F1-8B19-4D4318B70A73}"/>
    <dgm:cxn modelId="{712362A7-AB2F-4A6A-B4AF-9F48A5841FE1}" srcId="{E60FC0C0-56DB-466C-B960-94B0C2B2553D}" destId="{30ABC933-BB8E-4D65-8CCF-32BDEF770130}" srcOrd="2" destOrd="0" parTransId="{731142C9-D846-43F8-8B0A-16959EF91C40}" sibTransId="{7D8BF138-F888-4716-BF3A-3392F827899C}"/>
    <dgm:cxn modelId="{614BA1BD-96E4-4B9B-9081-9C1DDC51238E}" type="presOf" srcId="{30ABC933-BB8E-4D65-8CCF-32BDEF770130}" destId="{1FD0A32B-5AA3-421C-8917-89DFC8E95911}" srcOrd="0" destOrd="2" presId="urn:microsoft.com/office/officeart/2005/8/layout/vList2"/>
    <dgm:cxn modelId="{8CFA7B94-D246-4F8A-9162-C90FCDF33100}" type="presOf" srcId="{752A8EBC-0705-4E19-8C84-3AD7E9A0D671}" destId="{510E3865-DC3B-4B25-8BA0-AF237153833B}" srcOrd="0" destOrd="0" presId="urn:microsoft.com/office/officeart/2005/8/layout/vList2"/>
    <dgm:cxn modelId="{E0A7E357-620E-4BC4-958D-AD8229E6FE5C}" srcId="{E60FC0C0-56DB-466C-B960-94B0C2B2553D}" destId="{2BF72F83-7AD3-423E-9F1C-0BE908339F7E}" srcOrd="0" destOrd="0" parTransId="{7B2A3375-F7B9-4BB0-B32E-397D8DDFCF67}" sibTransId="{7D3EEBB0-16DA-409E-8085-17A709BD6299}"/>
    <dgm:cxn modelId="{3CA25846-B525-4A04-BD8E-75F6E176CD91}" type="presParOf" srcId="{EF03A448-72BF-4361-A9BD-5A771D846D7D}" destId="{7DB06AD9-E21F-4889-A2C7-0881CC25B654}" srcOrd="0" destOrd="0" presId="urn:microsoft.com/office/officeart/2005/8/layout/vList2"/>
    <dgm:cxn modelId="{688D0A8E-53AA-4477-B7DB-F4BAF66B8533}" type="presParOf" srcId="{EF03A448-72BF-4361-A9BD-5A771D846D7D}" destId="{24CC77F3-C303-4333-BD3E-A1516B14B31B}" srcOrd="1" destOrd="0" presId="urn:microsoft.com/office/officeart/2005/8/layout/vList2"/>
    <dgm:cxn modelId="{E78E9712-A449-4655-BCFA-7F98A6B8D696}" type="presParOf" srcId="{EF03A448-72BF-4361-A9BD-5A771D846D7D}" destId="{51B0E9AD-53FC-4980-875A-15DF644110CC}" srcOrd="2" destOrd="0" presId="urn:microsoft.com/office/officeart/2005/8/layout/vList2"/>
    <dgm:cxn modelId="{9A083DED-0700-4337-AA65-1E1A1CA03E05}" type="presParOf" srcId="{EF03A448-72BF-4361-A9BD-5A771D846D7D}" destId="{1FD0A32B-5AA3-421C-8917-89DFC8E95911}" srcOrd="3" destOrd="0" presId="urn:microsoft.com/office/officeart/2005/8/layout/vList2"/>
    <dgm:cxn modelId="{58A3A1EB-43A4-44B0-B360-A58F21508EBB}" type="presParOf" srcId="{EF03A448-72BF-4361-A9BD-5A771D846D7D}" destId="{510E3865-DC3B-4B25-8BA0-AF237153833B}" srcOrd="4" destOrd="0" presId="urn:microsoft.com/office/officeart/2005/8/layout/vList2"/>
    <dgm:cxn modelId="{0F7E4B50-69CC-43DD-962E-004757EFCC15}" type="presParOf" srcId="{EF03A448-72BF-4361-A9BD-5A771D846D7D}" destId="{29BA4ACC-0093-453B-828E-657EA5D28097}" srcOrd="5" destOrd="0" presId="urn:microsoft.com/office/officeart/2005/8/layout/vList2"/>
  </dgm:cxnLst>
  <dgm:bg/>
  <dgm:whole/>
</dgm:dataModel>
</file>

<file path=ppt/diagrams/data12.xml><?xml version="1.0" encoding="utf-8"?>
<dgm:dataModel xmlns:dgm="http://schemas.openxmlformats.org/drawingml/2006/diagram" xmlns:a="http://schemas.openxmlformats.org/drawingml/2006/main">
  <dgm:ptLst>
    <dgm:pt modelId="{2B45749B-08CA-4445-9FD0-876F8F7DFEC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D1C14CC0-DC3B-43A8-AEF4-207FFA42D064}">
      <dgm:prSet/>
      <dgm:spPr/>
      <dgm:t>
        <a:bodyPr/>
        <a:lstStyle/>
        <a:p>
          <a:pPr algn="just" rtl="0"/>
          <a:r>
            <a:rPr lang="en-US" dirty="0" smtClean="0"/>
            <a:t>There cannot be any </a:t>
          </a:r>
          <a:r>
            <a:rPr lang="en-US" dirty="0" err="1" smtClean="0"/>
            <a:t>adhoc</a:t>
          </a:r>
          <a:r>
            <a:rPr lang="en-US" dirty="0" smtClean="0"/>
            <a:t> disallowances for personal expenses in Companies</a:t>
          </a:r>
          <a:endParaRPr lang="en-US" dirty="0"/>
        </a:p>
      </dgm:t>
    </dgm:pt>
    <dgm:pt modelId="{B5663F58-CFF6-44D6-AC37-26358286933F}" type="parTrans" cxnId="{1807F34B-15A9-48D9-9E43-75AA36CD87AC}">
      <dgm:prSet/>
      <dgm:spPr/>
      <dgm:t>
        <a:bodyPr/>
        <a:lstStyle/>
        <a:p>
          <a:endParaRPr lang="en-US"/>
        </a:p>
      </dgm:t>
    </dgm:pt>
    <dgm:pt modelId="{4D2DD25C-DDE0-4B55-852C-A83F26F62A9D}" type="sibTrans" cxnId="{1807F34B-15A9-48D9-9E43-75AA36CD87AC}">
      <dgm:prSet/>
      <dgm:spPr/>
      <dgm:t>
        <a:bodyPr/>
        <a:lstStyle/>
        <a:p>
          <a:endParaRPr lang="en-US"/>
        </a:p>
      </dgm:t>
    </dgm:pt>
    <dgm:pt modelId="{01260088-EE70-41E6-91DF-AF537C409E30}">
      <dgm:prSet/>
      <dgm:spPr/>
      <dgm:t>
        <a:bodyPr/>
        <a:lstStyle/>
        <a:p>
          <a:pPr rtl="0"/>
          <a:r>
            <a:rPr lang="en-US" dirty="0" smtClean="0"/>
            <a:t>New Healthcare P. Ltd. 2009 13 ITJ 444 ITAT Indore</a:t>
          </a:r>
          <a:endParaRPr lang="en-US" dirty="0"/>
        </a:p>
      </dgm:t>
    </dgm:pt>
    <dgm:pt modelId="{6B288601-E3A7-4822-A20A-BD64BB0AD58F}" type="parTrans" cxnId="{73005078-5F1E-448A-B39E-C59CC8C7F759}">
      <dgm:prSet/>
      <dgm:spPr/>
      <dgm:t>
        <a:bodyPr/>
        <a:lstStyle/>
        <a:p>
          <a:endParaRPr lang="en-US"/>
        </a:p>
      </dgm:t>
    </dgm:pt>
    <dgm:pt modelId="{0DEF9840-23F7-41E6-A50A-3A00A18E3211}" type="sibTrans" cxnId="{73005078-5F1E-448A-B39E-C59CC8C7F759}">
      <dgm:prSet/>
      <dgm:spPr/>
      <dgm:t>
        <a:bodyPr/>
        <a:lstStyle/>
        <a:p>
          <a:endParaRPr lang="en-US"/>
        </a:p>
      </dgm:t>
    </dgm:pt>
    <dgm:pt modelId="{A5890E0D-2E9C-47A1-9F09-035A1140C414}">
      <dgm:prSet/>
      <dgm:spPr/>
      <dgm:t>
        <a:bodyPr/>
        <a:lstStyle/>
        <a:p>
          <a:pPr rtl="0"/>
          <a:r>
            <a:rPr lang="en-US" dirty="0" smtClean="0"/>
            <a:t>OTG Global Finance Ltd. 2008 11 ITJ 630 ITAT Indore</a:t>
          </a:r>
          <a:endParaRPr lang="en-US" dirty="0"/>
        </a:p>
      </dgm:t>
    </dgm:pt>
    <dgm:pt modelId="{F3EF136C-2D55-433B-A256-C66E326C1713}" type="parTrans" cxnId="{AE586D5C-002D-4332-97B6-F67C7545AAA0}">
      <dgm:prSet/>
      <dgm:spPr/>
      <dgm:t>
        <a:bodyPr/>
        <a:lstStyle/>
        <a:p>
          <a:endParaRPr lang="en-US"/>
        </a:p>
      </dgm:t>
    </dgm:pt>
    <dgm:pt modelId="{D937D536-8638-4B98-90AC-C16992D11590}" type="sibTrans" cxnId="{AE586D5C-002D-4332-97B6-F67C7545AAA0}">
      <dgm:prSet/>
      <dgm:spPr/>
      <dgm:t>
        <a:bodyPr/>
        <a:lstStyle/>
        <a:p>
          <a:endParaRPr lang="en-US"/>
        </a:p>
      </dgm:t>
    </dgm:pt>
    <dgm:pt modelId="{2D3DAE3A-4F7B-4CCE-B986-9C0A681F41B1}">
      <dgm:prSet/>
      <dgm:spPr/>
      <dgm:t>
        <a:bodyPr/>
        <a:lstStyle/>
        <a:p>
          <a:pPr rtl="0"/>
          <a:r>
            <a:rPr lang="en-US" dirty="0" err="1" smtClean="0"/>
            <a:t>Jash</a:t>
          </a:r>
          <a:r>
            <a:rPr lang="en-US" dirty="0" smtClean="0"/>
            <a:t> Engineering Ltd 2007 9 ITJ 110 ITAT Indore</a:t>
          </a:r>
          <a:endParaRPr lang="en-US" dirty="0"/>
        </a:p>
      </dgm:t>
    </dgm:pt>
    <dgm:pt modelId="{3979494A-FD8D-4895-BE88-077AFF0E478B}" type="parTrans" cxnId="{C9F284EB-7AB7-4646-9547-70CD86184C48}">
      <dgm:prSet/>
      <dgm:spPr/>
      <dgm:t>
        <a:bodyPr/>
        <a:lstStyle/>
        <a:p>
          <a:endParaRPr lang="en-US"/>
        </a:p>
      </dgm:t>
    </dgm:pt>
    <dgm:pt modelId="{B0A44BF0-B8F2-4DBD-8ABA-2F6B74129073}" type="sibTrans" cxnId="{C9F284EB-7AB7-4646-9547-70CD86184C48}">
      <dgm:prSet/>
      <dgm:spPr/>
      <dgm:t>
        <a:bodyPr/>
        <a:lstStyle/>
        <a:p>
          <a:endParaRPr lang="en-US"/>
        </a:p>
      </dgm:t>
    </dgm:pt>
    <dgm:pt modelId="{71DBDFD7-0B11-4D71-9FA1-62170B6008EE}" type="pres">
      <dgm:prSet presAssocID="{2B45749B-08CA-4445-9FD0-876F8F7DFEC4}" presName="linear" presStyleCnt="0">
        <dgm:presLayoutVars>
          <dgm:animLvl val="lvl"/>
          <dgm:resizeHandles val="exact"/>
        </dgm:presLayoutVars>
      </dgm:prSet>
      <dgm:spPr/>
      <dgm:t>
        <a:bodyPr/>
        <a:lstStyle/>
        <a:p>
          <a:endParaRPr lang="en-US"/>
        </a:p>
      </dgm:t>
    </dgm:pt>
    <dgm:pt modelId="{9A7EBAC7-85DE-4F0E-9FC9-E4BB16C5EDA6}" type="pres">
      <dgm:prSet presAssocID="{D1C14CC0-DC3B-43A8-AEF4-207FFA42D064}" presName="parentText" presStyleLbl="node1" presStyleIdx="0" presStyleCnt="1">
        <dgm:presLayoutVars>
          <dgm:chMax val="0"/>
          <dgm:bulletEnabled val="1"/>
        </dgm:presLayoutVars>
      </dgm:prSet>
      <dgm:spPr/>
      <dgm:t>
        <a:bodyPr/>
        <a:lstStyle/>
        <a:p>
          <a:endParaRPr lang="en-US"/>
        </a:p>
      </dgm:t>
    </dgm:pt>
    <dgm:pt modelId="{8532E1B1-5D82-490D-AE38-3854B57DAFB9}" type="pres">
      <dgm:prSet presAssocID="{D1C14CC0-DC3B-43A8-AEF4-207FFA42D064}" presName="childText" presStyleLbl="revTx" presStyleIdx="0" presStyleCnt="1">
        <dgm:presLayoutVars>
          <dgm:bulletEnabled val="1"/>
        </dgm:presLayoutVars>
      </dgm:prSet>
      <dgm:spPr/>
      <dgm:t>
        <a:bodyPr/>
        <a:lstStyle/>
        <a:p>
          <a:endParaRPr lang="en-US"/>
        </a:p>
      </dgm:t>
    </dgm:pt>
  </dgm:ptLst>
  <dgm:cxnLst>
    <dgm:cxn modelId="{7932AEE1-7B30-488E-ACB8-1F5A52A5C57E}" type="presOf" srcId="{D1C14CC0-DC3B-43A8-AEF4-207FFA42D064}" destId="{9A7EBAC7-85DE-4F0E-9FC9-E4BB16C5EDA6}" srcOrd="0" destOrd="0" presId="urn:microsoft.com/office/officeart/2005/8/layout/vList2"/>
    <dgm:cxn modelId="{C9F284EB-7AB7-4646-9547-70CD86184C48}" srcId="{D1C14CC0-DC3B-43A8-AEF4-207FFA42D064}" destId="{2D3DAE3A-4F7B-4CCE-B986-9C0A681F41B1}" srcOrd="2" destOrd="0" parTransId="{3979494A-FD8D-4895-BE88-077AFF0E478B}" sibTransId="{B0A44BF0-B8F2-4DBD-8ABA-2F6B74129073}"/>
    <dgm:cxn modelId="{AE98C2D0-EDFE-410A-BA69-E50DD808A01D}" type="presOf" srcId="{2D3DAE3A-4F7B-4CCE-B986-9C0A681F41B1}" destId="{8532E1B1-5D82-490D-AE38-3854B57DAFB9}" srcOrd="0" destOrd="2" presId="urn:microsoft.com/office/officeart/2005/8/layout/vList2"/>
    <dgm:cxn modelId="{E9D3E630-8D9F-47EA-87BA-DA73FD30795C}" type="presOf" srcId="{2B45749B-08CA-4445-9FD0-876F8F7DFEC4}" destId="{71DBDFD7-0B11-4D71-9FA1-62170B6008EE}" srcOrd="0" destOrd="0" presId="urn:microsoft.com/office/officeart/2005/8/layout/vList2"/>
    <dgm:cxn modelId="{0AFD2AD6-F6BB-4954-8E88-35823F918807}" type="presOf" srcId="{01260088-EE70-41E6-91DF-AF537C409E30}" destId="{8532E1B1-5D82-490D-AE38-3854B57DAFB9}" srcOrd="0" destOrd="0" presId="urn:microsoft.com/office/officeart/2005/8/layout/vList2"/>
    <dgm:cxn modelId="{73005078-5F1E-448A-B39E-C59CC8C7F759}" srcId="{D1C14CC0-DC3B-43A8-AEF4-207FFA42D064}" destId="{01260088-EE70-41E6-91DF-AF537C409E30}" srcOrd="0" destOrd="0" parTransId="{6B288601-E3A7-4822-A20A-BD64BB0AD58F}" sibTransId="{0DEF9840-23F7-41E6-A50A-3A00A18E3211}"/>
    <dgm:cxn modelId="{AD13BD96-007B-4F32-ABF0-22833B4F2197}" type="presOf" srcId="{A5890E0D-2E9C-47A1-9F09-035A1140C414}" destId="{8532E1B1-5D82-490D-AE38-3854B57DAFB9}" srcOrd="0" destOrd="1" presId="urn:microsoft.com/office/officeart/2005/8/layout/vList2"/>
    <dgm:cxn modelId="{1807F34B-15A9-48D9-9E43-75AA36CD87AC}" srcId="{2B45749B-08CA-4445-9FD0-876F8F7DFEC4}" destId="{D1C14CC0-DC3B-43A8-AEF4-207FFA42D064}" srcOrd="0" destOrd="0" parTransId="{B5663F58-CFF6-44D6-AC37-26358286933F}" sibTransId="{4D2DD25C-DDE0-4B55-852C-A83F26F62A9D}"/>
    <dgm:cxn modelId="{AE586D5C-002D-4332-97B6-F67C7545AAA0}" srcId="{D1C14CC0-DC3B-43A8-AEF4-207FFA42D064}" destId="{A5890E0D-2E9C-47A1-9F09-035A1140C414}" srcOrd="1" destOrd="0" parTransId="{F3EF136C-2D55-433B-A256-C66E326C1713}" sibTransId="{D937D536-8638-4B98-90AC-C16992D11590}"/>
    <dgm:cxn modelId="{D40D174C-A838-4A65-913F-28A5A609C0F6}" type="presParOf" srcId="{71DBDFD7-0B11-4D71-9FA1-62170B6008EE}" destId="{9A7EBAC7-85DE-4F0E-9FC9-E4BB16C5EDA6}" srcOrd="0" destOrd="0" presId="urn:microsoft.com/office/officeart/2005/8/layout/vList2"/>
    <dgm:cxn modelId="{3BDDA9C4-6AE2-411E-A338-7EAD642A75EC}" type="presParOf" srcId="{71DBDFD7-0B11-4D71-9FA1-62170B6008EE}" destId="{8532E1B1-5D82-490D-AE38-3854B57DAFB9}" srcOrd="1" destOrd="0" presId="urn:microsoft.com/office/officeart/2005/8/layout/vList2"/>
  </dgm:cxnLst>
  <dgm:bg/>
  <dgm:whole/>
</dgm:dataModel>
</file>

<file path=ppt/diagrams/data13.xml><?xml version="1.0" encoding="utf-8"?>
<dgm:dataModel xmlns:dgm="http://schemas.openxmlformats.org/drawingml/2006/diagram" xmlns:a="http://schemas.openxmlformats.org/drawingml/2006/main">
  <dgm:ptLst>
    <dgm:pt modelId="{E7AE17EB-8D64-4E38-9691-02427AB0241D}"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30EAA107-4336-4389-935E-A75F70C8041C}">
      <dgm:prSet/>
      <dgm:spPr/>
      <dgm:t>
        <a:bodyPr/>
        <a:lstStyle/>
        <a:p>
          <a:pPr rtl="0"/>
          <a:r>
            <a:rPr lang="en-US" i="1" dirty="0" smtClean="0"/>
            <a:t>Assessee may be incompetent or his method of business may be uneconomic.</a:t>
          </a:r>
          <a:endParaRPr lang="en-US" dirty="0"/>
        </a:p>
      </dgm:t>
    </dgm:pt>
    <dgm:pt modelId="{7E61DF22-9538-4132-B701-CB4EACCF4DB2}" type="parTrans" cxnId="{2DBDCC8F-E614-4414-90D7-6B68D1327229}">
      <dgm:prSet/>
      <dgm:spPr/>
      <dgm:t>
        <a:bodyPr/>
        <a:lstStyle/>
        <a:p>
          <a:endParaRPr lang="en-US"/>
        </a:p>
      </dgm:t>
    </dgm:pt>
    <dgm:pt modelId="{07669D6E-B09E-43EE-911A-D01691C33CB1}" type="sibTrans" cxnId="{2DBDCC8F-E614-4414-90D7-6B68D1327229}">
      <dgm:prSet/>
      <dgm:spPr/>
      <dgm:t>
        <a:bodyPr/>
        <a:lstStyle/>
        <a:p>
          <a:endParaRPr lang="en-US"/>
        </a:p>
      </dgm:t>
    </dgm:pt>
    <dgm:pt modelId="{A8E83520-CB05-4586-85C7-68E355FBCC78}">
      <dgm:prSet/>
      <dgm:spPr/>
      <dgm:t>
        <a:bodyPr/>
        <a:lstStyle/>
        <a:p>
          <a:pPr rtl="0"/>
          <a:r>
            <a:rPr lang="en-US" i="1" dirty="0" smtClean="0"/>
            <a:t>No specific major Defects in books</a:t>
          </a:r>
          <a:endParaRPr lang="en-US" dirty="0"/>
        </a:p>
      </dgm:t>
    </dgm:pt>
    <dgm:pt modelId="{8781AE37-A8D2-4042-8656-587068D0DA4D}" type="parTrans" cxnId="{B6A18F6B-0449-4EBE-9942-DF1CB2EB3391}">
      <dgm:prSet/>
      <dgm:spPr/>
      <dgm:t>
        <a:bodyPr/>
        <a:lstStyle/>
        <a:p>
          <a:endParaRPr lang="en-US"/>
        </a:p>
      </dgm:t>
    </dgm:pt>
    <dgm:pt modelId="{03916498-360A-46EA-96E4-64C0EBEAB987}" type="sibTrans" cxnId="{B6A18F6B-0449-4EBE-9942-DF1CB2EB3391}">
      <dgm:prSet/>
      <dgm:spPr/>
      <dgm:t>
        <a:bodyPr/>
        <a:lstStyle/>
        <a:p>
          <a:endParaRPr lang="en-US"/>
        </a:p>
      </dgm:t>
    </dgm:pt>
    <dgm:pt modelId="{77250B89-40E1-439A-9DE3-4114592F2A31}">
      <dgm:prSet/>
      <dgm:spPr/>
      <dgm:t>
        <a:bodyPr/>
        <a:lstStyle/>
        <a:p>
          <a:pPr rtl="0"/>
          <a:r>
            <a:rPr lang="en-US" i="1" dirty="0" smtClean="0"/>
            <a:t>Books cannot be rejected</a:t>
          </a:r>
          <a:endParaRPr lang="en-US" dirty="0"/>
        </a:p>
      </dgm:t>
    </dgm:pt>
    <dgm:pt modelId="{FE6DAF08-F7A9-414F-B837-4C67F19395B6}" type="parTrans" cxnId="{1AD36899-4DAD-4A40-B870-02DF2C52C98C}">
      <dgm:prSet/>
      <dgm:spPr/>
      <dgm:t>
        <a:bodyPr/>
        <a:lstStyle/>
        <a:p>
          <a:endParaRPr lang="en-US"/>
        </a:p>
      </dgm:t>
    </dgm:pt>
    <dgm:pt modelId="{1D342621-5FC8-43B5-A345-CEC1414456BC}" type="sibTrans" cxnId="{1AD36899-4DAD-4A40-B870-02DF2C52C98C}">
      <dgm:prSet/>
      <dgm:spPr/>
      <dgm:t>
        <a:bodyPr/>
        <a:lstStyle/>
        <a:p>
          <a:endParaRPr lang="en-US"/>
        </a:p>
      </dgm:t>
    </dgm:pt>
    <dgm:pt modelId="{577C0999-41D5-4760-8C83-AD19273B91F0}">
      <dgm:prSet/>
      <dgm:spPr/>
      <dgm:t>
        <a:bodyPr/>
        <a:lstStyle/>
        <a:p>
          <a:pPr rtl="0"/>
          <a:r>
            <a:rPr lang="en-US" b="1" dirty="0" err="1" smtClean="0"/>
            <a:t>Pandit</a:t>
          </a:r>
          <a:r>
            <a:rPr lang="en-US" b="1" dirty="0" smtClean="0"/>
            <a:t> Bros. v. CIT</a:t>
          </a:r>
          <a:r>
            <a:rPr lang="en-US" dirty="0" smtClean="0"/>
            <a:t> (26 ITR 159 )(</a:t>
          </a:r>
          <a:r>
            <a:rPr lang="en-US" dirty="0" err="1" smtClean="0"/>
            <a:t>Punj</a:t>
          </a:r>
          <a:r>
            <a:rPr lang="en-US" dirty="0" smtClean="0"/>
            <a:t>.)</a:t>
          </a:r>
          <a:endParaRPr lang="en-US" dirty="0"/>
        </a:p>
      </dgm:t>
    </dgm:pt>
    <dgm:pt modelId="{06A4E6DE-792F-4D33-8A71-301DF162E7CF}" type="parTrans" cxnId="{337499E8-49E0-425E-8981-4569926246F7}">
      <dgm:prSet/>
      <dgm:spPr/>
      <dgm:t>
        <a:bodyPr/>
        <a:lstStyle/>
        <a:p>
          <a:endParaRPr lang="en-US"/>
        </a:p>
      </dgm:t>
    </dgm:pt>
    <dgm:pt modelId="{0CF18C4A-7F9E-4A69-BCD0-775E913C0E99}" type="sibTrans" cxnId="{337499E8-49E0-425E-8981-4569926246F7}">
      <dgm:prSet/>
      <dgm:spPr/>
      <dgm:t>
        <a:bodyPr/>
        <a:lstStyle/>
        <a:p>
          <a:endParaRPr lang="en-US"/>
        </a:p>
      </dgm:t>
    </dgm:pt>
    <dgm:pt modelId="{4618DAC2-AAAB-42AA-86B8-E959E34DEF73}">
      <dgm:prSet/>
      <dgm:spPr/>
      <dgm:t>
        <a:bodyPr/>
        <a:lstStyle/>
        <a:p>
          <a:pPr rtl="0"/>
          <a:r>
            <a:rPr lang="en-US" i="1" dirty="0" smtClean="0"/>
            <a:t>S. </a:t>
          </a:r>
          <a:r>
            <a:rPr lang="en-US" i="1" dirty="0" err="1" smtClean="0"/>
            <a:t>Veeriah</a:t>
          </a:r>
          <a:r>
            <a:rPr lang="en-US" i="1" dirty="0" smtClean="0"/>
            <a:t> </a:t>
          </a:r>
          <a:r>
            <a:rPr lang="en-US" i="1" dirty="0" err="1" smtClean="0"/>
            <a:t>Reddiar</a:t>
          </a:r>
          <a:r>
            <a:rPr lang="en-US" i="1" dirty="0" smtClean="0"/>
            <a:t> v. CIT [1960] 38 ITR 152 (Ker.)</a:t>
          </a:r>
          <a:endParaRPr lang="en-US" dirty="0"/>
        </a:p>
      </dgm:t>
    </dgm:pt>
    <dgm:pt modelId="{7D27D1A6-D0CD-4BBF-A35D-961C1EA5D65F}" type="parTrans" cxnId="{81E03DB6-D794-4437-909E-A7BA01287098}">
      <dgm:prSet/>
      <dgm:spPr/>
      <dgm:t>
        <a:bodyPr/>
        <a:lstStyle/>
        <a:p>
          <a:endParaRPr lang="en-US"/>
        </a:p>
      </dgm:t>
    </dgm:pt>
    <dgm:pt modelId="{467F88BC-04A9-4989-8309-EF527F58444D}" type="sibTrans" cxnId="{81E03DB6-D794-4437-909E-A7BA01287098}">
      <dgm:prSet/>
      <dgm:spPr/>
      <dgm:t>
        <a:bodyPr/>
        <a:lstStyle/>
        <a:p>
          <a:endParaRPr lang="en-US"/>
        </a:p>
      </dgm:t>
    </dgm:pt>
    <dgm:pt modelId="{D453F0D9-E967-4726-B4C4-EF718ED4315E}">
      <dgm:prSet/>
      <dgm:spPr/>
      <dgm:t>
        <a:bodyPr/>
        <a:lstStyle/>
        <a:p>
          <a:pPr rtl="0"/>
          <a:r>
            <a:rPr lang="en-US" dirty="0" smtClean="0"/>
            <a:t>J.A. </a:t>
          </a:r>
          <a:r>
            <a:rPr lang="en-US" dirty="0" err="1" smtClean="0"/>
            <a:t>Trivedi</a:t>
          </a:r>
          <a:r>
            <a:rPr lang="en-US" dirty="0" smtClean="0"/>
            <a:t> (158 ITR 705)(MP)</a:t>
          </a:r>
          <a:endParaRPr lang="en-US" dirty="0"/>
        </a:p>
      </dgm:t>
    </dgm:pt>
    <dgm:pt modelId="{CC071863-AE10-4477-98D0-5D254622906A}" type="parTrans" cxnId="{02F63DF8-9395-4C3B-B04C-565FB5E46274}">
      <dgm:prSet/>
      <dgm:spPr/>
      <dgm:t>
        <a:bodyPr/>
        <a:lstStyle/>
        <a:p>
          <a:endParaRPr lang="en-US"/>
        </a:p>
      </dgm:t>
    </dgm:pt>
    <dgm:pt modelId="{47A99E1B-5193-44B0-A01F-92B52E7D0D68}" type="sibTrans" cxnId="{02F63DF8-9395-4C3B-B04C-565FB5E46274}">
      <dgm:prSet/>
      <dgm:spPr/>
      <dgm:t>
        <a:bodyPr/>
        <a:lstStyle/>
        <a:p>
          <a:endParaRPr lang="en-US"/>
        </a:p>
      </dgm:t>
    </dgm:pt>
    <dgm:pt modelId="{F68C9EAD-288C-41D2-932E-8A316BAC00DF}" type="pres">
      <dgm:prSet presAssocID="{E7AE17EB-8D64-4E38-9691-02427AB0241D}" presName="linear" presStyleCnt="0">
        <dgm:presLayoutVars>
          <dgm:animLvl val="lvl"/>
          <dgm:resizeHandles val="exact"/>
        </dgm:presLayoutVars>
      </dgm:prSet>
      <dgm:spPr/>
      <dgm:t>
        <a:bodyPr/>
        <a:lstStyle/>
        <a:p>
          <a:endParaRPr lang="en-US"/>
        </a:p>
      </dgm:t>
    </dgm:pt>
    <dgm:pt modelId="{18811AB5-E9C9-4447-A7B1-38EF91BBEB15}" type="pres">
      <dgm:prSet presAssocID="{30EAA107-4336-4389-935E-A75F70C8041C}" presName="parentText" presStyleLbl="node1" presStyleIdx="0" presStyleCnt="3">
        <dgm:presLayoutVars>
          <dgm:chMax val="0"/>
          <dgm:bulletEnabled val="1"/>
        </dgm:presLayoutVars>
      </dgm:prSet>
      <dgm:spPr/>
      <dgm:t>
        <a:bodyPr/>
        <a:lstStyle/>
        <a:p>
          <a:endParaRPr lang="en-US"/>
        </a:p>
      </dgm:t>
    </dgm:pt>
    <dgm:pt modelId="{FC7C68FA-CABB-4277-B9E3-011566C09DE8}" type="pres">
      <dgm:prSet presAssocID="{07669D6E-B09E-43EE-911A-D01691C33CB1}" presName="spacer" presStyleCnt="0"/>
      <dgm:spPr/>
    </dgm:pt>
    <dgm:pt modelId="{32365052-4651-414D-AE61-8D486E7B8DAA}" type="pres">
      <dgm:prSet presAssocID="{A8E83520-CB05-4586-85C7-68E355FBCC78}" presName="parentText" presStyleLbl="node1" presStyleIdx="1" presStyleCnt="3">
        <dgm:presLayoutVars>
          <dgm:chMax val="0"/>
          <dgm:bulletEnabled val="1"/>
        </dgm:presLayoutVars>
      </dgm:prSet>
      <dgm:spPr/>
      <dgm:t>
        <a:bodyPr/>
        <a:lstStyle/>
        <a:p>
          <a:endParaRPr lang="en-US"/>
        </a:p>
      </dgm:t>
    </dgm:pt>
    <dgm:pt modelId="{9891EFAC-530E-4931-A792-0D37D10E0FE9}" type="pres">
      <dgm:prSet presAssocID="{03916498-360A-46EA-96E4-64C0EBEAB987}" presName="spacer" presStyleCnt="0"/>
      <dgm:spPr/>
    </dgm:pt>
    <dgm:pt modelId="{8DEF9F9D-E146-476E-8C83-AE5810098319}" type="pres">
      <dgm:prSet presAssocID="{77250B89-40E1-439A-9DE3-4114592F2A31}" presName="parentText" presStyleLbl="node1" presStyleIdx="2" presStyleCnt="3">
        <dgm:presLayoutVars>
          <dgm:chMax val="0"/>
          <dgm:bulletEnabled val="1"/>
        </dgm:presLayoutVars>
      </dgm:prSet>
      <dgm:spPr/>
      <dgm:t>
        <a:bodyPr/>
        <a:lstStyle/>
        <a:p>
          <a:endParaRPr lang="en-US"/>
        </a:p>
      </dgm:t>
    </dgm:pt>
    <dgm:pt modelId="{03957DF0-FD4D-466E-AFC1-4E364D62EE11}" type="pres">
      <dgm:prSet presAssocID="{77250B89-40E1-439A-9DE3-4114592F2A31}" presName="childText" presStyleLbl="revTx" presStyleIdx="0" presStyleCnt="1">
        <dgm:presLayoutVars>
          <dgm:bulletEnabled val="1"/>
        </dgm:presLayoutVars>
      </dgm:prSet>
      <dgm:spPr/>
      <dgm:t>
        <a:bodyPr/>
        <a:lstStyle/>
        <a:p>
          <a:endParaRPr lang="en-US"/>
        </a:p>
      </dgm:t>
    </dgm:pt>
  </dgm:ptLst>
  <dgm:cxnLst>
    <dgm:cxn modelId="{55443809-B8B8-473A-B922-57F1A784DBE6}" type="presOf" srcId="{577C0999-41D5-4760-8C83-AD19273B91F0}" destId="{03957DF0-FD4D-466E-AFC1-4E364D62EE11}" srcOrd="0" destOrd="0" presId="urn:microsoft.com/office/officeart/2005/8/layout/vList2"/>
    <dgm:cxn modelId="{9E4CC5A9-EF78-449D-B62A-CD0E994492E7}" type="presOf" srcId="{30EAA107-4336-4389-935E-A75F70C8041C}" destId="{18811AB5-E9C9-4447-A7B1-38EF91BBEB15}" srcOrd="0" destOrd="0" presId="urn:microsoft.com/office/officeart/2005/8/layout/vList2"/>
    <dgm:cxn modelId="{337499E8-49E0-425E-8981-4569926246F7}" srcId="{77250B89-40E1-439A-9DE3-4114592F2A31}" destId="{577C0999-41D5-4760-8C83-AD19273B91F0}" srcOrd="0" destOrd="0" parTransId="{06A4E6DE-792F-4D33-8A71-301DF162E7CF}" sibTransId="{0CF18C4A-7F9E-4A69-BCD0-775E913C0E99}"/>
    <dgm:cxn modelId="{1AD36899-4DAD-4A40-B870-02DF2C52C98C}" srcId="{E7AE17EB-8D64-4E38-9691-02427AB0241D}" destId="{77250B89-40E1-439A-9DE3-4114592F2A31}" srcOrd="2" destOrd="0" parTransId="{FE6DAF08-F7A9-414F-B837-4C67F19395B6}" sibTransId="{1D342621-5FC8-43B5-A345-CEC1414456BC}"/>
    <dgm:cxn modelId="{02F63DF8-9395-4C3B-B04C-565FB5E46274}" srcId="{77250B89-40E1-439A-9DE3-4114592F2A31}" destId="{D453F0D9-E967-4726-B4C4-EF718ED4315E}" srcOrd="2" destOrd="0" parTransId="{CC071863-AE10-4477-98D0-5D254622906A}" sibTransId="{47A99E1B-5193-44B0-A01F-92B52E7D0D68}"/>
    <dgm:cxn modelId="{A0967792-F096-4DB3-B409-17EFD22E74CF}" type="presOf" srcId="{4618DAC2-AAAB-42AA-86B8-E959E34DEF73}" destId="{03957DF0-FD4D-466E-AFC1-4E364D62EE11}" srcOrd="0" destOrd="1" presId="urn:microsoft.com/office/officeart/2005/8/layout/vList2"/>
    <dgm:cxn modelId="{2DBDCC8F-E614-4414-90D7-6B68D1327229}" srcId="{E7AE17EB-8D64-4E38-9691-02427AB0241D}" destId="{30EAA107-4336-4389-935E-A75F70C8041C}" srcOrd="0" destOrd="0" parTransId="{7E61DF22-9538-4132-B701-CB4EACCF4DB2}" sibTransId="{07669D6E-B09E-43EE-911A-D01691C33CB1}"/>
    <dgm:cxn modelId="{FC4EDF32-54F8-40AF-93C8-4D9F6C278B30}" type="presOf" srcId="{E7AE17EB-8D64-4E38-9691-02427AB0241D}" destId="{F68C9EAD-288C-41D2-932E-8A316BAC00DF}" srcOrd="0" destOrd="0" presId="urn:microsoft.com/office/officeart/2005/8/layout/vList2"/>
    <dgm:cxn modelId="{70B1D716-1E51-4B33-9906-3007F39DB7EA}" type="presOf" srcId="{D453F0D9-E967-4726-B4C4-EF718ED4315E}" destId="{03957DF0-FD4D-466E-AFC1-4E364D62EE11}" srcOrd="0" destOrd="2" presId="urn:microsoft.com/office/officeart/2005/8/layout/vList2"/>
    <dgm:cxn modelId="{4AD08436-A625-435E-B444-CB3F040AA85E}" type="presOf" srcId="{A8E83520-CB05-4586-85C7-68E355FBCC78}" destId="{32365052-4651-414D-AE61-8D486E7B8DAA}" srcOrd="0" destOrd="0" presId="urn:microsoft.com/office/officeart/2005/8/layout/vList2"/>
    <dgm:cxn modelId="{B6A18F6B-0449-4EBE-9942-DF1CB2EB3391}" srcId="{E7AE17EB-8D64-4E38-9691-02427AB0241D}" destId="{A8E83520-CB05-4586-85C7-68E355FBCC78}" srcOrd="1" destOrd="0" parTransId="{8781AE37-A8D2-4042-8656-587068D0DA4D}" sibTransId="{03916498-360A-46EA-96E4-64C0EBEAB987}"/>
    <dgm:cxn modelId="{81E03DB6-D794-4437-909E-A7BA01287098}" srcId="{77250B89-40E1-439A-9DE3-4114592F2A31}" destId="{4618DAC2-AAAB-42AA-86B8-E959E34DEF73}" srcOrd="1" destOrd="0" parTransId="{7D27D1A6-D0CD-4BBF-A35D-961C1EA5D65F}" sibTransId="{467F88BC-04A9-4989-8309-EF527F58444D}"/>
    <dgm:cxn modelId="{7CFA8E18-2688-4AE5-9CF0-B73359C36EB4}" type="presOf" srcId="{77250B89-40E1-439A-9DE3-4114592F2A31}" destId="{8DEF9F9D-E146-476E-8C83-AE5810098319}" srcOrd="0" destOrd="0" presId="urn:microsoft.com/office/officeart/2005/8/layout/vList2"/>
    <dgm:cxn modelId="{303344A1-865B-41A5-A79E-E16A611E1D83}" type="presParOf" srcId="{F68C9EAD-288C-41D2-932E-8A316BAC00DF}" destId="{18811AB5-E9C9-4447-A7B1-38EF91BBEB15}" srcOrd="0" destOrd="0" presId="urn:microsoft.com/office/officeart/2005/8/layout/vList2"/>
    <dgm:cxn modelId="{EDE01E21-B53C-4DE5-BF37-4769CA067CF1}" type="presParOf" srcId="{F68C9EAD-288C-41D2-932E-8A316BAC00DF}" destId="{FC7C68FA-CABB-4277-B9E3-011566C09DE8}" srcOrd="1" destOrd="0" presId="urn:microsoft.com/office/officeart/2005/8/layout/vList2"/>
    <dgm:cxn modelId="{73E831B5-8139-44FE-8CC4-FFD8DD5EE922}" type="presParOf" srcId="{F68C9EAD-288C-41D2-932E-8A316BAC00DF}" destId="{32365052-4651-414D-AE61-8D486E7B8DAA}" srcOrd="2" destOrd="0" presId="urn:microsoft.com/office/officeart/2005/8/layout/vList2"/>
    <dgm:cxn modelId="{AE9AF3B8-1846-46D9-BC6E-B692A8178A49}" type="presParOf" srcId="{F68C9EAD-288C-41D2-932E-8A316BAC00DF}" destId="{9891EFAC-530E-4931-A792-0D37D10E0FE9}" srcOrd="3" destOrd="0" presId="urn:microsoft.com/office/officeart/2005/8/layout/vList2"/>
    <dgm:cxn modelId="{E19AAB71-D741-4254-A558-2B6001DD67FC}" type="presParOf" srcId="{F68C9EAD-288C-41D2-932E-8A316BAC00DF}" destId="{8DEF9F9D-E146-476E-8C83-AE5810098319}" srcOrd="4" destOrd="0" presId="urn:microsoft.com/office/officeart/2005/8/layout/vList2"/>
    <dgm:cxn modelId="{0D325C87-DE67-4403-89DD-8E5CC4BE933B}" type="presParOf" srcId="{F68C9EAD-288C-41D2-932E-8A316BAC00DF}" destId="{03957DF0-FD4D-466E-AFC1-4E364D62EE11}" srcOrd="5" destOrd="0" presId="urn:microsoft.com/office/officeart/2005/8/layout/vList2"/>
  </dgm:cxnLst>
  <dgm:bg/>
  <dgm:whole/>
</dgm:dataModel>
</file>

<file path=ppt/diagrams/data14.xml><?xml version="1.0" encoding="utf-8"?>
<dgm:dataModel xmlns:dgm="http://schemas.openxmlformats.org/drawingml/2006/diagram" xmlns:a="http://schemas.openxmlformats.org/drawingml/2006/main">
  <dgm:ptLst>
    <dgm:pt modelId="{F7B4C370-47C7-4A63-844A-2F95AF53B4D8}" type="doc">
      <dgm:prSet loTypeId="urn:microsoft.com/office/officeart/2005/8/layout/vList2" loCatId="list" qsTypeId="urn:microsoft.com/office/officeart/2005/8/quickstyle/simple1" qsCatId="simple" csTypeId="urn:microsoft.com/office/officeart/2005/8/colors/accent0_3" csCatId="mainScheme" phldr="1"/>
      <dgm:spPr/>
      <dgm:t>
        <a:bodyPr/>
        <a:lstStyle/>
        <a:p>
          <a:endParaRPr lang="en-US"/>
        </a:p>
      </dgm:t>
    </dgm:pt>
    <dgm:pt modelId="{F87831AD-F86B-43EA-A50F-D7F0B0A2B06E}">
      <dgm:prSet/>
      <dgm:spPr/>
      <dgm:t>
        <a:bodyPr/>
        <a:lstStyle/>
        <a:p>
          <a:pPr rtl="0"/>
          <a:r>
            <a:rPr lang="en-US" dirty="0" smtClean="0"/>
            <a:t>Interest on Unsecured Loans from relatives</a:t>
          </a:r>
          <a:endParaRPr lang="en-US" dirty="0"/>
        </a:p>
      </dgm:t>
    </dgm:pt>
    <dgm:pt modelId="{A73CD729-4AFB-4B02-8088-789729DE2C8B}" type="parTrans" cxnId="{3324453D-BDFA-4C5F-BD19-EF8847BBEB1B}">
      <dgm:prSet/>
      <dgm:spPr/>
      <dgm:t>
        <a:bodyPr/>
        <a:lstStyle/>
        <a:p>
          <a:endParaRPr lang="en-US"/>
        </a:p>
      </dgm:t>
    </dgm:pt>
    <dgm:pt modelId="{3FA99BE2-D9A7-496C-B3C8-41EC80348F73}" type="sibTrans" cxnId="{3324453D-BDFA-4C5F-BD19-EF8847BBEB1B}">
      <dgm:prSet/>
      <dgm:spPr/>
      <dgm:t>
        <a:bodyPr/>
        <a:lstStyle/>
        <a:p>
          <a:endParaRPr lang="en-US"/>
        </a:p>
      </dgm:t>
    </dgm:pt>
    <dgm:pt modelId="{89D7CAD3-16FD-4C90-89C1-5EBA90083ED0}">
      <dgm:prSet/>
      <dgm:spPr/>
      <dgm:t>
        <a:bodyPr/>
        <a:lstStyle/>
        <a:p>
          <a:pPr rtl="0"/>
          <a:r>
            <a:rPr lang="en-US" dirty="0" smtClean="0"/>
            <a:t>Rate 18%</a:t>
          </a:r>
          <a:endParaRPr lang="en-US" dirty="0"/>
        </a:p>
      </dgm:t>
    </dgm:pt>
    <dgm:pt modelId="{5DF6C13C-C720-4BF2-9491-A4673CBCD0E7}" type="parTrans" cxnId="{A591AA3D-2517-4108-A413-AFC4C0AC942C}">
      <dgm:prSet/>
      <dgm:spPr/>
      <dgm:t>
        <a:bodyPr/>
        <a:lstStyle/>
        <a:p>
          <a:endParaRPr lang="en-US"/>
        </a:p>
      </dgm:t>
    </dgm:pt>
    <dgm:pt modelId="{EE360395-E914-499C-9003-FEBD1375B7AC}" type="sibTrans" cxnId="{A591AA3D-2517-4108-A413-AFC4C0AC942C}">
      <dgm:prSet/>
      <dgm:spPr/>
      <dgm:t>
        <a:bodyPr/>
        <a:lstStyle/>
        <a:p>
          <a:endParaRPr lang="en-US"/>
        </a:p>
      </dgm:t>
    </dgm:pt>
    <dgm:pt modelId="{299439F7-EF02-410C-BDD7-38E1F8CE9816}">
      <dgm:prSet/>
      <dgm:spPr/>
      <dgm:t>
        <a:bodyPr/>
        <a:lstStyle/>
        <a:p>
          <a:pPr rtl="0"/>
          <a:r>
            <a:rPr lang="en-US" dirty="0" smtClean="0"/>
            <a:t>Bank Rate 13.25%</a:t>
          </a:r>
          <a:endParaRPr lang="en-US" dirty="0"/>
        </a:p>
      </dgm:t>
    </dgm:pt>
    <dgm:pt modelId="{C56FADA9-DD90-4732-8DB1-779F0C714373}" type="parTrans" cxnId="{1FA79383-23AA-43C6-A6AC-217D29DEBC02}">
      <dgm:prSet/>
      <dgm:spPr/>
      <dgm:t>
        <a:bodyPr/>
        <a:lstStyle/>
        <a:p>
          <a:endParaRPr lang="en-US"/>
        </a:p>
      </dgm:t>
    </dgm:pt>
    <dgm:pt modelId="{98236590-5B24-4406-97A2-F09088BF817B}" type="sibTrans" cxnId="{1FA79383-23AA-43C6-A6AC-217D29DEBC02}">
      <dgm:prSet/>
      <dgm:spPr/>
      <dgm:t>
        <a:bodyPr/>
        <a:lstStyle/>
        <a:p>
          <a:endParaRPr lang="en-US"/>
        </a:p>
      </dgm:t>
    </dgm:pt>
    <dgm:pt modelId="{33F264B9-0F47-45D3-9A67-3CD17AC49E9D}">
      <dgm:prSet/>
      <dgm:spPr/>
      <dgm:t>
        <a:bodyPr/>
        <a:lstStyle/>
        <a:p>
          <a:pPr rtl="0"/>
          <a:r>
            <a:rPr lang="en-US" b="1" dirty="0" err="1" smtClean="0"/>
            <a:t>Balkishan</a:t>
          </a:r>
          <a:r>
            <a:rPr lang="en-US" b="1" dirty="0" smtClean="0"/>
            <a:t> </a:t>
          </a:r>
          <a:r>
            <a:rPr lang="en-US" b="1" dirty="0" err="1" smtClean="0"/>
            <a:t>Jagannath</a:t>
          </a:r>
          <a:r>
            <a:rPr lang="en-US" b="1" dirty="0" smtClean="0"/>
            <a:t> </a:t>
          </a:r>
          <a:r>
            <a:rPr lang="en-US" b="1" dirty="0" err="1" smtClean="0"/>
            <a:t>Goyal</a:t>
          </a:r>
          <a:r>
            <a:rPr lang="en-US" b="1" dirty="0" smtClean="0"/>
            <a:t> (</a:t>
          </a:r>
          <a:r>
            <a:rPr lang="en-US" b="1" dirty="0" err="1" smtClean="0"/>
            <a:t>I.T.A.No</a:t>
          </a:r>
          <a:r>
            <a:rPr lang="en-US" b="1" dirty="0" smtClean="0"/>
            <a:t>. 590/</a:t>
          </a:r>
          <a:r>
            <a:rPr lang="en-US" b="1" dirty="0" err="1" smtClean="0"/>
            <a:t>Ind</a:t>
          </a:r>
          <a:r>
            <a:rPr lang="en-US" b="1" dirty="0" smtClean="0"/>
            <a:t>/2009)</a:t>
          </a:r>
          <a:endParaRPr lang="en-US" b="1" dirty="0"/>
        </a:p>
      </dgm:t>
    </dgm:pt>
    <dgm:pt modelId="{915633CE-9610-473E-B6F4-252275E9AFDE}" type="parTrans" cxnId="{853484E9-B327-4132-88EF-E05DA2C4920C}">
      <dgm:prSet/>
      <dgm:spPr/>
      <dgm:t>
        <a:bodyPr/>
        <a:lstStyle/>
        <a:p>
          <a:endParaRPr lang="en-US"/>
        </a:p>
      </dgm:t>
    </dgm:pt>
    <dgm:pt modelId="{31D7FE15-2ADE-4405-A916-B3DCCD1A0272}" type="sibTrans" cxnId="{853484E9-B327-4132-88EF-E05DA2C4920C}">
      <dgm:prSet/>
      <dgm:spPr/>
      <dgm:t>
        <a:bodyPr/>
        <a:lstStyle/>
        <a:p>
          <a:endParaRPr lang="en-US"/>
        </a:p>
      </dgm:t>
    </dgm:pt>
    <dgm:pt modelId="{B2E4213D-1207-416F-97C1-3769930FDD99}">
      <dgm:prSet/>
      <dgm:spPr/>
      <dgm:t>
        <a:bodyPr/>
        <a:lstStyle/>
        <a:p>
          <a:pPr algn="just" rtl="0"/>
          <a:r>
            <a:rPr lang="en-US" i="1" dirty="0" smtClean="0"/>
            <a:t>Prevailing market rate does not mean the basic Bank rate of interest</a:t>
          </a:r>
          <a:endParaRPr lang="en-US" i="1" dirty="0"/>
        </a:p>
      </dgm:t>
    </dgm:pt>
    <dgm:pt modelId="{9C3E08C6-81F9-4ABB-8628-82F4E45D7F42}" type="parTrans" cxnId="{757DEFC1-D996-40F9-B09D-FDFB54AD53A2}">
      <dgm:prSet/>
      <dgm:spPr/>
      <dgm:t>
        <a:bodyPr/>
        <a:lstStyle/>
        <a:p>
          <a:endParaRPr lang="en-US"/>
        </a:p>
      </dgm:t>
    </dgm:pt>
    <dgm:pt modelId="{EEAE0617-0475-4931-AA1B-9D83DE48C8C1}" type="sibTrans" cxnId="{757DEFC1-D996-40F9-B09D-FDFB54AD53A2}">
      <dgm:prSet/>
      <dgm:spPr/>
      <dgm:t>
        <a:bodyPr/>
        <a:lstStyle/>
        <a:p>
          <a:endParaRPr lang="en-US"/>
        </a:p>
      </dgm:t>
    </dgm:pt>
    <dgm:pt modelId="{8013206D-CDBB-472F-925A-EBB50C0A622E}">
      <dgm:prSet/>
      <dgm:spPr/>
      <dgm:t>
        <a:bodyPr/>
        <a:lstStyle/>
        <a:p>
          <a:pPr algn="just"/>
          <a:r>
            <a:rPr lang="en-US" i="1" dirty="0" smtClean="0"/>
            <a:t>Bank loan is not available just on asking or personal guarantee, but so many other collateral securities are also insisted by the Bank in addition to hypothecation of stock worth more than the amount of loan sanctioned by the Bank, whereas loans from friends and relatives available just on asking depending upon personal relation.</a:t>
          </a:r>
          <a:endParaRPr lang="en-US" i="1" dirty="0"/>
        </a:p>
      </dgm:t>
    </dgm:pt>
    <dgm:pt modelId="{D7384D33-57C0-4E5C-8A53-9BE7DD94ED4C}" type="parTrans" cxnId="{00032275-76E3-48B1-BFC5-90A7F826EF07}">
      <dgm:prSet/>
      <dgm:spPr/>
      <dgm:t>
        <a:bodyPr/>
        <a:lstStyle/>
        <a:p>
          <a:endParaRPr lang="en-US"/>
        </a:p>
      </dgm:t>
    </dgm:pt>
    <dgm:pt modelId="{3757BB47-89AD-4302-B133-BB66C8B761C6}" type="sibTrans" cxnId="{00032275-76E3-48B1-BFC5-90A7F826EF07}">
      <dgm:prSet/>
      <dgm:spPr/>
      <dgm:t>
        <a:bodyPr/>
        <a:lstStyle/>
        <a:p>
          <a:endParaRPr lang="en-US"/>
        </a:p>
      </dgm:t>
    </dgm:pt>
    <dgm:pt modelId="{F174AE21-55C3-4FD7-8827-A43815CE2052}">
      <dgm:prSet/>
      <dgm:spPr/>
      <dgm:t>
        <a:bodyPr/>
        <a:lstStyle/>
        <a:p>
          <a:pPr algn="just" rtl="0"/>
          <a:r>
            <a:rPr lang="en-US" i="1" dirty="0" smtClean="0"/>
            <a:t>Other indirect and hidden cost incurred for obtaining loan relating to processing fee, inspection fee, stock audit fee, legal documentation charges and the stamp duty expenses for mortgage and hypothecation cannot be left out.</a:t>
          </a:r>
          <a:endParaRPr lang="en-US" i="1" dirty="0"/>
        </a:p>
      </dgm:t>
    </dgm:pt>
    <dgm:pt modelId="{9B2CA0A4-9EBA-468D-A31B-C3D425F6457A}" type="parTrans" cxnId="{07763E96-16E3-48E7-AC6E-92C2C52D3E2F}">
      <dgm:prSet/>
      <dgm:spPr/>
      <dgm:t>
        <a:bodyPr/>
        <a:lstStyle/>
        <a:p>
          <a:endParaRPr lang="en-US"/>
        </a:p>
      </dgm:t>
    </dgm:pt>
    <dgm:pt modelId="{322DCD77-C0EF-404C-B072-30C5DF4E8834}" type="sibTrans" cxnId="{07763E96-16E3-48E7-AC6E-92C2C52D3E2F}">
      <dgm:prSet/>
      <dgm:spPr/>
      <dgm:t>
        <a:bodyPr/>
        <a:lstStyle/>
        <a:p>
          <a:endParaRPr lang="en-US"/>
        </a:p>
      </dgm:t>
    </dgm:pt>
    <dgm:pt modelId="{0AA3D451-3BFB-456C-A419-9C37B5D522B6}" type="pres">
      <dgm:prSet presAssocID="{F7B4C370-47C7-4A63-844A-2F95AF53B4D8}" presName="linear" presStyleCnt="0">
        <dgm:presLayoutVars>
          <dgm:animLvl val="lvl"/>
          <dgm:resizeHandles val="exact"/>
        </dgm:presLayoutVars>
      </dgm:prSet>
      <dgm:spPr/>
      <dgm:t>
        <a:bodyPr/>
        <a:lstStyle/>
        <a:p>
          <a:endParaRPr lang="en-US"/>
        </a:p>
      </dgm:t>
    </dgm:pt>
    <dgm:pt modelId="{65EFFA84-D123-4DBF-BF9B-050245696472}" type="pres">
      <dgm:prSet presAssocID="{F87831AD-F86B-43EA-A50F-D7F0B0A2B06E}" presName="parentText" presStyleLbl="node1" presStyleIdx="0" presStyleCnt="3">
        <dgm:presLayoutVars>
          <dgm:chMax val="0"/>
          <dgm:bulletEnabled val="1"/>
        </dgm:presLayoutVars>
      </dgm:prSet>
      <dgm:spPr/>
      <dgm:t>
        <a:bodyPr/>
        <a:lstStyle/>
        <a:p>
          <a:endParaRPr lang="en-US"/>
        </a:p>
      </dgm:t>
    </dgm:pt>
    <dgm:pt modelId="{78877851-3E0A-4E1A-A0A7-D5A3C1702B67}" type="pres">
      <dgm:prSet presAssocID="{3FA99BE2-D9A7-496C-B3C8-41EC80348F73}" presName="spacer" presStyleCnt="0"/>
      <dgm:spPr/>
    </dgm:pt>
    <dgm:pt modelId="{5CA7CE1B-B819-47A6-ABF7-9089615C9AE3}" type="pres">
      <dgm:prSet presAssocID="{89D7CAD3-16FD-4C90-89C1-5EBA90083ED0}" presName="parentText" presStyleLbl="node1" presStyleIdx="1" presStyleCnt="3">
        <dgm:presLayoutVars>
          <dgm:chMax val="0"/>
          <dgm:bulletEnabled val="1"/>
        </dgm:presLayoutVars>
      </dgm:prSet>
      <dgm:spPr/>
      <dgm:t>
        <a:bodyPr/>
        <a:lstStyle/>
        <a:p>
          <a:endParaRPr lang="en-US"/>
        </a:p>
      </dgm:t>
    </dgm:pt>
    <dgm:pt modelId="{E9F1D13C-21C9-46EF-A0FF-1EF7F4A2320D}" type="pres">
      <dgm:prSet presAssocID="{EE360395-E914-499C-9003-FEBD1375B7AC}" presName="spacer" presStyleCnt="0"/>
      <dgm:spPr/>
    </dgm:pt>
    <dgm:pt modelId="{5C432809-959A-48F3-A7DB-F83B6F17A9CD}" type="pres">
      <dgm:prSet presAssocID="{299439F7-EF02-410C-BDD7-38E1F8CE9816}" presName="parentText" presStyleLbl="node1" presStyleIdx="2" presStyleCnt="3">
        <dgm:presLayoutVars>
          <dgm:chMax val="0"/>
          <dgm:bulletEnabled val="1"/>
        </dgm:presLayoutVars>
      </dgm:prSet>
      <dgm:spPr/>
      <dgm:t>
        <a:bodyPr/>
        <a:lstStyle/>
        <a:p>
          <a:endParaRPr lang="en-US"/>
        </a:p>
      </dgm:t>
    </dgm:pt>
    <dgm:pt modelId="{B4A582A6-75AA-42DB-9F7F-E2CCA7A5F547}" type="pres">
      <dgm:prSet presAssocID="{299439F7-EF02-410C-BDD7-38E1F8CE9816}" presName="childText" presStyleLbl="revTx" presStyleIdx="0" presStyleCnt="1">
        <dgm:presLayoutVars>
          <dgm:bulletEnabled val="1"/>
        </dgm:presLayoutVars>
      </dgm:prSet>
      <dgm:spPr/>
      <dgm:t>
        <a:bodyPr/>
        <a:lstStyle/>
        <a:p>
          <a:endParaRPr lang="en-US"/>
        </a:p>
      </dgm:t>
    </dgm:pt>
  </dgm:ptLst>
  <dgm:cxnLst>
    <dgm:cxn modelId="{07763E96-16E3-48E7-AC6E-92C2C52D3E2F}" srcId="{33F264B9-0F47-45D3-9A67-3CD17AC49E9D}" destId="{F174AE21-55C3-4FD7-8827-A43815CE2052}" srcOrd="1" destOrd="0" parTransId="{9B2CA0A4-9EBA-468D-A31B-C3D425F6457A}" sibTransId="{322DCD77-C0EF-404C-B072-30C5DF4E8834}"/>
    <dgm:cxn modelId="{37CC8DA7-025A-42CB-9785-A31616B2B5EE}" type="presOf" srcId="{F87831AD-F86B-43EA-A50F-D7F0B0A2B06E}" destId="{65EFFA84-D123-4DBF-BF9B-050245696472}" srcOrd="0" destOrd="0" presId="urn:microsoft.com/office/officeart/2005/8/layout/vList2"/>
    <dgm:cxn modelId="{76D706C9-1652-4F95-BD81-660335ED012F}" type="presOf" srcId="{33F264B9-0F47-45D3-9A67-3CD17AC49E9D}" destId="{B4A582A6-75AA-42DB-9F7F-E2CCA7A5F547}" srcOrd="0" destOrd="0" presId="urn:microsoft.com/office/officeart/2005/8/layout/vList2"/>
    <dgm:cxn modelId="{A591AA3D-2517-4108-A413-AFC4C0AC942C}" srcId="{F7B4C370-47C7-4A63-844A-2F95AF53B4D8}" destId="{89D7CAD3-16FD-4C90-89C1-5EBA90083ED0}" srcOrd="1" destOrd="0" parTransId="{5DF6C13C-C720-4BF2-9491-A4673CBCD0E7}" sibTransId="{EE360395-E914-499C-9003-FEBD1375B7AC}"/>
    <dgm:cxn modelId="{06CA83E9-F3E7-4B82-AE6B-F777A246D4ED}" type="presOf" srcId="{299439F7-EF02-410C-BDD7-38E1F8CE9816}" destId="{5C432809-959A-48F3-A7DB-F83B6F17A9CD}" srcOrd="0" destOrd="0" presId="urn:microsoft.com/office/officeart/2005/8/layout/vList2"/>
    <dgm:cxn modelId="{AD005C1D-6013-49A7-9543-9C7DB6D3257E}" type="presOf" srcId="{F174AE21-55C3-4FD7-8827-A43815CE2052}" destId="{B4A582A6-75AA-42DB-9F7F-E2CCA7A5F547}" srcOrd="0" destOrd="2" presId="urn:microsoft.com/office/officeart/2005/8/layout/vList2"/>
    <dgm:cxn modelId="{7A5D0199-28F5-4D29-82FC-CD65FFA513A9}" type="presOf" srcId="{89D7CAD3-16FD-4C90-89C1-5EBA90083ED0}" destId="{5CA7CE1B-B819-47A6-ABF7-9089615C9AE3}" srcOrd="0" destOrd="0" presId="urn:microsoft.com/office/officeart/2005/8/layout/vList2"/>
    <dgm:cxn modelId="{F950B16F-3645-4D2C-842B-F9A2C97FC8F7}" type="presOf" srcId="{F7B4C370-47C7-4A63-844A-2F95AF53B4D8}" destId="{0AA3D451-3BFB-456C-A419-9C37B5D522B6}" srcOrd="0" destOrd="0" presId="urn:microsoft.com/office/officeart/2005/8/layout/vList2"/>
    <dgm:cxn modelId="{3324453D-BDFA-4C5F-BD19-EF8847BBEB1B}" srcId="{F7B4C370-47C7-4A63-844A-2F95AF53B4D8}" destId="{F87831AD-F86B-43EA-A50F-D7F0B0A2B06E}" srcOrd="0" destOrd="0" parTransId="{A73CD729-4AFB-4B02-8088-789729DE2C8B}" sibTransId="{3FA99BE2-D9A7-496C-B3C8-41EC80348F73}"/>
    <dgm:cxn modelId="{1FA79383-23AA-43C6-A6AC-217D29DEBC02}" srcId="{F7B4C370-47C7-4A63-844A-2F95AF53B4D8}" destId="{299439F7-EF02-410C-BDD7-38E1F8CE9816}" srcOrd="2" destOrd="0" parTransId="{C56FADA9-DD90-4732-8DB1-779F0C714373}" sibTransId="{98236590-5B24-4406-97A2-F09088BF817B}"/>
    <dgm:cxn modelId="{EC56AE33-6168-4457-8E5A-84DF70EC5069}" type="presOf" srcId="{B2E4213D-1207-416F-97C1-3769930FDD99}" destId="{B4A582A6-75AA-42DB-9F7F-E2CCA7A5F547}" srcOrd="0" destOrd="1" presId="urn:microsoft.com/office/officeart/2005/8/layout/vList2"/>
    <dgm:cxn modelId="{00032275-76E3-48B1-BFC5-90A7F826EF07}" srcId="{33F264B9-0F47-45D3-9A67-3CD17AC49E9D}" destId="{8013206D-CDBB-472F-925A-EBB50C0A622E}" srcOrd="2" destOrd="0" parTransId="{D7384D33-57C0-4E5C-8A53-9BE7DD94ED4C}" sibTransId="{3757BB47-89AD-4302-B133-BB66C8B761C6}"/>
    <dgm:cxn modelId="{03212C23-F73C-459A-B8AA-B5B51FD94979}" type="presOf" srcId="{8013206D-CDBB-472F-925A-EBB50C0A622E}" destId="{B4A582A6-75AA-42DB-9F7F-E2CCA7A5F547}" srcOrd="0" destOrd="3" presId="urn:microsoft.com/office/officeart/2005/8/layout/vList2"/>
    <dgm:cxn modelId="{757DEFC1-D996-40F9-B09D-FDFB54AD53A2}" srcId="{33F264B9-0F47-45D3-9A67-3CD17AC49E9D}" destId="{B2E4213D-1207-416F-97C1-3769930FDD99}" srcOrd="0" destOrd="0" parTransId="{9C3E08C6-81F9-4ABB-8628-82F4E45D7F42}" sibTransId="{EEAE0617-0475-4931-AA1B-9D83DE48C8C1}"/>
    <dgm:cxn modelId="{853484E9-B327-4132-88EF-E05DA2C4920C}" srcId="{299439F7-EF02-410C-BDD7-38E1F8CE9816}" destId="{33F264B9-0F47-45D3-9A67-3CD17AC49E9D}" srcOrd="0" destOrd="0" parTransId="{915633CE-9610-473E-B6F4-252275E9AFDE}" sibTransId="{31D7FE15-2ADE-4405-A916-B3DCCD1A0272}"/>
    <dgm:cxn modelId="{4BAA2169-3D39-4567-90B3-2E40F8935DAE}" type="presParOf" srcId="{0AA3D451-3BFB-456C-A419-9C37B5D522B6}" destId="{65EFFA84-D123-4DBF-BF9B-050245696472}" srcOrd="0" destOrd="0" presId="urn:microsoft.com/office/officeart/2005/8/layout/vList2"/>
    <dgm:cxn modelId="{C89CC3D4-F581-40B7-BCE9-4A5BE4D2A7F9}" type="presParOf" srcId="{0AA3D451-3BFB-456C-A419-9C37B5D522B6}" destId="{78877851-3E0A-4E1A-A0A7-D5A3C1702B67}" srcOrd="1" destOrd="0" presId="urn:microsoft.com/office/officeart/2005/8/layout/vList2"/>
    <dgm:cxn modelId="{0805FDD9-9F59-4760-876D-6F805331D876}" type="presParOf" srcId="{0AA3D451-3BFB-456C-A419-9C37B5D522B6}" destId="{5CA7CE1B-B819-47A6-ABF7-9089615C9AE3}" srcOrd="2" destOrd="0" presId="urn:microsoft.com/office/officeart/2005/8/layout/vList2"/>
    <dgm:cxn modelId="{564F87B2-CE78-4B34-8AA8-E7B5288664E7}" type="presParOf" srcId="{0AA3D451-3BFB-456C-A419-9C37B5D522B6}" destId="{E9F1D13C-21C9-46EF-A0FF-1EF7F4A2320D}" srcOrd="3" destOrd="0" presId="urn:microsoft.com/office/officeart/2005/8/layout/vList2"/>
    <dgm:cxn modelId="{21582642-898E-490E-934C-2E9631348A9B}" type="presParOf" srcId="{0AA3D451-3BFB-456C-A419-9C37B5D522B6}" destId="{5C432809-959A-48F3-A7DB-F83B6F17A9CD}" srcOrd="4" destOrd="0" presId="urn:microsoft.com/office/officeart/2005/8/layout/vList2"/>
    <dgm:cxn modelId="{913B1D2B-F414-44BA-8BE4-C2AF1E2D09F1}" type="presParOf" srcId="{0AA3D451-3BFB-456C-A419-9C37B5D522B6}" destId="{B4A582A6-75AA-42DB-9F7F-E2CCA7A5F547}" srcOrd="5" destOrd="0" presId="urn:microsoft.com/office/officeart/2005/8/layout/vList2"/>
  </dgm:cxnLst>
  <dgm:bg/>
  <dgm:whole/>
</dgm:dataModel>
</file>

<file path=ppt/diagrams/data15.xml><?xml version="1.0" encoding="utf-8"?>
<dgm:dataModel xmlns:dgm="http://schemas.openxmlformats.org/drawingml/2006/diagram" xmlns:a="http://schemas.openxmlformats.org/drawingml/2006/main">
  <dgm:ptLst>
    <dgm:pt modelId="{1301229A-0A40-4E7A-8D0C-86853EE4DD5A}" type="doc">
      <dgm:prSet loTypeId="urn:microsoft.com/office/officeart/2005/8/layout/vList2" loCatId="list" qsTypeId="urn:microsoft.com/office/officeart/2005/8/quickstyle/simple1" qsCatId="simple" csTypeId="urn:microsoft.com/office/officeart/2005/8/colors/accent0_3" csCatId="mainScheme"/>
      <dgm:spPr/>
      <dgm:t>
        <a:bodyPr/>
        <a:lstStyle/>
        <a:p>
          <a:endParaRPr lang="en-US"/>
        </a:p>
      </dgm:t>
    </dgm:pt>
    <dgm:pt modelId="{9951CE89-59A1-4D89-8C63-BC98F1B2A33B}">
      <dgm:prSet/>
      <dgm:spPr/>
      <dgm:t>
        <a:bodyPr/>
        <a:lstStyle/>
        <a:p>
          <a:pPr rtl="0"/>
          <a:r>
            <a:rPr lang="en-US" dirty="0" smtClean="0"/>
            <a:t>Own as well as Borrowed Funds</a:t>
          </a:r>
          <a:endParaRPr lang="en-US" dirty="0"/>
        </a:p>
      </dgm:t>
    </dgm:pt>
    <dgm:pt modelId="{2C4C1F5C-6696-485C-8953-78D7020CA27C}" type="parTrans" cxnId="{73FF3E31-7624-4AB6-9CC2-2B20149C6D4C}">
      <dgm:prSet/>
      <dgm:spPr/>
      <dgm:t>
        <a:bodyPr/>
        <a:lstStyle/>
        <a:p>
          <a:endParaRPr lang="en-US"/>
        </a:p>
      </dgm:t>
    </dgm:pt>
    <dgm:pt modelId="{1E334AB9-725B-4D99-A32E-461C2B1A0EE3}" type="sibTrans" cxnId="{73FF3E31-7624-4AB6-9CC2-2B20149C6D4C}">
      <dgm:prSet/>
      <dgm:spPr/>
      <dgm:t>
        <a:bodyPr/>
        <a:lstStyle/>
        <a:p>
          <a:endParaRPr lang="en-US"/>
        </a:p>
      </dgm:t>
    </dgm:pt>
    <dgm:pt modelId="{FF7D9084-4EB3-491A-94FA-37032BA9E3AD}">
      <dgm:prSet/>
      <dgm:spPr/>
      <dgm:t>
        <a:bodyPr/>
        <a:lstStyle/>
        <a:p>
          <a:pPr rtl="0"/>
          <a:r>
            <a:rPr lang="en-US" dirty="0" smtClean="0"/>
            <a:t>Interest free Loans and Advances</a:t>
          </a:r>
          <a:endParaRPr lang="en-US" dirty="0"/>
        </a:p>
      </dgm:t>
    </dgm:pt>
    <dgm:pt modelId="{A7274D7F-6AF6-4D30-BCDE-3B1D95D76B5D}" type="parTrans" cxnId="{2936560C-9DEC-45AE-85B6-082742698884}">
      <dgm:prSet/>
      <dgm:spPr/>
      <dgm:t>
        <a:bodyPr/>
        <a:lstStyle/>
        <a:p>
          <a:endParaRPr lang="en-US"/>
        </a:p>
      </dgm:t>
    </dgm:pt>
    <dgm:pt modelId="{F3E9939F-84C2-49D9-A2DF-37D02FB8FB8A}" type="sibTrans" cxnId="{2936560C-9DEC-45AE-85B6-082742698884}">
      <dgm:prSet/>
      <dgm:spPr/>
      <dgm:t>
        <a:bodyPr/>
        <a:lstStyle/>
        <a:p>
          <a:endParaRPr lang="en-US"/>
        </a:p>
      </dgm:t>
    </dgm:pt>
    <dgm:pt modelId="{1D5DDDE6-6BBB-491A-BE98-2389E2B20142}">
      <dgm:prSet/>
      <dgm:spPr/>
      <dgm:t>
        <a:bodyPr/>
        <a:lstStyle/>
        <a:p>
          <a:pPr rtl="0"/>
          <a:r>
            <a:rPr lang="en-US" dirty="0" smtClean="0"/>
            <a:t>Reliance Utilities (313 ITR 340)(</a:t>
          </a:r>
          <a:r>
            <a:rPr lang="en-US" dirty="0" err="1" smtClean="0"/>
            <a:t>Bom</a:t>
          </a:r>
          <a:r>
            <a:rPr lang="en-US" dirty="0" smtClean="0"/>
            <a:t>)</a:t>
          </a:r>
          <a:endParaRPr lang="en-US" dirty="0"/>
        </a:p>
      </dgm:t>
    </dgm:pt>
    <dgm:pt modelId="{73942738-1F73-4FF1-A0E9-D780E0B00A5B}" type="parTrans" cxnId="{48C071D4-2FEB-429C-B5F2-9B25DAFD7E95}">
      <dgm:prSet/>
      <dgm:spPr/>
      <dgm:t>
        <a:bodyPr/>
        <a:lstStyle/>
        <a:p>
          <a:endParaRPr lang="en-US"/>
        </a:p>
      </dgm:t>
    </dgm:pt>
    <dgm:pt modelId="{F8AE4EC3-0425-41AD-B256-60501199E281}" type="sibTrans" cxnId="{48C071D4-2FEB-429C-B5F2-9B25DAFD7E95}">
      <dgm:prSet/>
      <dgm:spPr/>
      <dgm:t>
        <a:bodyPr/>
        <a:lstStyle/>
        <a:p>
          <a:endParaRPr lang="en-US"/>
        </a:p>
      </dgm:t>
    </dgm:pt>
    <dgm:pt modelId="{7E462BA0-0A3B-4E9A-BA8D-81AF8E8C5C8C}">
      <dgm:prSet/>
      <dgm:spPr/>
      <dgm:t>
        <a:bodyPr/>
        <a:lstStyle/>
        <a:p>
          <a:pPr algn="just" rtl="0"/>
          <a:r>
            <a:rPr lang="en-US" i="1" dirty="0" smtClean="0"/>
            <a:t>If there are funds available both, interest-free and over draft and/or loans are taken, then a presumption would arise that investments would be out of the interest-free fund generated or available with the company, if the interest-free funds are sufficient to meet the investments.</a:t>
          </a:r>
          <a:endParaRPr lang="en-US" i="1" dirty="0"/>
        </a:p>
      </dgm:t>
    </dgm:pt>
    <dgm:pt modelId="{94D7B290-F19E-4FA1-81F0-EB2DCA1EE60B}" type="parTrans" cxnId="{68F95D14-4B23-4ACC-B493-C6AF4CA8F8BB}">
      <dgm:prSet/>
      <dgm:spPr/>
      <dgm:t>
        <a:bodyPr/>
        <a:lstStyle/>
        <a:p>
          <a:endParaRPr lang="en-US"/>
        </a:p>
      </dgm:t>
    </dgm:pt>
    <dgm:pt modelId="{B303B5F9-AB49-4C05-9E51-D4340CBFE07F}" type="sibTrans" cxnId="{68F95D14-4B23-4ACC-B493-C6AF4CA8F8BB}">
      <dgm:prSet/>
      <dgm:spPr/>
      <dgm:t>
        <a:bodyPr/>
        <a:lstStyle/>
        <a:p>
          <a:endParaRPr lang="en-US"/>
        </a:p>
      </dgm:t>
    </dgm:pt>
    <dgm:pt modelId="{AA10CAF4-0A50-4CAC-BAD6-B35950D35195}" type="pres">
      <dgm:prSet presAssocID="{1301229A-0A40-4E7A-8D0C-86853EE4DD5A}" presName="linear" presStyleCnt="0">
        <dgm:presLayoutVars>
          <dgm:animLvl val="lvl"/>
          <dgm:resizeHandles val="exact"/>
        </dgm:presLayoutVars>
      </dgm:prSet>
      <dgm:spPr/>
      <dgm:t>
        <a:bodyPr/>
        <a:lstStyle/>
        <a:p>
          <a:endParaRPr lang="en-US"/>
        </a:p>
      </dgm:t>
    </dgm:pt>
    <dgm:pt modelId="{3817A47A-25E7-472A-B2E3-A716156410B9}" type="pres">
      <dgm:prSet presAssocID="{9951CE89-59A1-4D89-8C63-BC98F1B2A33B}" presName="parentText" presStyleLbl="node1" presStyleIdx="0" presStyleCnt="3">
        <dgm:presLayoutVars>
          <dgm:chMax val="0"/>
          <dgm:bulletEnabled val="1"/>
        </dgm:presLayoutVars>
      </dgm:prSet>
      <dgm:spPr/>
      <dgm:t>
        <a:bodyPr/>
        <a:lstStyle/>
        <a:p>
          <a:endParaRPr lang="en-US"/>
        </a:p>
      </dgm:t>
    </dgm:pt>
    <dgm:pt modelId="{47FCD56C-87BA-4751-9E0B-594BE2B5225D}" type="pres">
      <dgm:prSet presAssocID="{1E334AB9-725B-4D99-A32E-461C2B1A0EE3}" presName="spacer" presStyleCnt="0"/>
      <dgm:spPr/>
    </dgm:pt>
    <dgm:pt modelId="{4C17F76E-2C1C-46FC-A4CA-B21846D8B49C}" type="pres">
      <dgm:prSet presAssocID="{FF7D9084-4EB3-491A-94FA-37032BA9E3AD}" presName="parentText" presStyleLbl="node1" presStyleIdx="1" presStyleCnt="3">
        <dgm:presLayoutVars>
          <dgm:chMax val="0"/>
          <dgm:bulletEnabled val="1"/>
        </dgm:presLayoutVars>
      </dgm:prSet>
      <dgm:spPr/>
      <dgm:t>
        <a:bodyPr/>
        <a:lstStyle/>
        <a:p>
          <a:endParaRPr lang="en-US"/>
        </a:p>
      </dgm:t>
    </dgm:pt>
    <dgm:pt modelId="{531B58C0-6FF9-4C04-AA95-A11220F70EE3}" type="pres">
      <dgm:prSet presAssocID="{F3E9939F-84C2-49D9-A2DF-37D02FB8FB8A}" presName="spacer" presStyleCnt="0"/>
      <dgm:spPr/>
    </dgm:pt>
    <dgm:pt modelId="{33D2B7DD-3D49-4F3F-A14B-3815F4887E88}" type="pres">
      <dgm:prSet presAssocID="{1D5DDDE6-6BBB-491A-BE98-2389E2B20142}" presName="parentText" presStyleLbl="node1" presStyleIdx="2" presStyleCnt="3">
        <dgm:presLayoutVars>
          <dgm:chMax val="0"/>
          <dgm:bulletEnabled val="1"/>
        </dgm:presLayoutVars>
      </dgm:prSet>
      <dgm:spPr/>
      <dgm:t>
        <a:bodyPr/>
        <a:lstStyle/>
        <a:p>
          <a:endParaRPr lang="en-US"/>
        </a:p>
      </dgm:t>
    </dgm:pt>
    <dgm:pt modelId="{240DE243-509E-488C-879E-12209FEF047D}" type="pres">
      <dgm:prSet presAssocID="{1D5DDDE6-6BBB-491A-BE98-2389E2B20142}" presName="childText" presStyleLbl="revTx" presStyleIdx="0" presStyleCnt="1">
        <dgm:presLayoutVars>
          <dgm:bulletEnabled val="1"/>
        </dgm:presLayoutVars>
      </dgm:prSet>
      <dgm:spPr/>
      <dgm:t>
        <a:bodyPr/>
        <a:lstStyle/>
        <a:p>
          <a:endParaRPr lang="en-US"/>
        </a:p>
      </dgm:t>
    </dgm:pt>
  </dgm:ptLst>
  <dgm:cxnLst>
    <dgm:cxn modelId="{2936560C-9DEC-45AE-85B6-082742698884}" srcId="{1301229A-0A40-4E7A-8D0C-86853EE4DD5A}" destId="{FF7D9084-4EB3-491A-94FA-37032BA9E3AD}" srcOrd="1" destOrd="0" parTransId="{A7274D7F-6AF6-4D30-BCDE-3B1D95D76B5D}" sibTransId="{F3E9939F-84C2-49D9-A2DF-37D02FB8FB8A}"/>
    <dgm:cxn modelId="{73FF3E31-7624-4AB6-9CC2-2B20149C6D4C}" srcId="{1301229A-0A40-4E7A-8D0C-86853EE4DD5A}" destId="{9951CE89-59A1-4D89-8C63-BC98F1B2A33B}" srcOrd="0" destOrd="0" parTransId="{2C4C1F5C-6696-485C-8953-78D7020CA27C}" sibTransId="{1E334AB9-725B-4D99-A32E-461C2B1A0EE3}"/>
    <dgm:cxn modelId="{0DAABE11-D18B-4CB3-97BE-30847F497BE0}" type="presOf" srcId="{9951CE89-59A1-4D89-8C63-BC98F1B2A33B}" destId="{3817A47A-25E7-472A-B2E3-A716156410B9}" srcOrd="0" destOrd="0" presId="urn:microsoft.com/office/officeart/2005/8/layout/vList2"/>
    <dgm:cxn modelId="{A259E8A5-C471-488C-9915-6DD334BA1D26}" type="presOf" srcId="{7E462BA0-0A3B-4E9A-BA8D-81AF8E8C5C8C}" destId="{240DE243-509E-488C-879E-12209FEF047D}" srcOrd="0" destOrd="0" presId="urn:microsoft.com/office/officeart/2005/8/layout/vList2"/>
    <dgm:cxn modelId="{C57AF98A-D1E5-4702-992B-A96BF7247CB4}" type="presOf" srcId="{1D5DDDE6-6BBB-491A-BE98-2389E2B20142}" destId="{33D2B7DD-3D49-4F3F-A14B-3815F4887E88}" srcOrd="0" destOrd="0" presId="urn:microsoft.com/office/officeart/2005/8/layout/vList2"/>
    <dgm:cxn modelId="{68F95D14-4B23-4ACC-B493-C6AF4CA8F8BB}" srcId="{1D5DDDE6-6BBB-491A-BE98-2389E2B20142}" destId="{7E462BA0-0A3B-4E9A-BA8D-81AF8E8C5C8C}" srcOrd="0" destOrd="0" parTransId="{94D7B290-F19E-4FA1-81F0-EB2DCA1EE60B}" sibTransId="{B303B5F9-AB49-4C05-9E51-D4340CBFE07F}"/>
    <dgm:cxn modelId="{48C071D4-2FEB-429C-B5F2-9B25DAFD7E95}" srcId="{1301229A-0A40-4E7A-8D0C-86853EE4DD5A}" destId="{1D5DDDE6-6BBB-491A-BE98-2389E2B20142}" srcOrd="2" destOrd="0" parTransId="{73942738-1F73-4FF1-A0E9-D780E0B00A5B}" sibTransId="{F8AE4EC3-0425-41AD-B256-60501199E281}"/>
    <dgm:cxn modelId="{E03340F0-069B-4561-B71F-4B4966C2A23E}" type="presOf" srcId="{FF7D9084-4EB3-491A-94FA-37032BA9E3AD}" destId="{4C17F76E-2C1C-46FC-A4CA-B21846D8B49C}" srcOrd="0" destOrd="0" presId="urn:microsoft.com/office/officeart/2005/8/layout/vList2"/>
    <dgm:cxn modelId="{0E81290A-F8A7-4FD0-A2E9-BD9E11C07913}" type="presOf" srcId="{1301229A-0A40-4E7A-8D0C-86853EE4DD5A}" destId="{AA10CAF4-0A50-4CAC-BAD6-B35950D35195}" srcOrd="0" destOrd="0" presId="urn:microsoft.com/office/officeart/2005/8/layout/vList2"/>
    <dgm:cxn modelId="{C129ED5A-3989-4936-98EF-26DBCD13080E}" type="presParOf" srcId="{AA10CAF4-0A50-4CAC-BAD6-B35950D35195}" destId="{3817A47A-25E7-472A-B2E3-A716156410B9}" srcOrd="0" destOrd="0" presId="urn:microsoft.com/office/officeart/2005/8/layout/vList2"/>
    <dgm:cxn modelId="{E68EB70C-5258-416D-96D4-5D2E78A8B2B8}" type="presParOf" srcId="{AA10CAF4-0A50-4CAC-BAD6-B35950D35195}" destId="{47FCD56C-87BA-4751-9E0B-594BE2B5225D}" srcOrd="1" destOrd="0" presId="urn:microsoft.com/office/officeart/2005/8/layout/vList2"/>
    <dgm:cxn modelId="{17C6F8E4-C8E8-4A30-8462-114CA67D07CE}" type="presParOf" srcId="{AA10CAF4-0A50-4CAC-BAD6-B35950D35195}" destId="{4C17F76E-2C1C-46FC-A4CA-B21846D8B49C}" srcOrd="2" destOrd="0" presId="urn:microsoft.com/office/officeart/2005/8/layout/vList2"/>
    <dgm:cxn modelId="{533BBF4A-ABA0-452E-B668-8B75620DBB67}" type="presParOf" srcId="{AA10CAF4-0A50-4CAC-BAD6-B35950D35195}" destId="{531B58C0-6FF9-4C04-AA95-A11220F70EE3}" srcOrd="3" destOrd="0" presId="urn:microsoft.com/office/officeart/2005/8/layout/vList2"/>
    <dgm:cxn modelId="{4BE73822-0D55-4932-9B7D-1E91336CC01C}" type="presParOf" srcId="{AA10CAF4-0A50-4CAC-BAD6-B35950D35195}" destId="{33D2B7DD-3D49-4F3F-A14B-3815F4887E88}" srcOrd="4" destOrd="0" presId="urn:microsoft.com/office/officeart/2005/8/layout/vList2"/>
    <dgm:cxn modelId="{C415AE6F-32B1-41B5-A872-C069B34E703E}" type="presParOf" srcId="{AA10CAF4-0A50-4CAC-BAD6-B35950D35195}" destId="{240DE243-509E-488C-879E-12209FEF047D}" srcOrd="5" destOrd="0" presId="urn:microsoft.com/office/officeart/2005/8/layout/vList2"/>
  </dgm:cxnLst>
  <dgm:bg/>
  <dgm:whole/>
</dgm:dataModel>
</file>

<file path=ppt/diagrams/data16.xml><?xml version="1.0" encoding="utf-8"?>
<dgm:dataModel xmlns:dgm="http://schemas.openxmlformats.org/drawingml/2006/diagram" xmlns:a="http://schemas.openxmlformats.org/drawingml/2006/main">
  <dgm:ptLst>
    <dgm:pt modelId="{3EC695FB-83A2-41C0-9278-F6A4461418A6}" type="doc">
      <dgm:prSet loTypeId="urn:microsoft.com/office/officeart/2005/8/layout/vList2" loCatId="list" qsTypeId="urn:microsoft.com/office/officeart/2005/8/quickstyle/simple1" qsCatId="simple" csTypeId="urn:microsoft.com/office/officeart/2005/8/colors/accent0_1" csCatId="mainScheme" phldr="1"/>
      <dgm:spPr/>
      <dgm:t>
        <a:bodyPr/>
        <a:lstStyle/>
        <a:p>
          <a:endParaRPr lang="en-US"/>
        </a:p>
      </dgm:t>
    </dgm:pt>
    <dgm:pt modelId="{6E2654E7-ACAB-4539-AE5A-1E72E254456B}">
      <dgm:prSet/>
      <dgm:spPr/>
      <dgm:t>
        <a:bodyPr/>
        <a:lstStyle/>
        <a:p>
          <a:pPr rtl="0"/>
          <a:r>
            <a:rPr lang="en-US" dirty="0" smtClean="0"/>
            <a:t>Identity of Agents</a:t>
          </a:r>
          <a:endParaRPr lang="en-US" dirty="0"/>
        </a:p>
      </dgm:t>
    </dgm:pt>
    <dgm:pt modelId="{D1AFCA37-BB03-4F1D-8854-C96DC00604A4}" type="parTrans" cxnId="{198067B5-279D-419B-B811-C46E4F0C9C42}">
      <dgm:prSet/>
      <dgm:spPr/>
      <dgm:t>
        <a:bodyPr/>
        <a:lstStyle/>
        <a:p>
          <a:endParaRPr lang="en-US"/>
        </a:p>
      </dgm:t>
    </dgm:pt>
    <dgm:pt modelId="{C96E31DA-7D1A-46AD-AC6F-E73B9506D606}" type="sibTrans" cxnId="{198067B5-279D-419B-B811-C46E4F0C9C42}">
      <dgm:prSet/>
      <dgm:spPr/>
      <dgm:t>
        <a:bodyPr/>
        <a:lstStyle/>
        <a:p>
          <a:endParaRPr lang="en-US"/>
        </a:p>
      </dgm:t>
    </dgm:pt>
    <dgm:pt modelId="{2DC673BD-AADE-4C6F-B780-34CBD5D19D71}">
      <dgm:prSet/>
      <dgm:spPr/>
      <dgm:t>
        <a:bodyPr/>
        <a:lstStyle/>
        <a:p>
          <a:pPr rtl="0"/>
          <a:r>
            <a:rPr lang="en-US" dirty="0" smtClean="0"/>
            <a:t>Payment through Account Payee cheques</a:t>
          </a:r>
          <a:endParaRPr lang="en-US" dirty="0"/>
        </a:p>
      </dgm:t>
    </dgm:pt>
    <dgm:pt modelId="{D1E39076-45D9-472A-8F5B-4C907CBEC0EA}" type="parTrans" cxnId="{F5BB9C61-4E7F-4A3B-B4F8-A12C10A86553}">
      <dgm:prSet/>
      <dgm:spPr/>
      <dgm:t>
        <a:bodyPr/>
        <a:lstStyle/>
        <a:p>
          <a:endParaRPr lang="en-US"/>
        </a:p>
      </dgm:t>
    </dgm:pt>
    <dgm:pt modelId="{F60E62E5-C48C-43D4-8F1C-191229554769}" type="sibTrans" cxnId="{F5BB9C61-4E7F-4A3B-B4F8-A12C10A86553}">
      <dgm:prSet/>
      <dgm:spPr/>
      <dgm:t>
        <a:bodyPr/>
        <a:lstStyle/>
        <a:p>
          <a:endParaRPr lang="en-US"/>
        </a:p>
      </dgm:t>
    </dgm:pt>
    <dgm:pt modelId="{64D254A9-DBAA-4AF1-A57B-61F71DEF8EF7}">
      <dgm:prSet/>
      <dgm:spPr/>
      <dgm:t>
        <a:bodyPr/>
        <a:lstStyle/>
        <a:p>
          <a:pPr rtl="0"/>
          <a:r>
            <a:rPr lang="en-US" dirty="0" smtClean="0"/>
            <a:t>Nature of Services for business purpose</a:t>
          </a:r>
          <a:endParaRPr lang="en-US" dirty="0"/>
        </a:p>
      </dgm:t>
    </dgm:pt>
    <dgm:pt modelId="{88967DE7-F650-484E-8141-7CA33528C45F}" type="parTrans" cxnId="{74A73F52-7506-439C-830B-295A236EBF19}">
      <dgm:prSet/>
      <dgm:spPr/>
      <dgm:t>
        <a:bodyPr/>
        <a:lstStyle/>
        <a:p>
          <a:endParaRPr lang="en-US"/>
        </a:p>
      </dgm:t>
    </dgm:pt>
    <dgm:pt modelId="{B9DAA7A3-7E08-4CBB-8C6C-7073DFA96AB4}" type="sibTrans" cxnId="{74A73F52-7506-439C-830B-295A236EBF19}">
      <dgm:prSet/>
      <dgm:spPr/>
      <dgm:t>
        <a:bodyPr/>
        <a:lstStyle/>
        <a:p>
          <a:endParaRPr lang="en-US"/>
        </a:p>
      </dgm:t>
    </dgm:pt>
    <dgm:pt modelId="{EC1DEBB8-CA8F-4E0A-98D1-A47D04E30528}">
      <dgm:prSet/>
      <dgm:spPr/>
      <dgm:t>
        <a:bodyPr/>
        <a:lstStyle/>
        <a:p>
          <a:pPr rtl="0"/>
          <a:r>
            <a:rPr lang="en-US" b="1" dirty="0" smtClean="0"/>
            <a:t>CIT v. Pure </a:t>
          </a:r>
          <a:r>
            <a:rPr lang="en-US" b="1" dirty="0" err="1" smtClean="0"/>
            <a:t>Pharma</a:t>
          </a:r>
          <a:r>
            <a:rPr lang="en-US" b="1" dirty="0" smtClean="0"/>
            <a:t> (P) Ltd. (270 ITR 382 (MP))</a:t>
          </a:r>
          <a:endParaRPr lang="en-US" dirty="0"/>
        </a:p>
      </dgm:t>
    </dgm:pt>
    <dgm:pt modelId="{72B70461-7879-4C43-935C-1D7F20EBBB4B}" type="parTrans" cxnId="{16ABBD23-FD67-492F-AAF8-ED3E896C4D5C}">
      <dgm:prSet/>
      <dgm:spPr/>
      <dgm:t>
        <a:bodyPr/>
        <a:lstStyle/>
        <a:p>
          <a:endParaRPr lang="en-US"/>
        </a:p>
      </dgm:t>
    </dgm:pt>
    <dgm:pt modelId="{D1DC486B-3E5A-4CC9-A2F0-C86D9699C07C}" type="sibTrans" cxnId="{16ABBD23-FD67-492F-AAF8-ED3E896C4D5C}">
      <dgm:prSet/>
      <dgm:spPr/>
      <dgm:t>
        <a:bodyPr/>
        <a:lstStyle/>
        <a:p>
          <a:endParaRPr lang="en-US"/>
        </a:p>
      </dgm:t>
    </dgm:pt>
    <dgm:pt modelId="{7CE1EAD1-379A-4E04-8A06-E68392753235}">
      <dgm:prSet/>
      <dgm:spPr/>
      <dgm:t>
        <a:bodyPr/>
        <a:lstStyle/>
        <a:p>
          <a:pPr algn="just" rtl="0"/>
          <a:r>
            <a:rPr lang="en-US" b="1" dirty="0" err="1" smtClean="0"/>
            <a:t>Senairam</a:t>
          </a:r>
          <a:r>
            <a:rPr lang="en-US" b="1" dirty="0" smtClean="0"/>
            <a:t> </a:t>
          </a:r>
          <a:r>
            <a:rPr lang="en-US" b="1" dirty="0" err="1" smtClean="0"/>
            <a:t>Doongarmall</a:t>
          </a:r>
          <a:r>
            <a:rPr lang="en-US" b="1" dirty="0" smtClean="0"/>
            <a:t> v. CIT ([1961] 42 ITR 392 (SC))</a:t>
          </a:r>
          <a:r>
            <a:rPr lang="en-US" dirty="0" smtClean="0"/>
            <a:t> held that it is the nature/quality of the payment that is decisive of the character of the payment and not the method of the payment of its measure.</a:t>
          </a:r>
          <a:endParaRPr lang="en-US" dirty="0"/>
        </a:p>
      </dgm:t>
    </dgm:pt>
    <dgm:pt modelId="{E87B9FE9-55D0-45E9-9952-FBD3C145261C}" type="parTrans" cxnId="{1D53F23D-F435-4751-A345-5E7A9696FA02}">
      <dgm:prSet/>
      <dgm:spPr/>
    </dgm:pt>
    <dgm:pt modelId="{C1629453-788F-43D7-8D8B-E5526FFF5DD5}" type="sibTrans" cxnId="{1D53F23D-F435-4751-A345-5E7A9696FA02}">
      <dgm:prSet/>
      <dgm:spPr/>
    </dgm:pt>
    <dgm:pt modelId="{E81DA7F4-E4CE-45C6-9467-3FAE0F0D0634}" type="pres">
      <dgm:prSet presAssocID="{3EC695FB-83A2-41C0-9278-F6A4461418A6}" presName="linear" presStyleCnt="0">
        <dgm:presLayoutVars>
          <dgm:animLvl val="lvl"/>
          <dgm:resizeHandles val="exact"/>
        </dgm:presLayoutVars>
      </dgm:prSet>
      <dgm:spPr/>
      <dgm:t>
        <a:bodyPr/>
        <a:lstStyle/>
        <a:p>
          <a:endParaRPr lang="en-US"/>
        </a:p>
      </dgm:t>
    </dgm:pt>
    <dgm:pt modelId="{29CCDB88-65EA-4636-874A-AC32303AAA77}" type="pres">
      <dgm:prSet presAssocID="{6E2654E7-ACAB-4539-AE5A-1E72E254456B}" presName="parentText" presStyleLbl="node1" presStyleIdx="0" presStyleCnt="5">
        <dgm:presLayoutVars>
          <dgm:chMax val="0"/>
          <dgm:bulletEnabled val="1"/>
        </dgm:presLayoutVars>
      </dgm:prSet>
      <dgm:spPr/>
      <dgm:t>
        <a:bodyPr/>
        <a:lstStyle/>
        <a:p>
          <a:endParaRPr lang="en-US"/>
        </a:p>
      </dgm:t>
    </dgm:pt>
    <dgm:pt modelId="{80B45884-2069-4D84-8981-D1AF17FA97A1}" type="pres">
      <dgm:prSet presAssocID="{C96E31DA-7D1A-46AD-AC6F-E73B9506D606}" presName="spacer" presStyleCnt="0"/>
      <dgm:spPr/>
      <dgm:t>
        <a:bodyPr/>
        <a:lstStyle/>
        <a:p>
          <a:endParaRPr lang="en-US"/>
        </a:p>
      </dgm:t>
    </dgm:pt>
    <dgm:pt modelId="{8819EA33-BA11-4F81-AC88-7B3925C61D31}" type="pres">
      <dgm:prSet presAssocID="{2DC673BD-AADE-4C6F-B780-34CBD5D19D71}" presName="parentText" presStyleLbl="node1" presStyleIdx="1" presStyleCnt="5">
        <dgm:presLayoutVars>
          <dgm:chMax val="0"/>
          <dgm:bulletEnabled val="1"/>
        </dgm:presLayoutVars>
      </dgm:prSet>
      <dgm:spPr/>
      <dgm:t>
        <a:bodyPr/>
        <a:lstStyle/>
        <a:p>
          <a:endParaRPr lang="en-US"/>
        </a:p>
      </dgm:t>
    </dgm:pt>
    <dgm:pt modelId="{E5FC2812-15AA-4658-BC91-F96F229FB53A}" type="pres">
      <dgm:prSet presAssocID="{F60E62E5-C48C-43D4-8F1C-191229554769}" presName="spacer" presStyleCnt="0"/>
      <dgm:spPr/>
      <dgm:t>
        <a:bodyPr/>
        <a:lstStyle/>
        <a:p>
          <a:endParaRPr lang="en-US"/>
        </a:p>
      </dgm:t>
    </dgm:pt>
    <dgm:pt modelId="{09ECC3D7-7893-4E89-8E98-DCF97157D414}" type="pres">
      <dgm:prSet presAssocID="{64D254A9-DBAA-4AF1-A57B-61F71DEF8EF7}" presName="parentText" presStyleLbl="node1" presStyleIdx="2" presStyleCnt="5">
        <dgm:presLayoutVars>
          <dgm:chMax val="0"/>
          <dgm:bulletEnabled val="1"/>
        </dgm:presLayoutVars>
      </dgm:prSet>
      <dgm:spPr/>
      <dgm:t>
        <a:bodyPr/>
        <a:lstStyle/>
        <a:p>
          <a:endParaRPr lang="en-US"/>
        </a:p>
      </dgm:t>
    </dgm:pt>
    <dgm:pt modelId="{D835C4B2-BF3F-459D-BC22-0E8832D9CD05}" type="pres">
      <dgm:prSet presAssocID="{B9DAA7A3-7E08-4CBB-8C6C-7073DFA96AB4}" presName="spacer" presStyleCnt="0"/>
      <dgm:spPr/>
      <dgm:t>
        <a:bodyPr/>
        <a:lstStyle/>
        <a:p>
          <a:endParaRPr lang="en-US"/>
        </a:p>
      </dgm:t>
    </dgm:pt>
    <dgm:pt modelId="{04DEB8A1-7097-450A-AA98-73CC2EE96FD4}" type="pres">
      <dgm:prSet presAssocID="{EC1DEBB8-CA8F-4E0A-98D1-A47D04E30528}" presName="parentText" presStyleLbl="node1" presStyleIdx="3" presStyleCnt="5">
        <dgm:presLayoutVars>
          <dgm:chMax val="0"/>
          <dgm:bulletEnabled val="1"/>
        </dgm:presLayoutVars>
      </dgm:prSet>
      <dgm:spPr/>
      <dgm:t>
        <a:bodyPr/>
        <a:lstStyle/>
        <a:p>
          <a:endParaRPr lang="en-US"/>
        </a:p>
      </dgm:t>
    </dgm:pt>
    <dgm:pt modelId="{56B728AF-098C-45BA-9A3D-90311FFE0C3F}" type="pres">
      <dgm:prSet presAssocID="{D1DC486B-3E5A-4CC9-A2F0-C86D9699C07C}" presName="spacer" presStyleCnt="0"/>
      <dgm:spPr/>
      <dgm:t>
        <a:bodyPr/>
        <a:lstStyle/>
        <a:p>
          <a:endParaRPr lang="en-US"/>
        </a:p>
      </dgm:t>
    </dgm:pt>
    <dgm:pt modelId="{EE6EC25C-3CEE-475F-BE58-2CFC7BA6D01D}" type="pres">
      <dgm:prSet presAssocID="{7CE1EAD1-379A-4E04-8A06-E68392753235}" presName="parentText" presStyleLbl="node1" presStyleIdx="4" presStyleCnt="5">
        <dgm:presLayoutVars>
          <dgm:chMax val="0"/>
          <dgm:bulletEnabled val="1"/>
        </dgm:presLayoutVars>
      </dgm:prSet>
      <dgm:spPr/>
      <dgm:t>
        <a:bodyPr/>
        <a:lstStyle/>
        <a:p>
          <a:endParaRPr lang="en-US"/>
        </a:p>
      </dgm:t>
    </dgm:pt>
  </dgm:ptLst>
  <dgm:cxnLst>
    <dgm:cxn modelId="{EC878516-D875-4CB9-93F8-E868B557A8ED}" type="presOf" srcId="{EC1DEBB8-CA8F-4E0A-98D1-A47D04E30528}" destId="{04DEB8A1-7097-450A-AA98-73CC2EE96FD4}" srcOrd="0" destOrd="0" presId="urn:microsoft.com/office/officeart/2005/8/layout/vList2"/>
    <dgm:cxn modelId="{74A73F52-7506-439C-830B-295A236EBF19}" srcId="{3EC695FB-83A2-41C0-9278-F6A4461418A6}" destId="{64D254A9-DBAA-4AF1-A57B-61F71DEF8EF7}" srcOrd="2" destOrd="0" parTransId="{88967DE7-F650-484E-8141-7CA33528C45F}" sibTransId="{B9DAA7A3-7E08-4CBB-8C6C-7073DFA96AB4}"/>
    <dgm:cxn modelId="{F07C3D03-3B29-4ED5-A008-3E1E71F902AC}" type="presOf" srcId="{3EC695FB-83A2-41C0-9278-F6A4461418A6}" destId="{E81DA7F4-E4CE-45C6-9467-3FAE0F0D0634}" srcOrd="0" destOrd="0" presId="urn:microsoft.com/office/officeart/2005/8/layout/vList2"/>
    <dgm:cxn modelId="{F5BB9C61-4E7F-4A3B-B4F8-A12C10A86553}" srcId="{3EC695FB-83A2-41C0-9278-F6A4461418A6}" destId="{2DC673BD-AADE-4C6F-B780-34CBD5D19D71}" srcOrd="1" destOrd="0" parTransId="{D1E39076-45D9-472A-8F5B-4C907CBEC0EA}" sibTransId="{F60E62E5-C48C-43D4-8F1C-191229554769}"/>
    <dgm:cxn modelId="{7E0E41AF-7DA2-47F1-BDA8-163545CE56CB}" type="presOf" srcId="{6E2654E7-ACAB-4539-AE5A-1E72E254456B}" destId="{29CCDB88-65EA-4636-874A-AC32303AAA77}" srcOrd="0" destOrd="0" presId="urn:microsoft.com/office/officeart/2005/8/layout/vList2"/>
    <dgm:cxn modelId="{D0179D41-A284-480B-AB30-BBE0F1BCBBD1}" type="presOf" srcId="{2DC673BD-AADE-4C6F-B780-34CBD5D19D71}" destId="{8819EA33-BA11-4F81-AC88-7B3925C61D31}" srcOrd="0" destOrd="0" presId="urn:microsoft.com/office/officeart/2005/8/layout/vList2"/>
    <dgm:cxn modelId="{57E53B35-13B2-4B50-B4EE-5CE9233E7662}" type="presOf" srcId="{64D254A9-DBAA-4AF1-A57B-61F71DEF8EF7}" destId="{09ECC3D7-7893-4E89-8E98-DCF97157D414}" srcOrd="0" destOrd="0" presId="urn:microsoft.com/office/officeart/2005/8/layout/vList2"/>
    <dgm:cxn modelId="{198067B5-279D-419B-B811-C46E4F0C9C42}" srcId="{3EC695FB-83A2-41C0-9278-F6A4461418A6}" destId="{6E2654E7-ACAB-4539-AE5A-1E72E254456B}" srcOrd="0" destOrd="0" parTransId="{D1AFCA37-BB03-4F1D-8854-C96DC00604A4}" sibTransId="{C96E31DA-7D1A-46AD-AC6F-E73B9506D606}"/>
    <dgm:cxn modelId="{1D53F23D-F435-4751-A345-5E7A9696FA02}" srcId="{3EC695FB-83A2-41C0-9278-F6A4461418A6}" destId="{7CE1EAD1-379A-4E04-8A06-E68392753235}" srcOrd="4" destOrd="0" parTransId="{E87B9FE9-55D0-45E9-9952-FBD3C145261C}" sibTransId="{C1629453-788F-43D7-8D8B-E5526FFF5DD5}"/>
    <dgm:cxn modelId="{16ABBD23-FD67-492F-AAF8-ED3E896C4D5C}" srcId="{3EC695FB-83A2-41C0-9278-F6A4461418A6}" destId="{EC1DEBB8-CA8F-4E0A-98D1-A47D04E30528}" srcOrd="3" destOrd="0" parTransId="{72B70461-7879-4C43-935C-1D7F20EBBB4B}" sibTransId="{D1DC486B-3E5A-4CC9-A2F0-C86D9699C07C}"/>
    <dgm:cxn modelId="{3B8C545B-6DA1-477B-B960-ADD9B1E7B44C}" type="presOf" srcId="{7CE1EAD1-379A-4E04-8A06-E68392753235}" destId="{EE6EC25C-3CEE-475F-BE58-2CFC7BA6D01D}" srcOrd="0" destOrd="0" presId="urn:microsoft.com/office/officeart/2005/8/layout/vList2"/>
    <dgm:cxn modelId="{B5F981A3-AAB8-498C-831B-84105074500C}" type="presParOf" srcId="{E81DA7F4-E4CE-45C6-9467-3FAE0F0D0634}" destId="{29CCDB88-65EA-4636-874A-AC32303AAA77}" srcOrd="0" destOrd="0" presId="urn:microsoft.com/office/officeart/2005/8/layout/vList2"/>
    <dgm:cxn modelId="{FE209F30-6745-43C7-8489-2B5C01109978}" type="presParOf" srcId="{E81DA7F4-E4CE-45C6-9467-3FAE0F0D0634}" destId="{80B45884-2069-4D84-8981-D1AF17FA97A1}" srcOrd="1" destOrd="0" presId="urn:microsoft.com/office/officeart/2005/8/layout/vList2"/>
    <dgm:cxn modelId="{8F105CF5-A968-4DC0-BE5C-7F4B5EB821E0}" type="presParOf" srcId="{E81DA7F4-E4CE-45C6-9467-3FAE0F0D0634}" destId="{8819EA33-BA11-4F81-AC88-7B3925C61D31}" srcOrd="2" destOrd="0" presId="urn:microsoft.com/office/officeart/2005/8/layout/vList2"/>
    <dgm:cxn modelId="{07E5B0FB-C9D4-47D7-B27B-2AA85A4CC9B1}" type="presParOf" srcId="{E81DA7F4-E4CE-45C6-9467-3FAE0F0D0634}" destId="{E5FC2812-15AA-4658-BC91-F96F229FB53A}" srcOrd="3" destOrd="0" presId="urn:microsoft.com/office/officeart/2005/8/layout/vList2"/>
    <dgm:cxn modelId="{67AAA849-4E3F-43B7-B641-C0009CCA71A5}" type="presParOf" srcId="{E81DA7F4-E4CE-45C6-9467-3FAE0F0D0634}" destId="{09ECC3D7-7893-4E89-8E98-DCF97157D414}" srcOrd="4" destOrd="0" presId="urn:microsoft.com/office/officeart/2005/8/layout/vList2"/>
    <dgm:cxn modelId="{3850180A-6412-456F-9DFD-7C014AE95DE1}" type="presParOf" srcId="{E81DA7F4-E4CE-45C6-9467-3FAE0F0D0634}" destId="{D835C4B2-BF3F-459D-BC22-0E8832D9CD05}" srcOrd="5" destOrd="0" presId="urn:microsoft.com/office/officeart/2005/8/layout/vList2"/>
    <dgm:cxn modelId="{556D2319-E21A-4882-AE46-6E8A92DDDDCA}" type="presParOf" srcId="{E81DA7F4-E4CE-45C6-9467-3FAE0F0D0634}" destId="{04DEB8A1-7097-450A-AA98-73CC2EE96FD4}" srcOrd="6" destOrd="0" presId="urn:microsoft.com/office/officeart/2005/8/layout/vList2"/>
    <dgm:cxn modelId="{20EC9F39-4203-4426-8E5B-AE8DCB46362D}" type="presParOf" srcId="{E81DA7F4-E4CE-45C6-9467-3FAE0F0D0634}" destId="{56B728AF-098C-45BA-9A3D-90311FFE0C3F}" srcOrd="7" destOrd="0" presId="urn:microsoft.com/office/officeart/2005/8/layout/vList2"/>
    <dgm:cxn modelId="{CA0AF158-B13E-420C-BBD9-DEAFE2FB4FC2}" type="presParOf" srcId="{E81DA7F4-E4CE-45C6-9467-3FAE0F0D0634}" destId="{EE6EC25C-3CEE-475F-BE58-2CFC7BA6D01D}" srcOrd="8" destOrd="0" presId="urn:microsoft.com/office/officeart/2005/8/layout/vList2"/>
  </dgm:cxnLst>
  <dgm:bg/>
  <dgm:whole/>
</dgm:dataModel>
</file>

<file path=ppt/diagrams/data17.xml><?xml version="1.0" encoding="utf-8"?>
<dgm:dataModel xmlns:dgm="http://schemas.openxmlformats.org/drawingml/2006/diagram" xmlns:a="http://schemas.openxmlformats.org/drawingml/2006/main">
  <dgm:ptLst>
    <dgm:pt modelId="{4FB57A99-D81F-4D21-80DD-23245C046D3E}"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5B1A195E-F24A-42F5-89B6-3C2C888DE75B}">
      <dgm:prSet custT="1"/>
      <dgm:spPr/>
      <dgm:t>
        <a:bodyPr/>
        <a:lstStyle/>
        <a:p>
          <a:pPr rtl="0"/>
          <a:r>
            <a:rPr lang="en-US" sz="2000" b="1" dirty="0" smtClean="0"/>
            <a:t>CIT. v. Electrical Construction Equipment Co. Ltd (182 ITR 510)</a:t>
          </a:r>
          <a:endParaRPr lang="en-US" sz="2000" dirty="0"/>
        </a:p>
      </dgm:t>
    </dgm:pt>
    <dgm:pt modelId="{30AEEEF8-9A6A-4581-9BC6-5DDD2CE7EBA2}" type="parTrans" cxnId="{5980E1BD-3CB1-4746-BA2F-5A9371503BE3}">
      <dgm:prSet/>
      <dgm:spPr/>
      <dgm:t>
        <a:bodyPr/>
        <a:lstStyle/>
        <a:p>
          <a:endParaRPr lang="en-US"/>
        </a:p>
      </dgm:t>
    </dgm:pt>
    <dgm:pt modelId="{8C965EC6-6455-4E96-9E27-2A6FFF65B698}" type="sibTrans" cxnId="{5980E1BD-3CB1-4746-BA2F-5A9371503BE3}">
      <dgm:prSet/>
      <dgm:spPr/>
      <dgm:t>
        <a:bodyPr/>
        <a:lstStyle/>
        <a:p>
          <a:endParaRPr lang="en-US"/>
        </a:p>
      </dgm:t>
    </dgm:pt>
    <dgm:pt modelId="{3293E1BE-D830-40E9-AFF0-A04850332123}">
      <dgm:prSet custT="1"/>
      <dgm:spPr/>
      <dgm:t>
        <a:bodyPr/>
        <a:lstStyle/>
        <a:p>
          <a:pPr rtl="0">
            <a:lnSpc>
              <a:spcPct val="200000"/>
            </a:lnSpc>
          </a:pPr>
          <a:r>
            <a:rPr lang="en-US" sz="1600" dirty="0" smtClean="0"/>
            <a:t>Department observations that since public sector undertakings place orders through tenders, there is absolutely no necessity of securing services of a middleman'. </a:t>
          </a:r>
          <a:endParaRPr lang="en-US" sz="1600" dirty="0"/>
        </a:p>
      </dgm:t>
    </dgm:pt>
    <dgm:pt modelId="{A07E23C5-D04A-4A15-B164-7455B419B368}" type="parTrans" cxnId="{C74983A1-735D-472D-94ED-9F29C5577106}">
      <dgm:prSet/>
      <dgm:spPr/>
      <dgm:t>
        <a:bodyPr/>
        <a:lstStyle/>
        <a:p>
          <a:endParaRPr lang="en-US"/>
        </a:p>
      </dgm:t>
    </dgm:pt>
    <dgm:pt modelId="{85D85531-2243-4562-8D3C-DFEF879FA85C}" type="sibTrans" cxnId="{C74983A1-735D-472D-94ED-9F29C5577106}">
      <dgm:prSet/>
      <dgm:spPr/>
      <dgm:t>
        <a:bodyPr/>
        <a:lstStyle/>
        <a:p>
          <a:endParaRPr lang="en-US"/>
        </a:p>
      </dgm:t>
    </dgm:pt>
    <dgm:pt modelId="{E0800694-B394-47B8-AF3E-20D52F9765FC}">
      <dgm:prSet custT="1"/>
      <dgm:spPr/>
      <dgm:t>
        <a:bodyPr/>
        <a:lstStyle/>
        <a:p>
          <a:pPr rtl="0">
            <a:lnSpc>
              <a:spcPct val="200000"/>
            </a:lnSpc>
          </a:pPr>
          <a:r>
            <a:rPr lang="en-US" sz="1600" dirty="0" smtClean="0"/>
            <a:t>Held In fact, it observed that such 'services become necessary for several purposes, such as passing information to the assessee about likely demand of their goods by the purchasers, helping the assessee in submitting tenders, to prepare, submit, follow and to inform at all stages the position of tenders and to help the assessee in getting the payments from buyers and also in case of dispute to get the matter settled.</a:t>
          </a:r>
          <a:endParaRPr lang="en-US" sz="1600" dirty="0"/>
        </a:p>
      </dgm:t>
    </dgm:pt>
    <dgm:pt modelId="{D4D8EBE5-03D3-4197-AD29-88F3E70238D4}" type="parTrans" cxnId="{3C8A60B8-603E-4FD2-B2DA-C6FD3E3F949A}">
      <dgm:prSet/>
      <dgm:spPr/>
      <dgm:t>
        <a:bodyPr/>
        <a:lstStyle/>
        <a:p>
          <a:endParaRPr lang="en-US"/>
        </a:p>
      </dgm:t>
    </dgm:pt>
    <dgm:pt modelId="{873EC0CB-4771-40B7-9D01-61E1E9FA978C}" type="sibTrans" cxnId="{3C8A60B8-603E-4FD2-B2DA-C6FD3E3F949A}">
      <dgm:prSet/>
      <dgm:spPr/>
      <dgm:t>
        <a:bodyPr/>
        <a:lstStyle/>
        <a:p>
          <a:endParaRPr lang="en-US"/>
        </a:p>
      </dgm:t>
    </dgm:pt>
    <dgm:pt modelId="{D0013E4C-07BA-4E74-8963-4E3CBF0A9528}">
      <dgm:prSet custT="1"/>
      <dgm:spPr/>
      <dgm:t>
        <a:bodyPr/>
        <a:lstStyle/>
        <a:p>
          <a:pPr rtl="0"/>
          <a:r>
            <a:rPr lang="en-US" sz="2400" dirty="0" err="1" smtClean="0"/>
            <a:t>Defence</a:t>
          </a:r>
          <a:r>
            <a:rPr lang="en-US" sz="2400" dirty="0" smtClean="0"/>
            <a:t> Minister has accepted necessity in Procurement</a:t>
          </a:r>
          <a:endParaRPr lang="en-US" sz="2400" dirty="0"/>
        </a:p>
      </dgm:t>
    </dgm:pt>
    <dgm:pt modelId="{496E2091-A4CE-472D-804F-77C4D4B5399B}" type="parTrans" cxnId="{1C7EE341-376F-4A15-A483-E47095BC45C7}">
      <dgm:prSet/>
      <dgm:spPr/>
      <dgm:t>
        <a:bodyPr/>
        <a:lstStyle/>
        <a:p>
          <a:endParaRPr lang="en-US"/>
        </a:p>
      </dgm:t>
    </dgm:pt>
    <dgm:pt modelId="{0D56550A-DB8A-4D3B-9C3B-154C3371FC1C}" type="sibTrans" cxnId="{1C7EE341-376F-4A15-A483-E47095BC45C7}">
      <dgm:prSet/>
      <dgm:spPr/>
      <dgm:t>
        <a:bodyPr/>
        <a:lstStyle/>
        <a:p>
          <a:endParaRPr lang="en-US"/>
        </a:p>
      </dgm:t>
    </dgm:pt>
    <dgm:pt modelId="{88A9FCCA-D9EE-4336-8CBB-54DB94A4820C}" type="pres">
      <dgm:prSet presAssocID="{4FB57A99-D81F-4D21-80DD-23245C046D3E}" presName="linear" presStyleCnt="0">
        <dgm:presLayoutVars>
          <dgm:animLvl val="lvl"/>
          <dgm:resizeHandles val="exact"/>
        </dgm:presLayoutVars>
      </dgm:prSet>
      <dgm:spPr/>
      <dgm:t>
        <a:bodyPr/>
        <a:lstStyle/>
        <a:p>
          <a:endParaRPr lang="en-US"/>
        </a:p>
      </dgm:t>
    </dgm:pt>
    <dgm:pt modelId="{394CF714-F259-478A-BE22-EF3265881CBC}" type="pres">
      <dgm:prSet presAssocID="{5B1A195E-F24A-42F5-89B6-3C2C888DE75B}" presName="parentText" presStyleLbl="node1" presStyleIdx="0" presStyleCnt="2">
        <dgm:presLayoutVars>
          <dgm:chMax val="0"/>
          <dgm:bulletEnabled val="1"/>
        </dgm:presLayoutVars>
      </dgm:prSet>
      <dgm:spPr/>
      <dgm:t>
        <a:bodyPr/>
        <a:lstStyle/>
        <a:p>
          <a:endParaRPr lang="en-US"/>
        </a:p>
      </dgm:t>
    </dgm:pt>
    <dgm:pt modelId="{F6D99AE0-D1E4-414C-A190-615BED4A704D}" type="pres">
      <dgm:prSet presAssocID="{5B1A195E-F24A-42F5-89B6-3C2C888DE75B}" presName="childText" presStyleLbl="revTx" presStyleIdx="0" presStyleCnt="1" custScaleY="98537">
        <dgm:presLayoutVars>
          <dgm:bulletEnabled val="1"/>
        </dgm:presLayoutVars>
      </dgm:prSet>
      <dgm:spPr/>
      <dgm:t>
        <a:bodyPr/>
        <a:lstStyle/>
        <a:p>
          <a:endParaRPr lang="en-US"/>
        </a:p>
      </dgm:t>
    </dgm:pt>
    <dgm:pt modelId="{0D6A041A-7980-4DCD-ADF6-4F73B2D329FB}" type="pres">
      <dgm:prSet presAssocID="{D0013E4C-07BA-4E74-8963-4E3CBF0A9528}" presName="parentText" presStyleLbl="node1" presStyleIdx="1" presStyleCnt="2">
        <dgm:presLayoutVars>
          <dgm:chMax val="0"/>
          <dgm:bulletEnabled val="1"/>
        </dgm:presLayoutVars>
      </dgm:prSet>
      <dgm:spPr/>
      <dgm:t>
        <a:bodyPr/>
        <a:lstStyle/>
        <a:p>
          <a:endParaRPr lang="en-US"/>
        </a:p>
      </dgm:t>
    </dgm:pt>
  </dgm:ptLst>
  <dgm:cxnLst>
    <dgm:cxn modelId="{5980E1BD-3CB1-4746-BA2F-5A9371503BE3}" srcId="{4FB57A99-D81F-4D21-80DD-23245C046D3E}" destId="{5B1A195E-F24A-42F5-89B6-3C2C888DE75B}" srcOrd="0" destOrd="0" parTransId="{30AEEEF8-9A6A-4581-9BC6-5DDD2CE7EBA2}" sibTransId="{8C965EC6-6455-4E96-9E27-2A6FFF65B698}"/>
    <dgm:cxn modelId="{C74983A1-735D-472D-94ED-9F29C5577106}" srcId="{5B1A195E-F24A-42F5-89B6-3C2C888DE75B}" destId="{3293E1BE-D830-40E9-AFF0-A04850332123}" srcOrd="0" destOrd="0" parTransId="{A07E23C5-D04A-4A15-B164-7455B419B368}" sibTransId="{85D85531-2243-4562-8D3C-DFEF879FA85C}"/>
    <dgm:cxn modelId="{1C7EE341-376F-4A15-A483-E47095BC45C7}" srcId="{4FB57A99-D81F-4D21-80DD-23245C046D3E}" destId="{D0013E4C-07BA-4E74-8963-4E3CBF0A9528}" srcOrd="1" destOrd="0" parTransId="{496E2091-A4CE-472D-804F-77C4D4B5399B}" sibTransId="{0D56550A-DB8A-4D3B-9C3B-154C3371FC1C}"/>
    <dgm:cxn modelId="{9DB20728-284A-4F9D-A470-5A7FC0CE5B7A}" type="presOf" srcId="{3293E1BE-D830-40E9-AFF0-A04850332123}" destId="{F6D99AE0-D1E4-414C-A190-615BED4A704D}" srcOrd="0" destOrd="0" presId="urn:microsoft.com/office/officeart/2005/8/layout/vList2"/>
    <dgm:cxn modelId="{8B1B69A6-8739-4229-BB64-0B93A648A8D5}" type="presOf" srcId="{E0800694-B394-47B8-AF3E-20D52F9765FC}" destId="{F6D99AE0-D1E4-414C-A190-615BED4A704D}" srcOrd="0" destOrd="1" presId="urn:microsoft.com/office/officeart/2005/8/layout/vList2"/>
    <dgm:cxn modelId="{820F0062-E3AD-4130-BA39-6C58F8E1D61F}" type="presOf" srcId="{4FB57A99-D81F-4D21-80DD-23245C046D3E}" destId="{88A9FCCA-D9EE-4336-8CBB-54DB94A4820C}" srcOrd="0" destOrd="0" presId="urn:microsoft.com/office/officeart/2005/8/layout/vList2"/>
    <dgm:cxn modelId="{E43E6836-EEE4-446B-99F0-20B1C9B331E3}" type="presOf" srcId="{D0013E4C-07BA-4E74-8963-4E3CBF0A9528}" destId="{0D6A041A-7980-4DCD-ADF6-4F73B2D329FB}" srcOrd="0" destOrd="0" presId="urn:microsoft.com/office/officeart/2005/8/layout/vList2"/>
    <dgm:cxn modelId="{C9316A8A-947E-467A-9135-9B6B733F6BBD}" type="presOf" srcId="{5B1A195E-F24A-42F5-89B6-3C2C888DE75B}" destId="{394CF714-F259-478A-BE22-EF3265881CBC}" srcOrd="0" destOrd="0" presId="urn:microsoft.com/office/officeart/2005/8/layout/vList2"/>
    <dgm:cxn modelId="{3C8A60B8-603E-4FD2-B2DA-C6FD3E3F949A}" srcId="{5B1A195E-F24A-42F5-89B6-3C2C888DE75B}" destId="{E0800694-B394-47B8-AF3E-20D52F9765FC}" srcOrd="1" destOrd="0" parTransId="{D4D8EBE5-03D3-4197-AD29-88F3E70238D4}" sibTransId="{873EC0CB-4771-40B7-9D01-61E1E9FA978C}"/>
    <dgm:cxn modelId="{59B21ACF-5066-4C96-B3AC-6222F2E36DFD}" type="presParOf" srcId="{88A9FCCA-D9EE-4336-8CBB-54DB94A4820C}" destId="{394CF714-F259-478A-BE22-EF3265881CBC}" srcOrd="0" destOrd="0" presId="urn:microsoft.com/office/officeart/2005/8/layout/vList2"/>
    <dgm:cxn modelId="{6F8AD79B-4B3F-4402-8A8B-921A25B1220D}" type="presParOf" srcId="{88A9FCCA-D9EE-4336-8CBB-54DB94A4820C}" destId="{F6D99AE0-D1E4-414C-A190-615BED4A704D}" srcOrd="1" destOrd="0" presId="urn:microsoft.com/office/officeart/2005/8/layout/vList2"/>
    <dgm:cxn modelId="{CFD5A202-7FB6-4722-8B52-1B7E0126C5A0}" type="presParOf" srcId="{88A9FCCA-D9EE-4336-8CBB-54DB94A4820C}" destId="{0D6A041A-7980-4DCD-ADF6-4F73B2D329FB}" srcOrd="2" destOrd="0" presId="urn:microsoft.com/office/officeart/2005/8/layout/vList2"/>
  </dgm:cxnLst>
  <dgm:bg/>
  <dgm:whole/>
</dgm:dataModel>
</file>

<file path=ppt/diagrams/data18.xml><?xml version="1.0" encoding="utf-8"?>
<dgm:dataModel xmlns:dgm="http://schemas.openxmlformats.org/drawingml/2006/diagram" xmlns:a="http://schemas.openxmlformats.org/drawingml/2006/main">
  <dgm:ptLst>
    <dgm:pt modelId="{71A166C3-CA54-4EB6-B3B1-506881C4875B}"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A08416B5-7D4E-4AA9-B12E-22237C220CBB}">
      <dgm:prSet/>
      <dgm:spPr/>
      <dgm:t>
        <a:bodyPr/>
        <a:lstStyle/>
        <a:p>
          <a:pPr rtl="0"/>
          <a:r>
            <a:rPr lang="en-US" dirty="0" smtClean="0"/>
            <a:t>No Disallowances on Conjectures and Surmises</a:t>
          </a:r>
          <a:endParaRPr lang="en-US" dirty="0"/>
        </a:p>
      </dgm:t>
    </dgm:pt>
    <dgm:pt modelId="{BABE08CA-08BF-47B9-8EC8-D07CEF753277}" type="parTrans" cxnId="{1DDC3910-FC87-4A57-97AA-2E466736D89E}">
      <dgm:prSet/>
      <dgm:spPr/>
      <dgm:t>
        <a:bodyPr/>
        <a:lstStyle/>
        <a:p>
          <a:endParaRPr lang="en-US"/>
        </a:p>
      </dgm:t>
    </dgm:pt>
    <dgm:pt modelId="{C7BC4920-0C9C-427D-8B3A-7BE7D3F291E8}" type="sibTrans" cxnId="{1DDC3910-FC87-4A57-97AA-2E466736D89E}">
      <dgm:prSet/>
      <dgm:spPr/>
      <dgm:t>
        <a:bodyPr/>
        <a:lstStyle/>
        <a:p>
          <a:endParaRPr lang="en-US"/>
        </a:p>
      </dgm:t>
    </dgm:pt>
    <dgm:pt modelId="{4567A38C-8C22-49AC-BFB3-8743426949C8}">
      <dgm:prSet/>
      <dgm:spPr/>
      <dgm:t>
        <a:bodyPr/>
        <a:lstStyle/>
        <a:p>
          <a:pPr rtl="0"/>
          <a:r>
            <a:rPr lang="en-US" dirty="0" smtClean="0"/>
            <a:t>Dhakeshwari Cotton Mills Limited v. CIT (26 ITR 775)(SC)</a:t>
          </a:r>
          <a:endParaRPr lang="en-US" dirty="0"/>
        </a:p>
      </dgm:t>
    </dgm:pt>
    <dgm:pt modelId="{F0D6B755-064B-432D-87E5-00A357C041C0}" type="parTrans" cxnId="{07714F4C-E1D7-4978-94A1-52A921B38B47}">
      <dgm:prSet/>
      <dgm:spPr/>
      <dgm:t>
        <a:bodyPr/>
        <a:lstStyle/>
        <a:p>
          <a:endParaRPr lang="en-US"/>
        </a:p>
      </dgm:t>
    </dgm:pt>
    <dgm:pt modelId="{A13D868C-7B90-49B9-9020-1A2212B7FD90}" type="sibTrans" cxnId="{07714F4C-E1D7-4978-94A1-52A921B38B47}">
      <dgm:prSet/>
      <dgm:spPr/>
      <dgm:t>
        <a:bodyPr/>
        <a:lstStyle/>
        <a:p>
          <a:endParaRPr lang="en-US"/>
        </a:p>
      </dgm:t>
    </dgm:pt>
    <dgm:pt modelId="{D05EA78F-2C3D-434B-8D93-BA523D1F92ED}">
      <dgm:prSet/>
      <dgm:spPr/>
      <dgm:t>
        <a:bodyPr/>
        <a:lstStyle/>
        <a:p>
          <a:pPr algn="just" rtl="0"/>
          <a:r>
            <a:rPr lang="en-US" i="1" dirty="0" smtClean="0"/>
            <a:t>ITO cannot make assessment on a pure guess without any evidence or material and hence, such ad hoc disallowance is unjustified. </a:t>
          </a:r>
          <a:endParaRPr lang="en-US" i="1" dirty="0"/>
        </a:p>
      </dgm:t>
    </dgm:pt>
    <dgm:pt modelId="{E2F020A3-7CE2-43A4-9109-3602904B198C}" type="parTrans" cxnId="{F904A685-4AE3-4F2A-A309-856A499F506C}">
      <dgm:prSet/>
      <dgm:spPr/>
      <dgm:t>
        <a:bodyPr/>
        <a:lstStyle/>
        <a:p>
          <a:endParaRPr lang="en-US"/>
        </a:p>
      </dgm:t>
    </dgm:pt>
    <dgm:pt modelId="{20157FD5-BF05-487E-95C4-4B0CB9505590}" type="sibTrans" cxnId="{F904A685-4AE3-4F2A-A309-856A499F506C}">
      <dgm:prSet/>
      <dgm:spPr/>
      <dgm:t>
        <a:bodyPr/>
        <a:lstStyle/>
        <a:p>
          <a:endParaRPr lang="en-US"/>
        </a:p>
      </dgm:t>
    </dgm:pt>
    <dgm:pt modelId="{7D7086D0-32A5-4648-87C0-0EA6130F4BD3}" type="pres">
      <dgm:prSet presAssocID="{71A166C3-CA54-4EB6-B3B1-506881C4875B}" presName="linear" presStyleCnt="0">
        <dgm:presLayoutVars>
          <dgm:animLvl val="lvl"/>
          <dgm:resizeHandles val="exact"/>
        </dgm:presLayoutVars>
      </dgm:prSet>
      <dgm:spPr/>
      <dgm:t>
        <a:bodyPr/>
        <a:lstStyle/>
        <a:p>
          <a:endParaRPr lang="en-US"/>
        </a:p>
      </dgm:t>
    </dgm:pt>
    <dgm:pt modelId="{B38FAADB-D3DB-4FA0-8F41-C4F40F6C6354}" type="pres">
      <dgm:prSet presAssocID="{A08416B5-7D4E-4AA9-B12E-22237C220CBB}" presName="parentText" presStyleLbl="node1" presStyleIdx="0" presStyleCnt="2">
        <dgm:presLayoutVars>
          <dgm:chMax val="0"/>
          <dgm:bulletEnabled val="1"/>
        </dgm:presLayoutVars>
      </dgm:prSet>
      <dgm:spPr/>
      <dgm:t>
        <a:bodyPr/>
        <a:lstStyle/>
        <a:p>
          <a:endParaRPr lang="en-US"/>
        </a:p>
      </dgm:t>
    </dgm:pt>
    <dgm:pt modelId="{6D7E179B-FE42-477C-AD66-D2AA214E05CE}" type="pres">
      <dgm:prSet presAssocID="{C7BC4920-0C9C-427D-8B3A-7BE7D3F291E8}" presName="spacer" presStyleCnt="0"/>
      <dgm:spPr/>
    </dgm:pt>
    <dgm:pt modelId="{4724C1AF-9FE3-4D2F-B257-D6ED735DF829}" type="pres">
      <dgm:prSet presAssocID="{4567A38C-8C22-49AC-BFB3-8743426949C8}" presName="parentText" presStyleLbl="node1" presStyleIdx="1" presStyleCnt="2">
        <dgm:presLayoutVars>
          <dgm:chMax val="0"/>
          <dgm:bulletEnabled val="1"/>
        </dgm:presLayoutVars>
      </dgm:prSet>
      <dgm:spPr/>
      <dgm:t>
        <a:bodyPr/>
        <a:lstStyle/>
        <a:p>
          <a:endParaRPr lang="en-US"/>
        </a:p>
      </dgm:t>
    </dgm:pt>
    <dgm:pt modelId="{44F9CA1A-A48E-41E6-99BD-87FD88F5C1C4}" type="pres">
      <dgm:prSet presAssocID="{4567A38C-8C22-49AC-BFB3-8743426949C8}" presName="childText" presStyleLbl="revTx" presStyleIdx="0" presStyleCnt="1">
        <dgm:presLayoutVars>
          <dgm:bulletEnabled val="1"/>
        </dgm:presLayoutVars>
      </dgm:prSet>
      <dgm:spPr/>
      <dgm:t>
        <a:bodyPr/>
        <a:lstStyle/>
        <a:p>
          <a:endParaRPr lang="en-US"/>
        </a:p>
      </dgm:t>
    </dgm:pt>
  </dgm:ptLst>
  <dgm:cxnLst>
    <dgm:cxn modelId="{07714F4C-E1D7-4978-94A1-52A921B38B47}" srcId="{71A166C3-CA54-4EB6-B3B1-506881C4875B}" destId="{4567A38C-8C22-49AC-BFB3-8743426949C8}" srcOrd="1" destOrd="0" parTransId="{F0D6B755-064B-432D-87E5-00A357C041C0}" sibTransId="{A13D868C-7B90-49B9-9020-1A2212B7FD90}"/>
    <dgm:cxn modelId="{1DDC3910-FC87-4A57-97AA-2E466736D89E}" srcId="{71A166C3-CA54-4EB6-B3B1-506881C4875B}" destId="{A08416B5-7D4E-4AA9-B12E-22237C220CBB}" srcOrd="0" destOrd="0" parTransId="{BABE08CA-08BF-47B9-8EC8-D07CEF753277}" sibTransId="{C7BC4920-0C9C-427D-8B3A-7BE7D3F291E8}"/>
    <dgm:cxn modelId="{F904A685-4AE3-4F2A-A309-856A499F506C}" srcId="{4567A38C-8C22-49AC-BFB3-8743426949C8}" destId="{D05EA78F-2C3D-434B-8D93-BA523D1F92ED}" srcOrd="0" destOrd="0" parTransId="{E2F020A3-7CE2-43A4-9109-3602904B198C}" sibTransId="{20157FD5-BF05-487E-95C4-4B0CB9505590}"/>
    <dgm:cxn modelId="{2EDFC2B6-2780-4BB0-BD29-A450DF23F734}" type="presOf" srcId="{A08416B5-7D4E-4AA9-B12E-22237C220CBB}" destId="{B38FAADB-D3DB-4FA0-8F41-C4F40F6C6354}" srcOrd="0" destOrd="0" presId="urn:microsoft.com/office/officeart/2005/8/layout/vList2"/>
    <dgm:cxn modelId="{69053F05-5A5F-4592-B651-10DBB2519457}" type="presOf" srcId="{4567A38C-8C22-49AC-BFB3-8743426949C8}" destId="{4724C1AF-9FE3-4D2F-B257-D6ED735DF829}" srcOrd="0" destOrd="0" presId="urn:microsoft.com/office/officeart/2005/8/layout/vList2"/>
    <dgm:cxn modelId="{E6E893B6-F03F-4FC2-B6E1-333BB17C22F1}" type="presOf" srcId="{D05EA78F-2C3D-434B-8D93-BA523D1F92ED}" destId="{44F9CA1A-A48E-41E6-99BD-87FD88F5C1C4}" srcOrd="0" destOrd="0" presId="urn:microsoft.com/office/officeart/2005/8/layout/vList2"/>
    <dgm:cxn modelId="{E7D3E92A-C471-4D32-8275-EFF773811564}" type="presOf" srcId="{71A166C3-CA54-4EB6-B3B1-506881C4875B}" destId="{7D7086D0-32A5-4648-87C0-0EA6130F4BD3}" srcOrd="0" destOrd="0" presId="urn:microsoft.com/office/officeart/2005/8/layout/vList2"/>
    <dgm:cxn modelId="{2F87413D-3AE5-4015-991B-DDE7329A687A}" type="presParOf" srcId="{7D7086D0-32A5-4648-87C0-0EA6130F4BD3}" destId="{B38FAADB-D3DB-4FA0-8F41-C4F40F6C6354}" srcOrd="0" destOrd="0" presId="urn:microsoft.com/office/officeart/2005/8/layout/vList2"/>
    <dgm:cxn modelId="{D179697D-4D12-457E-A541-3B6A29C7FF2C}" type="presParOf" srcId="{7D7086D0-32A5-4648-87C0-0EA6130F4BD3}" destId="{6D7E179B-FE42-477C-AD66-D2AA214E05CE}" srcOrd="1" destOrd="0" presId="urn:microsoft.com/office/officeart/2005/8/layout/vList2"/>
    <dgm:cxn modelId="{5C794070-B408-486D-BDE0-981EDC381AEF}" type="presParOf" srcId="{7D7086D0-32A5-4648-87C0-0EA6130F4BD3}" destId="{4724C1AF-9FE3-4D2F-B257-D6ED735DF829}" srcOrd="2" destOrd="0" presId="urn:microsoft.com/office/officeart/2005/8/layout/vList2"/>
    <dgm:cxn modelId="{D9FCA4AF-1876-4AE0-9357-96EE5F92931E}" type="presParOf" srcId="{7D7086D0-32A5-4648-87C0-0EA6130F4BD3}" destId="{44F9CA1A-A48E-41E6-99BD-87FD88F5C1C4}" srcOrd="3" destOrd="0" presId="urn:microsoft.com/office/officeart/2005/8/layout/vList2"/>
  </dgm:cxnLst>
  <dgm:bg/>
  <dgm:whole/>
</dgm:dataModel>
</file>

<file path=ppt/diagrams/data19.xml><?xml version="1.0" encoding="utf-8"?>
<dgm:dataModel xmlns:dgm="http://schemas.openxmlformats.org/drawingml/2006/diagram" xmlns:a="http://schemas.openxmlformats.org/drawingml/2006/main">
  <dgm:ptLst>
    <dgm:pt modelId="{C62598F1-BDD4-4BF4-835B-F37C5DB387F0}" type="doc">
      <dgm:prSet loTypeId="urn:microsoft.com/office/officeart/2005/8/layout/vList2" loCatId="list" qsTypeId="urn:microsoft.com/office/officeart/2005/8/quickstyle/simple1" qsCatId="simple" csTypeId="urn:microsoft.com/office/officeart/2005/8/colors/accent0_3" csCatId="mainScheme" phldr="1"/>
      <dgm:spPr/>
      <dgm:t>
        <a:bodyPr/>
        <a:lstStyle/>
        <a:p>
          <a:endParaRPr lang="en-US"/>
        </a:p>
      </dgm:t>
    </dgm:pt>
    <dgm:pt modelId="{7F160BB5-3D88-46AE-B847-61BD3DC33903}">
      <dgm:prSet/>
      <dgm:spPr/>
      <dgm:t>
        <a:bodyPr/>
        <a:lstStyle/>
        <a:p>
          <a:pPr rtl="0"/>
          <a:r>
            <a:rPr lang="en-US" b="1" dirty="0" smtClean="0"/>
            <a:t>Car expenses on vehicles given to directors for personal use</a:t>
          </a:r>
          <a:endParaRPr lang="en-US" dirty="0"/>
        </a:p>
      </dgm:t>
    </dgm:pt>
    <dgm:pt modelId="{E11BE1FE-EEEC-42C7-8DA2-46A27CA71710}" type="parTrans" cxnId="{37AC0F54-A5C0-4729-A013-417FC81791A9}">
      <dgm:prSet/>
      <dgm:spPr/>
      <dgm:t>
        <a:bodyPr/>
        <a:lstStyle/>
        <a:p>
          <a:endParaRPr lang="en-US"/>
        </a:p>
      </dgm:t>
    </dgm:pt>
    <dgm:pt modelId="{14C7B968-7A11-4B45-B011-D7A5A544A4FB}" type="sibTrans" cxnId="{37AC0F54-A5C0-4729-A013-417FC81791A9}">
      <dgm:prSet/>
      <dgm:spPr/>
      <dgm:t>
        <a:bodyPr/>
        <a:lstStyle/>
        <a:p>
          <a:endParaRPr lang="en-US"/>
        </a:p>
      </dgm:t>
    </dgm:pt>
    <dgm:pt modelId="{0EB0C7BC-15F3-41A3-BA6F-1C159FFC46D8}">
      <dgm:prSet/>
      <dgm:spPr/>
      <dgm:t>
        <a:bodyPr/>
        <a:lstStyle/>
        <a:p>
          <a:pPr rtl="0"/>
          <a:r>
            <a:rPr lang="en-US" dirty="0" smtClean="0"/>
            <a:t>Allowable If as per the terms and conditions of their appointment, </a:t>
          </a:r>
          <a:endParaRPr lang="en-US" dirty="0"/>
        </a:p>
      </dgm:t>
    </dgm:pt>
    <dgm:pt modelId="{B752EAD5-B56C-474C-8D1D-0DD30EE295B4}" type="parTrans" cxnId="{7AEC14FD-F2DE-4005-BE14-65C36ABB0389}">
      <dgm:prSet/>
      <dgm:spPr/>
      <dgm:t>
        <a:bodyPr/>
        <a:lstStyle/>
        <a:p>
          <a:endParaRPr lang="en-US"/>
        </a:p>
      </dgm:t>
    </dgm:pt>
    <dgm:pt modelId="{A1C03612-A5F9-4B57-BD7A-2CE6F6D26E40}" type="sibTrans" cxnId="{7AEC14FD-F2DE-4005-BE14-65C36ABB0389}">
      <dgm:prSet/>
      <dgm:spPr/>
      <dgm:t>
        <a:bodyPr/>
        <a:lstStyle/>
        <a:p>
          <a:endParaRPr lang="en-US"/>
        </a:p>
      </dgm:t>
    </dgm:pt>
    <dgm:pt modelId="{E69B7247-1F4F-483D-917F-9E7A76B35E6B}">
      <dgm:prSet/>
      <dgm:spPr/>
      <dgm:t>
        <a:bodyPr/>
        <a:lstStyle/>
        <a:p>
          <a:pPr rtl="0"/>
          <a:r>
            <a:rPr lang="en-US" dirty="0" smtClean="0"/>
            <a:t>‘remuneration’ as defined in the </a:t>
          </a:r>
          <a:r>
            <a:rPr lang="en-US" i="1" dirty="0" smtClean="0"/>
            <a:t>Explanation</a:t>
          </a:r>
          <a:r>
            <a:rPr lang="en-US" dirty="0" smtClean="0"/>
            <a:t> to section 198 of the Companies Act,</a:t>
          </a:r>
          <a:endParaRPr lang="en-US" dirty="0"/>
        </a:p>
      </dgm:t>
    </dgm:pt>
    <dgm:pt modelId="{4E953081-0325-4D64-914F-7A64B43340D2}" type="parTrans" cxnId="{E4FD6458-8F02-48D1-B029-DFDF4814435D}">
      <dgm:prSet/>
      <dgm:spPr/>
      <dgm:t>
        <a:bodyPr/>
        <a:lstStyle/>
        <a:p>
          <a:endParaRPr lang="en-US"/>
        </a:p>
      </dgm:t>
    </dgm:pt>
    <dgm:pt modelId="{BEFA49E3-C7DE-4861-951B-7223D70E7300}" type="sibTrans" cxnId="{E4FD6458-8F02-48D1-B029-DFDF4814435D}">
      <dgm:prSet/>
      <dgm:spPr/>
      <dgm:t>
        <a:bodyPr/>
        <a:lstStyle/>
        <a:p>
          <a:endParaRPr lang="en-US"/>
        </a:p>
      </dgm:t>
    </dgm:pt>
    <dgm:pt modelId="{B2904B97-5354-4D3D-B448-1BAF80BE9C0B}">
      <dgm:prSet/>
      <dgm:spPr/>
      <dgm:t>
        <a:bodyPr/>
        <a:lstStyle/>
        <a:p>
          <a:pPr rtl="0"/>
          <a:r>
            <a:rPr lang="en-US" i="1" dirty="0" err="1" smtClean="0"/>
            <a:t>Sayaji</a:t>
          </a:r>
          <a:r>
            <a:rPr lang="en-US" i="1" dirty="0" smtClean="0"/>
            <a:t> Iron and </a:t>
          </a:r>
          <a:r>
            <a:rPr lang="en-US" i="1" dirty="0" err="1" smtClean="0"/>
            <a:t>Engg</a:t>
          </a:r>
          <a:r>
            <a:rPr lang="en-US" i="1" dirty="0" smtClean="0"/>
            <a:t>. Co.</a:t>
          </a:r>
          <a:r>
            <a:rPr lang="en-US" dirty="0" smtClean="0"/>
            <a:t> v. </a:t>
          </a:r>
          <a:r>
            <a:rPr lang="en-US" i="1" dirty="0" smtClean="0"/>
            <a:t>CIT</a:t>
          </a:r>
          <a:r>
            <a:rPr lang="en-US" dirty="0" smtClean="0"/>
            <a:t> [2002] 253 ITR 749 (</a:t>
          </a:r>
          <a:r>
            <a:rPr lang="en-US" dirty="0" err="1" smtClean="0"/>
            <a:t>Guj</a:t>
          </a:r>
          <a:r>
            <a:rPr lang="en-US" dirty="0" smtClean="0"/>
            <a:t>.)</a:t>
          </a:r>
          <a:endParaRPr lang="en-US" dirty="0"/>
        </a:p>
      </dgm:t>
    </dgm:pt>
    <dgm:pt modelId="{CA6F9442-45E3-4CE2-963D-813BCF81D7DF}" type="parTrans" cxnId="{B0F57C8F-62FE-461C-8514-00173042E0AA}">
      <dgm:prSet/>
      <dgm:spPr/>
      <dgm:t>
        <a:bodyPr/>
        <a:lstStyle/>
        <a:p>
          <a:endParaRPr lang="en-US"/>
        </a:p>
      </dgm:t>
    </dgm:pt>
    <dgm:pt modelId="{BEB0B672-EE9A-4CA5-B895-38B0B359F570}" type="sibTrans" cxnId="{B0F57C8F-62FE-461C-8514-00173042E0AA}">
      <dgm:prSet/>
      <dgm:spPr/>
      <dgm:t>
        <a:bodyPr/>
        <a:lstStyle/>
        <a:p>
          <a:endParaRPr lang="en-US"/>
        </a:p>
      </dgm:t>
    </dgm:pt>
    <dgm:pt modelId="{F26E9F8D-4E8E-4A1E-9304-C0F40A147FD9}" type="pres">
      <dgm:prSet presAssocID="{C62598F1-BDD4-4BF4-835B-F37C5DB387F0}" presName="linear" presStyleCnt="0">
        <dgm:presLayoutVars>
          <dgm:animLvl val="lvl"/>
          <dgm:resizeHandles val="exact"/>
        </dgm:presLayoutVars>
      </dgm:prSet>
      <dgm:spPr/>
      <dgm:t>
        <a:bodyPr/>
        <a:lstStyle/>
        <a:p>
          <a:endParaRPr lang="en-US"/>
        </a:p>
      </dgm:t>
    </dgm:pt>
    <dgm:pt modelId="{CEDC6129-422C-4EFD-8C60-3AA9CC8775B6}" type="pres">
      <dgm:prSet presAssocID="{7F160BB5-3D88-46AE-B847-61BD3DC33903}" presName="parentText" presStyleLbl="node1" presStyleIdx="0" presStyleCnt="2">
        <dgm:presLayoutVars>
          <dgm:chMax val="0"/>
          <dgm:bulletEnabled val="1"/>
        </dgm:presLayoutVars>
      </dgm:prSet>
      <dgm:spPr/>
      <dgm:t>
        <a:bodyPr/>
        <a:lstStyle/>
        <a:p>
          <a:endParaRPr lang="en-US"/>
        </a:p>
      </dgm:t>
    </dgm:pt>
    <dgm:pt modelId="{C396B008-14D0-4F90-BE48-A0E7CC18870D}" type="pres">
      <dgm:prSet presAssocID="{7F160BB5-3D88-46AE-B847-61BD3DC33903}" presName="childText" presStyleLbl="revTx" presStyleIdx="0" presStyleCnt="1">
        <dgm:presLayoutVars>
          <dgm:bulletEnabled val="1"/>
        </dgm:presLayoutVars>
      </dgm:prSet>
      <dgm:spPr/>
      <dgm:t>
        <a:bodyPr/>
        <a:lstStyle/>
        <a:p>
          <a:endParaRPr lang="en-US"/>
        </a:p>
      </dgm:t>
    </dgm:pt>
    <dgm:pt modelId="{9486FB95-27F6-4A75-9305-5C3C89486940}" type="pres">
      <dgm:prSet presAssocID="{B2904B97-5354-4D3D-B448-1BAF80BE9C0B}" presName="parentText" presStyleLbl="node1" presStyleIdx="1" presStyleCnt="2">
        <dgm:presLayoutVars>
          <dgm:chMax val="0"/>
          <dgm:bulletEnabled val="1"/>
        </dgm:presLayoutVars>
      </dgm:prSet>
      <dgm:spPr/>
      <dgm:t>
        <a:bodyPr/>
        <a:lstStyle/>
        <a:p>
          <a:endParaRPr lang="en-US"/>
        </a:p>
      </dgm:t>
    </dgm:pt>
  </dgm:ptLst>
  <dgm:cxnLst>
    <dgm:cxn modelId="{E869ED54-E293-4C87-99A3-DA1D854DAC3A}" type="presOf" srcId="{C62598F1-BDD4-4BF4-835B-F37C5DB387F0}" destId="{F26E9F8D-4E8E-4A1E-9304-C0F40A147FD9}" srcOrd="0" destOrd="0" presId="urn:microsoft.com/office/officeart/2005/8/layout/vList2"/>
    <dgm:cxn modelId="{335D9C7E-94B0-4465-965B-C7867FF14EA6}" type="presOf" srcId="{B2904B97-5354-4D3D-B448-1BAF80BE9C0B}" destId="{9486FB95-27F6-4A75-9305-5C3C89486940}" srcOrd="0" destOrd="0" presId="urn:microsoft.com/office/officeart/2005/8/layout/vList2"/>
    <dgm:cxn modelId="{7AEC14FD-F2DE-4005-BE14-65C36ABB0389}" srcId="{7F160BB5-3D88-46AE-B847-61BD3DC33903}" destId="{0EB0C7BC-15F3-41A3-BA6F-1C159FFC46D8}" srcOrd="0" destOrd="0" parTransId="{B752EAD5-B56C-474C-8D1D-0DD30EE295B4}" sibTransId="{A1C03612-A5F9-4B57-BD7A-2CE6F6D26E40}"/>
    <dgm:cxn modelId="{90A1EADE-D01A-472A-807F-799EF8301644}" type="presOf" srcId="{7F160BB5-3D88-46AE-B847-61BD3DC33903}" destId="{CEDC6129-422C-4EFD-8C60-3AA9CC8775B6}" srcOrd="0" destOrd="0" presId="urn:microsoft.com/office/officeart/2005/8/layout/vList2"/>
    <dgm:cxn modelId="{37AC0F54-A5C0-4729-A013-417FC81791A9}" srcId="{C62598F1-BDD4-4BF4-835B-F37C5DB387F0}" destId="{7F160BB5-3D88-46AE-B847-61BD3DC33903}" srcOrd="0" destOrd="0" parTransId="{E11BE1FE-EEEC-42C7-8DA2-46A27CA71710}" sibTransId="{14C7B968-7A11-4B45-B011-D7A5A544A4FB}"/>
    <dgm:cxn modelId="{E4FD6458-8F02-48D1-B029-DFDF4814435D}" srcId="{7F160BB5-3D88-46AE-B847-61BD3DC33903}" destId="{E69B7247-1F4F-483D-917F-9E7A76B35E6B}" srcOrd="1" destOrd="0" parTransId="{4E953081-0325-4D64-914F-7A64B43340D2}" sibTransId="{BEFA49E3-C7DE-4861-951B-7223D70E7300}"/>
    <dgm:cxn modelId="{1EF52511-8B4F-43F5-B03A-3818E7B8FDE7}" type="presOf" srcId="{E69B7247-1F4F-483D-917F-9E7A76B35E6B}" destId="{C396B008-14D0-4F90-BE48-A0E7CC18870D}" srcOrd="0" destOrd="1" presId="urn:microsoft.com/office/officeart/2005/8/layout/vList2"/>
    <dgm:cxn modelId="{B0F57C8F-62FE-461C-8514-00173042E0AA}" srcId="{C62598F1-BDD4-4BF4-835B-F37C5DB387F0}" destId="{B2904B97-5354-4D3D-B448-1BAF80BE9C0B}" srcOrd="1" destOrd="0" parTransId="{CA6F9442-45E3-4CE2-963D-813BCF81D7DF}" sibTransId="{BEB0B672-EE9A-4CA5-B895-38B0B359F570}"/>
    <dgm:cxn modelId="{E7CC538D-E35D-4FEF-9024-D8DA5D256BC1}" type="presOf" srcId="{0EB0C7BC-15F3-41A3-BA6F-1C159FFC46D8}" destId="{C396B008-14D0-4F90-BE48-A0E7CC18870D}" srcOrd="0" destOrd="0" presId="urn:microsoft.com/office/officeart/2005/8/layout/vList2"/>
    <dgm:cxn modelId="{FE1571B5-E41F-4417-89A2-83AF9DE424AD}" type="presParOf" srcId="{F26E9F8D-4E8E-4A1E-9304-C0F40A147FD9}" destId="{CEDC6129-422C-4EFD-8C60-3AA9CC8775B6}" srcOrd="0" destOrd="0" presId="urn:microsoft.com/office/officeart/2005/8/layout/vList2"/>
    <dgm:cxn modelId="{B0C6965C-E94A-4914-9868-B219A21FC44C}" type="presParOf" srcId="{F26E9F8D-4E8E-4A1E-9304-C0F40A147FD9}" destId="{C396B008-14D0-4F90-BE48-A0E7CC18870D}" srcOrd="1" destOrd="0" presId="urn:microsoft.com/office/officeart/2005/8/layout/vList2"/>
    <dgm:cxn modelId="{5C1DC296-2E30-4696-8E16-0913B219B684}" type="presParOf" srcId="{F26E9F8D-4E8E-4A1E-9304-C0F40A147FD9}" destId="{9486FB95-27F6-4A75-9305-5C3C89486940}" srcOrd="2" destOrd="0" presId="urn:microsoft.com/office/officeart/2005/8/layout/vList2"/>
  </dgm:cxnLst>
  <dgm:bg/>
  <dgm:whole/>
</dgm:dataModel>
</file>

<file path=ppt/diagrams/data2.xml><?xml version="1.0" encoding="utf-8"?>
<dgm:dataModel xmlns:dgm="http://schemas.openxmlformats.org/drawingml/2006/diagram" xmlns:a="http://schemas.openxmlformats.org/drawingml/2006/main">
  <dgm:ptLst>
    <dgm:pt modelId="{E2A5DA4A-0EC4-4327-B4A2-32F005FC5FBD}"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A2053A0C-EA65-4135-913C-4DB887DB8EC6}">
      <dgm:prSet/>
      <dgm:spPr/>
      <dgm:t>
        <a:bodyPr/>
        <a:lstStyle/>
        <a:p>
          <a:pPr rtl="0"/>
          <a:r>
            <a:rPr lang="en-US" dirty="0" smtClean="0"/>
            <a:t>Subject to Section 40 to 43B</a:t>
          </a:r>
          <a:endParaRPr lang="en-US" dirty="0"/>
        </a:p>
      </dgm:t>
    </dgm:pt>
    <dgm:pt modelId="{96772F2A-8679-47DC-BEA5-573FBD8D9DFE}" type="parTrans" cxnId="{7F908BC4-1AB0-4E95-82E2-D8E06AD566AA}">
      <dgm:prSet/>
      <dgm:spPr/>
      <dgm:t>
        <a:bodyPr/>
        <a:lstStyle/>
        <a:p>
          <a:endParaRPr lang="en-US"/>
        </a:p>
      </dgm:t>
    </dgm:pt>
    <dgm:pt modelId="{5F64FB11-83F1-4739-B687-F5E51A60D6EF}" type="sibTrans" cxnId="{7F908BC4-1AB0-4E95-82E2-D8E06AD566AA}">
      <dgm:prSet/>
      <dgm:spPr/>
      <dgm:t>
        <a:bodyPr/>
        <a:lstStyle/>
        <a:p>
          <a:endParaRPr lang="en-US"/>
        </a:p>
      </dgm:t>
    </dgm:pt>
    <dgm:pt modelId="{53A50984-A096-4A1B-B3E8-1E2A098AE1E9}">
      <dgm:prSet/>
      <dgm:spPr/>
      <dgm:t>
        <a:bodyPr/>
        <a:lstStyle/>
        <a:p>
          <a:pPr rtl="0"/>
          <a:r>
            <a:rPr lang="en-US" dirty="0" smtClean="0"/>
            <a:t>Income Computation and Disclosure Standards</a:t>
          </a:r>
          <a:endParaRPr lang="en-US" dirty="0"/>
        </a:p>
      </dgm:t>
    </dgm:pt>
    <dgm:pt modelId="{D07076A8-CBA4-42B2-8103-87CAAA6BDFE7}" type="parTrans" cxnId="{6B1BC4E8-7C81-4C67-B37E-52AB76A519D4}">
      <dgm:prSet/>
      <dgm:spPr/>
      <dgm:t>
        <a:bodyPr/>
        <a:lstStyle/>
        <a:p>
          <a:endParaRPr lang="en-US"/>
        </a:p>
      </dgm:t>
    </dgm:pt>
    <dgm:pt modelId="{E9E8146B-F493-42BC-BA50-8B8C521BB21F}" type="sibTrans" cxnId="{6B1BC4E8-7C81-4C67-B37E-52AB76A519D4}">
      <dgm:prSet/>
      <dgm:spPr/>
      <dgm:t>
        <a:bodyPr/>
        <a:lstStyle/>
        <a:p>
          <a:endParaRPr lang="en-US"/>
        </a:p>
      </dgm:t>
    </dgm:pt>
    <dgm:pt modelId="{2EB4A446-1498-460B-81B6-793C8E346AFF}">
      <dgm:prSet/>
      <dgm:spPr/>
      <dgm:t>
        <a:bodyPr/>
        <a:lstStyle/>
        <a:p>
          <a:pPr rtl="0"/>
          <a:r>
            <a:rPr lang="en-US" dirty="0" smtClean="0"/>
            <a:t>Section 145 of the Act</a:t>
          </a:r>
          <a:endParaRPr lang="en-US" dirty="0"/>
        </a:p>
      </dgm:t>
    </dgm:pt>
    <dgm:pt modelId="{5349BFF5-611B-4E0A-8FFC-FCE5672BC38F}" type="parTrans" cxnId="{B89A53E4-B5FC-428D-92C2-AF93F6118069}">
      <dgm:prSet/>
      <dgm:spPr/>
      <dgm:t>
        <a:bodyPr/>
        <a:lstStyle/>
        <a:p>
          <a:endParaRPr lang="en-US"/>
        </a:p>
      </dgm:t>
    </dgm:pt>
    <dgm:pt modelId="{E30E057A-F104-4A01-9168-D13EC5A1B1F5}" type="sibTrans" cxnId="{B89A53E4-B5FC-428D-92C2-AF93F6118069}">
      <dgm:prSet/>
      <dgm:spPr/>
      <dgm:t>
        <a:bodyPr/>
        <a:lstStyle/>
        <a:p>
          <a:endParaRPr lang="en-US"/>
        </a:p>
      </dgm:t>
    </dgm:pt>
    <dgm:pt modelId="{FFEBFB40-0457-4688-AB0E-1A21D239742E}" type="pres">
      <dgm:prSet presAssocID="{E2A5DA4A-0EC4-4327-B4A2-32F005FC5FBD}" presName="linear" presStyleCnt="0">
        <dgm:presLayoutVars>
          <dgm:animLvl val="lvl"/>
          <dgm:resizeHandles val="exact"/>
        </dgm:presLayoutVars>
      </dgm:prSet>
      <dgm:spPr/>
      <dgm:t>
        <a:bodyPr/>
        <a:lstStyle/>
        <a:p>
          <a:endParaRPr lang="en-US"/>
        </a:p>
      </dgm:t>
    </dgm:pt>
    <dgm:pt modelId="{A441C20E-7050-40EA-8116-C46B4C1F5D52}" type="pres">
      <dgm:prSet presAssocID="{A2053A0C-EA65-4135-913C-4DB887DB8EC6}" presName="parentText" presStyleLbl="node1" presStyleIdx="0" presStyleCnt="3">
        <dgm:presLayoutVars>
          <dgm:chMax val="0"/>
          <dgm:bulletEnabled val="1"/>
        </dgm:presLayoutVars>
      </dgm:prSet>
      <dgm:spPr/>
      <dgm:t>
        <a:bodyPr/>
        <a:lstStyle/>
        <a:p>
          <a:endParaRPr lang="en-US"/>
        </a:p>
      </dgm:t>
    </dgm:pt>
    <dgm:pt modelId="{D1E9F7ED-CE16-4E0A-97D1-B2C23C320524}" type="pres">
      <dgm:prSet presAssocID="{5F64FB11-83F1-4739-B687-F5E51A60D6EF}" presName="spacer" presStyleCnt="0"/>
      <dgm:spPr/>
    </dgm:pt>
    <dgm:pt modelId="{6CD752B2-1A90-4558-BFCC-C9A21FB5169A}" type="pres">
      <dgm:prSet presAssocID="{53A50984-A096-4A1B-B3E8-1E2A098AE1E9}" presName="parentText" presStyleLbl="node1" presStyleIdx="1" presStyleCnt="3">
        <dgm:presLayoutVars>
          <dgm:chMax val="0"/>
          <dgm:bulletEnabled val="1"/>
        </dgm:presLayoutVars>
      </dgm:prSet>
      <dgm:spPr/>
      <dgm:t>
        <a:bodyPr/>
        <a:lstStyle/>
        <a:p>
          <a:endParaRPr lang="en-US"/>
        </a:p>
      </dgm:t>
    </dgm:pt>
    <dgm:pt modelId="{D84DC8AD-155F-4432-BD0B-EBA60BC1696E}" type="pres">
      <dgm:prSet presAssocID="{E9E8146B-F493-42BC-BA50-8B8C521BB21F}" presName="spacer" presStyleCnt="0"/>
      <dgm:spPr/>
    </dgm:pt>
    <dgm:pt modelId="{23EAA704-4846-4F7A-B640-526C67D0F1A2}" type="pres">
      <dgm:prSet presAssocID="{2EB4A446-1498-460B-81B6-793C8E346AFF}" presName="parentText" presStyleLbl="node1" presStyleIdx="2" presStyleCnt="3">
        <dgm:presLayoutVars>
          <dgm:chMax val="0"/>
          <dgm:bulletEnabled val="1"/>
        </dgm:presLayoutVars>
      </dgm:prSet>
      <dgm:spPr/>
      <dgm:t>
        <a:bodyPr/>
        <a:lstStyle/>
        <a:p>
          <a:endParaRPr lang="en-US"/>
        </a:p>
      </dgm:t>
    </dgm:pt>
  </dgm:ptLst>
  <dgm:cxnLst>
    <dgm:cxn modelId="{B89A53E4-B5FC-428D-92C2-AF93F6118069}" srcId="{E2A5DA4A-0EC4-4327-B4A2-32F005FC5FBD}" destId="{2EB4A446-1498-460B-81B6-793C8E346AFF}" srcOrd="2" destOrd="0" parTransId="{5349BFF5-611B-4E0A-8FFC-FCE5672BC38F}" sibTransId="{E30E057A-F104-4A01-9168-D13EC5A1B1F5}"/>
    <dgm:cxn modelId="{7F908BC4-1AB0-4E95-82E2-D8E06AD566AA}" srcId="{E2A5DA4A-0EC4-4327-B4A2-32F005FC5FBD}" destId="{A2053A0C-EA65-4135-913C-4DB887DB8EC6}" srcOrd="0" destOrd="0" parTransId="{96772F2A-8679-47DC-BEA5-573FBD8D9DFE}" sibTransId="{5F64FB11-83F1-4739-B687-F5E51A60D6EF}"/>
    <dgm:cxn modelId="{4A78395C-6D44-4B3D-956F-DE57F686D87D}" type="presOf" srcId="{A2053A0C-EA65-4135-913C-4DB887DB8EC6}" destId="{A441C20E-7050-40EA-8116-C46B4C1F5D52}" srcOrd="0" destOrd="0" presId="urn:microsoft.com/office/officeart/2005/8/layout/vList2"/>
    <dgm:cxn modelId="{5F0270B1-B5F9-416F-BE99-392E325A51B9}" type="presOf" srcId="{E2A5DA4A-0EC4-4327-B4A2-32F005FC5FBD}" destId="{FFEBFB40-0457-4688-AB0E-1A21D239742E}" srcOrd="0" destOrd="0" presId="urn:microsoft.com/office/officeart/2005/8/layout/vList2"/>
    <dgm:cxn modelId="{57386F33-D6C5-4B51-8757-1422B30EFC9F}" type="presOf" srcId="{2EB4A446-1498-460B-81B6-793C8E346AFF}" destId="{23EAA704-4846-4F7A-B640-526C67D0F1A2}" srcOrd="0" destOrd="0" presId="urn:microsoft.com/office/officeart/2005/8/layout/vList2"/>
    <dgm:cxn modelId="{22F1E28B-EE7A-458A-A7C6-9503CAF26A22}" type="presOf" srcId="{53A50984-A096-4A1B-B3E8-1E2A098AE1E9}" destId="{6CD752B2-1A90-4558-BFCC-C9A21FB5169A}" srcOrd="0" destOrd="0" presId="urn:microsoft.com/office/officeart/2005/8/layout/vList2"/>
    <dgm:cxn modelId="{6B1BC4E8-7C81-4C67-B37E-52AB76A519D4}" srcId="{E2A5DA4A-0EC4-4327-B4A2-32F005FC5FBD}" destId="{53A50984-A096-4A1B-B3E8-1E2A098AE1E9}" srcOrd="1" destOrd="0" parTransId="{D07076A8-CBA4-42B2-8103-87CAAA6BDFE7}" sibTransId="{E9E8146B-F493-42BC-BA50-8B8C521BB21F}"/>
    <dgm:cxn modelId="{FEF65569-8A26-4F58-8837-902045C0CF75}" type="presParOf" srcId="{FFEBFB40-0457-4688-AB0E-1A21D239742E}" destId="{A441C20E-7050-40EA-8116-C46B4C1F5D52}" srcOrd="0" destOrd="0" presId="urn:microsoft.com/office/officeart/2005/8/layout/vList2"/>
    <dgm:cxn modelId="{C1E2F0A0-D2A8-42B2-A231-2351D63FB24F}" type="presParOf" srcId="{FFEBFB40-0457-4688-AB0E-1A21D239742E}" destId="{D1E9F7ED-CE16-4E0A-97D1-B2C23C320524}" srcOrd="1" destOrd="0" presId="urn:microsoft.com/office/officeart/2005/8/layout/vList2"/>
    <dgm:cxn modelId="{92B7FF31-D17D-4904-B92E-D6C2AE90D983}" type="presParOf" srcId="{FFEBFB40-0457-4688-AB0E-1A21D239742E}" destId="{6CD752B2-1A90-4558-BFCC-C9A21FB5169A}" srcOrd="2" destOrd="0" presId="urn:microsoft.com/office/officeart/2005/8/layout/vList2"/>
    <dgm:cxn modelId="{BC6E9A58-8123-4BC6-B3DE-A079E41A94E6}" type="presParOf" srcId="{FFEBFB40-0457-4688-AB0E-1A21D239742E}" destId="{D84DC8AD-155F-4432-BD0B-EBA60BC1696E}" srcOrd="3" destOrd="0" presId="urn:microsoft.com/office/officeart/2005/8/layout/vList2"/>
    <dgm:cxn modelId="{93D3E271-8F74-40E9-BAD9-58E60E5500FF}" type="presParOf" srcId="{FFEBFB40-0457-4688-AB0E-1A21D239742E}" destId="{23EAA704-4846-4F7A-B640-526C67D0F1A2}" srcOrd="4" destOrd="0" presId="urn:microsoft.com/office/officeart/2005/8/layout/vList2"/>
  </dgm:cxnLst>
  <dgm:bg/>
  <dgm:whole/>
</dgm:dataModel>
</file>

<file path=ppt/diagrams/data20.xml><?xml version="1.0" encoding="utf-8"?>
<dgm:dataModel xmlns:dgm="http://schemas.openxmlformats.org/drawingml/2006/diagram" xmlns:a="http://schemas.openxmlformats.org/drawingml/2006/main">
  <dgm:ptLst>
    <dgm:pt modelId="{2B45749B-08CA-4445-9FD0-876F8F7DFEC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D1C14CC0-DC3B-43A8-AEF4-207FFA42D064}">
      <dgm:prSet/>
      <dgm:spPr/>
      <dgm:t>
        <a:bodyPr/>
        <a:lstStyle/>
        <a:p>
          <a:pPr algn="just" rtl="0"/>
          <a:r>
            <a:rPr lang="en-US" dirty="0" smtClean="0"/>
            <a:t>There cannot be any </a:t>
          </a:r>
          <a:r>
            <a:rPr lang="en-US" dirty="0" err="1" smtClean="0"/>
            <a:t>adhoc</a:t>
          </a:r>
          <a:r>
            <a:rPr lang="en-US" dirty="0" smtClean="0"/>
            <a:t> disallowances for personal expenses in Companies</a:t>
          </a:r>
          <a:endParaRPr lang="en-US" dirty="0"/>
        </a:p>
      </dgm:t>
    </dgm:pt>
    <dgm:pt modelId="{B5663F58-CFF6-44D6-AC37-26358286933F}" type="parTrans" cxnId="{1807F34B-15A9-48D9-9E43-75AA36CD87AC}">
      <dgm:prSet/>
      <dgm:spPr/>
      <dgm:t>
        <a:bodyPr/>
        <a:lstStyle/>
        <a:p>
          <a:endParaRPr lang="en-US"/>
        </a:p>
      </dgm:t>
    </dgm:pt>
    <dgm:pt modelId="{4D2DD25C-DDE0-4B55-852C-A83F26F62A9D}" type="sibTrans" cxnId="{1807F34B-15A9-48D9-9E43-75AA36CD87AC}">
      <dgm:prSet/>
      <dgm:spPr/>
      <dgm:t>
        <a:bodyPr/>
        <a:lstStyle/>
        <a:p>
          <a:endParaRPr lang="en-US"/>
        </a:p>
      </dgm:t>
    </dgm:pt>
    <dgm:pt modelId="{01260088-EE70-41E6-91DF-AF537C409E30}">
      <dgm:prSet/>
      <dgm:spPr/>
      <dgm:t>
        <a:bodyPr/>
        <a:lstStyle/>
        <a:p>
          <a:pPr rtl="0"/>
          <a:r>
            <a:rPr lang="en-US" dirty="0" smtClean="0"/>
            <a:t>New Healthcare P. Ltd. 2009 13 ITJ 444 ITAT Indore</a:t>
          </a:r>
          <a:endParaRPr lang="en-US" dirty="0"/>
        </a:p>
      </dgm:t>
    </dgm:pt>
    <dgm:pt modelId="{6B288601-E3A7-4822-A20A-BD64BB0AD58F}" type="parTrans" cxnId="{73005078-5F1E-448A-B39E-C59CC8C7F759}">
      <dgm:prSet/>
      <dgm:spPr/>
      <dgm:t>
        <a:bodyPr/>
        <a:lstStyle/>
        <a:p>
          <a:endParaRPr lang="en-US"/>
        </a:p>
      </dgm:t>
    </dgm:pt>
    <dgm:pt modelId="{0DEF9840-23F7-41E6-A50A-3A00A18E3211}" type="sibTrans" cxnId="{73005078-5F1E-448A-B39E-C59CC8C7F759}">
      <dgm:prSet/>
      <dgm:spPr/>
      <dgm:t>
        <a:bodyPr/>
        <a:lstStyle/>
        <a:p>
          <a:endParaRPr lang="en-US"/>
        </a:p>
      </dgm:t>
    </dgm:pt>
    <dgm:pt modelId="{A5890E0D-2E9C-47A1-9F09-035A1140C414}">
      <dgm:prSet/>
      <dgm:spPr/>
      <dgm:t>
        <a:bodyPr/>
        <a:lstStyle/>
        <a:p>
          <a:pPr rtl="0"/>
          <a:r>
            <a:rPr lang="en-US" dirty="0" smtClean="0"/>
            <a:t>OTG Global Finance Ltd. 2008 11 ITJ 630 ITAT Indore</a:t>
          </a:r>
          <a:endParaRPr lang="en-US" dirty="0"/>
        </a:p>
      </dgm:t>
    </dgm:pt>
    <dgm:pt modelId="{F3EF136C-2D55-433B-A256-C66E326C1713}" type="parTrans" cxnId="{AE586D5C-002D-4332-97B6-F67C7545AAA0}">
      <dgm:prSet/>
      <dgm:spPr/>
      <dgm:t>
        <a:bodyPr/>
        <a:lstStyle/>
        <a:p>
          <a:endParaRPr lang="en-US"/>
        </a:p>
      </dgm:t>
    </dgm:pt>
    <dgm:pt modelId="{D937D536-8638-4B98-90AC-C16992D11590}" type="sibTrans" cxnId="{AE586D5C-002D-4332-97B6-F67C7545AAA0}">
      <dgm:prSet/>
      <dgm:spPr/>
      <dgm:t>
        <a:bodyPr/>
        <a:lstStyle/>
        <a:p>
          <a:endParaRPr lang="en-US"/>
        </a:p>
      </dgm:t>
    </dgm:pt>
    <dgm:pt modelId="{2D3DAE3A-4F7B-4CCE-B986-9C0A681F41B1}">
      <dgm:prSet/>
      <dgm:spPr/>
      <dgm:t>
        <a:bodyPr/>
        <a:lstStyle/>
        <a:p>
          <a:pPr rtl="0"/>
          <a:r>
            <a:rPr lang="en-US" dirty="0" err="1" smtClean="0"/>
            <a:t>Jash</a:t>
          </a:r>
          <a:r>
            <a:rPr lang="en-US" dirty="0" smtClean="0"/>
            <a:t> Engineering Ltd 2007 9 ITJ 110 ITAT Indore</a:t>
          </a:r>
          <a:endParaRPr lang="en-US" dirty="0"/>
        </a:p>
      </dgm:t>
    </dgm:pt>
    <dgm:pt modelId="{3979494A-FD8D-4895-BE88-077AFF0E478B}" type="parTrans" cxnId="{C9F284EB-7AB7-4646-9547-70CD86184C48}">
      <dgm:prSet/>
      <dgm:spPr/>
      <dgm:t>
        <a:bodyPr/>
        <a:lstStyle/>
        <a:p>
          <a:endParaRPr lang="en-US"/>
        </a:p>
      </dgm:t>
    </dgm:pt>
    <dgm:pt modelId="{B0A44BF0-B8F2-4DBD-8ABA-2F6B74129073}" type="sibTrans" cxnId="{C9F284EB-7AB7-4646-9547-70CD86184C48}">
      <dgm:prSet/>
      <dgm:spPr/>
      <dgm:t>
        <a:bodyPr/>
        <a:lstStyle/>
        <a:p>
          <a:endParaRPr lang="en-US"/>
        </a:p>
      </dgm:t>
    </dgm:pt>
    <dgm:pt modelId="{71DBDFD7-0B11-4D71-9FA1-62170B6008EE}" type="pres">
      <dgm:prSet presAssocID="{2B45749B-08CA-4445-9FD0-876F8F7DFEC4}" presName="linear" presStyleCnt="0">
        <dgm:presLayoutVars>
          <dgm:animLvl val="lvl"/>
          <dgm:resizeHandles val="exact"/>
        </dgm:presLayoutVars>
      </dgm:prSet>
      <dgm:spPr/>
      <dgm:t>
        <a:bodyPr/>
        <a:lstStyle/>
        <a:p>
          <a:endParaRPr lang="en-US"/>
        </a:p>
      </dgm:t>
    </dgm:pt>
    <dgm:pt modelId="{9A7EBAC7-85DE-4F0E-9FC9-E4BB16C5EDA6}" type="pres">
      <dgm:prSet presAssocID="{D1C14CC0-DC3B-43A8-AEF4-207FFA42D064}" presName="parentText" presStyleLbl="node1" presStyleIdx="0" presStyleCnt="1">
        <dgm:presLayoutVars>
          <dgm:chMax val="0"/>
          <dgm:bulletEnabled val="1"/>
        </dgm:presLayoutVars>
      </dgm:prSet>
      <dgm:spPr/>
      <dgm:t>
        <a:bodyPr/>
        <a:lstStyle/>
        <a:p>
          <a:endParaRPr lang="en-US"/>
        </a:p>
      </dgm:t>
    </dgm:pt>
    <dgm:pt modelId="{8532E1B1-5D82-490D-AE38-3854B57DAFB9}" type="pres">
      <dgm:prSet presAssocID="{D1C14CC0-DC3B-43A8-AEF4-207FFA42D064}" presName="childText" presStyleLbl="revTx" presStyleIdx="0" presStyleCnt="1">
        <dgm:presLayoutVars>
          <dgm:bulletEnabled val="1"/>
        </dgm:presLayoutVars>
      </dgm:prSet>
      <dgm:spPr/>
      <dgm:t>
        <a:bodyPr/>
        <a:lstStyle/>
        <a:p>
          <a:endParaRPr lang="en-US"/>
        </a:p>
      </dgm:t>
    </dgm:pt>
  </dgm:ptLst>
  <dgm:cxnLst>
    <dgm:cxn modelId="{C9F284EB-7AB7-4646-9547-70CD86184C48}" srcId="{D1C14CC0-DC3B-43A8-AEF4-207FFA42D064}" destId="{2D3DAE3A-4F7B-4CCE-B986-9C0A681F41B1}" srcOrd="2" destOrd="0" parTransId="{3979494A-FD8D-4895-BE88-077AFF0E478B}" sibTransId="{B0A44BF0-B8F2-4DBD-8ABA-2F6B74129073}"/>
    <dgm:cxn modelId="{ABCF8E01-788E-4DC5-83FF-8A0CB9CCADD1}" type="presOf" srcId="{2D3DAE3A-4F7B-4CCE-B986-9C0A681F41B1}" destId="{8532E1B1-5D82-490D-AE38-3854B57DAFB9}" srcOrd="0" destOrd="2" presId="urn:microsoft.com/office/officeart/2005/8/layout/vList2"/>
    <dgm:cxn modelId="{89B38B4E-44E7-4563-991F-2A5DA604FDC9}" type="presOf" srcId="{A5890E0D-2E9C-47A1-9F09-035A1140C414}" destId="{8532E1B1-5D82-490D-AE38-3854B57DAFB9}" srcOrd="0" destOrd="1" presId="urn:microsoft.com/office/officeart/2005/8/layout/vList2"/>
    <dgm:cxn modelId="{73005078-5F1E-448A-B39E-C59CC8C7F759}" srcId="{D1C14CC0-DC3B-43A8-AEF4-207FFA42D064}" destId="{01260088-EE70-41E6-91DF-AF537C409E30}" srcOrd="0" destOrd="0" parTransId="{6B288601-E3A7-4822-A20A-BD64BB0AD58F}" sibTransId="{0DEF9840-23F7-41E6-A50A-3A00A18E3211}"/>
    <dgm:cxn modelId="{F6EF58E7-BE27-4721-8CED-861EF53FFA16}" type="presOf" srcId="{01260088-EE70-41E6-91DF-AF537C409E30}" destId="{8532E1B1-5D82-490D-AE38-3854B57DAFB9}" srcOrd="0" destOrd="0" presId="urn:microsoft.com/office/officeart/2005/8/layout/vList2"/>
    <dgm:cxn modelId="{1807F34B-15A9-48D9-9E43-75AA36CD87AC}" srcId="{2B45749B-08CA-4445-9FD0-876F8F7DFEC4}" destId="{D1C14CC0-DC3B-43A8-AEF4-207FFA42D064}" srcOrd="0" destOrd="0" parTransId="{B5663F58-CFF6-44D6-AC37-26358286933F}" sibTransId="{4D2DD25C-DDE0-4B55-852C-A83F26F62A9D}"/>
    <dgm:cxn modelId="{13066D8A-7568-4187-9E44-621E4C21113B}" type="presOf" srcId="{D1C14CC0-DC3B-43A8-AEF4-207FFA42D064}" destId="{9A7EBAC7-85DE-4F0E-9FC9-E4BB16C5EDA6}" srcOrd="0" destOrd="0" presId="urn:microsoft.com/office/officeart/2005/8/layout/vList2"/>
    <dgm:cxn modelId="{AE586D5C-002D-4332-97B6-F67C7545AAA0}" srcId="{D1C14CC0-DC3B-43A8-AEF4-207FFA42D064}" destId="{A5890E0D-2E9C-47A1-9F09-035A1140C414}" srcOrd="1" destOrd="0" parTransId="{F3EF136C-2D55-433B-A256-C66E326C1713}" sibTransId="{D937D536-8638-4B98-90AC-C16992D11590}"/>
    <dgm:cxn modelId="{E454D5AF-42D1-4360-8A44-108160D55F82}" type="presOf" srcId="{2B45749B-08CA-4445-9FD0-876F8F7DFEC4}" destId="{71DBDFD7-0B11-4D71-9FA1-62170B6008EE}" srcOrd="0" destOrd="0" presId="urn:microsoft.com/office/officeart/2005/8/layout/vList2"/>
    <dgm:cxn modelId="{71A52580-75F4-44AE-B312-C167DA9DCFE2}" type="presParOf" srcId="{71DBDFD7-0B11-4D71-9FA1-62170B6008EE}" destId="{9A7EBAC7-85DE-4F0E-9FC9-E4BB16C5EDA6}" srcOrd="0" destOrd="0" presId="urn:microsoft.com/office/officeart/2005/8/layout/vList2"/>
    <dgm:cxn modelId="{8B9B621A-D527-40B3-9F92-73D0FAF737FE}" type="presParOf" srcId="{71DBDFD7-0B11-4D71-9FA1-62170B6008EE}" destId="{8532E1B1-5D82-490D-AE38-3854B57DAFB9}" srcOrd="1" destOrd="0" presId="urn:microsoft.com/office/officeart/2005/8/layout/vList2"/>
  </dgm:cxnLst>
  <dgm:bg/>
  <dgm:whole/>
</dgm:dataModel>
</file>

<file path=ppt/diagrams/data21.xml><?xml version="1.0" encoding="utf-8"?>
<dgm:dataModel xmlns:dgm="http://schemas.openxmlformats.org/drawingml/2006/diagram" xmlns:a="http://schemas.openxmlformats.org/drawingml/2006/main">
  <dgm:ptLst>
    <dgm:pt modelId="{B44548BF-D8EF-4849-B81F-73DD6041192B}"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FF3AE8EA-C505-4B0F-B8A3-E810DF102DE7}">
      <dgm:prSet/>
      <dgm:spPr/>
      <dgm:t>
        <a:bodyPr/>
        <a:lstStyle/>
        <a:p>
          <a:pPr rtl="0"/>
          <a:r>
            <a:rPr lang="en-US" dirty="0" smtClean="0"/>
            <a:t>New project in Same line of business</a:t>
          </a:r>
          <a:endParaRPr lang="en-US" dirty="0"/>
        </a:p>
      </dgm:t>
    </dgm:pt>
    <dgm:pt modelId="{7336D414-0AC0-466E-B293-0A277B893144}" type="parTrans" cxnId="{91430047-E09E-4709-A87B-E8EA68B968B1}">
      <dgm:prSet/>
      <dgm:spPr/>
      <dgm:t>
        <a:bodyPr/>
        <a:lstStyle/>
        <a:p>
          <a:endParaRPr lang="en-US"/>
        </a:p>
      </dgm:t>
    </dgm:pt>
    <dgm:pt modelId="{1DF12904-7A97-45CE-B34D-4E8FD4B23A7F}" type="sibTrans" cxnId="{91430047-E09E-4709-A87B-E8EA68B968B1}">
      <dgm:prSet/>
      <dgm:spPr/>
      <dgm:t>
        <a:bodyPr/>
        <a:lstStyle/>
        <a:p>
          <a:endParaRPr lang="en-US"/>
        </a:p>
      </dgm:t>
    </dgm:pt>
    <dgm:pt modelId="{EB9F86C4-0F01-460C-97E4-D34989B187B2}">
      <dgm:prSet/>
      <dgm:spPr/>
      <dgm:t>
        <a:bodyPr/>
        <a:lstStyle/>
        <a:p>
          <a:pPr rtl="0"/>
          <a:r>
            <a:rPr lang="en-US" dirty="0" smtClean="0"/>
            <a:t>Project Abandoned</a:t>
          </a:r>
          <a:endParaRPr lang="en-US" dirty="0"/>
        </a:p>
      </dgm:t>
    </dgm:pt>
    <dgm:pt modelId="{E1D61E99-EDE7-4663-B38F-174F28FD418A}" type="parTrans" cxnId="{741D7352-F723-44FD-997F-BB74AB36EF2A}">
      <dgm:prSet/>
      <dgm:spPr/>
      <dgm:t>
        <a:bodyPr/>
        <a:lstStyle/>
        <a:p>
          <a:endParaRPr lang="en-US"/>
        </a:p>
      </dgm:t>
    </dgm:pt>
    <dgm:pt modelId="{4F147002-0E75-4A11-B591-D55EAEA38240}" type="sibTrans" cxnId="{741D7352-F723-44FD-997F-BB74AB36EF2A}">
      <dgm:prSet/>
      <dgm:spPr/>
      <dgm:t>
        <a:bodyPr/>
        <a:lstStyle/>
        <a:p>
          <a:endParaRPr lang="en-US"/>
        </a:p>
      </dgm:t>
    </dgm:pt>
    <dgm:pt modelId="{C589686E-E283-4602-85E9-C75378B84F67}">
      <dgm:prSet/>
      <dgm:spPr/>
      <dgm:t>
        <a:bodyPr/>
        <a:lstStyle/>
        <a:p>
          <a:pPr rtl="0"/>
          <a:r>
            <a:rPr lang="en-US" b="0" dirty="0" smtClean="0"/>
            <a:t>CIT </a:t>
          </a:r>
          <a:r>
            <a:rPr lang="en-US" b="0" dirty="0" err="1" smtClean="0"/>
            <a:t>vs</a:t>
          </a:r>
          <a:r>
            <a:rPr lang="en-US" b="0" dirty="0" smtClean="0"/>
            <a:t> Graphite India Limited (221 ITR 420 – Cal.), </a:t>
          </a:r>
          <a:endParaRPr lang="en-US" b="0" dirty="0"/>
        </a:p>
      </dgm:t>
    </dgm:pt>
    <dgm:pt modelId="{F910D4E6-5112-4874-9ECF-23EF0A9B5A07}" type="parTrans" cxnId="{F485E939-DC7A-4B9D-9F7A-27AB62D88115}">
      <dgm:prSet/>
      <dgm:spPr/>
      <dgm:t>
        <a:bodyPr/>
        <a:lstStyle/>
        <a:p>
          <a:endParaRPr lang="en-US"/>
        </a:p>
      </dgm:t>
    </dgm:pt>
    <dgm:pt modelId="{0300A25C-97EE-423E-8B2D-98BE2799F39B}" type="sibTrans" cxnId="{F485E939-DC7A-4B9D-9F7A-27AB62D88115}">
      <dgm:prSet/>
      <dgm:spPr/>
      <dgm:t>
        <a:bodyPr/>
        <a:lstStyle/>
        <a:p>
          <a:endParaRPr lang="en-US"/>
        </a:p>
      </dgm:t>
    </dgm:pt>
    <dgm:pt modelId="{A64641F8-B8A6-4DAC-B355-2424D48C9EF9}">
      <dgm:prSet/>
      <dgm:spPr/>
      <dgm:t>
        <a:bodyPr/>
        <a:lstStyle/>
        <a:p>
          <a:pPr rtl="0"/>
          <a:r>
            <a:rPr lang="en-US" b="0" dirty="0" smtClean="0"/>
            <a:t>Nimbus Communications Limited </a:t>
          </a:r>
          <a:r>
            <a:rPr lang="en-US" b="0" dirty="0" err="1" smtClean="0"/>
            <a:t>vs</a:t>
          </a:r>
          <a:r>
            <a:rPr lang="en-US" b="0" dirty="0" smtClean="0"/>
            <a:t> ACIT (132 TTJ 351).</a:t>
          </a:r>
          <a:endParaRPr lang="en-US" b="0" dirty="0"/>
        </a:p>
      </dgm:t>
    </dgm:pt>
    <dgm:pt modelId="{22817D99-83CD-453E-A36B-20EC587A274D}" type="sibTrans" cxnId="{475A7C29-70C9-4DE3-BFF1-0AAAEB44B8E2}">
      <dgm:prSet/>
      <dgm:spPr/>
      <dgm:t>
        <a:bodyPr/>
        <a:lstStyle/>
        <a:p>
          <a:endParaRPr lang="en-US"/>
        </a:p>
      </dgm:t>
    </dgm:pt>
    <dgm:pt modelId="{F762422B-6D42-4D05-84D5-7CEB8259F22A}" type="parTrans" cxnId="{475A7C29-70C9-4DE3-BFF1-0AAAEB44B8E2}">
      <dgm:prSet/>
      <dgm:spPr/>
      <dgm:t>
        <a:bodyPr/>
        <a:lstStyle/>
        <a:p>
          <a:endParaRPr lang="en-US"/>
        </a:p>
      </dgm:t>
    </dgm:pt>
    <dgm:pt modelId="{A67C4B7C-4F43-4AEE-9E62-C516EACC1532}">
      <dgm:prSet/>
      <dgm:spPr/>
      <dgm:t>
        <a:bodyPr/>
        <a:lstStyle/>
        <a:p>
          <a:pPr rtl="0"/>
          <a:r>
            <a:rPr lang="en-US" b="0" dirty="0" smtClean="0"/>
            <a:t>DCIT </a:t>
          </a:r>
          <a:r>
            <a:rPr lang="en-US" b="0" dirty="0" err="1" smtClean="0"/>
            <a:t>vs</a:t>
          </a:r>
          <a:r>
            <a:rPr lang="en-US" b="0" dirty="0" smtClean="0"/>
            <a:t> Assam Asbestos Limited (263 ITR 357 – </a:t>
          </a:r>
          <a:r>
            <a:rPr lang="en-US" b="0" dirty="0" err="1" smtClean="0"/>
            <a:t>Gau</a:t>
          </a:r>
          <a:r>
            <a:rPr lang="en-US" b="0" dirty="0" smtClean="0"/>
            <a:t>.). </a:t>
          </a:r>
          <a:endParaRPr lang="en-US" b="0" dirty="0"/>
        </a:p>
      </dgm:t>
    </dgm:pt>
    <dgm:pt modelId="{6D34289B-2D4D-43B2-9FF1-1D411F793D80}" type="sibTrans" cxnId="{29D6F90F-47F7-44E1-8A94-1F0B79A625E4}">
      <dgm:prSet/>
      <dgm:spPr/>
      <dgm:t>
        <a:bodyPr/>
        <a:lstStyle/>
        <a:p>
          <a:endParaRPr lang="en-US"/>
        </a:p>
      </dgm:t>
    </dgm:pt>
    <dgm:pt modelId="{CDF11EDE-4579-4656-A73B-4EB2AFEDB3D6}" type="parTrans" cxnId="{29D6F90F-47F7-44E1-8A94-1F0B79A625E4}">
      <dgm:prSet/>
      <dgm:spPr/>
      <dgm:t>
        <a:bodyPr/>
        <a:lstStyle/>
        <a:p>
          <a:endParaRPr lang="en-US"/>
        </a:p>
      </dgm:t>
    </dgm:pt>
    <dgm:pt modelId="{4470A5F4-ED4B-4B91-A542-69DEDDB57A90}" type="pres">
      <dgm:prSet presAssocID="{B44548BF-D8EF-4849-B81F-73DD6041192B}" presName="linear" presStyleCnt="0">
        <dgm:presLayoutVars>
          <dgm:animLvl val="lvl"/>
          <dgm:resizeHandles val="exact"/>
        </dgm:presLayoutVars>
      </dgm:prSet>
      <dgm:spPr/>
      <dgm:t>
        <a:bodyPr/>
        <a:lstStyle/>
        <a:p>
          <a:endParaRPr lang="en-US"/>
        </a:p>
      </dgm:t>
    </dgm:pt>
    <dgm:pt modelId="{AFCA41D4-EFF0-40D4-9BCF-9DBA9CED6449}" type="pres">
      <dgm:prSet presAssocID="{FF3AE8EA-C505-4B0F-B8A3-E810DF102DE7}" presName="parentText" presStyleLbl="node1" presStyleIdx="0" presStyleCnt="2">
        <dgm:presLayoutVars>
          <dgm:chMax val="0"/>
          <dgm:bulletEnabled val="1"/>
        </dgm:presLayoutVars>
      </dgm:prSet>
      <dgm:spPr/>
      <dgm:t>
        <a:bodyPr/>
        <a:lstStyle/>
        <a:p>
          <a:endParaRPr lang="en-US"/>
        </a:p>
      </dgm:t>
    </dgm:pt>
    <dgm:pt modelId="{900FB773-0DED-410F-A826-B8F743A28DE9}" type="pres">
      <dgm:prSet presAssocID="{1DF12904-7A97-45CE-B34D-4E8FD4B23A7F}" presName="spacer" presStyleCnt="0"/>
      <dgm:spPr/>
    </dgm:pt>
    <dgm:pt modelId="{A4405C46-661E-4172-B409-2941D14E0835}" type="pres">
      <dgm:prSet presAssocID="{EB9F86C4-0F01-460C-97E4-D34989B187B2}" presName="parentText" presStyleLbl="node1" presStyleIdx="1" presStyleCnt="2">
        <dgm:presLayoutVars>
          <dgm:chMax val="0"/>
          <dgm:bulletEnabled val="1"/>
        </dgm:presLayoutVars>
      </dgm:prSet>
      <dgm:spPr/>
      <dgm:t>
        <a:bodyPr/>
        <a:lstStyle/>
        <a:p>
          <a:endParaRPr lang="en-US"/>
        </a:p>
      </dgm:t>
    </dgm:pt>
    <dgm:pt modelId="{4E6C7BD1-2E2E-4E3F-BB9F-25346F5CF885}" type="pres">
      <dgm:prSet presAssocID="{EB9F86C4-0F01-460C-97E4-D34989B187B2}" presName="childText" presStyleLbl="revTx" presStyleIdx="0" presStyleCnt="1">
        <dgm:presLayoutVars>
          <dgm:bulletEnabled val="1"/>
        </dgm:presLayoutVars>
      </dgm:prSet>
      <dgm:spPr/>
      <dgm:t>
        <a:bodyPr/>
        <a:lstStyle/>
        <a:p>
          <a:endParaRPr lang="en-US"/>
        </a:p>
      </dgm:t>
    </dgm:pt>
  </dgm:ptLst>
  <dgm:cxnLst>
    <dgm:cxn modelId="{29D6F90F-47F7-44E1-8A94-1F0B79A625E4}" srcId="{EB9F86C4-0F01-460C-97E4-D34989B187B2}" destId="{A67C4B7C-4F43-4AEE-9E62-C516EACC1532}" srcOrd="1" destOrd="0" parTransId="{CDF11EDE-4579-4656-A73B-4EB2AFEDB3D6}" sibTransId="{6D34289B-2D4D-43B2-9FF1-1D411F793D80}"/>
    <dgm:cxn modelId="{741D7352-F723-44FD-997F-BB74AB36EF2A}" srcId="{B44548BF-D8EF-4849-B81F-73DD6041192B}" destId="{EB9F86C4-0F01-460C-97E4-D34989B187B2}" srcOrd="1" destOrd="0" parTransId="{E1D61E99-EDE7-4663-B38F-174F28FD418A}" sibTransId="{4F147002-0E75-4A11-B591-D55EAEA38240}"/>
    <dgm:cxn modelId="{2EC53CA5-B00F-4874-BFEE-AC90CC55FB46}" type="presOf" srcId="{A64641F8-B8A6-4DAC-B355-2424D48C9EF9}" destId="{4E6C7BD1-2E2E-4E3F-BB9F-25346F5CF885}" srcOrd="0" destOrd="2" presId="urn:microsoft.com/office/officeart/2005/8/layout/vList2"/>
    <dgm:cxn modelId="{937A2C32-6DDB-4C94-B4A4-892FE9203B3C}" type="presOf" srcId="{A67C4B7C-4F43-4AEE-9E62-C516EACC1532}" destId="{4E6C7BD1-2E2E-4E3F-BB9F-25346F5CF885}" srcOrd="0" destOrd="1" presId="urn:microsoft.com/office/officeart/2005/8/layout/vList2"/>
    <dgm:cxn modelId="{F485E939-DC7A-4B9D-9F7A-27AB62D88115}" srcId="{EB9F86C4-0F01-460C-97E4-D34989B187B2}" destId="{C589686E-E283-4602-85E9-C75378B84F67}" srcOrd="0" destOrd="0" parTransId="{F910D4E6-5112-4874-9ECF-23EF0A9B5A07}" sibTransId="{0300A25C-97EE-423E-8B2D-98BE2799F39B}"/>
    <dgm:cxn modelId="{F8D2821C-F067-4321-B546-92DDC7094B8A}" type="presOf" srcId="{EB9F86C4-0F01-460C-97E4-D34989B187B2}" destId="{A4405C46-661E-4172-B409-2941D14E0835}" srcOrd="0" destOrd="0" presId="urn:microsoft.com/office/officeart/2005/8/layout/vList2"/>
    <dgm:cxn modelId="{91430047-E09E-4709-A87B-E8EA68B968B1}" srcId="{B44548BF-D8EF-4849-B81F-73DD6041192B}" destId="{FF3AE8EA-C505-4B0F-B8A3-E810DF102DE7}" srcOrd="0" destOrd="0" parTransId="{7336D414-0AC0-466E-B293-0A277B893144}" sibTransId="{1DF12904-7A97-45CE-B34D-4E8FD4B23A7F}"/>
    <dgm:cxn modelId="{475A7C29-70C9-4DE3-BFF1-0AAAEB44B8E2}" srcId="{EB9F86C4-0F01-460C-97E4-D34989B187B2}" destId="{A64641F8-B8A6-4DAC-B355-2424D48C9EF9}" srcOrd="2" destOrd="0" parTransId="{F762422B-6D42-4D05-84D5-7CEB8259F22A}" sibTransId="{22817D99-83CD-453E-A36B-20EC587A274D}"/>
    <dgm:cxn modelId="{762E305A-42FE-4205-BCBF-18E58A33701F}" type="presOf" srcId="{FF3AE8EA-C505-4B0F-B8A3-E810DF102DE7}" destId="{AFCA41D4-EFF0-40D4-9BCF-9DBA9CED6449}" srcOrd="0" destOrd="0" presId="urn:microsoft.com/office/officeart/2005/8/layout/vList2"/>
    <dgm:cxn modelId="{66B16049-C8FC-499B-B492-0A9B34C89929}" type="presOf" srcId="{C589686E-E283-4602-85E9-C75378B84F67}" destId="{4E6C7BD1-2E2E-4E3F-BB9F-25346F5CF885}" srcOrd="0" destOrd="0" presId="urn:microsoft.com/office/officeart/2005/8/layout/vList2"/>
    <dgm:cxn modelId="{3EFCAEDD-262C-457C-94FC-A06833E64E6D}" type="presOf" srcId="{B44548BF-D8EF-4849-B81F-73DD6041192B}" destId="{4470A5F4-ED4B-4B91-A542-69DEDDB57A90}" srcOrd="0" destOrd="0" presId="urn:microsoft.com/office/officeart/2005/8/layout/vList2"/>
    <dgm:cxn modelId="{90629CE5-3D8D-4362-939E-EA7CD4AE184A}" type="presParOf" srcId="{4470A5F4-ED4B-4B91-A542-69DEDDB57A90}" destId="{AFCA41D4-EFF0-40D4-9BCF-9DBA9CED6449}" srcOrd="0" destOrd="0" presId="urn:microsoft.com/office/officeart/2005/8/layout/vList2"/>
    <dgm:cxn modelId="{DBD56AD6-AAE3-46AE-9630-9A52D38F7927}" type="presParOf" srcId="{4470A5F4-ED4B-4B91-A542-69DEDDB57A90}" destId="{900FB773-0DED-410F-A826-B8F743A28DE9}" srcOrd="1" destOrd="0" presId="urn:microsoft.com/office/officeart/2005/8/layout/vList2"/>
    <dgm:cxn modelId="{3C7D26CF-9BBC-4ED0-A45F-B81D832458C3}" type="presParOf" srcId="{4470A5F4-ED4B-4B91-A542-69DEDDB57A90}" destId="{A4405C46-661E-4172-B409-2941D14E0835}" srcOrd="2" destOrd="0" presId="urn:microsoft.com/office/officeart/2005/8/layout/vList2"/>
    <dgm:cxn modelId="{C57A056E-B324-45D2-9815-86041044D4A0}" type="presParOf" srcId="{4470A5F4-ED4B-4B91-A542-69DEDDB57A90}" destId="{4E6C7BD1-2E2E-4E3F-BB9F-25346F5CF885}" srcOrd="3" destOrd="0" presId="urn:microsoft.com/office/officeart/2005/8/layout/vList2"/>
  </dgm:cxnLst>
  <dgm:bg/>
  <dgm:whole/>
</dgm:dataModel>
</file>

<file path=ppt/diagrams/data22.xml><?xml version="1.0" encoding="utf-8"?>
<dgm:dataModel xmlns:dgm="http://schemas.openxmlformats.org/drawingml/2006/diagram" xmlns:a="http://schemas.openxmlformats.org/drawingml/2006/main">
  <dgm:ptLst>
    <dgm:pt modelId="{23DA1070-0771-4420-8FD9-C148613C3F30}" type="doc">
      <dgm:prSet loTypeId="urn:microsoft.com/office/officeart/2005/8/layout/vList2" loCatId="list" qsTypeId="urn:microsoft.com/office/officeart/2005/8/quickstyle/simple1" qsCatId="simple" csTypeId="urn:microsoft.com/office/officeart/2005/8/colors/accent0_3" csCatId="mainScheme" phldr="1"/>
      <dgm:spPr/>
      <dgm:t>
        <a:bodyPr/>
        <a:lstStyle/>
        <a:p>
          <a:endParaRPr lang="en-US"/>
        </a:p>
      </dgm:t>
    </dgm:pt>
    <dgm:pt modelId="{F7F34504-FA80-4C92-940C-AE0B643974A6}">
      <dgm:prSet/>
      <dgm:spPr/>
      <dgm:t>
        <a:bodyPr/>
        <a:lstStyle/>
        <a:p>
          <a:pPr rtl="0"/>
          <a:r>
            <a:rPr lang="en-US" dirty="0" err="1" smtClean="0"/>
            <a:t>Pik</a:t>
          </a:r>
          <a:r>
            <a:rPr lang="en-US" dirty="0" smtClean="0"/>
            <a:t> Pen Private Limited vs. ITO.( ITA 6847/Mum/2008)</a:t>
          </a:r>
          <a:endParaRPr lang="en-US" dirty="0"/>
        </a:p>
      </dgm:t>
    </dgm:pt>
    <dgm:pt modelId="{EC403E22-5268-4D0E-8798-B74C0DBFA47D}" type="parTrans" cxnId="{BD92EE09-E2AE-4072-AADD-9227C75CEFAA}">
      <dgm:prSet/>
      <dgm:spPr/>
      <dgm:t>
        <a:bodyPr/>
        <a:lstStyle/>
        <a:p>
          <a:endParaRPr lang="en-US"/>
        </a:p>
      </dgm:t>
    </dgm:pt>
    <dgm:pt modelId="{5A4950BC-2C52-4FDE-A958-87F11639CE6F}" type="sibTrans" cxnId="{BD92EE09-E2AE-4072-AADD-9227C75CEFAA}">
      <dgm:prSet/>
      <dgm:spPr/>
      <dgm:t>
        <a:bodyPr/>
        <a:lstStyle/>
        <a:p>
          <a:endParaRPr lang="en-US"/>
        </a:p>
      </dgm:t>
    </dgm:pt>
    <dgm:pt modelId="{402CFCDF-8EA5-4DA1-9E5E-4D5C9271336D}">
      <dgm:prSet/>
      <dgm:spPr/>
      <dgm:t>
        <a:bodyPr/>
        <a:lstStyle/>
        <a:p>
          <a:pPr rtl="0"/>
          <a:r>
            <a:rPr lang="en-US" dirty="0" smtClean="0"/>
            <a:t>CIT v. Mysore Sugar Co. Ltd. (46 ITR 649)</a:t>
          </a:r>
        </a:p>
      </dgm:t>
    </dgm:pt>
    <dgm:pt modelId="{610B30D0-9889-4BCD-ACAF-56EBC14AB4CA}" type="parTrans" cxnId="{A41B7282-8D95-454B-8B75-F30F5D2474EA}">
      <dgm:prSet/>
      <dgm:spPr/>
    </dgm:pt>
    <dgm:pt modelId="{ACEE16F6-562D-494A-843D-42EA6DFEF9F2}" type="sibTrans" cxnId="{A41B7282-8D95-454B-8B75-F30F5D2474EA}">
      <dgm:prSet/>
      <dgm:spPr/>
    </dgm:pt>
    <dgm:pt modelId="{FE01040E-E2AD-4AA3-9EDF-FA4006319532}">
      <dgm:prSet/>
      <dgm:spPr/>
      <dgm:t>
        <a:bodyPr/>
        <a:lstStyle/>
        <a:p>
          <a:pPr rtl="0"/>
          <a:r>
            <a:rPr lang="en-US" b="1" dirty="0" smtClean="0"/>
            <a:t>CIT VS. </a:t>
          </a:r>
          <a:r>
            <a:rPr lang="en-US" b="1" dirty="0" err="1" smtClean="0"/>
            <a:t>Anjani</a:t>
          </a:r>
          <a:r>
            <a:rPr lang="en-US" b="1" dirty="0" smtClean="0"/>
            <a:t> Kumar Co. Ltd. (2003) 259 ITR 114 (Raj)</a:t>
          </a:r>
          <a:endParaRPr lang="en-US" dirty="0" smtClean="0"/>
        </a:p>
      </dgm:t>
    </dgm:pt>
    <dgm:pt modelId="{6DF236B3-54F8-4760-A474-8903423877EA}" type="parTrans" cxnId="{8BE88149-D274-4C6D-9003-3CE3A6784316}">
      <dgm:prSet/>
      <dgm:spPr/>
    </dgm:pt>
    <dgm:pt modelId="{D4F71F05-8C86-4758-A8B0-00EBC879F7DB}" type="sibTrans" cxnId="{8BE88149-D274-4C6D-9003-3CE3A6784316}">
      <dgm:prSet/>
      <dgm:spPr/>
    </dgm:pt>
    <dgm:pt modelId="{AC9333CC-374B-48A0-B101-C223A5C86B68}">
      <dgm:prSet/>
      <dgm:spPr/>
      <dgm:t>
        <a:bodyPr/>
        <a:lstStyle/>
        <a:p>
          <a:pPr rtl="0"/>
          <a:r>
            <a:rPr lang="en-US" dirty="0" smtClean="0"/>
            <a:t>Section 28 – Expenditure vs. loss</a:t>
          </a:r>
        </a:p>
      </dgm:t>
    </dgm:pt>
    <dgm:pt modelId="{A8BA9A4A-2BCD-49AA-8BE6-689BFE1362C3}" type="parTrans" cxnId="{DADF9B73-C24E-431C-866F-6321C634165F}">
      <dgm:prSet/>
      <dgm:spPr/>
    </dgm:pt>
    <dgm:pt modelId="{7766567E-0BA0-4D1F-8262-10B34DC2E2F9}" type="sibTrans" cxnId="{DADF9B73-C24E-431C-866F-6321C634165F}">
      <dgm:prSet/>
      <dgm:spPr/>
    </dgm:pt>
    <dgm:pt modelId="{DB57B352-FA94-421F-9D7F-B2F8A6E5E55B}" type="pres">
      <dgm:prSet presAssocID="{23DA1070-0771-4420-8FD9-C148613C3F30}" presName="linear" presStyleCnt="0">
        <dgm:presLayoutVars>
          <dgm:animLvl val="lvl"/>
          <dgm:resizeHandles val="exact"/>
        </dgm:presLayoutVars>
      </dgm:prSet>
      <dgm:spPr/>
      <dgm:t>
        <a:bodyPr/>
        <a:lstStyle/>
        <a:p>
          <a:endParaRPr lang="en-US"/>
        </a:p>
      </dgm:t>
    </dgm:pt>
    <dgm:pt modelId="{534D94AB-B2B9-4040-A8E4-11787C634741}" type="pres">
      <dgm:prSet presAssocID="{AC9333CC-374B-48A0-B101-C223A5C86B68}" presName="parentText" presStyleLbl="node1" presStyleIdx="0" presStyleCnt="2">
        <dgm:presLayoutVars>
          <dgm:chMax val="0"/>
          <dgm:bulletEnabled val="1"/>
        </dgm:presLayoutVars>
      </dgm:prSet>
      <dgm:spPr/>
      <dgm:t>
        <a:bodyPr/>
        <a:lstStyle/>
        <a:p>
          <a:endParaRPr lang="en-US"/>
        </a:p>
      </dgm:t>
    </dgm:pt>
    <dgm:pt modelId="{FC28AB8E-F5A2-44FB-B66A-04043DFD6CF1}" type="pres">
      <dgm:prSet presAssocID="{7766567E-0BA0-4D1F-8262-10B34DC2E2F9}" presName="spacer" presStyleCnt="0"/>
      <dgm:spPr/>
    </dgm:pt>
    <dgm:pt modelId="{819B68DF-F30D-4564-A3F6-D997E289BBE2}" type="pres">
      <dgm:prSet presAssocID="{402CFCDF-8EA5-4DA1-9E5E-4D5C9271336D}" presName="parentText" presStyleLbl="node1" presStyleIdx="1" presStyleCnt="2">
        <dgm:presLayoutVars>
          <dgm:chMax val="0"/>
          <dgm:bulletEnabled val="1"/>
        </dgm:presLayoutVars>
      </dgm:prSet>
      <dgm:spPr/>
      <dgm:t>
        <a:bodyPr/>
        <a:lstStyle/>
        <a:p>
          <a:endParaRPr lang="en-US"/>
        </a:p>
      </dgm:t>
    </dgm:pt>
    <dgm:pt modelId="{9CDA2BBD-31EB-4E3E-BEBC-B9532472668F}" type="pres">
      <dgm:prSet presAssocID="{402CFCDF-8EA5-4DA1-9E5E-4D5C9271336D}" presName="childText" presStyleLbl="revTx" presStyleIdx="0" presStyleCnt="1">
        <dgm:presLayoutVars>
          <dgm:bulletEnabled val="1"/>
        </dgm:presLayoutVars>
      </dgm:prSet>
      <dgm:spPr/>
      <dgm:t>
        <a:bodyPr/>
        <a:lstStyle/>
        <a:p>
          <a:endParaRPr lang="en-US"/>
        </a:p>
      </dgm:t>
    </dgm:pt>
  </dgm:ptLst>
  <dgm:cxnLst>
    <dgm:cxn modelId="{CF68879C-5D6A-4D98-945F-0A8B49B2F20B}" type="presOf" srcId="{FE01040E-E2AD-4AA3-9EDF-FA4006319532}" destId="{9CDA2BBD-31EB-4E3E-BEBC-B9532472668F}" srcOrd="0" destOrd="0" presId="urn:microsoft.com/office/officeart/2005/8/layout/vList2"/>
    <dgm:cxn modelId="{F5FB336C-0816-47DE-A1EA-3DF857089EFB}" type="presOf" srcId="{F7F34504-FA80-4C92-940C-AE0B643974A6}" destId="{9CDA2BBD-31EB-4E3E-BEBC-B9532472668F}" srcOrd="0" destOrd="1" presId="urn:microsoft.com/office/officeart/2005/8/layout/vList2"/>
    <dgm:cxn modelId="{7B749544-5502-4EA8-AAE4-EF5FB2496639}" type="presOf" srcId="{23DA1070-0771-4420-8FD9-C148613C3F30}" destId="{DB57B352-FA94-421F-9D7F-B2F8A6E5E55B}" srcOrd="0" destOrd="0" presId="urn:microsoft.com/office/officeart/2005/8/layout/vList2"/>
    <dgm:cxn modelId="{5DA04FA5-C43F-4C57-A97C-8F872573E4ED}" type="presOf" srcId="{AC9333CC-374B-48A0-B101-C223A5C86B68}" destId="{534D94AB-B2B9-4040-A8E4-11787C634741}" srcOrd="0" destOrd="0" presId="urn:microsoft.com/office/officeart/2005/8/layout/vList2"/>
    <dgm:cxn modelId="{DADF9B73-C24E-431C-866F-6321C634165F}" srcId="{23DA1070-0771-4420-8FD9-C148613C3F30}" destId="{AC9333CC-374B-48A0-B101-C223A5C86B68}" srcOrd="0" destOrd="0" parTransId="{A8BA9A4A-2BCD-49AA-8BE6-689BFE1362C3}" sibTransId="{7766567E-0BA0-4D1F-8262-10B34DC2E2F9}"/>
    <dgm:cxn modelId="{BD92EE09-E2AE-4072-AADD-9227C75CEFAA}" srcId="{402CFCDF-8EA5-4DA1-9E5E-4D5C9271336D}" destId="{F7F34504-FA80-4C92-940C-AE0B643974A6}" srcOrd="1" destOrd="0" parTransId="{EC403E22-5268-4D0E-8798-B74C0DBFA47D}" sibTransId="{5A4950BC-2C52-4FDE-A958-87F11639CE6F}"/>
    <dgm:cxn modelId="{B9A7E6FD-D43E-41CD-B380-32F1218FD71C}" type="presOf" srcId="{402CFCDF-8EA5-4DA1-9E5E-4D5C9271336D}" destId="{819B68DF-F30D-4564-A3F6-D997E289BBE2}" srcOrd="0" destOrd="0" presId="urn:microsoft.com/office/officeart/2005/8/layout/vList2"/>
    <dgm:cxn modelId="{A41B7282-8D95-454B-8B75-F30F5D2474EA}" srcId="{23DA1070-0771-4420-8FD9-C148613C3F30}" destId="{402CFCDF-8EA5-4DA1-9E5E-4D5C9271336D}" srcOrd="1" destOrd="0" parTransId="{610B30D0-9889-4BCD-ACAF-56EBC14AB4CA}" sibTransId="{ACEE16F6-562D-494A-843D-42EA6DFEF9F2}"/>
    <dgm:cxn modelId="{8BE88149-D274-4C6D-9003-3CE3A6784316}" srcId="{402CFCDF-8EA5-4DA1-9E5E-4D5C9271336D}" destId="{FE01040E-E2AD-4AA3-9EDF-FA4006319532}" srcOrd="0" destOrd="0" parTransId="{6DF236B3-54F8-4760-A474-8903423877EA}" sibTransId="{D4F71F05-8C86-4758-A8B0-00EBC879F7DB}"/>
    <dgm:cxn modelId="{EC3A1DF6-51E6-416F-B288-0A82BAE0BE18}" type="presParOf" srcId="{DB57B352-FA94-421F-9D7F-B2F8A6E5E55B}" destId="{534D94AB-B2B9-4040-A8E4-11787C634741}" srcOrd="0" destOrd="0" presId="urn:microsoft.com/office/officeart/2005/8/layout/vList2"/>
    <dgm:cxn modelId="{2B2FE6BB-B100-42E9-88A8-6C0EBF075664}" type="presParOf" srcId="{DB57B352-FA94-421F-9D7F-B2F8A6E5E55B}" destId="{FC28AB8E-F5A2-44FB-B66A-04043DFD6CF1}" srcOrd="1" destOrd="0" presId="urn:microsoft.com/office/officeart/2005/8/layout/vList2"/>
    <dgm:cxn modelId="{D8D1BD68-3E20-4606-9779-996858BD2A86}" type="presParOf" srcId="{DB57B352-FA94-421F-9D7F-B2F8A6E5E55B}" destId="{819B68DF-F30D-4564-A3F6-D997E289BBE2}" srcOrd="2" destOrd="0" presId="urn:microsoft.com/office/officeart/2005/8/layout/vList2"/>
    <dgm:cxn modelId="{22E969F8-BAC3-4B87-8ED6-F469592EFDF2}" type="presParOf" srcId="{DB57B352-FA94-421F-9D7F-B2F8A6E5E55B}" destId="{9CDA2BBD-31EB-4E3E-BEBC-B9532472668F}" srcOrd="3" destOrd="0" presId="urn:microsoft.com/office/officeart/2005/8/layout/vList2"/>
  </dgm:cxnLst>
  <dgm:bg/>
  <dgm:whole/>
</dgm:dataModel>
</file>

<file path=ppt/diagrams/data23.xml><?xml version="1.0" encoding="utf-8"?>
<dgm:dataModel xmlns:dgm="http://schemas.openxmlformats.org/drawingml/2006/diagram" xmlns:a="http://schemas.openxmlformats.org/drawingml/2006/main">
  <dgm:ptLst>
    <dgm:pt modelId="{1A920111-71B7-45AA-9FE3-0F5EBE7160B8}" type="doc">
      <dgm:prSet loTypeId="urn:microsoft.com/office/officeart/2005/8/layout/vList2" loCatId="list" qsTypeId="urn:microsoft.com/office/officeart/2005/8/quickstyle/simple1" qsCatId="simple" csTypeId="urn:microsoft.com/office/officeart/2005/8/colors/accent0_3" csCatId="mainScheme"/>
      <dgm:spPr/>
      <dgm:t>
        <a:bodyPr/>
        <a:lstStyle/>
        <a:p>
          <a:endParaRPr lang="en-US"/>
        </a:p>
      </dgm:t>
    </dgm:pt>
    <dgm:pt modelId="{F41C2F0B-2844-4810-9A59-DB3C05835EDF}">
      <dgm:prSet/>
      <dgm:spPr/>
      <dgm:t>
        <a:bodyPr/>
        <a:lstStyle/>
        <a:p>
          <a:pPr rtl="0"/>
          <a:r>
            <a:rPr lang="en-US" dirty="0" smtClean="0"/>
            <a:t>Investments capable of yielding tax free income</a:t>
          </a:r>
          <a:endParaRPr lang="en-US" dirty="0"/>
        </a:p>
      </dgm:t>
    </dgm:pt>
    <dgm:pt modelId="{6D02AD10-328C-457A-A409-1E87EAB1079A}" type="parTrans" cxnId="{B03732C3-A110-42A2-84A2-C690B33FA203}">
      <dgm:prSet/>
      <dgm:spPr/>
      <dgm:t>
        <a:bodyPr/>
        <a:lstStyle/>
        <a:p>
          <a:endParaRPr lang="en-US"/>
        </a:p>
      </dgm:t>
    </dgm:pt>
    <dgm:pt modelId="{DB689BE9-4613-485D-A24E-192CBC99A6BC}" type="sibTrans" cxnId="{B03732C3-A110-42A2-84A2-C690B33FA203}">
      <dgm:prSet/>
      <dgm:spPr/>
      <dgm:t>
        <a:bodyPr/>
        <a:lstStyle/>
        <a:p>
          <a:endParaRPr lang="en-US"/>
        </a:p>
      </dgm:t>
    </dgm:pt>
    <dgm:pt modelId="{01F7E294-9088-45F5-8B76-A405F2D9F976}">
      <dgm:prSet/>
      <dgm:spPr/>
      <dgm:t>
        <a:bodyPr/>
        <a:lstStyle/>
        <a:p>
          <a:pPr rtl="0"/>
          <a:r>
            <a:rPr lang="en-US" dirty="0" smtClean="0"/>
            <a:t>Expenses incurred in relation to Earning Exempt Income</a:t>
          </a:r>
          <a:endParaRPr lang="en-US" dirty="0"/>
        </a:p>
      </dgm:t>
    </dgm:pt>
    <dgm:pt modelId="{290006B3-6E94-4AAC-B2C9-0308D3A89AD1}" type="parTrans" cxnId="{CC758122-DC1B-4BE6-8250-6CEA098D63A3}">
      <dgm:prSet/>
      <dgm:spPr/>
      <dgm:t>
        <a:bodyPr/>
        <a:lstStyle/>
        <a:p>
          <a:endParaRPr lang="en-US"/>
        </a:p>
      </dgm:t>
    </dgm:pt>
    <dgm:pt modelId="{01A095DD-E30C-419F-B76F-93F2CF8FAF35}" type="sibTrans" cxnId="{CC758122-DC1B-4BE6-8250-6CEA098D63A3}">
      <dgm:prSet/>
      <dgm:spPr/>
      <dgm:t>
        <a:bodyPr/>
        <a:lstStyle/>
        <a:p>
          <a:endParaRPr lang="en-US"/>
        </a:p>
      </dgm:t>
    </dgm:pt>
    <dgm:pt modelId="{8DA3428F-339C-4042-94C3-E677C9C7E210}" type="pres">
      <dgm:prSet presAssocID="{1A920111-71B7-45AA-9FE3-0F5EBE7160B8}" presName="linear" presStyleCnt="0">
        <dgm:presLayoutVars>
          <dgm:animLvl val="lvl"/>
          <dgm:resizeHandles val="exact"/>
        </dgm:presLayoutVars>
      </dgm:prSet>
      <dgm:spPr/>
      <dgm:t>
        <a:bodyPr/>
        <a:lstStyle/>
        <a:p>
          <a:endParaRPr lang="en-US"/>
        </a:p>
      </dgm:t>
    </dgm:pt>
    <dgm:pt modelId="{5333C15D-FAB2-41E6-BA90-8C1C39D8D107}" type="pres">
      <dgm:prSet presAssocID="{F41C2F0B-2844-4810-9A59-DB3C05835EDF}" presName="parentText" presStyleLbl="node1" presStyleIdx="0" presStyleCnt="2">
        <dgm:presLayoutVars>
          <dgm:chMax val="0"/>
          <dgm:bulletEnabled val="1"/>
        </dgm:presLayoutVars>
      </dgm:prSet>
      <dgm:spPr/>
      <dgm:t>
        <a:bodyPr/>
        <a:lstStyle/>
        <a:p>
          <a:endParaRPr lang="en-US"/>
        </a:p>
      </dgm:t>
    </dgm:pt>
    <dgm:pt modelId="{7BBDB45B-03A8-4981-9938-BE759D95BF0A}" type="pres">
      <dgm:prSet presAssocID="{DB689BE9-4613-485D-A24E-192CBC99A6BC}" presName="spacer" presStyleCnt="0"/>
      <dgm:spPr/>
    </dgm:pt>
    <dgm:pt modelId="{3CF58468-B128-40A1-A573-F842330CDA42}" type="pres">
      <dgm:prSet presAssocID="{01F7E294-9088-45F5-8B76-A405F2D9F976}" presName="parentText" presStyleLbl="node1" presStyleIdx="1" presStyleCnt="2">
        <dgm:presLayoutVars>
          <dgm:chMax val="0"/>
          <dgm:bulletEnabled val="1"/>
        </dgm:presLayoutVars>
      </dgm:prSet>
      <dgm:spPr/>
      <dgm:t>
        <a:bodyPr/>
        <a:lstStyle/>
        <a:p>
          <a:endParaRPr lang="en-US"/>
        </a:p>
      </dgm:t>
    </dgm:pt>
  </dgm:ptLst>
  <dgm:cxnLst>
    <dgm:cxn modelId="{63A9DE2F-D416-41DE-AFBC-811FA37C098E}" type="presOf" srcId="{F41C2F0B-2844-4810-9A59-DB3C05835EDF}" destId="{5333C15D-FAB2-41E6-BA90-8C1C39D8D107}" srcOrd="0" destOrd="0" presId="urn:microsoft.com/office/officeart/2005/8/layout/vList2"/>
    <dgm:cxn modelId="{CC758122-DC1B-4BE6-8250-6CEA098D63A3}" srcId="{1A920111-71B7-45AA-9FE3-0F5EBE7160B8}" destId="{01F7E294-9088-45F5-8B76-A405F2D9F976}" srcOrd="1" destOrd="0" parTransId="{290006B3-6E94-4AAC-B2C9-0308D3A89AD1}" sibTransId="{01A095DD-E30C-419F-B76F-93F2CF8FAF35}"/>
    <dgm:cxn modelId="{1138CF18-B44B-48C0-9F75-F79307BAC9FF}" type="presOf" srcId="{01F7E294-9088-45F5-8B76-A405F2D9F976}" destId="{3CF58468-B128-40A1-A573-F842330CDA42}" srcOrd="0" destOrd="0" presId="urn:microsoft.com/office/officeart/2005/8/layout/vList2"/>
    <dgm:cxn modelId="{B03732C3-A110-42A2-84A2-C690B33FA203}" srcId="{1A920111-71B7-45AA-9FE3-0F5EBE7160B8}" destId="{F41C2F0B-2844-4810-9A59-DB3C05835EDF}" srcOrd="0" destOrd="0" parTransId="{6D02AD10-328C-457A-A409-1E87EAB1079A}" sibTransId="{DB689BE9-4613-485D-A24E-192CBC99A6BC}"/>
    <dgm:cxn modelId="{91A32B93-7804-4D65-A7C5-2CCCAA2FB668}" type="presOf" srcId="{1A920111-71B7-45AA-9FE3-0F5EBE7160B8}" destId="{8DA3428F-339C-4042-94C3-E677C9C7E210}" srcOrd="0" destOrd="0" presId="urn:microsoft.com/office/officeart/2005/8/layout/vList2"/>
    <dgm:cxn modelId="{C6037AB4-AFC2-4540-8746-2C7A53F4F943}" type="presParOf" srcId="{8DA3428F-339C-4042-94C3-E677C9C7E210}" destId="{5333C15D-FAB2-41E6-BA90-8C1C39D8D107}" srcOrd="0" destOrd="0" presId="urn:microsoft.com/office/officeart/2005/8/layout/vList2"/>
    <dgm:cxn modelId="{16DB83C6-48B1-45A4-A6F4-5FE612D89E2C}" type="presParOf" srcId="{8DA3428F-339C-4042-94C3-E677C9C7E210}" destId="{7BBDB45B-03A8-4981-9938-BE759D95BF0A}" srcOrd="1" destOrd="0" presId="urn:microsoft.com/office/officeart/2005/8/layout/vList2"/>
    <dgm:cxn modelId="{98083C05-0FBE-455C-9B4F-8012C244C4E6}" type="presParOf" srcId="{8DA3428F-339C-4042-94C3-E677C9C7E210}" destId="{3CF58468-B128-40A1-A573-F842330CDA42}" srcOrd="2" destOrd="0" presId="urn:microsoft.com/office/officeart/2005/8/layout/vList2"/>
  </dgm:cxnLst>
  <dgm:bg/>
  <dgm:whole/>
</dgm:dataModel>
</file>

<file path=ppt/diagrams/data24.xml><?xml version="1.0" encoding="utf-8"?>
<dgm:dataModel xmlns:dgm="http://schemas.openxmlformats.org/drawingml/2006/diagram" xmlns:a="http://schemas.openxmlformats.org/drawingml/2006/main">
  <dgm:ptLst>
    <dgm:pt modelId="{11E5BEDC-C130-4EC2-A4A3-EE43165BFC1D}"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2025BAE1-F9DF-4FC5-921F-DA70A28A23A6}">
      <dgm:prSet/>
      <dgm:spPr/>
      <dgm:t>
        <a:bodyPr/>
        <a:lstStyle/>
        <a:p>
          <a:pPr rtl="0"/>
          <a:r>
            <a:rPr lang="en-US" dirty="0" err="1" smtClean="0"/>
            <a:t>Shivam</a:t>
          </a:r>
          <a:r>
            <a:rPr lang="en-US" dirty="0" smtClean="0"/>
            <a:t> Motors P Ltd (All HC)</a:t>
          </a:r>
          <a:endParaRPr lang="en-US" dirty="0"/>
        </a:p>
      </dgm:t>
    </dgm:pt>
    <dgm:pt modelId="{8E241350-DD92-46E9-AB74-3BB4012D95A8}" type="parTrans" cxnId="{5D853412-2CD0-4DE8-85F9-9223AF02E317}">
      <dgm:prSet/>
      <dgm:spPr/>
      <dgm:t>
        <a:bodyPr/>
        <a:lstStyle/>
        <a:p>
          <a:endParaRPr lang="en-US"/>
        </a:p>
      </dgm:t>
    </dgm:pt>
    <dgm:pt modelId="{0F716089-B603-4B9B-BCC1-0104FF75C0E0}" type="sibTrans" cxnId="{5D853412-2CD0-4DE8-85F9-9223AF02E317}">
      <dgm:prSet/>
      <dgm:spPr/>
      <dgm:t>
        <a:bodyPr/>
        <a:lstStyle/>
        <a:p>
          <a:endParaRPr lang="en-US"/>
        </a:p>
      </dgm:t>
    </dgm:pt>
    <dgm:pt modelId="{56FDCB03-77A6-4FC5-B7B3-6D7DEB2B5553}">
      <dgm:prSet/>
      <dgm:spPr/>
      <dgm:t>
        <a:bodyPr/>
        <a:lstStyle/>
        <a:p>
          <a:pPr rtl="0"/>
          <a:r>
            <a:rPr lang="en-US" dirty="0" smtClean="0"/>
            <a:t>CIT vs. </a:t>
          </a:r>
          <a:r>
            <a:rPr lang="en-US" dirty="0" err="1" smtClean="0"/>
            <a:t>Corrtech</a:t>
          </a:r>
          <a:r>
            <a:rPr lang="en-US" dirty="0" smtClean="0"/>
            <a:t> Energy Pvt. Ltd (</a:t>
          </a:r>
          <a:r>
            <a:rPr lang="en-US" dirty="0" err="1" smtClean="0"/>
            <a:t>Guj</a:t>
          </a:r>
          <a:r>
            <a:rPr lang="en-US" dirty="0" smtClean="0"/>
            <a:t> HC)</a:t>
          </a:r>
          <a:endParaRPr lang="en-US" dirty="0"/>
        </a:p>
      </dgm:t>
    </dgm:pt>
    <dgm:pt modelId="{03207139-92D2-4135-ACD1-C8BA716FBDFC}" type="parTrans" cxnId="{A0694AB2-2988-4D27-A736-4CC8FC136365}">
      <dgm:prSet/>
      <dgm:spPr/>
      <dgm:t>
        <a:bodyPr/>
        <a:lstStyle/>
        <a:p>
          <a:endParaRPr lang="en-US"/>
        </a:p>
      </dgm:t>
    </dgm:pt>
    <dgm:pt modelId="{6BC16F8C-44AC-4BE5-B112-A60E8C4485DF}" type="sibTrans" cxnId="{A0694AB2-2988-4D27-A736-4CC8FC136365}">
      <dgm:prSet/>
      <dgm:spPr/>
      <dgm:t>
        <a:bodyPr/>
        <a:lstStyle/>
        <a:p>
          <a:endParaRPr lang="en-US"/>
        </a:p>
      </dgm:t>
    </dgm:pt>
    <dgm:pt modelId="{6425A818-71C9-4EC2-8C05-63CF6F42DE42}">
      <dgm:prSet/>
      <dgm:spPr/>
      <dgm:t>
        <a:bodyPr/>
        <a:lstStyle/>
        <a:p>
          <a:pPr rtl="0"/>
          <a:r>
            <a:rPr lang="en-US" dirty="0" smtClean="0"/>
            <a:t>CIT vs. </a:t>
          </a:r>
          <a:r>
            <a:rPr lang="en-US" dirty="0" err="1" smtClean="0"/>
            <a:t>Lakhani</a:t>
          </a:r>
          <a:r>
            <a:rPr lang="en-US" dirty="0" smtClean="0"/>
            <a:t> Marketing (P&amp;H HC)</a:t>
          </a:r>
          <a:endParaRPr lang="en-US" dirty="0"/>
        </a:p>
      </dgm:t>
    </dgm:pt>
    <dgm:pt modelId="{671A25F0-D159-447C-9928-17640A2D180E}" type="parTrans" cxnId="{BD861D26-F3BC-44FF-B397-E24B1D6D1A87}">
      <dgm:prSet/>
      <dgm:spPr/>
      <dgm:t>
        <a:bodyPr/>
        <a:lstStyle/>
        <a:p>
          <a:endParaRPr lang="en-US"/>
        </a:p>
      </dgm:t>
    </dgm:pt>
    <dgm:pt modelId="{319F82AF-C61D-4F9A-9F7A-147928633521}" type="sibTrans" cxnId="{BD861D26-F3BC-44FF-B397-E24B1D6D1A87}">
      <dgm:prSet/>
      <dgm:spPr/>
      <dgm:t>
        <a:bodyPr/>
        <a:lstStyle/>
        <a:p>
          <a:endParaRPr lang="en-US"/>
        </a:p>
      </dgm:t>
    </dgm:pt>
    <dgm:pt modelId="{D7A15F84-6497-4E44-BEFA-4741CEA2BEB1}">
      <dgm:prSet/>
      <dgm:spPr/>
      <dgm:t>
        <a:bodyPr/>
        <a:lstStyle/>
        <a:p>
          <a:pPr rtl="0"/>
          <a:r>
            <a:rPr lang="en-US" dirty="0" smtClean="0"/>
            <a:t>CIT vs. </a:t>
          </a:r>
          <a:r>
            <a:rPr lang="en-US" dirty="0" err="1" smtClean="0"/>
            <a:t>Holcim</a:t>
          </a:r>
          <a:r>
            <a:rPr lang="en-US" dirty="0" smtClean="0"/>
            <a:t> India P. Ltd (Delhi High Court)</a:t>
          </a:r>
          <a:endParaRPr lang="en-US" dirty="0"/>
        </a:p>
      </dgm:t>
    </dgm:pt>
    <dgm:pt modelId="{159034D6-51D7-4EC4-8AF7-16D16CB8B064}" type="parTrans" cxnId="{7648E481-C9FA-45F1-9ED3-455D2493476E}">
      <dgm:prSet/>
      <dgm:spPr/>
      <dgm:t>
        <a:bodyPr/>
        <a:lstStyle/>
        <a:p>
          <a:endParaRPr lang="en-US"/>
        </a:p>
      </dgm:t>
    </dgm:pt>
    <dgm:pt modelId="{1D5F2774-3D56-49CA-80F8-568304345D5D}" type="sibTrans" cxnId="{7648E481-C9FA-45F1-9ED3-455D2493476E}">
      <dgm:prSet/>
      <dgm:spPr/>
      <dgm:t>
        <a:bodyPr/>
        <a:lstStyle/>
        <a:p>
          <a:endParaRPr lang="en-US"/>
        </a:p>
      </dgm:t>
    </dgm:pt>
    <dgm:pt modelId="{D74EF029-626B-4F6F-B110-D6DB44DBFD6C}">
      <dgm:prSet/>
      <dgm:spPr/>
      <dgm:t>
        <a:bodyPr/>
        <a:lstStyle/>
        <a:p>
          <a:pPr rtl="0"/>
          <a:r>
            <a:rPr lang="en-US" dirty="0" err="1" smtClean="0"/>
            <a:t>Goel</a:t>
          </a:r>
          <a:r>
            <a:rPr lang="en-US" dirty="0" smtClean="0"/>
            <a:t> Zenith Agro (ITA 82/</a:t>
          </a:r>
          <a:r>
            <a:rPr lang="en-US" dirty="0" err="1" smtClean="0"/>
            <a:t>Rpr</a:t>
          </a:r>
          <a:r>
            <a:rPr lang="en-US" dirty="0" smtClean="0"/>
            <a:t>/16)</a:t>
          </a:r>
          <a:endParaRPr lang="en-US" dirty="0"/>
        </a:p>
      </dgm:t>
    </dgm:pt>
    <dgm:pt modelId="{3F9E275F-CE5C-4E7B-B5C4-4200275007AA}" type="parTrans" cxnId="{668C4146-5AED-467B-AFB8-78EE620D7D52}">
      <dgm:prSet/>
      <dgm:spPr/>
      <dgm:t>
        <a:bodyPr/>
        <a:lstStyle/>
        <a:p>
          <a:endParaRPr lang="en-US"/>
        </a:p>
      </dgm:t>
    </dgm:pt>
    <dgm:pt modelId="{9FBD48BC-FFEC-4CFC-B550-9F8708DD1408}" type="sibTrans" cxnId="{668C4146-5AED-467B-AFB8-78EE620D7D52}">
      <dgm:prSet/>
      <dgm:spPr/>
      <dgm:t>
        <a:bodyPr/>
        <a:lstStyle/>
        <a:p>
          <a:endParaRPr lang="en-US"/>
        </a:p>
      </dgm:t>
    </dgm:pt>
    <dgm:pt modelId="{8F2FA2ED-F844-4058-9918-D092729E6DCD}">
      <dgm:prSet/>
      <dgm:spPr/>
      <dgm:t>
        <a:bodyPr/>
        <a:lstStyle/>
        <a:p>
          <a:pPr rtl="0"/>
          <a:r>
            <a:rPr lang="en-US" dirty="0" err="1" smtClean="0"/>
            <a:t>Cheminvest</a:t>
          </a:r>
          <a:r>
            <a:rPr lang="en-US" dirty="0" smtClean="0"/>
            <a:t> (Del HC)</a:t>
          </a:r>
          <a:endParaRPr lang="en-US" dirty="0"/>
        </a:p>
      </dgm:t>
    </dgm:pt>
    <dgm:pt modelId="{4C465291-5EF4-4618-A316-4B162E61B49D}" type="parTrans" cxnId="{028B7B42-C352-4F9B-B066-8B15F5858A8F}">
      <dgm:prSet/>
      <dgm:spPr/>
      <dgm:t>
        <a:bodyPr/>
        <a:lstStyle/>
        <a:p>
          <a:endParaRPr lang="en-US"/>
        </a:p>
      </dgm:t>
    </dgm:pt>
    <dgm:pt modelId="{2BADFB66-43F0-45AD-BE18-B8AF961F044A}" type="sibTrans" cxnId="{028B7B42-C352-4F9B-B066-8B15F5858A8F}">
      <dgm:prSet/>
      <dgm:spPr/>
      <dgm:t>
        <a:bodyPr/>
        <a:lstStyle/>
        <a:p>
          <a:endParaRPr lang="en-US"/>
        </a:p>
      </dgm:t>
    </dgm:pt>
    <dgm:pt modelId="{78B171D2-15BC-408F-8845-AE0F99D3CF9B}" type="pres">
      <dgm:prSet presAssocID="{11E5BEDC-C130-4EC2-A4A3-EE43165BFC1D}" presName="linear" presStyleCnt="0">
        <dgm:presLayoutVars>
          <dgm:animLvl val="lvl"/>
          <dgm:resizeHandles val="exact"/>
        </dgm:presLayoutVars>
      </dgm:prSet>
      <dgm:spPr/>
      <dgm:t>
        <a:bodyPr/>
        <a:lstStyle/>
        <a:p>
          <a:endParaRPr lang="en-US"/>
        </a:p>
      </dgm:t>
    </dgm:pt>
    <dgm:pt modelId="{E1DCCA0D-705F-49DC-AC80-E97A461F0785}" type="pres">
      <dgm:prSet presAssocID="{D74EF029-626B-4F6F-B110-D6DB44DBFD6C}" presName="parentText" presStyleLbl="node1" presStyleIdx="0" presStyleCnt="6">
        <dgm:presLayoutVars>
          <dgm:chMax val="0"/>
          <dgm:bulletEnabled val="1"/>
        </dgm:presLayoutVars>
      </dgm:prSet>
      <dgm:spPr/>
      <dgm:t>
        <a:bodyPr/>
        <a:lstStyle/>
        <a:p>
          <a:endParaRPr lang="en-US"/>
        </a:p>
      </dgm:t>
    </dgm:pt>
    <dgm:pt modelId="{58E593A0-6DD0-416C-93F0-83DDFB8CF167}" type="pres">
      <dgm:prSet presAssocID="{9FBD48BC-FFEC-4CFC-B550-9F8708DD1408}" presName="spacer" presStyleCnt="0"/>
      <dgm:spPr/>
    </dgm:pt>
    <dgm:pt modelId="{F672E407-25D7-4E44-ADF2-2E5D36078AC8}" type="pres">
      <dgm:prSet presAssocID="{2025BAE1-F9DF-4FC5-921F-DA70A28A23A6}" presName="parentText" presStyleLbl="node1" presStyleIdx="1" presStyleCnt="6">
        <dgm:presLayoutVars>
          <dgm:chMax val="0"/>
          <dgm:bulletEnabled val="1"/>
        </dgm:presLayoutVars>
      </dgm:prSet>
      <dgm:spPr/>
      <dgm:t>
        <a:bodyPr/>
        <a:lstStyle/>
        <a:p>
          <a:endParaRPr lang="en-US"/>
        </a:p>
      </dgm:t>
    </dgm:pt>
    <dgm:pt modelId="{139F6512-29C7-4A94-BD60-8EF8A19EAEE2}" type="pres">
      <dgm:prSet presAssocID="{0F716089-B603-4B9B-BCC1-0104FF75C0E0}" presName="spacer" presStyleCnt="0"/>
      <dgm:spPr/>
    </dgm:pt>
    <dgm:pt modelId="{9BB5DCE5-EB7A-47EF-AD64-6100AB5AC68A}" type="pres">
      <dgm:prSet presAssocID="{56FDCB03-77A6-4FC5-B7B3-6D7DEB2B5553}" presName="parentText" presStyleLbl="node1" presStyleIdx="2" presStyleCnt="6">
        <dgm:presLayoutVars>
          <dgm:chMax val="0"/>
          <dgm:bulletEnabled val="1"/>
        </dgm:presLayoutVars>
      </dgm:prSet>
      <dgm:spPr/>
      <dgm:t>
        <a:bodyPr/>
        <a:lstStyle/>
        <a:p>
          <a:endParaRPr lang="en-US"/>
        </a:p>
      </dgm:t>
    </dgm:pt>
    <dgm:pt modelId="{7B35C57E-4FC6-46E8-8240-7AB8BBD0B45C}" type="pres">
      <dgm:prSet presAssocID="{6BC16F8C-44AC-4BE5-B112-A60E8C4485DF}" presName="spacer" presStyleCnt="0"/>
      <dgm:spPr/>
    </dgm:pt>
    <dgm:pt modelId="{65D7DD82-662A-4EAA-9E76-73AB76E8CE52}" type="pres">
      <dgm:prSet presAssocID="{6425A818-71C9-4EC2-8C05-63CF6F42DE42}" presName="parentText" presStyleLbl="node1" presStyleIdx="3" presStyleCnt="6">
        <dgm:presLayoutVars>
          <dgm:chMax val="0"/>
          <dgm:bulletEnabled val="1"/>
        </dgm:presLayoutVars>
      </dgm:prSet>
      <dgm:spPr/>
      <dgm:t>
        <a:bodyPr/>
        <a:lstStyle/>
        <a:p>
          <a:endParaRPr lang="en-US"/>
        </a:p>
      </dgm:t>
    </dgm:pt>
    <dgm:pt modelId="{555D4C86-110B-46E4-B18B-69D93581952E}" type="pres">
      <dgm:prSet presAssocID="{319F82AF-C61D-4F9A-9F7A-147928633521}" presName="spacer" presStyleCnt="0"/>
      <dgm:spPr/>
    </dgm:pt>
    <dgm:pt modelId="{28B422F7-98A7-4E19-BA80-8B032F29D700}" type="pres">
      <dgm:prSet presAssocID="{D7A15F84-6497-4E44-BEFA-4741CEA2BEB1}" presName="parentText" presStyleLbl="node1" presStyleIdx="4" presStyleCnt="6">
        <dgm:presLayoutVars>
          <dgm:chMax val="0"/>
          <dgm:bulletEnabled val="1"/>
        </dgm:presLayoutVars>
      </dgm:prSet>
      <dgm:spPr/>
      <dgm:t>
        <a:bodyPr/>
        <a:lstStyle/>
        <a:p>
          <a:endParaRPr lang="en-US"/>
        </a:p>
      </dgm:t>
    </dgm:pt>
    <dgm:pt modelId="{7E707954-19A9-4CFD-A2E4-0F03296564C8}" type="pres">
      <dgm:prSet presAssocID="{1D5F2774-3D56-49CA-80F8-568304345D5D}" presName="spacer" presStyleCnt="0"/>
      <dgm:spPr/>
    </dgm:pt>
    <dgm:pt modelId="{C9D28584-687B-48AE-BA55-927CE9AFCCDA}" type="pres">
      <dgm:prSet presAssocID="{8F2FA2ED-F844-4058-9918-D092729E6DCD}" presName="parentText" presStyleLbl="node1" presStyleIdx="5" presStyleCnt="6">
        <dgm:presLayoutVars>
          <dgm:chMax val="0"/>
          <dgm:bulletEnabled val="1"/>
        </dgm:presLayoutVars>
      </dgm:prSet>
      <dgm:spPr/>
      <dgm:t>
        <a:bodyPr/>
        <a:lstStyle/>
        <a:p>
          <a:endParaRPr lang="en-US"/>
        </a:p>
      </dgm:t>
    </dgm:pt>
  </dgm:ptLst>
  <dgm:cxnLst>
    <dgm:cxn modelId="{7648E481-C9FA-45F1-9ED3-455D2493476E}" srcId="{11E5BEDC-C130-4EC2-A4A3-EE43165BFC1D}" destId="{D7A15F84-6497-4E44-BEFA-4741CEA2BEB1}" srcOrd="4" destOrd="0" parTransId="{159034D6-51D7-4EC4-8AF7-16D16CB8B064}" sibTransId="{1D5F2774-3D56-49CA-80F8-568304345D5D}"/>
    <dgm:cxn modelId="{668C4146-5AED-467B-AFB8-78EE620D7D52}" srcId="{11E5BEDC-C130-4EC2-A4A3-EE43165BFC1D}" destId="{D74EF029-626B-4F6F-B110-D6DB44DBFD6C}" srcOrd="0" destOrd="0" parTransId="{3F9E275F-CE5C-4E7B-B5C4-4200275007AA}" sibTransId="{9FBD48BC-FFEC-4CFC-B550-9F8708DD1408}"/>
    <dgm:cxn modelId="{909CE714-C312-4EFE-BD3A-E210EB75097B}" type="presOf" srcId="{11E5BEDC-C130-4EC2-A4A3-EE43165BFC1D}" destId="{78B171D2-15BC-408F-8845-AE0F99D3CF9B}" srcOrd="0" destOrd="0" presId="urn:microsoft.com/office/officeart/2005/8/layout/vList2"/>
    <dgm:cxn modelId="{DDDA00F1-C271-429C-B31D-52FD4DE439F4}" type="presOf" srcId="{D7A15F84-6497-4E44-BEFA-4741CEA2BEB1}" destId="{28B422F7-98A7-4E19-BA80-8B032F29D700}" srcOrd="0" destOrd="0" presId="urn:microsoft.com/office/officeart/2005/8/layout/vList2"/>
    <dgm:cxn modelId="{51CC997D-237C-4F27-9F2F-68B31C448C36}" type="presOf" srcId="{D74EF029-626B-4F6F-B110-D6DB44DBFD6C}" destId="{E1DCCA0D-705F-49DC-AC80-E97A461F0785}" srcOrd="0" destOrd="0" presId="urn:microsoft.com/office/officeart/2005/8/layout/vList2"/>
    <dgm:cxn modelId="{A0694AB2-2988-4D27-A736-4CC8FC136365}" srcId="{11E5BEDC-C130-4EC2-A4A3-EE43165BFC1D}" destId="{56FDCB03-77A6-4FC5-B7B3-6D7DEB2B5553}" srcOrd="2" destOrd="0" parTransId="{03207139-92D2-4135-ACD1-C8BA716FBDFC}" sibTransId="{6BC16F8C-44AC-4BE5-B112-A60E8C4485DF}"/>
    <dgm:cxn modelId="{A544A60C-EE07-46D0-B142-B372567FFEAE}" type="presOf" srcId="{56FDCB03-77A6-4FC5-B7B3-6D7DEB2B5553}" destId="{9BB5DCE5-EB7A-47EF-AD64-6100AB5AC68A}" srcOrd="0" destOrd="0" presId="urn:microsoft.com/office/officeart/2005/8/layout/vList2"/>
    <dgm:cxn modelId="{7B18F17C-1CB4-4663-A92C-886E639A7203}" type="presOf" srcId="{8F2FA2ED-F844-4058-9918-D092729E6DCD}" destId="{C9D28584-687B-48AE-BA55-927CE9AFCCDA}" srcOrd="0" destOrd="0" presId="urn:microsoft.com/office/officeart/2005/8/layout/vList2"/>
    <dgm:cxn modelId="{9AD48666-A828-453E-BBE9-C93B8A48C726}" type="presOf" srcId="{2025BAE1-F9DF-4FC5-921F-DA70A28A23A6}" destId="{F672E407-25D7-4E44-ADF2-2E5D36078AC8}" srcOrd="0" destOrd="0" presId="urn:microsoft.com/office/officeart/2005/8/layout/vList2"/>
    <dgm:cxn modelId="{028B7B42-C352-4F9B-B066-8B15F5858A8F}" srcId="{11E5BEDC-C130-4EC2-A4A3-EE43165BFC1D}" destId="{8F2FA2ED-F844-4058-9918-D092729E6DCD}" srcOrd="5" destOrd="0" parTransId="{4C465291-5EF4-4618-A316-4B162E61B49D}" sibTransId="{2BADFB66-43F0-45AD-BE18-B8AF961F044A}"/>
    <dgm:cxn modelId="{BD861D26-F3BC-44FF-B397-E24B1D6D1A87}" srcId="{11E5BEDC-C130-4EC2-A4A3-EE43165BFC1D}" destId="{6425A818-71C9-4EC2-8C05-63CF6F42DE42}" srcOrd="3" destOrd="0" parTransId="{671A25F0-D159-447C-9928-17640A2D180E}" sibTransId="{319F82AF-C61D-4F9A-9F7A-147928633521}"/>
    <dgm:cxn modelId="{5D853412-2CD0-4DE8-85F9-9223AF02E317}" srcId="{11E5BEDC-C130-4EC2-A4A3-EE43165BFC1D}" destId="{2025BAE1-F9DF-4FC5-921F-DA70A28A23A6}" srcOrd="1" destOrd="0" parTransId="{8E241350-DD92-46E9-AB74-3BB4012D95A8}" sibTransId="{0F716089-B603-4B9B-BCC1-0104FF75C0E0}"/>
    <dgm:cxn modelId="{B0FA9939-E69E-4B3B-B1C1-70972D523045}" type="presOf" srcId="{6425A818-71C9-4EC2-8C05-63CF6F42DE42}" destId="{65D7DD82-662A-4EAA-9E76-73AB76E8CE52}" srcOrd="0" destOrd="0" presId="urn:microsoft.com/office/officeart/2005/8/layout/vList2"/>
    <dgm:cxn modelId="{C0CD8321-BAD2-40FA-BD80-35EC88958B6E}" type="presParOf" srcId="{78B171D2-15BC-408F-8845-AE0F99D3CF9B}" destId="{E1DCCA0D-705F-49DC-AC80-E97A461F0785}" srcOrd="0" destOrd="0" presId="urn:microsoft.com/office/officeart/2005/8/layout/vList2"/>
    <dgm:cxn modelId="{339D7B3A-6960-4A5C-94E0-3C465299AA2C}" type="presParOf" srcId="{78B171D2-15BC-408F-8845-AE0F99D3CF9B}" destId="{58E593A0-6DD0-416C-93F0-83DDFB8CF167}" srcOrd="1" destOrd="0" presId="urn:microsoft.com/office/officeart/2005/8/layout/vList2"/>
    <dgm:cxn modelId="{4B48ED46-62FD-490C-B354-81F4650232F2}" type="presParOf" srcId="{78B171D2-15BC-408F-8845-AE0F99D3CF9B}" destId="{F672E407-25D7-4E44-ADF2-2E5D36078AC8}" srcOrd="2" destOrd="0" presId="urn:microsoft.com/office/officeart/2005/8/layout/vList2"/>
    <dgm:cxn modelId="{CEA638EF-5356-4A6B-AA59-1DD5C0B93876}" type="presParOf" srcId="{78B171D2-15BC-408F-8845-AE0F99D3CF9B}" destId="{139F6512-29C7-4A94-BD60-8EF8A19EAEE2}" srcOrd="3" destOrd="0" presId="urn:microsoft.com/office/officeart/2005/8/layout/vList2"/>
    <dgm:cxn modelId="{71C0EB18-3377-481F-AC00-062BAB9BF6DE}" type="presParOf" srcId="{78B171D2-15BC-408F-8845-AE0F99D3CF9B}" destId="{9BB5DCE5-EB7A-47EF-AD64-6100AB5AC68A}" srcOrd="4" destOrd="0" presId="urn:microsoft.com/office/officeart/2005/8/layout/vList2"/>
    <dgm:cxn modelId="{25735C32-641E-4F81-92D2-FB2C53269CB1}" type="presParOf" srcId="{78B171D2-15BC-408F-8845-AE0F99D3CF9B}" destId="{7B35C57E-4FC6-46E8-8240-7AB8BBD0B45C}" srcOrd="5" destOrd="0" presId="urn:microsoft.com/office/officeart/2005/8/layout/vList2"/>
    <dgm:cxn modelId="{19623BBC-F7F2-44B1-894C-C9CB1FE46B70}" type="presParOf" srcId="{78B171D2-15BC-408F-8845-AE0F99D3CF9B}" destId="{65D7DD82-662A-4EAA-9E76-73AB76E8CE52}" srcOrd="6" destOrd="0" presId="urn:microsoft.com/office/officeart/2005/8/layout/vList2"/>
    <dgm:cxn modelId="{BCE41D45-DE36-41E0-89FF-86EBAFA57B67}" type="presParOf" srcId="{78B171D2-15BC-408F-8845-AE0F99D3CF9B}" destId="{555D4C86-110B-46E4-B18B-69D93581952E}" srcOrd="7" destOrd="0" presId="urn:microsoft.com/office/officeart/2005/8/layout/vList2"/>
    <dgm:cxn modelId="{30FCF54E-8585-4AD8-B664-B59282DB154D}" type="presParOf" srcId="{78B171D2-15BC-408F-8845-AE0F99D3CF9B}" destId="{28B422F7-98A7-4E19-BA80-8B032F29D700}" srcOrd="8" destOrd="0" presId="urn:microsoft.com/office/officeart/2005/8/layout/vList2"/>
    <dgm:cxn modelId="{BDDE11DB-D1EB-4176-B5F9-FE25E06829BC}" type="presParOf" srcId="{78B171D2-15BC-408F-8845-AE0F99D3CF9B}" destId="{7E707954-19A9-4CFD-A2E4-0F03296564C8}" srcOrd="9" destOrd="0" presId="urn:microsoft.com/office/officeart/2005/8/layout/vList2"/>
    <dgm:cxn modelId="{3627E5EC-5FFD-4D6D-8685-C0F40546ED96}" type="presParOf" srcId="{78B171D2-15BC-408F-8845-AE0F99D3CF9B}" destId="{C9D28584-687B-48AE-BA55-927CE9AFCCDA}" srcOrd="10" destOrd="0" presId="urn:microsoft.com/office/officeart/2005/8/layout/vList2"/>
  </dgm:cxnLst>
  <dgm:bg/>
  <dgm:whole/>
</dgm:dataModel>
</file>

<file path=ppt/diagrams/data25.xml><?xml version="1.0" encoding="utf-8"?>
<dgm:dataModel xmlns:dgm="http://schemas.openxmlformats.org/drawingml/2006/diagram" xmlns:a="http://schemas.openxmlformats.org/drawingml/2006/main">
  <dgm:ptLst>
    <dgm:pt modelId="{52F9738E-F3EE-424F-8574-CE471AB15E59}" type="doc">
      <dgm:prSet loTypeId="urn:microsoft.com/office/officeart/2005/8/layout/vList2" loCatId="list" qsTypeId="urn:microsoft.com/office/officeart/2005/8/quickstyle/simple1" qsCatId="simple" csTypeId="urn:microsoft.com/office/officeart/2005/8/colors/accent0_3" csCatId="mainScheme" phldr="1"/>
      <dgm:spPr/>
      <dgm:t>
        <a:bodyPr/>
        <a:lstStyle/>
        <a:p>
          <a:endParaRPr lang="en-US"/>
        </a:p>
      </dgm:t>
    </dgm:pt>
    <dgm:pt modelId="{53F80101-9C6C-40C9-B0C7-063D740392BC}">
      <dgm:prSet/>
      <dgm:spPr/>
      <dgm:t>
        <a:bodyPr/>
        <a:lstStyle/>
        <a:p>
          <a:pPr rtl="0"/>
          <a:r>
            <a:rPr lang="en-US" dirty="0" smtClean="0"/>
            <a:t>Reporting Disallowance for </a:t>
          </a:r>
          <a:endParaRPr lang="en-US" dirty="0"/>
        </a:p>
      </dgm:t>
    </dgm:pt>
    <dgm:pt modelId="{6E9E3D1B-5B25-4252-B8E7-BD30EF95EF5B}" type="parTrans" cxnId="{D635C6F9-68A3-46DD-9EC6-3E555C329736}">
      <dgm:prSet/>
      <dgm:spPr/>
      <dgm:t>
        <a:bodyPr/>
        <a:lstStyle/>
        <a:p>
          <a:endParaRPr lang="en-US"/>
        </a:p>
      </dgm:t>
    </dgm:pt>
    <dgm:pt modelId="{FAD1BDBA-A70D-4280-9A98-8595B7D6012F}" type="sibTrans" cxnId="{D635C6F9-68A3-46DD-9EC6-3E555C329736}">
      <dgm:prSet/>
      <dgm:spPr/>
      <dgm:t>
        <a:bodyPr/>
        <a:lstStyle/>
        <a:p>
          <a:endParaRPr lang="en-US"/>
        </a:p>
      </dgm:t>
    </dgm:pt>
    <dgm:pt modelId="{F6F833D6-E4DE-4986-9685-A3312AD6DB43}">
      <dgm:prSet/>
      <dgm:spPr/>
      <dgm:t>
        <a:bodyPr/>
        <a:lstStyle/>
        <a:p>
          <a:pPr rtl="0"/>
          <a:r>
            <a:rPr lang="en-US" dirty="0" smtClean="0"/>
            <a:t>Non deduction of TDS</a:t>
          </a:r>
          <a:endParaRPr lang="en-US" dirty="0"/>
        </a:p>
      </dgm:t>
    </dgm:pt>
    <dgm:pt modelId="{7197232E-899A-42A1-ABAB-0759DA1C538F}" type="parTrans" cxnId="{CFE0619B-F0CE-47B3-820A-A1CE09A0CA17}">
      <dgm:prSet/>
      <dgm:spPr/>
      <dgm:t>
        <a:bodyPr/>
        <a:lstStyle/>
        <a:p>
          <a:endParaRPr lang="en-US"/>
        </a:p>
      </dgm:t>
    </dgm:pt>
    <dgm:pt modelId="{0F6F929E-7C2B-4885-9B34-DFDAF090846A}" type="sibTrans" cxnId="{CFE0619B-F0CE-47B3-820A-A1CE09A0CA17}">
      <dgm:prSet/>
      <dgm:spPr/>
      <dgm:t>
        <a:bodyPr/>
        <a:lstStyle/>
        <a:p>
          <a:endParaRPr lang="en-US"/>
        </a:p>
      </dgm:t>
    </dgm:pt>
    <dgm:pt modelId="{89E53B48-AD5B-49E8-9159-3474A5D4DA3A}">
      <dgm:prSet/>
      <dgm:spPr/>
      <dgm:t>
        <a:bodyPr/>
        <a:lstStyle/>
        <a:p>
          <a:pPr rtl="0"/>
          <a:r>
            <a:rPr lang="en-US" dirty="0" smtClean="0"/>
            <a:t>Non deposit of TDS deducted</a:t>
          </a:r>
          <a:endParaRPr lang="en-US" dirty="0"/>
        </a:p>
      </dgm:t>
    </dgm:pt>
    <dgm:pt modelId="{43A72E5B-2B0B-4CD7-ADF5-6E0397A8400A}" type="parTrans" cxnId="{98969F61-2545-4942-8F86-BBB2CA7A6095}">
      <dgm:prSet/>
      <dgm:spPr/>
      <dgm:t>
        <a:bodyPr/>
        <a:lstStyle/>
        <a:p>
          <a:endParaRPr lang="en-US"/>
        </a:p>
      </dgm:t>
    </dgm:pt>
    <dgm:pt modelId="{AA5A120C-39D3-4E9A-A178-FE149EDA292C}" type="sibTrans" cxnId="{98969F61-2545-4942-8F86-BBB2CA7A6095}">
      <dgm:prSet/>
      <dgm:spPr/>
      <dgm:t>
        <a:bodyPr/>
        <a:lstStyle/>
        <a:p>
          <a:endParaRPr lang="en-US"/>
        </a:p>
      </dgm:t>
    </dgm:pt>
    <dgm:pt modelId="{931FBE6E-1606-4DC2-8B4C-06BA7AD60AF5}">
      <dgm:prSet/>
      <dgm:spPr/>
      <dgm:t>
        <a:bodyPr/>
        <a:lstStyle/>
        <a:p>
          <a:pPr rtl="0"/>
          <a:r>
            <a:rPr lang="en-US" dirty="0" smtClean="0"/>
            <a:t>Second Proviso to Section 40(a)(</a:t>
          </a:r>
          <a:r>
            <a:rPr lang="en-US" dirty="0" err="1" smtClean="0"/>
            <a:t>ia</a:t>
          </a:r>
          <a:r>
            <a:rPr lang="en-US" dirty="0" smtClean="0"/>
            <a:t>)</a:t>
          </a:r>
          <a:endParaRPr lang="en-US" dirty="0"/>
        </a:p>
      </dgm:t>
    </dgm:pt>
    <dgm:pt modelId="{D213E0E6-D9D0-4A10-9BEA-FC3011A12F38}" type="parTrans" cxnId="{BC7D952E-A7EA-4E2A-B4F0-997B555C29C2}">
      <dgm:prSet/>
      <dgm:spPr/>
      <dgm:t>
        <a:bodyPr/>
        <a:lstStyle/>
        <a:p>
          <a:endParaRPr lang="en-US"/>
        </a:p>
      </dgm:t>
    </dgm:pt>
    <dgm:pt modelId="{7036F1E1-25F2-49F4-8964-4B4DA01D4460}" type="sibTrans" cxnId="{BC7D952E-A7EA-4E2A-B4F0-997B555C29C2}">
      <dgm:prSet/>
      <dgm:spPr/>
      <dgm:t>
        <a:bodyPr/>
        <a:lstStyle/>
        <a:p>
          <a:endParaRPr lang="en-US"/>
        </a:p>
      </dgm:t>
    </dgm:pt>
    <dgm:pt modelId="{67354369-99A4-4FA5-8834-AFA76AB82696}">
      <dgm:prSet/>
      <dgm:spPr/>
      <dgm:t>
        <a:bodyPr/>
        <a:lstStyle/>
        <a:p>
          <a:pPr rtl="0"/>
          <a:r>
            <a:rPr lang="en-US" dirty="0" smtClean="0"/>
            <a:t>If the Payee has offered the same to tax</a:t>
          </a:r>
          <a:endParaRPr lang="en-US" dirty="0"/>
        </a:p>
      </dgm:t>
    </dgm:pt>
    <dgm:pt modelId="{660C9F59-911D-4D98-9B2B-E65D57733C61}" type="parTrans" cxnId="{46324898-C4C1-4B34-9D98-E00538DFDFB1}">
      <dgm:prSet/>
      <dgm:spPr/>
      <dgm:t>
        <a:bodyPr/>
        <a:lstStyle/>
        <a:p>
          <a:endParaRPr lang="en-US"/>
        </a:p>
      </dgm:t>
    </dgm:pt>
    <dgm:pt modelId="{EC4C66E6-6E7F-43C3-8327-2646B7C4FDAB}" type="sibTrans" cxnId="{46324898-C4C1-4B34-9D98-E00538DFDFB1}">
      <dgm:prSet/>
      <dgm:spPr/>
      <dgm:t>
        <a:bodyPr/>
        <a:lstStyle/>
        <a:p>
          <a:endParaRPr lang="en-US"/>
        </a:p>
      </dgm:t>
    </dgm:pt>
    <dgm:pt modelId="{BA483B2E-FECD-4D93-B73F-9FE452B66697}">
      <dgm:prSet/>
      <dgm:spPr/>
      <dgm:t>
        <a:bodyPr/>
        <a:lstStyle/>
        <a:p>
          <a:pPr rtl="0"/>
          <a:r>
            <a:rPr lang="en-US" dirty="0" smtClean="0"/>
            <a:t>Certificate of CA in form 26A</a:t>
          </a:r>
          <a:endParaRPr lang="en-US" dirty="0"/>
        </a:p>
      </dgm:t>
    </dgm:pt>
    <dgm:pt modelId="{EC90D4FA-F921-47BD-963B-D4C61DFC5718}" type="parTrans" cxnId="{F78FDCF7-12ED-4D8A-A112-C7337F7F9179}">
      <dgm:prSet/>
      <dgm:spPr/>
      <dgm:t>
        <a:bodyPr/>
        <a:lstStyle/>
        <a:p>
          <a:endParaRPr lang="en-US"/>
        </a:p>
      </dgm:t>
    </dgm:pt>
    <dgm:pt modelId="{0ADD71B4-50CB-41CD-AD2F-5B3AE4F846AD}" type="sibTrans" cxnId="{F78FDCF7-12ED-4D8A-A112-C7337F7F9179}">
      <dgm:prSet/>
      <dgm:spPr/>
      <dgm:t>
        <a:bodyPr/>
        <a:lstStyle/>
        <a:p>
          <a:endParaRPr lang="en-US"/>
        </a:p>
      </dgm:t>
    </dgm:pt>
    <dgm:pt modelId="{4D029053-055C-447C-9367-01553308C3F6}">
      <dgm:prSet/>
      <dgm:spPr/>
      <dgm:t>
        <a:bodyPr/>
        <a:lstStyle/>
        <a:p>
          <a:pPr rtl="0"/>
          <a:r>
            <a:rPr lang="en-US" dirty="0" smtClean="0"/>
            <a:t>No disallowance</a:t>
          </a:r>
          <a:endParaRPr lang="en-US" dirty="0"/>
        </a:p>
      </dgm:t>
    </dgm:pt>
    <dgm:pt modelId="{4BFD99D3-F108-478E-8FC8-BAF180C188B7}" type="parTrans" cxnId="{232655BA-25AE-481E-A564-C04579C625EB}">
      <dgm:prSet/>
      <dgm:spPr/>
      <dgm:t>
        <a:bodyPr/>
        <a:lstStyle/>
        <a:p>
          <a:endParaRPr lang="en-US"/>
        </a:p>
      </dgm:t>
    </dgm:pt>
    <dgm:pt modelId="{0A9A8FE8-9A7C-4E76-9B57-F908D884B42F}" type="sibTrans" cxnId="{232655BA-25AE-481E-A564-C04579C625EB}">
      <dgm:prSet/>
      <dgm:spPr/>
      <dgm:t>
        <a:bodyPr/>
        <a:lstStyle/>
        <a:p>
          <a:endParaRPr lang="en-US"/>
        </a:p>
      </dgm:t>
    </dgm:pt>
    <dgm:pt modelId="{C1F4A9F1-1B5D-4626-8A0A-F4834BA780D7}">
      <dgm:prSet/>
      <dgm:spPr/>
      <dgm:t>
        <a:bodyPr/>
        <a:lstStyle/>
        <a:p>
          <a:pPr rtl="0"/>
          <a:r>
            <a:rPr lang="en-US" i="1" dirty="0" smtClean="0"/>
            <a:t>Conservative view to be adopted from Audit point of view</a:t>
          </a:r>
          <a:endParaRPr lang="en-US" i="1" dirty="0"/>
        </a:p>
      </dgm:t>
    </dgm:pt>
    <dgm:pt modelId="{D51BDB07-CFA4-4247-B0A4-158CAE16898B}" type="parTrans" cxnId="{9B1FE69C-2A09-4D3E-B78F-41BE96C25154}">
      <dgm:prSet/>
      <dgm:spPr/>
      <dgm:t>
        <a:bodyPr/>
        <a:lstStyle/>
        <a:p>
          <a:endParaRPr lang="en-US"/>
        </a:p>
      </dgm:t>
    </dgm:pt>
    <dgm:pt modelId="{A0404E33-454F-4301-BE99-5DD1A3DBAD06}" type="sibTrans" cxnId="{9B1FE69C-2A09-4D3E-B78F-41BE96C25154}">
      <dgm:prSet/>
      <dgm:spPr/>
      <dgm:t>
        <a:bodyPr/>
        <a:lstStyle/>
        <a:p>
          <a:endParaRPr lang="en-US"/>
        </a:p>
      </dgm:t>
    </dgm:pt>
    <dgm:pt modelId="{9B2A5FBC-AC38-4306-B6ED-C1729CE72FD1}" type="pres">
      <dgm:prSet presAssocID="{52F9738E-F3EE-424F-8574-CE471AB15E59}" presName="linear" presStyleCnt="0">
        <dgm:presLayoutVars>
          <dgm:animLvl val="lvl"/>
          <dgm:resizeHandles val="exact"/>
        </dgm:presLayoutVars>
      </dgm:prSet>
      <dgm:spPr/>
      <dgm:t>
        <a:bodyPr/>
        <a:lstStyle/>
        <a:p>
          <a:endParaRPr lang="en-US"/>
        </a:p>
      </dgm:t>
    </dgm:pt>
    <dgm:pt modelId="{7E317907-1198-4809-A5D9-38E0CBBE95AC}" type="pres">
      <dgm:prSet presAssocID="{53F80101-9C6C-40C9-B0C7-063D740392BC}" presName="parentText" presStyleLbl="node1" presStyleIdx="0" presStyleCnt="2">
        <dgm:presLayoutVars>
          <dgm:chMax val="0"/>
          <dgm:bulletEnabled val="1"/>
        </dgm:presLayoutVars>
      </dgm:prSet>
      <dgm:spPr/>
      <dgm:t>
        <a:bodyPr/>
        <a:lstStyle/>
        <a:p>
          <a:endParaRPr lang="en-US"/>
        </a:p>
      </dgm:t>
    </dgm:pt>
    <dgm:pt modelId="{284A496D-BA58-4EC6-B743-DA6836F74F83}" type="pres">
      <dgm:prSet presAssocID="{53F80101-9C6C-40C9-B0C7-063D740392BC}" presName="childText" presStyleLbl="revTx" presStyleIdx="0" presStyleCnt="2">
        <dgm:presLayoutVars>
          <dgm:bulletEnabled val="1"/>
        </dgm:presLayoutVars>
      </dgm:prSet>
      <dgm:spPr/>
      <dgm:t>
        <a:bodyPr/>
        <a:lstStyle/>
        <a:p>
          <a:endParaRPr lang="en-US"/>
        </a:p>
      </dgm:t>
    </dgm:pt>
    <dgm:pt modelId="{8CA97D07-D43C-4D62-B86D-DAD8D90EF0EC}" type="pres">
      <dgm:prSet presAssocID="{931FBE6E-1606-4DC2-8B4C-06BA7AD60AF5}" presName="parentText" presStyleLbl="node1" presStyleIdx="1" presStyleCnt="2">
        <dgm:presLayoutVars>
          <dgm:chMax val="0"/>
          <dgm:bulletEnabled val="1"/>
        </dgm:presLayoutVars>
      </dgm:prSet>
      <dgm:spPr/>
      <dgm:t>
        <a:bodyPr/>
        <a:lstStyle/>
        <a:p>
          <a:endParaRPr lang="en-US"/>
        </a:p>
      </dgm:t>
    </dgm:pt>
    <dgm:pt modelId="{F32C37E7-EBEC-450A-855C-9080DA5EBF01}" type="pres">
      <dgm:prSet presAssocID="{931FBE6E-1606-4DC2-8B4C-06BA7AD60AF5}" presName="childText" presStyleLbl="revTx" presStyleIdx="1" presStyleCnt="2">
        <dgm:presLayoutVars>
          <dgm:bulletEnabled val="1"/>
        </dgm:presLayoutVars>
      </dgm:prSet>
      <dgm:spPr/>
      <dgm:t>
        <a:bodyPr/>
        <a:lstStyle/>
        <a:p>
          <a:endParaRPr lang="en-US"/>
        </a:p>
      </dgm:t>
    </dgm:pt>
  </dgm:ptLst>
  <dgm:cxnLst>
    <dgm:cxn modelId="{CFE0619B-F0CE-47B3-820A-A1CE09A0CA17}" srcId="{53F80101-9C6C-40C9-B0C7-063D740392BC}" destId="{F6F833D6-E4DE-4986-9685-A3312AD6DB43}" srcOrd="0" destOrd="0" parTransId="{7197232E-899A-42A1-ABAB-0759DA1C538F}" sibTransId="{0F6F929E-7C2B-4885-9B34-DFDAF090846A}"/>
    <dgm:cxn modelId="{BC7D952E-A7EA-4E2A-B4F0-997B555C29C2}" srcId="{52F9738E-F3EE-424F-8574-CE471AB15E59}" destId="{931FBE6E-1606-4DC2-8B4C-06BA7AD60AF5}" srcOrd="1" destOrd="0" parTransId="{D213E0E6-D9D0-4A10-9BEA-FC3011A12F38}" sibTransId="{7036F1E1-25F2-49F4-8964-4B4DA01D4460}"/>
    <dgm:cxn modelId="{98969F61-2545-4942-8F86-BBB2CA7A6095}" srcId="{53F80101-9C6C-40C9-B0C7-063D740392BC}" destId="{89E53B48-AD5B-49E8-9159-3474A5D4DA3A}" srcOrd="1" destOrd="0" parTransId="{43A72E5B-2B0B-4CD7-ADF5-6E0397A8400A}" sibTransId="{AA5A120C-39D3-4E9A-A178-FE149EDA292C}"/>
    <dgm:cxn modelId="{28CE37C0-1904-47AE-A9BA-C2C3C83EC1F7}" type="presOf" srcId="{C1F4A9F1-1B5D-4626-8A0A-F4834BA780D7}" destId="{F32C37E7-EBEC-450A-855C-9080DA5EBF01}" srcOrd="0" destOrd="3" presId="urn:microsoft.com/office/officeart/2005/8/layout/vList2"/>
    <dgm:cxn modelId="{232655BA-25AE-481E-A564-C04579C625EB}" srcId="{931FBE6E-1606-4DC2-8B4C-06BA7AD60AF5}" destId="{4D029053-055C-447C-9367-01553308C3F6}" srcOrd="2" destOrd="0" parTransId="{4BFD99D3-F108-478E-8FC8-BAF180C188B7}" sibTransId="{0A9A8FE8-9A7C-4E76-9B57-F908D884B42F}"/>
    <dgm:cxn modelId="{30B8B928-E74F-4EB6-A1C1-ED82259184AC}" type="presOf" srcId="{89E53B48-AD5B-49E8-9159-3474A5D4DA3A}" destId="{284A496D-BA58-4EC6-B743-DA6836F74F83}" srcOrd="0" destOrd="1" presId="urn:microsoft.com/office/officeart/2005/8/layout/vList2"/>
    <dgm:cxn modelId="{F78FDCF7-12ED-4D8A-A112-C7337F7F9179}" srcId="{931FBE6E-1606-4DC2-8B4C-06BA7AD60AF5}" destId="{BA483B2E-FECD-4D93-B73F-9FE452B66697}" srcOrd="1" destOrd="0" parTransId="{EC90D4FA-F921-47BD-963B-D4C61DFC5718}" sibTransId="{0ADD71B4-50CB-41CD-AD2F-5B3AE4F846AD}"/>
    <dgm:cxn modelId="{7233463B-A6D3-43E6-A5BF-F328327A975C}" type="presOf" srcId="{F6F833D6-E4DE-4986-9685-A3312AD6DB43}" destId="{284A496D-BA58-4EC6-B743-DA6836F74F83}" srcOrd="0" destOrd="0" presId="urn:microsoft.com/office/officeart/2005/8/layout/vList2"/>
    <dgm:cxn modelId="{D0A39925-062B-44A6-871B-2AB9AAC7C17C}" type="presOf" srcId="{BA483B2E-FECD-4D93-B73F-9FE452B66697}" destId="{F32C37E7-EBEC-450A-855C-9080DA5EBF01}" srcOrd="0" destOrd="1" presId="urn:microsoft.com/office/officeart/2005/8/layout/vList2"/>
    <dgm:cxn modelId="{9CBC978E-56D2-4E33-80BB-265B651F1CC6}" type="presOf" srcId="{931FBE6E-1606-4DC2-8B4C-06BA7AD60AF5}" destId="{8CA97D07-D43C-4D62-B86D-DAD8D90EF0EC}" srcOrd="0" destOrd="0" presId="urn:microsoft.com/office/officeart/2005/8/layout/vList2"/>
    <dgm:cxn modelId="{D635C6F9-68A3-46DD-9EC6-3E555C329736}" srcId="{52F9738E-F3EE-424F-8574-CE471AB15E59}" destId="{53F80101-9C6C-40C9-B0C7-063D740392BC}" srcOrd="0" destOrd="0" parTransId="{6E9E3D1B-5B25-4252-B8E7-BD30EF95EF5B}" sibTransId="{FAD1BDBA-A70D-4280-9A98-8595B7D6012F}"/>
    <dgm:cxn modelId="{46B58B7E-E049-4B4C-A8BF-57E29A431F95}" type="presOf" srcId="{52F9738E-F3EE-424F-8574-CE471AB15E59}" destId="{9B2A5FBC-AC38-4306-B6ED-C1729CE72FD1}" srcOrd="0" destOrd="0" presId="urn:microsoft.com/office/officeart/2005/8/layout/vList2"/>
    <dgm:cxn modelId="{4049C604-C852-46EC-A081-641DC7F1DAAD}" type="presOf" srcId="{67354369-99A4-4FA5-8834-AFA76AB82696}" destId="{F32C37E7-EBEC-450A-855C-9080DA5EBF01}" srcOrd="0" destOrd="0" presId="urn:microsoft.com/office/officeart/2005/8/layout/vList2"/>
    <dgm:cxn modelId="{AC486019-6A83-4426-8EC0-EBC30CB4C448}" type="presOf" srcId="{4D029053-055C-447C-9367-01553308C3F6}" destId="{F32C37E7-EBEC-450A-855C-9080DA5EBF01}" srcOrd="0" destOrd="2" presId="urn:microsoft.com/office/officeart/2005/8/layout/vList2"/>
    <dgm:cxn modelId="{46324898-C4C1-4B34-9D98-E00538DFDFB1}" srcId="{931FBE6E-1606-4DC2-8B4C-06BA7AD60AF5}" destId="{67354369-99A4-4FA5-8834-AFA76AB82696}" srcOrd="0" destOrd="0" parTransId="{660C9F59-911D-4D98-9B2B-E65D57733C61}" sibTransId="{EC4C66E6-6E7F-43C3-8327-2646B7C4FDAB}"/>
    <dgm:cxn modelId="{9B1FE69C-2A09-4D3E-B78F-41BE96C25154}" srcId="{931FBE6E-1606-4DC2-8B4C-06BA7AD60AF5}" destId="{C1F4A9F1-1B5D-4626-8A0A-F4834BA780D7}" srcOrd="3" destOrd="0" parTransId="{D51BDB07-CFA4-4247-B0A4-158CAE16898B}" sibTransId="{A0404E33-454F-4301-BE99-5DD1A3DBAD06}"/>
    <dgm:cxn modelId="{207E7C2C-C619-4AFB-A0E6-EFD2F868D891}" type="presOf" srcId="{53F80101-9C6C-40C9-B0C7-063D740392BC}" destId="{7E317907-1198-4809-A5D9-38E0CBBE95AC}" srcOrd="0" destOrd="0" presId="urn:microsoft.com/office/officeart/2005/8/layout/vList2"/>
    <dgm:cxn modelId="{992BEF89-803B-4A17-897D-A5EE21CA8935}" type="presParOf" srcId="{9B2A5FBC-AC38-4306-B6ED-C1729CE72FD1}" destId="{7E317907-1198-4809-A5D9-38E0CBBE95AC}" srcOrd="0" destOrd="0" presId="urn:microsoft.com/office/officeart/2005/8/layout/vList2"/>
    <dgm:cxn modelId="{50ED425C-CE5D-4265-9A45-EFC49C0E367D}" type="presParOf" srcId="{9B2A5FBC-AC38-4306-B6ED-C1729CE72FD1}" destId="{284A496D-BA58-4EC6-B743-DA6836F74F83}" srcOrd="1" destOrd="0" presId="urn:microsoft.com/office/officeart/2005/8/layout/vList2"/>
    <dgm:cxn modelId="{7259FB24-A9E0-4C05-8E30-326E066E5516}" type="presParOf" srcId="{9B2A5FBC-AC38-4306-B6ED-C1729CE72FD1}" destId="{8CA97D07-D43C-4D62-B86D-DAD8D90EF0EC}" srcOrd="2" destOrd="0" presId="urn:microsoft.com/office/officeart/2005/8/layout/vList2"/>
    <dgm:cxn modelId="{94330C8C-F528-4284-A2F6-28F81AC44CBA}" type="presParOf" srcId="{9B2A5FBC-AC38-4306-B6ED-C1729CE72FD1}" destId="{F32C37E7-EBEC-450A-855C-9080DA5EBF01}" srcOrd="3" destOrd="0" presId="urn:microsoft.com/office/officeart/2005/8/layout/vList2"/>
  </dgm:cxnLst>
  <dgm:bg/>
  <dgm:whole/>
</dgm:dataModel>
</file>

<file path=ppt/diagrams/data26.xml><?xml version="1.0" encoding="utf-8"?>
<dgm:dataModel xmlns:dgm="http://schemas.openxmlformats.org/drawingml/2006/diagram" xmlns:a="http://schemas.openxmlformats.org/drawingml/2006/main">
  <dgm:ptLst>
    <dgm:pt modelId="{A11A0F49-FCE5-4093-8B5C-09C93E643522}"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3E7288F1-E70F-4226-A39D-741205F438AE}">
      <dgm:prSet/>
      <dgm:spPr/>
      <dgm:t>
        <a:bodyPr/>
        <a:lstStyle/>
        <a:p>
          <a:pPr rtl="0"/>
          <a:r>
            <a:rPr lang="en-US" dirty="0" smtClean="0"/>
            <a:t>Second Proviso to 40(a)(</a:t>
          </a:r>
          <a:r>
            <a:rPr lang="en-US" dirty="0" err="1" smtClean="0"/>
            <a:t>ia</a:t>
          </a:r>
          <a:r>
            <a:rPr lang="en-US" dirty="0" smtClean="0"/>
            <a:t>) retrospective</a:t>
          </a:r>
          <a:endParaRPr lang="en-US" dirty="0"/>
        </a:p>
      </dgm:t>
    </dgm:pt>
    <dgm:pt modelId="{F1AE3B25-7051-4E16-B405-D2687001B9D6}" type="parTrans" cxnId="{7017F72E-F65B-44A4-8134-6E5115285E56}">
      <dgm:prSet/>
      <dgm:spPr/>
      <dgm:t>
        <a:bodyPr/>
        <a:lstStyle/>
        <a:p>
          <a:endParaRPr lang="en-US"/>
        </a:p>
      </dgm:t>
    </dgm:pt>
    <dgm:pt modelId="{42706399-24AB-443D-AD5F-DAA36E88060B}" type="sibTrans" cxnId="{7017F72E-F65B-44A4-8134-6E5115285E56}">
      <dgm:prSet/>
      <dgm:spPr/>
      <dgm:t>
        <a:bodyPr/>
        <a:lstStyle/>
        <a:p>
          <a:endParaRPr lang="en-US"/>
        </a:p>
      </dgm:t>
    </dgm:pt>
    <dgm:pt modelId="{62F01978-8800-4DCE-B781-2A3AC42E701A}">
      <dgm:prSet custT="1"/>
      <dgm:spPr/>
      <dgm:t>
        <a:bodyPr/>
        <a:lstStyle/>
        <a:p>
          <a:pPr rtl="0"/>
          <a:r>
            <a:rPr lang="en-US" sz="2400" dirty="0" smtClean="0"/>
            <a:t>ACIT vs. </a:t>
          </a:r>
          <a:r>
            <a:rPr lang="en-US" sz="2400" dirty="0" err="1" smtClean="0"/>
            <a:t>Pratibha</a:t>
          </a:r>
          <a:r>
            <a:rPr lang="en-US" sz="2400" dirty="0" smtClean="0"/>
            <a:t> </a:t>
          </a:r>
          <a:r>
            <a:rPr lang="en-US" sz="2400" dirty="0" err="1" smtClean="0"/>
            <a:t>Exims</a:t>
          </a:r>
          <a:r>
            <a:rPr lang="en-US" sz="2400" dirty="0" smtClean="0"/>
            <a:t> Pvt. Ltd. (ITA 90/Ind./2013)</a:t>
          </a:r>
          <a:endParaRPr lang="en-US" sz="2400" dirty="0"/>
        </a:p>
      </dgm:t>
    </dgm:pt>
    <dgm:pt modelId="{4CBA2E6B-9E23-4E63-9DE7-339FB973831A}" type="parTrans" cxnId="{8D94F797-287B-4E7A-99AE-3F7D27AB7F0D}">
      <dgm:prSet/>
      <dgm:spPr/>
      <dgm:t>
        <a:bodyPr/>
        <a:lstStyle/>
        <a:p>
          <a:endParaRPr lang="en-US"/>
        </a:p>
      </dgm:t>
    </dgm:pt>
    <dgm:pt modelId="{842B62AE-01CB-4F3F-A8AE-948C6DA8CBB4}" type="sibTrans" cxnId="{8D94F797-287B-4E7A-99AE-3F7D27AB7F0D}">
      <dgm:prSet/>
      <dgm:spPr/>
      <dgm:t>
        <a:bodyPr/>
        <a:lstStyle/>
        <a:p>
          <a:endParaRPr lang="en-US"/>
        </a:p>
      </dgm:t>
    </dgm:pt>
    <dgm:pt modelId="{941690F2-B28C-477C-B0F5-91B21345AEA5}">
      <dgm:prSet custT="1"/>
      <dgm:spPr/>
      <dgm:t>
        <a:bodyPr/>
        <a:lstStyle/>
        <a:p>
          <a:pPr rtl="0"/>
          <a:r>
            <a:rPr lang="en-US" sz="2400" dirty="0" smtClean="0"/>
            <a:t>Gujarat </a:t>
          </a:r>
          <a:r>
            <a:rPr lang="en-US" sz="2400" dirty="0" err="1" smtClean="0"/>
            <a:t>Pipavav</a:t>
          </a:r>
          <a:r>
            <a:rPr lang="en-US" sz="2400" dirty="0" smtClean="0"/>
            <a:t> Port Ltd. vs. DCIT (614/</a:t>
          </a:r>
          <a:r>
            <a:rPr lang="en-US" sz="2400" dirty="0" err="1" smtClean="0"/>
            <a:t>Rjt</a:t>
          </a:r>
          <a:r>
            <a:rPr lang="en-US" sz="2400" dirty="0" smtClean="0"/>
            <a:t>/2012)</a:t>
          </a:r>
          <a:endParaRPr lang="en-US" sz="2400" dirty="0"/>
        </a:p>
      </dgm:t>
    </dgm:pt>
    <dgm:pt modelId="{FA17BB26-615C-4CA8-828B-0BC5DD137E54}" type="parTrans" cxnId="{CE0A28DD-3023-4709-9C02-40FE1230EF18}">
      <dgm:prSet/>
      <dgm:spPr/>
      <dgm:t>
        <a:bodyPr/>
        <a:lstStyle/>
        <a:p>
          <a:endParaRPr lang="en-US"/>
        </a:p>
      </dgm:t>
    </dgm:pt>
    <dgm:pt modelId="{50E069E7-034F-4E7F-A7D3-B1EA249C44C8}" type="sibTrans" cxnId="{CE0A28DD-3023-4709-9C02-40FE1230EF18}">
      <dgm:prSet/>
      <dgm:spPr/>
      <dgm:t>
        <a:bodyPr/>
        <a:lstStyle/>
        <a:p>
          <a:endParaRPr lang="en-US"/>
        </a:p>
      </dgm:t>
    </dgm:pt>
    <dgm:pt modelId="{84D978F4-F480-444B-9942-82A1AA722F09}">
      <dgm:prSet custT="1"/>
      <dgm:spPr/>
      <dgm:t>
        <a:bodyPr/>
        <a:lstStyle/>
        <a:p>
          <a:pPr rtl="0"/>
          <a:r>
            <a:rPr lang="en-US" sz="2400" dirty="0" smtClean="0"/>
            <a:t>Shri Antony D. </a:t>
          </a:r>
          <a:r>
            <a:rPr lang="en-US" sz="2400" dirty="0" err="1" smtClean="0"/>
            <a:t>Mundackal</a:t>
          </a:r>
          <a:r>
            <a:rPr lang="en-US" sz="2400" dirty="0" smtClean="0"/>
            <a:t> Vs. ACIT (ITA 38/</a:t>
          </a:r>
          <a:r>
            <a:rPr lang="en-US" sz="2400" dirty="0" err="1" smtClean="0"/>
            <a:t>Coch</a:t>
          </a:r>
          <a:r>
            <a:rPr lang="en-US" sz="2400" dirty="0" smtClean="0"/>
            <a:t>/2013)</a:t>
          </a:r>
          <a:endParaRPr lang="en-US" sz="2400" dirty="0"/>
        </a:p>
      </dgm:t>
    </dgm:pt>
    <dgm:pt modelId="{DA949E38-7E0D-450A-BE11-5007B8C24751}" type="parTrans" cxnId="{DB2285EA-6F35-4A0E-A2B8-5D6375E6710B}">
      <dgm:prSet/>
      <dgm:spPr/>
      <dgm:t>
        <a:bodyPr/>
        <a:lstStyle/>
        <a:p>
          <a:endParaRPr lang="en-US"/>
        </a:p>
      </dgm:t>
    </dgm:pt>
    <dgm:pt modelId="{551D4784-764D-4FF5-9CF6-0793ED73B3CB}" type="sibTrans" cxnId="{DB2285EA-6F35-4A0E-A2B8-5D6375E6710B}">
      <dgm:prSet/>
      <dgm:spPr/>
      <dgm:t>
        <a:bodyPr/>
        <a:lstStyle/>
        <a:p>
          <a:endParaRPr lang="en-US"/>
        </a:p>
      </dgm:t>
    </dgm:pt>
    <dgm:pt modelId="{F3043E43-BB5F-4D8A-80EA-72FC0346E299}" type="pres">
      <dgm:prSet presAssocID="{A11A0F49-FCE5-4093-8B5C-09C93E643522}" presName="linear" presStyleCnt="0">
        <dgm:presLayoutVars>
          <dgm:animLvl val="lvl"/>
          <dgm:resizeHandles val="exact"/>
        </dgm:presLayoutVars>
      </dgm:prSet>
      <dgm:spPr/>
      <dgm:t>
        <a:bodyPr/>
        <a:lstStyle/>
        <a:p>
          <a:endParaRPr lang="en-US"/>
        </a:p>
      </dgm:t>
    </dgm:pt>
    <dgm:pt modelId="{AF931AEE-5D15-400A-9A3E-474B4F343256}" type="pres">
      <dgm:prSet presAssocID="{3E7288F1-E70F-4226-A39D-741205F438AE}" presName="parentText" presStyleLbl="node1" presStyleIdx="0" presStyleCnt="1">
        <dgm:presLayoutVars>
          <dgm:chMax val="0"/>
          <dgm:bulletEnabled val="1"/>
        </dgm:presLayoutVars>
      </dgm:prSet>
      <dgm:spPr/>
      <dgm:t>
        <a:bodyPr/>
        <a:lstStyle/>
        <a:p>
          <a:endParaRPr lang="en-US"/>
        </a:p>
      </dgm:t>
    </dgm:pt>
    <dgm:pt modelId="{1012A7E5-6FEC-46F0-B659-64F1230716C3}" type="pres">
      <dgm:prSet presAssocID="{3E7288F1-E70F-4226-A39D-741205F438AE}" presName="childText" presStyleLbl="revTx" presStyleIdx="0" presStyleCnt="1">
        <dgm:presLayoutVars>
          <dgm:bulletEnabled val="1"/>
        </dgm:presLayoutVars>
      </dgm:prSet>
      <dgm:spPr/>
      <dgm:t>
        <a:bodyPr/>
        <a:lstStyle/>
        <a:p>
          <a:endParaRPr lang="en-US"/>
        </a:p>
      </dgm:t>
    </dgm:pt>
  </dgm:ptLst>
  <dgm:cxnLst>
    <dgm:cxn modelId="{A9600801-1129-40AF-82E2-48C559222918}" type="presOf" srcId="{A11A0F49-FCE5-4093-8B5C-09C93E643522}" destId="{F3043E43-BB5F-4D8A-80EA-72FC0346E299}" srcOrd="0" destOrd="0" presId="urn:microsoft.com/office/officeart/2005/8/layout/vList2"/>
    <dgm:cxn modelId="{8D94F797-287B-4E7A-99AE-3F7D27AB7F0D}" srcId="{3E7288F1-E70F-4226-A39D-741205F438AE}" destId="{62F01978-8800-4DCE-B781-2A3AC42E701A}" srcOrd="0" destOrd="0" parTransId="{4CBA2E6B-9E23-4E63-9DE7-339FB973831A}" sibTransId="{842B62AE-01CB-4F3F-A8AE-948C6DA8CBB4}"/>
    <dgm:cxn modelId="{686C5B35-EC64-47AA-B6D3-FCA7DD227F99}" type="presOf" srcId="{62F01978-8800-4DCE-B781-2A3AC42E701A}" destId="{1012A7E5-6FEC-46F0-B659-64F1230716C3}" srcOrd="0" destOrd="0" presId="urn:microsoft.com/office/officeart/2005/8/layout/vList2"/>
    <dgm:cxn modelId="{23EB5A3F-E255-4AAC-AB87-E60894D3C7AC}" type="presOf" srcId="{84D978F4-F480-444B-9942-82A1AA722F09}" destId="{1012A7E5-6FEC-46F0-B659-64F1230716C3}" srcOrd="0" destOrd="2" presId="urn:microsoft.com/office/officeart/2005/8/layout/vList2"/>
    <dgm:cxn modelId="{7499E201-3511-4BD5-A100-9281C0E4A965}" type="presOf" srcId="{3E7288F1-E70F-4226-A39D-741205F438AE}" destId="{AF931AEE-5D15-400A-9A3E-474B4F343256}" srcOrd="0" destOrd="0" presId="urn:microsoft.com/office/officeart/2005/8/layout/vList2"/>
    <dgm:cxn modelId="{CE0A28DD-3023-4709-9C02-40FE1230EF18}" srcId="{3E7288F1-E70F-4226-A39D-741205F438AE}" destId="{941690F2-B28C-477C-B0F5-91B21345AEA5}" srcOrd="1" destOrd="0" parTransId="{FA17BB26-615C-4CA8-828B-0BC5DD137E54}" sibTransId="{50E069E7-034F-4E7F-A7D3-B1EA249C44C8}"/>
    <dgm:cxn modelId="{43E25214-2F3C-47C9-A04E-2285B2419222}" type="presOf" srcId="{941690F2-B28C-477C-B0F5-91B21345AEA5}" destId="{1012A7E5-6FEC-46F0-B659-64F1230716C3}" srcOrd="0" destOrd="1" presId="urn:microsoft.com/office/officeart/2005/8/layout/vList2"/>
    <dgm:cxn modelId="{7017F72E-F65B-44A4-8134-6E5115285E56}" srcId="{A11A0F49-FCE5-4093-8B5C-09C93E643522}" destId="{3E7288F1-E70F-4226-A39D-741205F438AE}" srcOrd="0" destOrd="0" parTransId="{F1AE3B25-7051-4E16-B405-D2687001B9D6}" sibTransId="{42706399-24AB-443D-AD5F-DAA36E88060B}"/>
    <dgm:cxn modelId="{DB2285EA-6F35-4A0E-A2B8-5D6375E6710B}" srcId="{3E7288F1-E70F-4226-A39D-741205F438AE}" destId="{84D978F4-F480-444B-9942-82A1AA722F09}" srcOrd="2" destOrd="0" parTransId="{DA949E38-7E0D-450A-BE11-5007B8C24751}" sibTransId="{551D4784-764D-4FF5-9CF6-0793ED73B3CB}"/>
    <dgm:cxn modelId="{0B03FB8D-CC00-4E70-95F9-45AF54C7E50D}" type="presParOf" srcId="{F3043E43-BB5F-4D8A-80EA-72FC0346E299}" destId="{AF931AEE-5D15-400A-9A3E-474B4F343256}" srcOrd="0" destOrd="0" presId="urn:microsoft.com/office/officeart/2005/8/layout/vList2"/>
    <dgm:cxn modelId="{8B13E7F4-8A4B-43E4-8712-3D7776D69FE2}" type="presParOf" srcId="{F3043E43-BB5F-4D8A-80EA-72FC0346E299}" destId="{1012A7E5-6FEC-46F0-B659-64F1230716C3}" srcOrd="1" destOrd="0" presId="urn:microsoft.com/office/officeart/2005/8/layout/vList2"/>
  </dgm:cxnLst>
  <dgm:bg/>
  <dgm:whole/>
</dgm:dataModel>
</file>

<file path=ppt/diagrams/data27.xml><?xml version="1.0" encoding="utf-8"?>
<dgm:dataModel xmlns:dgm="http://schemas.openxmlformats.org/drawingml/2006/diagram" xmlns:a="http://schemas.openxmlformats.org/drawingml/2006/main">
  <dgm:ptLst>
    <dgm:pt modelId="{44BF6468-1A84-4383-BF94-F0EBACB335CE}"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73845906-6CCC-4FD2-B6F1-C6CCE187099B}">
      <dgm:prSet/>
      <dgm:spPr/>
      <dgm:t>
        <a:bodyPr/>
        <a:lstStyle/>
        <a:p>
          <a:pPr rtl="0"/>
          <a:r>
            <a:rPr lang="en-US" dirty="0" smtClean="0"/>
            <a:t>Expression “</a:t>
          </a:r>
          <a:r>
            <a:rPr lang="en-US" b="1" i="1" dirty="0" smtClean="0"/>
            <a:t>for the purpose of business</a:t>
          </a:r>
          <a:r>
            <a:rPr lang="en-US" b="1" dirty="0" smtClean="0"/>
            <a:t>”</a:t>
          </a:r>
          <a:r>
            <a:rPr lang="en-US" dirty="0" smtClean="0"/>
            <a:t> is wider in scope than the expression “</a:t>
          </a:r>
          <a:r>
            <a:rPr lang="en-US" b="1" i="1" dirty="0" smtClean="0"/>
            <a:t>for the purpose of earning profits</a:t>
          </a:r>
          <a:r>
            <a:rPr lang="en-US" dirty="0" smtClean="0"/>
            <a:t>” and </a:t>
          </a:r>
          <a:endParaRPr lang="en-US" dirty="0"/>
        </a:p>
      </dgm:t>
    </dgm:pt>
    <dgm:pt modelId="{1B270BCE-9276-4639-BE82-3BB6D70BA959}" type="parTrans" cxnId="{BBEA878E-1207-458E-A23A-48A166B43BF1}">
      <dgm:prSet/>
      <dgm:spPr/>
      <dgm:t>
        <a:bodyPr/>
        <a:lstStyle/>
        <a:p>
          <a:endParaRPr lang="en-US"/>
        </a:p>
      </dgm:t>
    </dgm:pt>
    <dgm:pt modelId="{2EC8B052-0BA4-4B83-8644-00D6D6CAAF62}" type="sibTrans" cxnId="{BBEA878E-1207-458E-A23A-48A166B43BF1}">
      <dgm:prSet/>
      <dgm:spPr/>
      <dgm:t>
        <a:bodyPr/>
        <a:lstStyle/>
        <a:p>
          <a:endParaRPr lang="en-US"/>
        </a:p>
      </dgm:t>
    </dgm:pt>
    <dgm:pt modelId="{9E2D2FBC-73FB-4C7E-8276-22759F6A5F9F}">
      <dgm:prSet/>
      <dgm:spPr/>
      <dgm:t>
        <a:bodyPr/>
        <a:lstStyle/>
        <a:p>
          <a:pPr rtl="0"/>
          <a:r>
            <a:rPr lang="en-US" dirty="0" smtClean="0"/>
            <a:t>‘</a:t>
          </a:r>
          <a:r>
            <a:rPr lang="en-US" b="1" i="1" dirty="0" smtClean="0"/>
            <a:t>wholly and exclusively</a:t>
          </a:r>
          <a:r>
            <a:rPr lang="en-US" b="1" dirty="0" smtClean="0"/>
            <a:t>’</a:t>
          </a:r>
          <a:r>
            <a:rPr lang="en-US" dirty="0" smtClean="0"/>
            <a:t> does not mean ‘</a:t>
          </a:r>
          <a:r>
            <a:rPr lang="en-US" b="1" i="1" dirty="0" smtClean="0"/>
            <a:t>necessarily</a:t>
          </a:r>
          <a:r>
            <a:rPr lang="en-US" b="1" dirty="0" smtClean="0"/>
            <a:t>’.</a:t>
          </a:r>
          <a:endParaRPr lang="en-US" dirty="0"/>
        </a:p>
      </dgm:t>
    </dgm:pt>
    <dgm:pt modelId="{FDDAC1F3-F76B-4C76-B695-A7A51D73BE85}" type="parTrans" cxnId="{97EB4AA7-83A7-4F9A-9878-2F1E855AAF6E}">
      <dgm:prSet/>
      <dgm:spPr/>
      <dgm:t>
        <a:bodyPr/>
        <a:lstStyle/>
        <a:p>
          <a:endParaRPr lang="en-US"/>
        </a:p>
      </dgm:t>
    </dgm:pt>
    <dgm:pt modelId="{CCD47A3A-3856-413C-B93D-7D4B75A226AD}" type="sibTrans" cxnId="{97EB4AA7-83A7-4F9A-9878-2F1E855AAF6E}">
      <dgm:prSet/>
      <dgm:spPr/>
      <dgm:t>
        <a:bodyPr/>
        <a:lstStyle/>
        <a:p>
          <a:endParaRPr lang="en-US"/>
        </a:p>
      </dgm:t>
    </dgm:pt>
    <dgm:pt modelId="{050AABEB-127F-4733-83AF-2DFC97787D25}">
      <dgm:prSet/>
      <dgm:spPr/>
      <dgm:t>
        <a:bodyPr/>
        <a:lstStyle/>
        <a:p>
          <a:pPr rtl="0"/>
          <a:r>
            <a:rPr lang="en-US" dirty="0" smtClean="0"/>
            <a:t>Jurisprudence</a:t>
          </a:r>
          <a:endParaRPr lang="en-US" dirty="0"/>
        </a:p>
      </dgm:t>
    </dgm:pt>
    <dgm:pt modelId="{39A32375-E74D-4969-A2B6-73BEBB9317BA}" type="parTrans" cxnId="{3740735E-B866-4771-9E78-271DDFF295A3}">
      <dgm:prSet/>
      <dgm:spPr/>
      <dgm:t>
        <a:bodyPr/>
        <a:lstStyle/>
        <a:p>
          <a:endParaRPr lang="en-US"/>
        </a:p>
      </dgm:t>
    </dgm:pt>
    <dgm:pt modelId="{6D579388-41EA-4109-B88C-407CBCAD1FD6}" type="sibTrans" cxnId="{3740735E-B866-4771-9E78-271DDFF295A3}">
      <dgm:prSet/>
      <dgm:spPr/>
      <dgm:t>
        <a:bodyPr/>
        <a:lstStyle/>
        <a:p>
          <a:endParaRPr lang="en-US"/>
        </a:p>
      </dgm:t>
    </dgm:pt>
    <dgm:pt modelId="{93278A32-4D98-45BD-BC19-2D489C1E9F3E}">
      <dgm:prSet/>
      <dgm:spPr/>
      <dgm:t>
        <a:bodyPr/>
        <a:lstStyle/>
        <a:p>
          <a:pPr rtl="0"/>
          <a:r>
            <a:rPr lang="en-US" dirty="0" err="1" smtClean="0"/>
            <a:t>Sasoon</a:t>
          </a:r>
          <a:r>
            <a:rPr lang="en-US" dirty="0" smtClean="0"/>
            <a:t> J. David and Co. vs. CIT (118 ITR 261)(SC)</a:t>
          </a:r>
          <a:endParaRPr lang="en-US" dirty="0"/>
        </a:p>
      </dgm:t>
    </dgm:pt>
    <dgm:pt modelId="{F32AB827-F360-422F-BAB6-791246B069AA}" type="parTrans" cxnId="{63B4BB4B-7D84-4B1A-B42B-BEC7A067616D}">
      <dgm:prSet/>
      <dgm:spPr/>
      <dgm:t>
        <a:bodyPr/>
        <a:lstStyle/>
        <a:p>
          <a:endParaRPr lang="en-US"/>
        </a:p>
      </dgm:t>
    </dgm:pt>
    <dgm:pt modelId="{48CB613E-D941-42A7-8307-F6547E159D9C}" type="sibTrans" cxnId="{63B4BB4B-7D84-4B1A-B42B-BEC7A067616D}">
      <dgm:prSet/>
      <dgm:spPr/>
      <dgm:t>
        <a:bodyPr/>
        <a:lstStyle/>
        <a:p>
          <a:endParaRPr lang="en-US"/>
        </a:p>
      </dgm:t>
    </dgm:pt>
    <dgm:pt modelId="{A23ABA16-6BCB-4ABA-8D35-94C7C783958B}">
      <dgm:prSet/>
      <dgm:spPr/>
      <dgm:t>
        <a:bodyPr/>
        <a:lstStyle/>
        <a:p>
          <a:pPr rtl="0"/>
          <a:r>
            <a:rPr lang="en-US" dirty="0" err="1" smtClean="0"/>
            <a:t>Bralco</a:t>
          </a:r>
          <a:r>
            <a:rPr lang="en-US" dirty="0" smtClean="0"/>
            <a:t> Metal Industries Pvt. Ltd. vs. CIT (206 ITR 477)(</a:t>
          </a:r>
          <a:r>
            <a:rPr lang="en-US" dirty="0" err="1" smtClean="0"/>
            <a:t>Bom</a:t>
          </a:r>
          <a:r>
            <a:rPr lang="en-US" dirty="0" smtClean="0"/>
            <a:t>)</a:t>
          </a:r>
          <a:endParaRPr lang="en-US" dirty="0"/>
        </a:p>
      </dgm:t>
    </dgm:pt>
    <dgm:pt modelId="{27F1572D-16ED-4127-930E-4696405E0497}" type="parTrans" cxnId="{7AD596AC-0B88-43D0-9034-5AADDE56A3F8}">
      <dgm:prSet/>
      <dgm:spPr/>
      <dgm:t>
        <a:bodyPr/>
        <a:lstStyle/>
        <a:p>
          <a:endParaRPr lang="en-US"/>
        </a:p>
      </dgm:t>
    </dgm:pt>
    <dgm:pt modelId="{EFB87EE3-BB4C-4943-9173-5144F86F6CEA}" type="sibTrans" cxnId="{7AD596AC-0B88-43D0-9034-5AADDE56A3F8}">
      <dgm:prSet/>
      <dgm:spPr/>
      <dgm:t>
        <a:bodyPr/>
        <a:lstStyle/>
        <a:p>
          <a:endParaRPr lang="en-US"/>
        </a:p>
      </dgm:t>
    </dgm:pt>
    <dgm:pt modelId="{4E88830A-DD7E-492C-BADF-12E2F2F898F5}" type="pres">
      <dgm:prSet presAssocID="{44BF6468-1A84-4383-BF94-F0EBACB335CE}" presName="linear" presStyleCnt="0">
        <dgm:presLayoutVars>
          <dgm:animLvl val="lvl"/>
          <dgm:resizeHandles val="exact"/>
        </dgm:presLayoutVars>
      </dgm:prSet>
      <dgm:spPr/>
      <dgm:t>
        <a:bodyPr/>
        <a:lstStyle/>
        <a:p>
          <a:endParaRPr lang="en-US"/>
        </a:p>
      </dgm:t>
    </dgm:pt>
    <dgm:pt modelId="{E9595FAF-3147-45A6-B70B-C08D531E53FD}" type="pres">
      <dgm:prSet presAssocID="{73845906-6CCC-4FD2-B6F1-C6CCE187099B}" presName="parentText" presStyleLbl="node1" presStyleIdx="0" presStyleCnt="3">
        <dgm:presLayoutVars>
          <dgm:chMax val="0"/>
          <dgm:bulletEnabled val="1"/>
        </dgm:presLayoutVars>
      </dgm:prSet>
      <dgm:spPr/>
      <dgm:t>
        <a:bodyPr/>
        <a:lstStyle/>
        <a:p>
          <a:endParaRPr lang="en-US"/>
        </a:p>
      </dgm:t>
    </dgm:pt>
    <dgm:pt modelId="{F9804650-C7B9-4BA7-8DBB-8973ECBE77C7}" type="pres">
      <dgm:prSet presAssocID="{2EC8B052-0BA4-4B83-8644-00D6D6CAAF62}" presName="spacer" presStyleCnt="0"/>
      <dgm:spPr/>
    </dgm:pt>
    <dgm:pt modelId="{7721E0E0-AC78-406A-AB21-1F613F0B5724}" type="pres">
      <dgm:prSet presAssocID="{9E2D2FBC-73FB-4C7E-8276-22759F6A5F9F}" presName="parentText" presStyleLbl="node1" presStyleIdx="1" presStyleCnt="3">
        <dgm:presLayoutVars>
          <dgm:chMax val="0"/>
          <dgm:bulletEnabled val="1"/>
        </dgm:presLayoutVars>
      </dgm:prSet>
      <dgm:spPr/>
      <dgm:t>
        <a:bodyPr/>
        <a:lstStyle/>
        <a:p>
          <a:endParaRPr lang="en-US"/>
        </a:p>
      </dgm:t>
    </dgm:pt>
    <dgm:pt modelId="{CF5CE264-0595-4D33-8E9E-3155527D958A}" type="pres">
      <dgm:prSet presAssocID="{CCD47A3A-3856-413C-B93D-7D4B75A226AD}" presName="spacer" presStyleCnt="0"/>
      <dgm:spPr/>
    </dgm:pt>
    <dgm:pt modelId="{B6F7E0CE-F45F-4316-9F51-2C21B2D43C2B}" type="pres">
      <dgm:prSet presAssocID="{050AABEB-127F-4733-83AF-2DFC97787D25}" presName="parentText" presStyleLbl="node1" presStyleIdx="2" presStyleCnt="3">
        <dgm:presLayoutVars>
          <dgm:chMax val="0"/>
          <dgm:bulletEnabled val="1"/>
        </dgm:presLayoutVars>
      </dgm:prSet>
      <dgm:spPr/>
      <dgm:t>
        <a:bodyPr/>
        <a:lstStyle/>
        <a:p>
          <a:endParaRPr lang="en-US"/>
        </a:p>
      </dgm:t>
    </dgm:pt>
    <dgm:pt modelId="{4A4D62D3-B678-4B02-9005-22FA0F49143D}" type="pres">
      <dgm:prSet presAssocID="{050AABEB-127F-4733-83AF-2DFC97787D25}" presName="childText" presStyleLbl="revTx" presStyleIdx="0" presStyleCnt="1">
        <dgm:presLayoutVars>
          <dgm:bulletEnabled val="1"/>
        </dgm:presLayoutVars>
      </dgm:prSet>
      <dgm:spPr/>
      <dgm:t>
        <a:bodyPr/>
        <a:lstStyle/>
        <a:p>
          <a:endParaRPr lang="en-US"/>
        </a:p>
      </dgm:t>
    </dgm:pt>
  </dgm:ptLst>
  <dgm:cxnLst>
    <dgm:cxn modelId="{DB0F4812-E66E-40D0-A633-553E7EBC713B}" type="presOf" srcId="{A23ABA16-6BCB-4ABA-8D35-94C7C783958B}" destId="{4A4D62D3-B678-4B02-9005-22FA0F49143D}" srcOrd="0" destOrd="1" presId="urn:microsoft.com/office/officeart/2005/8/layout/vList2"/>
    <dgm:cxn modelId="{97EB4AA7-83A7-4F9A-9878-2F1E855AAF6E}" srcId="{44BF6468-1A84-4383-BF94-F0EBACB335CE}" destId="{9E2D2FBC-73FB-4C7E-8276-22759F6A5F9F}" srcOrd="1" destOrd="0" parTransId="{FDDAC1F3-F76B-4C76-B695-A7A51D73BE85}" sibTransId="{CCD47A3A-3856-413C-B93D-7D4B75A226AD}"/>
    <dgm:cxn modelId="{63B4BB4B-7D84-4B1A-B42B-BEC7A067616D}" srcId="{050AABEB-127F-4733-83AF-2DFC97787D25}" destId="{93278A32-4D98-45BD-BC19-2D489C1E9F3E}" srcOrd="0" destOrd="0" parTransId="{F32AB827-F360-422F-BAB6-791246B069AA}" sibTransId="{48CB613E-D941-42A7-8307-F6547E159D9C}"/>
    <dgm:cxn modelId="{32450AF3-6B03-4E08-B906-85EE81B0AEEF}" type="presOf" srcId="{73845906-6CCC-4FD2-B6F1-C6CCE187099B}" destId="{E9595FAF-3147-45A6-B70B-C08D531E53FD}" srcOrd="0" destOrd="0" presId="urn:microsoft.com/office/officeart/2005/8/layout/vList2"/>
    <dgm:cxn modelId="{7AD596AC-0B88-43D0-9034-5AADDE56A3F8}" srcId="{050AABEB-127F-4733-83AF-2DFC97787D25}" destId="{A23ABA16-6BCB-4ABA-8D35-94C7C783958B}" srcOrd="1" destOrd="0" parTransId="{27F1572D-16ED-4127-930E-4696405E0497}" sibTransId="{EFB87EE3-BB4C-4943-9173-5144F86F6CEA}"/>
    <dgm:cxn modelId="{FCFC2B98-6653-4888-A395-B1EA215B22B0}" type="presOf" srcId="{9E2D2FBC-73FB-4C7E-8276-22759F6A5F9F}" destId="{7721E0E0-AC78-406A-AB21-1F613F0B5724}" srcOrd="0" destOrd="0" presId="urn:microsoft.com/office/officeart/2005/8/layout/vList2"/>
    <dgm:cxn modelId="{3740735E-B866-4771-9E78-271DDFF295A3}" srcId="{44BF6468-1A84-4383-BF94-F0EBACB335CE}" destId="{050AABEB-127F-4733-83AF-2DFC97787D25}" srcOrd="2" destOrd="0" parTransId="{39A32375-E74D-4969-A2B6-73BEBB9317BA}" sibTransId="{6D579388-41EA-4109-B88C-407CBCAD1FD6}"/>
    <dgm:cxn modelId="{D7BB4D02-5E6B-473F-884E-1396BDC2A892}" type="presOf" srcId="{050AABEB-127F-4733-83AF-2DFC97787D25}" destId="{B6F7E0CE-F45F-4316-9F51-2C21B2D43C2B}" srcOrd="0" destOrd="0" presId="urn:microsoft.com/office/officeart/2005/8/layout/vList2"/>
    <dgm:cxn modelId="{1DB36791-6C3E-4511-BC47-FA9364FFB1DD}" type="presOf" srcId="{44BF6468-1A84-4383-BF94-F0EBACB335CE}" destId="{4E88830A-DD7E-492C-BADF-12E2F2F898F5}" srcOrd="0" destOrd="0" presId="urn:microsoft.com/office/officeart/2005/8/layout/vList2"/>
    <dgm:cxn modelId="{BBEA878E-1207-458E-A23A-48A166B43BF1}" srcId="{44BF6468-1A84-4383-BF94-F0EBACB335CE}" destId="{73845906-6CCC-4FD2-B6F1-C6CCE187099B}" srcOrd="0" destOrd="0" parTransId="{1B270BCE-9276-4639-BE82-3BB6D70BA959}" sibTransId="{2EC8B052-0BA4-4B83-8644-00D6D6CAAF62}"/>
    <dgm:cxn modelId="{76EBFE1E-657E-487B-A092-C48DC8FB678B}" type="presOf" srcId="{93278A32-4D98-45BD-BC19-2D489C1E9F3E}" destId="{4A4D62D3-B678-4B02-9005-22FA0F49143D}" srcOrd="0" destOrd="0" presId="urn:microsoft.com/office/officeart/2005/8/layout/vList2"/>
    <dgm:cxn modelId="{072797DA-DD6D-4164-B223-109EE664AC66}" type="presParOf" srcId="{4E88830A-DD7E-492C-BADF-12E2F2F898F5}" destId="{E9595FAF-3147-45A6-B70B-C08D531E53FD}" srcOrd="0" destOrd="0" presId="urn:microsoft.com/office/officeart/2005/8/layout/vList2"/>
    <dgm:cxn modelId="{760B2DEB-C45D-46C0-880F-9EE6BD6DB423}" type="presParOf" srcId="{4E88830A-DD7E-492C-BADF-12E2F2F898F5}" destId="{F9804650-C7B9-4BA7-8DBB-8973ECBE77C7}" srcOrd="1" destOrd="0" presId="urn:microsoft.com/office/officeart/2005/8/layout/vList2"/>
    <dgm:cxn modelId="{39E084E5-45B8-45B2-8505-CA163E997EF0}" type="presParOf" srcId="{4E88830A-DD7E-492C-BADF-12E2F2F898F5}" destId="{7721E0E0-AC78-406A-AB21-1F613F0B5724}" srcOrd="2" destOrd="0" presId="urn:microsoft.com/office/officeart/2005/8/layout/vList2"/>
    <dgm:cxn modelId="{0346DE08-CA55-4B62-A4E6-CD797C5273D1}" type="presParOf" srcId="{4E88830A-DD7E-492C-BADF-12E2F2F898F5}" destId="{CF5CE264-0595-4D33-8E9E-3155527D958A}" srcOrd="3" destOrd="0" presId="urn:microsoft.com/office/officeart/2005/8/layout/vList2"/>
    <dgm:cxn modelId="{B214E8C2-BF84-4E16-8E2C-F74137EE0591}" type="presParOf" srcId="{4E88830A-DD7E-492C-BADF-12E2F2F898F5}" destId="{B6F7E0CE-F45F-4316-9F51-2C21B2D43C2B}" srcOrd="4" destOrd="0" presId="urn:microsoft.com/office/officeart/2005/8/layout/vList2"/>
    <dgm:cxn modelId="{B555D092-6004-478B-956B-71744C958843}" type="presParOf" srcId="{4E88830A-DD7E-492C-BADF-12E2F2F898F5}" destId="{4A4D62D3-B678-4B02-9005-22FA0F49143D}" srcOrd="5" destOrd="0" presId="urn:microsoft.com/office/officeart/2005/8/layout/vList2"/>
  </dgm:cxnLst>
  <dgm:bg/>
  <dgm:whole/>
</dgm:dataModel>
</file>

<file path=ppt/diagrams/data28.xml><?xml version="1.0" encoding="utf-8"?>
<dgm:dataModel xmlns:dgm="http://schemas.openxmlformats.org/drawingml/2006/diagram" xmlns:a="http://schemas.openxmlformats.org/drawingml/2006/main">
  <dgm:ptLst>
    <dgm:pt modelId="{1B78DA1A-3BFD-4EC9-ADCB-FE5C5BCE7485}"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9EA360DC-5983-46A0-B04F-CEBA48B18DB6}">
      <dgm:prSet/>
      <dgm:spPr/>
      <dgm:t>
        <a:bodyPr/>
        <a:lstStyle/>
        <a:p>
          <a:pPr rtl="0"/>
          <a:r>
            <a:rPr lang="en-US" b="1" dirty="0" smtClean="0"/>
            <a:t>CIT vs. </a:t>
          </a:r>
          <a:r>
            <a:rPr lang="en-US" b="1" dirty="0" err="1" smtClean="0"/>
            <a:t>Gobald</a:t>
          </a:r>
          <a:r>
            <a:rPr lang="en-US" b="1" dirty="0" smtClean="0"/>
            <a:t> Motor Services P. Ltd. (100 ITR 240)</a:t>
          </a:r>
          <a:endParaRPr lang="en-US" dirty="0"/>
        </a:p>
      </dgm:t>
    </dgm:pt>
    <dgm:pt modelId="{E8C12C7D-FF64-407F-98DA-95C52D89FBF6}" type="parTrans" cxnId="{D594334D-8F18-4551-930F-FDDB4AB6BEED}">
      <dgm:prSet/>
      <dgm:spPr/>
      <dgm:t>
        <a:bodyPr/>
        <a:lstStyle/>
        <a:p>
          <a:endParaRPr lang="en-US"/>
        </a:p>
      </dgm:t>
    </dgm:pt>
    <dgm:pt modelId="{BD157EF8-7F70-477D-A425-8AB1689FF8BF}" type="sibTrans" cxnId="{D594334D-8F18-4551-930F-FDDB4AB6BEED}">
      <dgm:prSet/>
      <dgm:spPr/>
      <dgm:t>
        <a:bodyPr/>
        <a:lstStyle/>
        <a:p>
          <a:endParaRPr lang="en-US"/>
        </a:p>
      </dgm:t>
    </dgm:pt>
    <dgm:pt modelId="{54F4E49F-4796-4D9E-A2B9-9D5C5A74A3D0}">
      <dgm:prSet/>
      <dgm:spPr/>
      <dgm:t>
        <a:bodyPr/>
        <a:lstStyle/>
        <a:p>
          <a:pPr rtl="0"/>
          <a:r>
            <a:rPr lang="en-US" i="1" dirty="0" smtClean="0"/>
            <a:t>“it is not for the revenue to question the commercial expediency of the expense. Commercial expediency is a matter left entirely to the judgment of the Assessee.”</a:t>
          </a:r>
          <a:endParaRPr lang="en-US" dirty="0"/>
        </a:p>
      </dgm:t>
    </dgm:pt>
    <dgm:pt modelId="{128B9817-7BAA-43B1-9374-9778A674BEF0}" type="parTrans" cxnId="{92067AD0-7BAB-4C85-8563-B321408EB5B2}">
      <dgm:prSet/>
      <dgm:spPr/>
      <dgm:t>
        <a:bodyPr/>
        <a:lstStyle/>
        <a:p>
          <a:endParaRPr lang="en-US"/>
        </a:p>
      </dgm:t>
    </dgm:pt>
    <dgm:pt modelId="{3F143597-127E-49E5-B0F0-A768F90AD97A}" type="sibTrans" cxnId="{92067AD0-7BAB-4C85-8563-B321408EB5B2}">
      <dgm:prSet/>
      <dgm:spPr/>
      <dgm:t>
        <a:bodyPr/>
        <a:lstStyle/>
        <a:p>
          <a:endParaRPr lang="en-US"/>
        </a:p>
      </dgm:t>
    </dgm:pt>
    <dgm:pt modelId="{E281E96D-D6B8-473A-BAE5-5602F8017810}">
      <dgm:prSet/>
      <dgm:spPr/>
      <dgm:t>
        <a:bodyPr/>
        <a:lstStyle/>
        <a:p>
          <a:pPr rtl="0"/>
          <a:r>
            <a:rPr lang="en-US" b="1" dirty="0" smtClean="0"/>
            <a:t>S.A. Builders v. CIT (288 ITR 1)(SC)</a:t>
          </a:r>
          <a:endParaRPr lang="en-US" dirty="0"/>
        </a:p>
      </dgm:t>
    </dgm:pt>
    <dgm:pt modelId="{B8ADF1D5-6762-4D23-AD39-5EB6CEDB4717}" type="parTrans" cxnId="{E288C38F-860A-4FC0-AD04-B4B7BB29C54A}">
      <dgm:prSet/>
      <dgm:spPr/>
      <dgm:t>
        <a:bodyPr/>
        <a:lstStyle/>
        <a:p>
          <a:endParaRPr lang="en-US"/>
        </a:p>
      </dgm:t>
    </dgm:pt>
    <dgm:pt modelId="{10ECEE31-7AEE-4703-B8C1-55F7578B09FB}" type="sibTrans" cxnId="{E288C38F-860A-4FC0-AD04-B4B7BB29C54A}">
      <dgm:prSet/>
      <dgm:spPr/>
      <dgm:t>
        <a:bodyPr/>
        <a:lstStyle/>
        <a:p>
          <a:endParaRPr lang="en-US"/>
        </a:p>
      </dgm:t>
    </dgm:pt>
    <dgm:pt modelId="{8D303C18-776E-4304-A603-BBEDE4DE5942}">
      <dgm:prSet/>
      <dgm:spPr/>
      <dgm:t>
        <a:bodyPr/>
        <a:lstStyle/>
        <a:p>
          <a:pPr rtl="0"/>
          <a:r>
            <a:rPr lang="en-US" i="1" dirty="0" smtClean="0"/>
            <a:t>“the Revenue cannot justifiably claim to put itself in the arm-chair of the businessman or in the position of the board of directors and assume the role to decide how much is reasonable expenditure having regard to the circumstances of the case. </a:t>
          </a:r>
          <a:endParaRPr lang="en-US" i="1" dirty="0"/>
        </a:p>
      </dgm:t>
    </dgm:pt>
    <dgm:pt modelId="{5B9C97E3-6365-4954-9E10-FDEC09115FA1}" type="parTrans" cxnId="{B4667D06-B183-4AEA-B7FF-574653C762A1}">
      <dgm:prSet/>
      <dgm:spPr/>
      <dgm:t>
        <a:bodyPr/>
        <a:lstStyle/>
        <a:p>
          <a:endParaRPr lang="en-US"/>
        </a:p>
      </dgm:t>
    </dgm:pt>
    <dgm:pt modelId="{1B4E54E0-581A-43EA-B92E-CA45DACB283A}" type="sibTrans" cxnId="{B4667D06-B183-4AEA-B7FF-574653C762A1}">
      <dgm:prSet/>
      <dgm:spPr/>
      <dgm:t>
        <a:bodyPr/>
        <a:lstStyle/>
        <a:p>
          <a:endParaRPr lang="en-US"/>
        </a:p>
      </dgm:t>
    </dgm:pt>
    <dgm:pt modelId="{9618617D-EDE9-42E8-8253-CC642A9EC706}">
      <dgm:prSet/>
      <dgm:spPr/>
      <dgm:t>
        <a:bodyPr/>
        <a:lstStyle/>
        <a:p>
          <a:pPr rtl="0"/>
          <a:r>
            <a:rPr lang="en-US" i="1" dirty="0" smtClean="0"/>
            <a:t>No businessman can be compelled to maximize its profit. The income tax authorities must put themselves in the shoes of the assessee and see how a prudent businessman would act.</a:t>
          </a:r>
          <a:endParaRPr lang="en-US" dirty="0"/>
        </a:p>
      </dgm:t>
    </dgm:pt>
    <dgm:pt modelId="{BD36A274-40C8-4218-86A7-7E18263B9342}" type="parTrans" cxnId="{619CEA0B-0070-45F9-8553-6217465761E9}">
      <dgm:prSet/>
      <dgm:spPr/>
      <dgm:t>
        <a:bodyPr/>
        <a:lstStyle/>
        <a:p>
          <a:endParaRPr lang="en-US"/>
        </a:p>
      </dgm:t>
    </dgm:pt>
    <dgm:pt modelId="{791D50DC-4304-4097-9A3F-8130E876F50A}" type="sibTrans" cxnId="{619CEA0B-0070-45F9-8553-6217465761E9}">
      <dgm:prSet/>
      <dgm:spPr/>
      <dgm:t>
        <a:bodyPr/>
        <a:lstStyle/>
        <a:p>
          <a:endParaRPr lang="en-US"/>
        </a:p>
      </dgm:t>
    </dgm:pt>
    <dgm:pt modelId="{1501ED5E-08C6-4641-B87D-966112CF7B47}">
      <dgm:prSet/>
      <dgm:spPr/>
      <dgm:t>
        <a:bodyPr/>
        <a:lstStyle/>
        <a:p>
          <a:pPr rtl="0"/>
          <a:r>
            <a:rPr lang="en-US" i="1" dirty="0" smtClean="0"/>
            <a:t>The authorities must not look at the matter from their own view point but that of a prudent businessman.</a:t>
          </a:r>
          <a:endParaRPr lang="en-US" dirty="0"/>
        </a:p>
      </dgm:t>
    </dgm:pt>
    <dgm:pt modelId="{E4215D7E-C828-4255-BDC6-ABED8674FE85}" type="parTrans" cxnId="{2415A6E5-0E7C-45E6-A45F-F0DB4C7172F2}">
      <dgm:prSet/>
      <dgm:spPr/>
      <dgm:t>
        <a:bodyPr/>
        <a:lstStyle/>
        <a:p>
          <a:endParaRPr lang="en-US"/>
        </a:p>
      </dgm:t>
    </dgm:pt>
    <dgm:pt modelId="{DBD06A55-F8D4-4A3C-8FE2-94E6A16C7C32}" type="sibTrans" cxnId="{2415A6E5-0E7C-45E6-A45F-F0DB4C7172F2}">
      <dgm:prSet/>
      <dgm:spPr/>
      <dgm:t>
        <a:bodyPr/>
        <a:lstStyle/>
        <a:p>
          <a:endParaRPr lang="en-US"/>
        </a:p>
      </dgm:t>
    </dgm:pt>
    <dgm:pt modelId="{D3B95EB4-4305-476B-9962-6FBD29615A9A}" type="pres">
      <dgm:prSet presAssocID="{1B78DA1A-3BFD-4EC9-ADCB-FE5C5BCE7485}" presName="linear" presStyleCnt="0">
        <dgm:presLayoutVars>
          <dgm:animLvl val="lvl"/>
          <dgm:resizeHandles val="exact"/>
        </dgm:presLayoutVars>
      </dgm:prSet>
      <dgm:spPr/>
      <dgm:t>
        <a:bodyPr/>
        <a:lstStyle/>
        <a:p>
          <a:endParaRPr lang="en-US"/>
        </a:p>
      </dgm:t>
    </dgm:pt>
    <dgm:pt modelId="{3D5F02B9-527C-443D-950C-FBA84B4BE17D}" type="pres">
      <dgm:prSet presAssocID="{9EA360DC-5983-46A0-B04F-CEBA48B18DB6}" presName="parentText" presStyleLbl="node1" presStyleIdx="0" presStyleCnt="2">
        <dgm:presLayoutVars>
          <dgm:chMax val="0"/>
          <dgm:bulletEnabled val="1"/>
        </dgm:presLayoutVars>
      </dgm:prSet>
      <dgm:spPr/>
      <dgm:t>
        <a:bodyPr/>
        <a:lstStyle/>
        <a:p>
          <a:endParaRPr lang="en-US"/>
        </a:p>
      </dgm:t>
    </dgm:pt>
    <dgm:pt modelId="{0B67D66D-B80A-42AA-9E25-EB5CAAB210CA}" type="pres">
      <dgm:prSet presAssocID="{9EA360DC-5983-46A0-B04F-CEBA48B18DB6}" presName="childText" presStyleLbl="revTx" presStyleIdx="0" presStyleCnt="2">
        <dgm:presLayoutVars>
          <dgm:bulletEnabled val="1"/>
        </dgm:presLayoutVars>
      </dgm:prSet>
      <dgm:spPr/>
      <dgm:t>
        <a:bodyPr/>
        <a:lstStyle/>
        <a:p>
          <a:endParaRPr lang="en-US"/>
        </a:p>
      </dgm:t>
    </dgm:pt>
    <dgm:pt modelId="{1443C279-3661-4967-AED2-326EE54FCAD1}" type="pres">
      <dgm:prSet presAssocID="{E281E96D-D6B8-473A-BAE5-5602F8017810}" presName="parentText" presStyleLbl="node1" presStyleIdx="1" presStyleCnt="2">
        <dgm:presLayoutVars>
          <dgm:chMax val="0"/>
          <dgm:bulletEnabled val="1"/>
        </dgm:presLayoutVars>
      </dgm:prSet>
      <dgm:spPr/>
      <dgm:t>
        <a:bodyPr/>
        <a:lstStyle/>
        <a:p>
          <a:endParaRPr lang="en-US"/>
        </a:p>
      </dgm:t>
    </dgm:pt>
    <dgm:pt modelId="{7F9AD309-34C3-4612-AF60-740F2CB009A3}" type="pres">
      <dgm:prSet presAssocID="{E281E96D-D6B8-473A-BAE5-5602F8017810}" presName="childText" presStyleLbl="revTx" presStyleIdx="1" presStyleCnt="2">
        <dgm:presLayoutVars>
          <dgm:bulletEnabled val="1"/>
        </dgm:presLayoutVars>
      </dgm:prSet>
      <dgm:spPr/>
      <dgm:t>
        <a:bodyPr/>
        <a:lstStyle/>
        <a:p>
          <a:endParaRPr lang="en-US"/>
        </a:p>
      </dgm:t>
    </dgm:pt>
  </dgm:ptLst>
  <dgm:cxnLst>
    <dgm:cxn modelId="{46FC402B-2729-4F47-9C79-144F861FE06E}" type="presOf" srcId="{1501ED5E-08C6-4641-B87D-966112CF7B47}" destId="{7F9AD309-34C3-4612-AF60-740F2CB009A3}" srcOrd="0" destOrd="2" presId="urn:microsoft.com/office/officeart/2005/8/layout/vList2"/>
    <dgm:cxn modelId="{B2AF595D-5551-412A-A043-C040D0B648A7}" type="presOf" srcId="{1B78DA1A-3BFD-4EC9-ADCB-FE5C5BCE7485}" destId="{D3B95EB4-4305-476B-9962-6FBD29615A9A}" srcOrd="0" destOrd="0" presId="urn:microsoft.com/office/officeart/2005/8/layout/vList2"/>
    <dgm:cxn modelId="{2415A6E5-0E7C-45E6-A45F-F0DB4C7172F2}" srcId="{E281E96D-D6B8-473A-BAE5-5602F8017810}" destId="{1501ED5E-08C6-4641-B87D-966112CF7B47}" srcOrd="2" destOrd="0" parTransId="{E4215D7E-C828-4255-BDC6-ABED8674FE85}" sibTransId="{DBD06A55-F8D4-4A3C-8FE2-94E6A16C7C32}"/>
    <dgm:cxn modelId="{E288C38F-860A-4FC0-AD04-B4B7BB29C54A}" srcId="{1B78DA1A-3BFD-4EC9-ADCB-FE5C5BCE7485}" destId="{E281E96D-D6B8-473A-BAE5-5602F8017810}" srcOrd="1" destOrd="0" parTransId="{B8ADF1D5-6762-4D23-AD39-5EB6CEDB4717}" sibTransId="{10ECEE31-7AEE-4703-B8C1-55F7578B09FB}"/>
    <dgm:cxn modelId="{19D7103E-DA43-4D17-B494-EBAAAF4CC4FE}" type="presOf" srcId="{8D303C18-776E-4304-A603-BBEDE4DE5942}" destId="{7F9AD309-34C3-4612-AF60-740F2CB009A3}" srcOrd="0" destOrd="0" presId="urn:microsoft.com/office/officeart/2005/8/layout/vList2"/>
    <dgm:cxn modelId="{852097A0-6967-4FDB-BE33-5E72BA36422D}" type="presOf" srcId="{9EA360DC-5983-46A0-B04F-CEBA48B18DB6}" destId="{3D5F02B9-527C-443D-950C-FBA84B4BE17D}" srcOrd="0" destOrd="0" presId="urn:microsoft.com/office/officeart/2005/8/layout/vList2"/>
    <dgm:cxn modelId="{41B517BE-ED89-4221-964E-1BF14ED686C4}" type="presOf" srcId="{54F4E49F-4796-4D9E-A2B9-9D5C5A74A3D0}" destId="{0B67D66D-B80A-42AA-9E25-EB5CAAB210CA}" srcOrd="0" destOrd="0" presId="urn:microsoft.com/office/officeart/2005/8/layout/vList2"/>
    <dgm:cxn modelId="{92067AD0-7BAB-4C85-8563-B321408EB5B2}" srcId="{9EA360DC-5983-46A0-B04F-CEBA48B18DB6}" destId="{54F4E49F-4796-4D9E-A2B9-9D5C5A74A3D0}" srcOrd="0" destOrd="0" parTransId="{128B9817-7BAA-43B1-9374-9778A674BEF0}" sibTransId="{3F143597-127E-49E5-B0F0-A768F90AD97A}"/>
    <dgm:cxn modelId="{199044A5-A6D1-4222-BCB7-14FC4DC7577B}" type="presOf" srcId="{9618617D-EDE9-42E8-8253-CC642A9EC706}" destId="{7F9AD309-34C3-4612-AF60-740F2CB009A3}" srcOrd="0" destOrd="1" presId="urn:microsoft.com/office/officeart/2005/8/layout/vList2"/>
    <dgm:cxn modelId="{B4667D06-B183-4AEA-B7FF-574653C762A1}" srcId="{E281E96D-D6B8-473A-BAE5-5602F8017810}" destId="{8D303C18-776E-4304-A603-BBEDE4DE5942}" srcOrd="0" destOrd="0" parTransId="{5B9C97E3-6365-4954-9E10-FDEC09115FA1}" sibTransId="{1B4E54E0-581A-43EA-B92E-CA45DACB283A}"/>
    <dgm:cxn modelId="{619CEA0B-0070-45F9-8553-6217465761E9}" srcId="{E281E96D-D6B8-473A-BAE5-5602F8017810}" destId="{9618617D-EDE9-42E8-8253-CC642A9EC706}" srcOrd="1" destOrd="0" parTransId="{BD36A274-40C8-4218-86A7-7E18263B9342}" sibTransId="{791D50DC-4304-4097-9A3F-8130E876F50A}"/>
    <dgm:cxn modelId="{D594334D-8F18-4551-930F-FDDB4AB6BEED}" srcId="{1B78DA1A-3BFD-4EC9-ADCB-FE5C5BCE7485}" destId="{9EA360DC-5983-46A0-B04F-CEBA48B18DB6}" srcOrd="0" destOrd="0" parTransId="{E8C12C7D-FF64-407F-98DA-95C52D89FBF6}" sibTransId="{BD157EF8-7F70-477D-A425-8AB1689FF8BF}"/>
    <dgm:cxn modelId="{B0D75309-E7BF-4E67-BFE8-94F86245177F}" type="presOf" srcId="{E281E96D-D6B8-473A-BAE5-5602F8017810}" destId="{1443C279-3661-4967-AED2-326EE54FCAD1}" srcOrd="0" destOrd="0" presId="urn:microsoft.com/office/officeart/2005/8/layout/vList2"/>
    <dgm:cxn modelId="{332F472C-5210-4B97-9BE9-643402E2E9FA}" type="presParOf" srcId="{D3B95EB4-4305-476B-9962-6FBD29615A9A}" destId="{3D5F02B9-527C-443D-950C-FBA84B4BE17D}" srcOrd="0" destOrd="0" presId="urn:microsoft.com/office/officeart/2005/8/layout/vList2"/>
    <dgm:cxn modelId="{9E79F6F1-E526-437F-B8F5-7BF09DE244B9}" type="presParOf" srcId="{D3B95EB4-4305-476B-9962-6FBD29615A9A}" destId="{0B67D66D-B80A-42AA-9E25-EB5CAAB210CA}" srcOrd="1" destOrd="0" presId="urn:microsoft.com/office/officeart/2005/8/layout/vList2"/>
    <dgm:cxn modelId="{FAE1C296-5258-4592-AD05-5B6863734054}" type="presParOf" srcId="{D3B95EB4-4305-476B-9962-6FBD29615A9A}" destId="{1443C279-3661-4967-AED2-326EE54FCAD1}" srcOrd="2" destOrd="0" presId="urn:microsoft.com/office/officeart/2005/8/layout/vList2"/>
    <dgm:cxn modelId="{FD4387D3-B0E9-49DA-B1B1-4F0811B8F9A6}" type="presParOf" srcId="{D3B95EB4-4305-476B-9962-6FBD29615A9A}" destId="{7F9AD309-34C3-4612-AF60-740F2CB009A3}" srcOrd="3" destOrd="0" presId="urn:microsoft.com/office/officeart/2005/8/layout/vList2"/>
  </dgm:cxnLst>
  <dgm:bg/>
  <dgm:whole/>
</dgm:dataModel>
</file>

<file path=ppt/diagrams/data29.xml><?xml version="1.0" encoding="utf-8"?>
<dgm:dataModel xmlns:dgm="http://schemas.openxmlformats.org/drawingml/2006/diagram" xmlns:a="http://schemas.openxmlformats.org/drawingml/2006/main">
  <dgm:ptLst>
    <dgm:pt modelId="{699F8936-54C8-481C-95B7-E82C9E4E666F}"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653D638A-1632-4495-8848-EEE50DBDAD34}">
      <dgm:prSet/>
      <dgm:spPr/>
      <dgm:t>
        <a:bodyPr/>
        <a:lstStyle/>
        <a:p>
          <a:pPr rtl="0"/>
          <a:r>
            <a:rPr lang="en-US" dirty="0" smtClean="0"/>
            <a:t>Gifts to foreign guests/ delegates who could be potential lenders – deductible expense</a:t>
          </a:r>
          <a:endParaRPr lang="en-US" dirty="0"/>
        </a:p>
      </dgm:t>
    </dgm:pt>
    <dgm:pt modelId="{343FCFF4-086F-4C6D-BCEA-3DAE815289E3}" type="parTrans" cxnId="{557C06FD-7827-4DDC-843E-843776A24D2F}">
      <dgm:prSet/>
      <dgm:spPr/>
      <dgm:t>
        <a:bodyPr/>
        <a:lstStyle/>
        <a:p>
          <a:endParaRPr lang="en-US"/>
        </a:p>
      </dgm:t>
    </dgm:pt>
    <dgm:pt modelId="{C40FFCE4-D6EE-411F-AAD6-117EE1A4009F}" type="sibTrans" cxnId="{557C06FD-7827-4DDC-843E-843776A24D2F}">
      <dgm:prSet/>
      <dgm:spPr/>
      <dgm:t>
        <a:bodyPr/>
        <a:lstStyle/>
        <a:p>
          <a:endParaRPr lang="en-US"/>
        </a:p>
      </dgm:t>
    </dgm:pt>
    <dgm:pt modelId="{0399BF79-79F6-4FEA-A24F-EB59311B89AE}">
      <dgm:prSet/>
      <dgm:spPr/>
      <dgm:t>
        <a:bodyPr/>
        <a:lstStyle/>
        <a:p>
          <a:pPr rtl="0"/>
          <a:r>
            <a:rPr lang="en-US" dirty="0" smtClean="0"/>
            <a:t>ICICI vs. IAC (32 ITD 315)</a:t>
          </a:r>
          <a:endParaRPr lang="en-US" dirty="0"/>
        </a:p>
      </dgm:t>
    </dgm:pt>
    <dgm:pt modelId="{DE8BE9E3-0DB6-456A-8160-6F4A60FA4F82}" type="parTrans" cxnId="{41D89CE4-4E12-48C7-8514-B39746DF8C60}">
      <dgm:prSet/>
      <dgm:spPr/>
      <dgm:t>
        <a:bodyPr/>
        <a:lstStyle/>
        <a:p>
          <a:endParaRPr lang="en-US"/>
        </a:p>
      </dgm:t>
    </dgm:pt>
    <dgm:pt modelId="{3689D5A6-84A6-425D-9906-DC24DD7DC809}" type="sibTrans" cxnId="{41D89CE4-4E12-48C7-8514-B39746DF8C60}">
      <dgm:prSet/>
      <dgm:spPr/>
      <dgm:t>
        <a:bodyPr/>
        <a:lstStyle/>
        <a:p>
          <a:endParaRPr lang="en-US"/>
        </a:p>
      </dgm:t>
    </dgm:pt>
    <dgm:pt modelId="{CE9A49DE-B255-4775-9B75-7FCF8EEF7755}">
      <dgm:prSet/>
      <dgm:spPr/>
      <dgm:t>
        <a:bodyPr/>
        <a:lstStyle/>
        <a:p>
          <a:pPr rtl="0"/>
          <a:r>
            <a:rPr lang="en-US" dirty="0" smtClean="0"/>
            <a:t>Expenses incurred by assessee company in connection with distribution of dry fruits on </a:t>
          </a:r>
          <a:r>
            <a:rPr lang="en-US" dirty="0" err="1" smtClean="0"/>
            <a:t>Diwali</a:t>
          </a:r>
          <a:r>
            <a:rPr lang="en-US" dirty="0" smtClean="0"/>
            <a:t> and New Year’s Day- Deductible</a:t>
          </a:r>
          <a:endParaRPr lang="en-US" dirty="0"/>
        </a:p>
      </dgm:t>
    </dgm:pt>
    <dgm:pt modelId="{3101F303-1848-4167-9F05-DD543DF8A411}" type="parTrans" cxnId="{F8CD49B7-7FB2-47C9-B521-E170A04DC79F}">
      <dgm:prSet/>
      <dgm:spPr/>
      <dgm:t>
        <a:bodyPr/>
        <a:lstStyle/>
        <a:p>
          <a:endParaRPr lang="en-US"/>
        </a:p>
      </dgm:t>
    </dgm:pt>
    <dgm:pt modelId="{43FE348F-BDB1-4BA4-BF53-92BBF71C5E4C}" type="sibTrans" cxnId="{F8CD49B7-7FB2-47C9-B521-E170A04DC79F}">
      <dgm:prSet/>
      <dgm:spPr/>
      <dgm:t>
        <a:bodyPr/>
        <a:lstStyle/>
        <a:p>
          <a:endParaRPr lang="en-US"/>
        </a:p>
      </dgm:t>
    </dgm:pt>
    <dgm:pt modelId="{FEAEE0EF-ABB9-4D24-A03B-DBA7D6E4B932}">
      <dgm:prSet/>
      <dgm:spPr/>
      <dgm:t>
        <a:bodyPr/>
        <a:lstStyle/>
        <a:p>
          <a:pPr rtl="0"/>
          <a:r>
            <a:rPr lang="en-US" dirty="0" smtClean="0"/>
            <a:t>ITO vs. SLM </a:t>
          </a:r>
          <a:r>
            <a:rPr lang="en-US" dirty="0" err="1" smtClean="0"/>
            <a:t>Maneklal</a:t>
          </a:r>
          <a:r>
            <a:rPr lang="en-US" dirty="0" smtClean="0"/>
            <a:t> Industries Limited (17 ITD 515) (</a:t>
          </a:r>
          <a:r>
            <a:rPr lang="en-US" dirty="0" err="1" smtClean="0"/>
            <a:t>Ahm</a:t>
          </a:r>
          <a:r>
            <a:rPr lang="en-US" dirty="0" smtClean="0"/>
            <a:t>.)</a:t>
          </a:r>
          <a:endParaRPr lang="en-US" dirty="0"/>
        </a:p>
      </dgm:t>
    </dgm:pt>
    <dgm:pt modelId="{80784FCA-83C5-461E-92DA-E915BCC7A6D4}" type="parTrans" cxnId="{59D4B9B0-4D83-46A2-8D20-80C23B93627E}">
      <dgm:prSet/>
      <dgm:spPr/>
      <dgm:t>
        <a:bodyPr/>
        <a:lstStyle/>
        <a:p>
          <a:endParaRPr lang="en-US"/>
        </a:p>
      </dgm:t>
    </dgm:pt>
    <dgm:pt modelId="{D4950342-EC45-43EA-8EB8-45B3579AA7CF}" type="sibTrans" cxnId="{59D4B9B0-4D83-46A2-8D20-80C23B93627E}">
      <dgm:prSet/>
      <dgm:spPr/>
      <dgm:t>
        <a:bodyPr/>
        <a:lstStyle/>
        <a:p>
          <a:endParaRPr lang="en-US"/>
        </a:p>
      </dgm:t>
    </dgm:pt>
    <dgm:pt modelId="{EE1BE116-9538-4501-9EBE-B20A9A7B6C33}">
      <dgm:prSet/>
      <dgm:spPr/>
      <dgm:t>
        <a:bodyPr/>
        <a:lstStyle/>
        <a:p>
          <a:pPr rtl="0"/>
          <a:r>
            <a:rPr lang="en-US" dirty="0" err="1" smtClean="0"/>
            <a:t>Geetanjali</a:t>
          </a:r>
          <a:r>
            <a:rPr lang="en-US" dirty="0" smtClean="0"/>
            <a:t> </a:t>
          </a:r>
          <a:r>
            <a:rPr lang="en-US" dirty="0" err="1" smtClean="0"/>
            <a:t>Woollens</a:t>
          </a:r>
          <a:r>
            <a:rPr lang="en-US" dirty="0" smtClean="0"/>
            <a:t> vs. ACIT (54 TTJ 19) (</a:t>
          </a:r>
          <a:r>
            <a:rPr lang="en-US" dirty="0" err="1" smtClean="0"/>
            <a:t>Ahm</a:t>
          </a:r>
          <a:r>
            <a:rPr lang="en-US" dirty="0" smtClean="0"/>
            <a:t>)</a:t>
          </a:r>
          <a:endParaRPr lang="en-US" dirty="0"/>
        </a:p>
      </dgm:t>
    </dgm:pt>
    <dgm:pt modelId="{FEF51625-5C2C-4F00-AB86-B917C8FD6EC1}" type="parTrans" cxnId="{7560DFF4-A684-4C79-A8AE-B7429A952415}">
      <dgm:prSet/>
      <dgm:spPr/>
      <dgm:t>
        <a:bodyPr/>
        <a:lstStyle/>
        <a:p>
          <a:endParaRPr lang="en-US"/>
        </a:p>
      </dgm:t>
    </dgm:pt>
    <dgm:pt modelId="{FDFA2C13-E9C2-4B55-A8EC-FFFE6C291A9A}" type="sibTrans" cxnId="{7560DFF4-A684-4C79-A8AE-B7429A952415}">
      <dgm:prSet/>
      <dgm:spPr/>
      <dgm:t>
        <a:bodyPr/>
        <a:lstStyle/>
        <a:p>
          <a:endParaRPr lang="en-US"/>
        </a:p>
      </dgm:t>
    </dgm:pt>
    <dgm:pt modelId="{1805E575-7D07-49DB-A737-8A1E8B80D315}">
      <dgm:prSet/>
      <dgm:spPr/>
      <dgm:t>
        <a:bodyPr/>
        <a:lstStyle/>
        <a:p>
          <a:pPr rtl="0"/>
          <a:r>
            <a:rPr lang="en-US" dirty="0" smtClean="0"/>
            <a:t>Silver coins distributed as presents to employees/others on occasion of silver jubilee- allowable expense.</a:t>
          </a:r>
          <a:endParaRPr lang="en-US" dirty="0"/>
        </a:p>
      </dgm:t>
    </dgm:pt>
    <dgm:pt modelId="{12955FCA-1AFB-4964-819F-A91CD8E0F01A}" type="parTrans" cxnId="{70CB2434-521F-4445-89BC-7B7359652060}">
      <dgm:prSet/>
      <dgm:spPr/>
    </dgm:pt>
    <dgm:pt modelId="{B95A61F8-80AD-4321-813A-36C81B22AE2D}" type="sibTrans" cxnId="{70CB2434-521F-4445-89BC-7B7359652060}">
      <dgm:prSet/>
      <dgm:spPr/>
    </dgm:pt>
    <dgm:pt modelId="{CB0AFD0F-07DA-450C-BF68-EE9353D09D16}">
      <dgm:prSet/>
      <dgm:spPr/>
      <dgm:t>
        <a:bodyPr/>
        <a:lstStyle/>
        <a:p>
          <a:r>
            <a:rPr lang="en-US" dirty="0" smtClean="0"/>
            <a:t>-</a:t>
          </a:r>
          <a:r>
            <a:rPr lang="en-US" dirty="0" err="1" smtClean="0"/>
            <a:t>Suessen</a:t>
          </a:r>
          <a:r>
            <a:rPr lang="en-US" dirty="0" smtClean="0"/>
            <a:t> Textiles Bearings Limited (43 TTJ 399) (</a:t>
          </a:r>
          <a:r>
            <a:rPr lang="en-US" dirty="0" err="1" smtClean="0"/>
            <a:t>Ahm</a:t>
          </a:r>
          <a:r>
            <a:rPr lang="en-US" dirty="0" smtClean="0"/>
            <a:t>.)</a:t>
          </a:r>
          <a:endParaRPr lang="en-US" dirty="0"/>
        </a:p>
      </dgm:t>
    </dgm:pt>
    <dgm:pt modelId="{C061D008-A4D7-4967-8ECF-2C014B4A14AA}" type="parTrans" cxnId="{C6EB5DD2-3209-49AB-96CA-E6A4C1ABBBFC}">
      <dgm:prSet/>
      <dgm:spPr/>
      <dgm:t>
        <a:bodyPr/>
        <a:lstStyle/>
        <a:p>
          <a:endParaRPr lang="en-US"/>
        </a:p>
      </dgm:t>
    </dgm:pt>
    <dgm:pt modelId="{52F14D2D-E13E-4F3E-9FF2-B52B195E65E9}" type="sibTrans" cxnId="{C6EB5DD2-3209-49AB-96CA-E6A4C1ABBBFC}">
      <dgm:prSet/>
      <dgm:spPr/>
      <dgm:t>
        <a:bodyPr/>
        <a:lstStyle/>
        <a:p>
          <a:endParaRPr lang="en-US"/>
        </a:p>
      </dgm:t>
    </dgm:pt>
    <dgm:pt modelId="{63A046CC-9820-41F8-8895-55D4508F0A5F}" type="pres">
      <dgm:prSet presAssocID="{699F8936-54C8-481C-95B7-E82C9E4E666F}" presName="linear" presStyleCnt="0">
        <dgm:presLayoutVars>
          <dgm:animLvl val="lvl"/>
          <dgm:resizeHandles val="exact"/>
        </dgm:presLayoutVars>
      </dgm:prSet>
      <dgm:spPr/>
      <dgm:t>
        <a:bodyPr/>
        <a:lstStyle/>
        <a:p>
          <a:endParaRPr lang="en-US"/>
        </a:p>
      </dgm:t>
    </dgm:pt>
    <dgm:pt modelId="{2FFE03AF-F410-4B53-ACD9-AB0E4FD0C46E}" type="pres">
      <dgm:prSet presAssocID="{653D638A-1632-4495-8848-EEE50DBDAD34}" presName="parentText" presStyleLbl="node1" presStyleIdx="0" presStyleCnt="3">
        <dgm:presLayoutVars>
          <dgm:chMax val="0"/>
          <dgm:bulletEnabled val="1"/>
        </dgm:presLayoutVars>
      </dgm:prSet>
      <dgm:spPr/>
      <dgm:t>
        <a:bodyPr/>
        <a:lstStyle/>
        <a:p>
          <a:endParaRPr lang="en-US"/>
        </a:p>
      </dgm:t>
    </dgm:pt>
    <dgm:pt modelId="{7110E6A0-085B-464E-9551-2F28DC192B18}" type="pres">
      <dgm:prSet presAssocID="{653D638A-1632-4495-8848-EEE50DBDAD34}" presName="childText" presStyleLbl="revTx" presStyleIdx="0" presStyleCnt="3">
        <dgm:presLayoutVars>
          <dgm:bulletEnabled val="1"/>
        </dgm:presLayoutVars>
      </dgm:prSet>
      <dgm:spPr/>
      <dgm:t>
        <a:bodyPr/>
        <a:lstStyle/>
        <a:p>
          <a:endParaRPr lang="en-US"/>
        </a:p>
      </dgm:t>
    </dgm:pt>
    <dgm:pt modelId="{D5D9B8BE-789A-43AF-90EB-2B5567FAA290}" type="pres">
      <dgm:prSet presAssocID="{CE9A49DE-B255-4775-9B75-7FCF8EEF7755}" presName="parentText" presStyleLbl="node1" presStyleIdx="1" presStyleCnt="3">
        <dgm:presLayoutVars>
          <dgm:chMax val="0"/>
          <dgm:bulletEnabled val="1"/>
        </dgm:presLayoutVars>
      </dgm:prSet>
      <dgm:spPr/>
      <dgm:t>
        <a:bodyPr/>
        <a:lstStyle/>
        <a:p>
          <a:endParaRPr lang="en-US"/>
        </a:p>
      </dgm:t>
    </dgm:pt>
    <dgm:pt modelId="{BFBA8572-7354-4962-A2A9-3C98D60D4D91}" type="pres">
      <dgm:prSet presAssocID="{CE9A49DE-B255-4775-9B75-7FCF8EEF7755}" presName="childText" presStyleLbl="revTx" presStyleIdx="1" presStyleCnt="3">
        <dgm:presLayoutVars>
          <dgm:bulletEnabled val="1"/>
        </dgm:presLayoutVars>
      </dgm:prSet>
      <dgm:spPr/>
      <dgm:t>
        <a:bodyPr/>
        <a:lstStyle/>
        <a:p>
          <a:endParaRPr lang="en-US"/>
        </a:p>
      </dgm:t>
    </dgm:pt>
    <dgm:pt modelId="{65DFF48D-006B-40CF-B52F-50DEA0506A28}" type="pres">
      <dgm:prSet presAssocID="{1805E575-7D07-49DB-A737-8A1E8B80D315}" presName="parentText" presStyleLbl="node1" presStyleIdx="2" presStyleCnt="3">
        <dgm:presLayoutVars>
          <dgm:chMax val="0"/>
          <dgm:bulletEnabled val="1"/>
        </dgm:presLayoutVars>
      </dgm:prSet>
      <dgm:spPr/>
      <dgm:t>
        <a:bodyPr/>
        <a:lstStyle/>
        <a:p>
          <a:endParaRPr lang="en-US"/>
        </a:p>
      </dgm:t>
    </dgm:pt>
    <dgm:pt modelId="{3F13EABB-C719-4F97-A407-FACC0F07B5D8}" type="pres">
      <dgm:prSet presAssocID="{1805E575-7D07-49DB-A737-8A1E8B80D315}" presName="childText" presStyleLbl="revTx" presStyleIdx="2" presStyleCnt="3">
        <dgm:presLayoutVars>
          <dgm:bulletEnabled val="1"/>
        </dgm:presLayoutVars>
      </dgm:prSet>
      <dgm:spPr/>
      <dgm:t>
        <a:bodyPr/>
        <a:lstStyle/>
        <a:p>
          <a:endParaRPr lang="en-US"/>
        </a:p>
      </dgm:t>
    </dgm:pt>
  </dgm:ptLst>
  <dgm:cxnLst>
    <dgm:cxn modelId="{557C06FD-7827-4DDC-843E-843776A24D2F}" srcId="{699F8936-54C8-481C-95B7-E82C9E4E666F}" destId="{653D638A-1632-4495-8848-EEE50DBDAD34}" srcOrd="0" destOrd="0" parTransId="{343FCFF4-086F-4C6D-BCEA-3DAE815289E3}" sibTransId="{C40FFCE4-D6EE-411F-AAD6-117EE1A4009F}"/>
    <dgm:cxn modelId="{09CDD7BE-5E19-4CD8-99EA-C8F04A2524CD}" type="presOf" srcId="{EE1BE116-9538-4501-9EBE-B20A9A7B6C33}" destId="{BFBA8572-7354-4962-A2A9-3C98D60D4D91}" srcOrd="0" destOrd="1" presId="urn:microsoft.com/office/officeart/2005/8/layout/vList2"/>
    <dgm:cxn modelId="{41D89CE4-4E12-48C7-8514-B39746DF8C60}" srcId="{653D638A-1632-4495-8848-EEE50DBDAD34}" destId="{0399BF79-79F6-4FEA-A24F-EB59311B89AE}" srcOrd="0" destOrd="0" parTransId="{DE8BE9E3-0DB6-456A-8160-6F4A60FA4F82}" sibTransId="{3689D5A6-84A6-425D-9906-DC24DD7DC809}"/>
    <dgm:cxn modelId="{70A9A642-631C-4CB4-BE10-7F8BF1523663}" type="presOf" srcId="{0399BF79-79F6-4FEA-A24F-EB59311B89AE}" destId="{7110E6A0-085B-464E-9551-2F28DC192B18}" srcOrd="0" destOrd="0" presId="urn:microsoft.com/office/officeart/2005/8/layout/vList2"/>
    <dgm:cxn modelId="{59D4B9B0-4D83-46A2-8D20-80C23B93627E}" srcId="{CE9A49DE-B255-4775-9B75-7FCF8EEF7755}" destId="{FEAEE0EF-ABB9-4D24-A03B-DBA7D6E4B932}" srcOrd="0" destOrd="0" parTransId="{80784FCA-83C5-461E-92DA-E915BCC7A6D4}" sibTransId="{D4950342-EC45-43EA-8EB8-45B3579AA7CF}"/>
    <dgm:cxn modelId="{9E5DDC55-83DE-4B3A-9C94-37949E1ED676}" type="presOf" srcId="{653D638A-1632-4495-8848-EEE50DBDAD34}" destId="{2FFE03AF-F410-4B53-ACD9-AB0E4FD0C46E}" srcOrd="0" destOrd="0" presId="urn:microsoft.com/office/officeart/2005/8/layout/vList2"/>
    <dgm:cxn modelId="{9D13E458-8E5A-4028-9221-AF0BFE6C3765}" type="presOf" srcId="{CB0AFD0F-07DA-450C-BF68-EE9353D09D16}" destId="{3F13EABB-C719-4F97-A407-FACC0F07B5D8}" srcOrd="0" destOrd="0" presId="urn:microsoft.com/office/officeart/2005/8/layout/vList2"/>
    <dgm:cxn modelId="{7560DFF4-A684-4C79-A8AE-B7429A952415}" srcId="{CE9A49DE-B255-4775-9B75-7FCF8EEF7755}" destId="{EE1BE116-9538-4501-9EBE-B20A9A7B6C33}" srcOrd="1" destOrd="0" parTransId="{FEF51625-5C2C-4F00-AB86-B917C8FD6EC1}" sibTransId="{FDFA2C13-E9C2-4B55-A8EC-FFFE6C291A9A}"/>
    <dgm:cxn modelId="{C6EB5DD2-3209-49AB-96CA-E6A4C1ABBBFC}" srcId="{1805E575-7D07-49DB-A737-8A1E8B80D315}" destId="{CB0AFD0F-07DA-450C-BF68-EE9353D09D16}" srcOrd="0" destOrd="0" parTransId="{C061D008-A4D7-4967-8ECF-2C014B4A14AA}" sibTransId="{52F14D2D-E13E-4F3E-9FF2-B52B195E65E9}"/>
    <dgm:cxn modelId="{BF4E3B90-D853-4276-A5C7-D989FE1A437F}" type="presOf" srcId="{1805E575-7D07-49DB-A737-8A1E8B80D315}" destId="{65DFF48D-006B-40CF-B52F-50DEA0506A28}" srcOrd="0" destOrd="0" presId="urn:microsoft.com/office/officeart/2005/8/layout/vList2"/>
    <dgm:cxn modelId="{4AB0355E-97CE-449C-8976-4FCA2162C43A}" type="presOf" srcId="{FEAEE0EF-ABB9-4D24-A03B-DBA7D6E4B932}" destId="{BFBA8572-7354-4962-A2A9-3C98D60D4D91}" srcOrd="0" destOrd="0" presId="urn:microsoft.com/office/officeart/2005/8/layout/vList2"/>
    <dgm:cxn modelId="{8A2D4E17-BB2C-44AA-9383-4FFCACB625A0}" type="presOf" srcId="{699F8936-54C8-481C-95B7-E82C9E4E666F}" destId="{63A046CC-9820-41F8-8895-55D4508F0A5F}" srcOrd="0" destOrd="0" presId="urn:microsoft.com/office/officeart/2005/8/layout/vList2"/>
    <dgm:cxn modelId="{F8CD49B7-7FB2-47C9-B521-E170A04DC79F}" srcId="{699F8936-54C8-481C-95B7-E82C9E4E666F}" destId="{CE9A49DE-B255-4775-9B75-7FCF8EEF7755}" srcOrd="1" destOrd="0" parTransId="{3101F303-1848-4167-9F05-DD543DF8A411}" sibTransId="{43FE348F-BDB1-4BA4-BF53-92BBF71C5E4C}"/>
    <dgm:cxn modelId="{BA8532B6-EF4D-479A-88BB-C7EEF1F3C5E4}" type="presOf" srcId="{CE9A49DE-B255-4775-9B75-7FCF8EEF7755}" destId="{D5D9B8BE-789A-43AF-90EB-2B5567FAA290}" srcOrd="0" destOrd="0" presId="urn:microsoft.com/office/officeart/2005/8/layout/vList2"/>
    <dgm:cxn modelId="{70CB2434-521F-4445-89BC-7B7359652060}" srcId="{699F8936-54C8-481C-95B7-E82C9E4E666F}" destId="{1805E575-7D07-49DB-A737-8A1E8B80D315}" srcOrd="2" destOrd="0" parTransId="{12955FCA-1AFB-4964-819F-A91CD8E0F01A}" sibTransId="{B95A61F8-80AD-4321-813A-36C81B22AE2D}"/>
    <dgm:cxn modelId="{7C3C3F26-76E0-4A1C-8E9F-C6E3537203CB}" type="presParOf" srcId="{63A046CC-9820-41F8-8895-55D4508F0A5F}" destId="{2FFE03AF-F410-4B53-ACD9-AB0E4FD0C46E}" srcOrd="0" destOrd="0" presId="urn:microsoft.com/office/officeart/2005/8/layout/vList2"/>
    <dgm:cxn modelId="{83C7E483-4FCF-4B25-B122-339D06A8E310}" type="presParOf" srcId="{63A046CC-9820-41F8-8895-55D4508F0A5F}" destId="{7110E6A0-085B-464E-9551-2F28DC192B18}" srcOrd="1" destOrd="0" presId="urn:microsoft.com/office/officeart/2005/8/layout/vList2"/>
    <dgm:cxn modelId="{B070493F-F308-4B72-B7EA-124F50453102}" type="presParOf" srcId="{63A046CC-9820-41F8-8895-55D4508F0A5F}" destId="{D5D9B8BE-789A-43AF-90EB-2B5567FAA290}" srcOrd="2" destOrd="0" presId="urn:microsoft.com/office/officeart/2005/8/layout/vList2"/>
    <dgm:cxn modelId="{CCC67396-F378-4434-8BEF-5E6D64BCF096}" type="presParOf" srcId="{63A046CC-9820-41F8-8895-55D4508F0A5F}" destId="{BFBA8572-7354-4962-A2A9-3C98D60D4D91}" srcOrd="3" destOrd="0" presId="urn:microsoft.com/office/officeart/2005/8/layout/vList2"/>
    <dgm:cxn modelId="{0D4DFD04-72E5-400C-8D17-728C5F65AF2C}" type="presParOf" srcId="{63A046CC-9820-41F8-8895-55D4508F0A5F}" destId="{65DFF48D-006B-40CF-B52F-50DEA0506A28}" srcOrd="4" destOrd="0" presId="urn:microsoft.com/office/officeart/2005/8/layout/vList2"/>
    <dgm:cxn modelId="{64D5C6C2-BE79-4BC7-A5AE-CE6D5175E388}" type="presParOf" srcId="{63A046CC-9820-41F8-8895-55D4508F0A5F}" destId="{3F13EABB-C719-4F97-A407-FACC0F07B5D8}" srcOrd="5" destOrd="0" presId="urn:microsoft.com/office/officeart/2005/8/layout/vList2"/>
  </dgm:cxnLst>
  <dgm:bg/>
  <dgm:whole/>
</dgm:dataModel>
</file>

<file path=ppt/diagrams/data3.xml><?xml version="1.0" encoding="utf-8"?>
<dgm:dataModel xmlns:dgm="http://schemas.openxmlformats.org/drawingml/2006/diagram" xmlns:a="http://schemas.openxmlformats.org/drawingml/2006/main">
  <dgm:ptLst>
    <dgm:pt modelId="{8991DBA2-24CD-4CF8-AAD5-7FDAD586650F}"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36594FB8-2204-40F8-B4E3-542E84B295D1}">
      <dgm:prSet/>
      <dgm:spPr/>
      <dgm:t>
        <a:bodyPr/>
        <a:lstStyle/>
        <a:p>
          <a:pPr rtl="0"/>
          <a:r>
            <a:rPr lang="en-US" i="1" dirty="0" smtClean="0"/>
            <a:t>Expenditure on additions/alterations to building is capital, if incurred by owner but revenue if incurred by tenant</a:t>
          </a:r>
          <a:endParaRPr lang="en-US" dirty="0"/>
        </a:p>
      </dgm:t>
    </dgm:pt>
    <dgm:pt modelId="{A6C1EE24-081B-4DD5-93E3-D9D57639825C}" type="parTrans" cxnId="{01AF8B1A-7D41-44B6-8196-8BB6C4B1DE8F}">
      <dgm:prSet/>
      <dgm:spPr/>
      <dgm:t>
        <a:bodyPr/>
        <a:lstStyle/>
        <a:p>
          <a:endParaRPr lang="en-US"/>
        </a:p>
      </dgm:t>
    </dgm:pt>
    <dgm:pt modelId="{0B575444-1B18-48B4-B53F-B5137E166A26}" type="sibTrans" cxnId="{01AF8B1A-7D41-44B6-8196-8BB6C4B1DE8F}">
      <dgm:prSet/>
      <dgm:spPr/>
      <dgm:t>
        <a:bodyPr/>
        <a:lstStyle/>
        <a:p>
          <a:endParaRPr lang="en-US"/>
        </a:p>
      </dgm:t>
    </dgm:pt>
    <dgm:pt modelId="{849F4CA3-6FDE-4FA5-8EA0-7A01110ABDE0}">
      <dgm:prSet/>
      <dgm:spPr/>
      <dgm:t>
        <a:bodyPr/>
        <a:lstStyle/>
        <a:p>
          <a:pPr rtl="0"/>
          <a:r>
            <a:rPr lang="en-US" i="1" dirty="0" err="1" smtClean="0"/>
            <a:t>Modi</a:t>
          </a:r>
          <a:r>
            <a:rPr lang="en-US" i="1" dirty="0" smtClean="0"/>
            <a:t> </a:t>
          </a:r>
          <a:r>
            <a:rPr lang="en-US" i="1" dirty="0" err="1" smtClean="0"/>
            <a:t>Spg</a:t>
          </a:r>
          <a:r>
            <a:rPr lang="en-US" i="1" dirty="0" smtClean="0"/>
            <a:t>. &amp; </a:t>
          </a:r>
          <a:r>
            <a:rPr lang="en-US" i="1" dirty="0" err="1" smtClean="0"/>
            <a:t>Wvg</a:t>
          </a:r>
          <a:r>
            <a:rPr lang="en-US" i="1" dirty="0" smtClean="0"/>
            <a:t>. Mills Co. Ltd. v. CIT [1993] 200 ITR 544 (Delhi).</a:t>
          </a:r>
          <a:endParaRPr lang="en-US" dirty="0"/>
        </a:p>
      </dgm:t>
    </dgm:pt>
    <dgm:pt modelId="{E87760B6-4C9C-4D4B-A77D-D46B800E57F8}" type="parTrans" cxnId="{7157E145-D55B-49A4-9BBD-DC8B297EC170}">
      <dgm:prSet/>
      <dgm:spPr/>
      <dgm:t>
        <a:bodyPr/>
        <a:lstStyle/>
        <a:p>
          <a:endParaRPr lang="en-US"/>
        </a:p>
      </dgm:t>
    </dgm:pt>
    <dgm:pt modelId="{1F9385CF-9C17-48AF-8437-30C6FD521EB1}" type="sibTrans" cxnId="{7157E145-D55B-49A4-9BBD-DC8B297EC170}">
      <dgm:prSet/>
      <dgm:spPr/>
      <dgm:t>
        <a:bodyPr/>
        <a:lstStyle/>
        <a:p>
          <a:endParaRPr lang="en-US"/>
        </a:p>
      </dgm:t>
    </dgm:pt>
    <dgm:pt modelId="{DEBB5916-9A67-4C14-9BF9-9D5CF5ABA860}">
      <dgm:prSet/>
      <dgm:spPr/>
      <dgm:t>
        <a:bodyPr/>
        <a:lstStyle/>
        <a:p>
          <a:pPr rtl="0"/>
          <a:r>
            <a:rPr lang="en-US" i="1" dirty="0" smtClean="0"/>
            <a:t>Expenditure on renovating/replacing parts of machinery necessitated by </a:t>
          </a:r>
          <a:r>
            <a:rPr lang="en-US" i="1" dirty="0" err="1" smtClean="0"/>
            <a:t>modernisation</a:t>
          </a:r>
          <a:r>
            <a:rPr lang="en-US" i="1" dirty="0" smtClean="0"/>
            <a:t> is revenue expenditure</a:t>
          </a:r>
          <a:r>
            <a:rPr lang="en-US" dirty="0" smtClean="0"/>
            <a:t> </a:t>
          </a:r>
          <a:endParaRPr lang="en-US" dirty="0"/>
        </a:p>
      </dgm:t>
    </dgm:pt>
    <dgm:pt modelId="{1FE1B734-0D82-4AC7-8478-29151EE1E012}" type="parTrans" cxnId="{7EB95594-1D16-4476-B470-6465C1BCB6A2}">
      <dgm:prSet/>
      <dgm:spPr/>
      <dgm:t>
        <a:bodyPr/>
        <a:lstStyle/>
        <a:p>
          <a:endParaRPr lang="en-US"/>
        </a:p>
      </dgm:t>
    </dgm:pt>
    <dgm:pt modelId="{C07F9D91-87B7-4C9A-9360-33506387A183}" type="sibTrans" cxnId="{7EB95594-1D16-4476-B470-6465C1BCB6A2}">
      <dgm:prSet/>
      <dgm:spPr/>
      <dgm:t>
        <a:bodyPr/>
        <a:lstStyle/>
        <a:p>
          <a:endParaRPr lang="en-US"/>
        </a:p>
      </dgm:t>
    </dgm:pt>
    <dgm:pt modelId="{EB655D1B-0B4F-467E-9465-E799864A01AB}">
      <dgm:prSet/>
      <dgm:spPr/>
      <dgm:t>
        <a:bodyPr/>
        <a:lstStyle/>
        <a:p>
          <a:pPr rtl="0"/>
          <a:r>
            <a:rPr lang="en-US" i="1" dirty="0" err="1" smtClean="0"/>
            <a:t>Vanaja</a:t>
          </a:r>
          <a:r>
            <a:rPr lang="en-US" i="1" dirty="0" smtClean="0"/>
            <a:t> Textiles Ltd. </a:t>
          </a:r>
          <a:r>
            <a:rPr lang="en-US" dirty="0" smtClean="0"/>
            <a:t>v.</a:t>
          </a:r>
          <a:r>
            <a:rPr lang="en-US" i="1" dirty="0" smtClean="0"/>
            <a:t> CIT</a:t>
          </a:r>
          <a:r>
            <a:rPr lang="en-US" dirty="0" smtClean="0"/>
            <a:t> [1994] 208 ITR 161 (Ker.).</a:t>
          </a:r>
          <a:endParaRPr lang="en-US" dirty="0"/>
        </a:p>
      </dgm:t>
    </dgm:pt>
    <dgm:pt modelId="{70F7083F-8656-4135-9E9C-8808F37D15A5}" type="parTrans" cxnId="{E6E3555F-A30C-4D8F-8F88-F8149D4B92B7}">
      <dgm:prSet/>
      <dgm:spPr/>
      <dgm:t>
        <a:bodyPr/>
        <a:lstStyle/>
        <a:p>
          <a:endParaRPr lang="en-US"/>
        </a:p>
      </dgm:t>
    </dgm:pt>
    <dgm:pt modelId="{878C5452-20AC-42FF-87A8-1F263E742012}" type="sibTrans" cxnId="{E6E3555F-A30C-4D8F-8F88-F8149D4B92B7}">
      <dgm:prSet/>
      <dgm:spPr/>
      <dgm:t>
        <a:bodyPr/>
        <a:lstStyle/>
        <a:p>
          <a:endParaRPr lang="en-US"/>
        </a:p>
      </dgm:t>
    </dgm:pt>
    <dgm:pt modelId="{C751DD30-F612-4BB0-AA90-744947FBDA3C}">
      <dgm:prSet/>
      <dgm:spPr/>
      <dgm:t>
        <a:bodyPr/>
        <a:lstStyle/>
        <a:p>
          <a:pPr rtl="0"/>
          <a:r>
            <a:rPr lang="en-US" b="1" u="sng" dirty="0" smtClean="0"/>
            <a:t>false ceiling</a:t>
          </a:r>
          <a:r>
            <a:rPr lang="en-US" dirty="0" smtClean="0"/>
            <a:t>, fixing tiles, replacing glasses, </a:t>
          </a:r>
          <a:r>
            <a:rPr lang="en-US" b="1" u="sng" dirty="0" smtClean="0"/>
            <a:t>wooden partitions</a:t>
          </a:r>
          <a:r>
            <a:rPr lang="en-US" dirty="0" smtClean="0"/>
            <a:t>, replacement of electric wiring, </a:t>
          </a:r>
          <a:r>
            <a:rPr lang="en-US" dirty="0" err="1" smtClean="0"/>
            <a:t>earthing</a:t>
          </a:r>
          <a:r>
            <a:rPr lang="en-US" dirty="0" smtClean="0"/>
            <a:t>, replacement of GI pipes etc. were held to be revenue in nature.   </a:t>
          </a:r>
          <a:endParaRPr lang="en-US" dirty="0"/>
        </a:p>
      </dgm:t>
    </dgm:pt>
    <dgm:pt modelId="{CC1FC187-20F8-4E3A-ACD5-F2E7B3BE6B55}" type="parTrans" cxnId="{0FF43C21-FC39-4F40-8439-FB028CEBCF20}">
      <dgm:prSet/>
      <dgm:spPr/>
      <dgm:t>
        <a:bodyPr/>
        <a:lstStyle/>
        <a:p>
          <a:endParaRPr lang="en-US"/>
        </a:p>
      </dgm:t>
    </dgm:pt>
    <dgm:pt modelId="{933A7FB5-5CF9-4FFA-BD64-2E5DBC153215}" type="sibTrans" cxnId="{0FF43C21-FC39-4F40-8439-FB028CEBCF20}">
      <dgm:prSet/>
      <dgm:spPr/>
      <dgm:t>
        <a:bodyPr/>
        <a:lstStyle/>
        <a:p>
          <a:endParaRPr lang="en-US"/>
        </a:p>
      </dgm:t>
    </dgm:pt>
    <dgm:pt modelId="{43A148CD-5CA8-4AF2-980B-957E0CCEAE25}">
      <dgm:prSet/>
      <dgm:spPr/>
      <dgm:t>
        <a:bodyPr/>
        <a:lstStyle/>
        <a:p>
          <a:pPr rtl="0"/>
          <a:r>
            <a:rPr lang="en-US" dirty="0" smtClean="0"/>
            <a:t>CIT V. Hi Line Pens Pvt. Ltd. (306 ITR 182) (Del.) </a:t>
          </a:r>
          <a:endParaRPr lang="en-US" dirty="0"/>
        </a:p>
      </dgm:t>
    </dgm:pt>
    <dgm:pt modelId="{468FBECC-4742-4807-BFF0-DF56C71418FE}" type="parTrans" cxnId="{5857C3D1-08D6-4C15-9610-A4E69DC9D7E5}">
      <dgm:prSet/>
      <dgm:spPr/>
      <dgm:t>
        <a:bodyPr/>
        <a:lstStyle/>
        <a:p>
          <a:endParaRPr lang="en-US"/>
        </a:p>
      </dgm:t>
    </dgm:pt>
    <dgm:pt modelId="{76101FD0-6917-404B-A8C4-BA0570FEECF7}" type="sibTrans" cxnId="{5857C3D1-08D6-4C15-9610-A4E69DC9D7E5}">
      <dgm:prSet/>
      <dgm:spPr/>
      <dgm:t>
        <a:bodyPr/>
        <a:lstStyle/>
        <a:p>
          <a:endParaRPr lang="en-US"/>
        </a:p>
      </dgm:t>
    </dgm:pt>
    <dgm:pt modelId="{CC9DA54E-997C-410C-BB66-34599807E2E0}">
      <dgm:prSet/>
      <dgm:spPr/>
      <dgm:t>
        <a:bodyPr/>
        <a:lstStyle/>
        <a:p>
          <a:pPr rtl="0"/>
          <a:r>
            <a:rPr lang="en-US" dirty="0" smtClean="0"/>
            <a:t>Amway India Enterprise V. DCIT (27 SOT 344)</a:t>
          </a:r>
          <a:endParaRPr lang="en-US" dirty="0"/>
        </a:p>
      </dgm:t>
    </dgm:pt>
    <dgm:pt modelId="{5C70255F-9554-418D-B5D9-B5F1D3DEBC75}" type="parTrans" cxnId="{5B51F85C-EC42-429E-AD6E-2D34A0FFBC83}">
      <dgm:prSet/>
      <dgm:spPr/>
      <dgm:t>
        <a:bodyPr/>
        <a:lstStyle/>
        <a:p>
          <a:endParaRPr lang="en-US"/>
        </a:p>
      </dgm:t>
    </dgm:pt>
    <dgm:pt modelId="{4D1FD87B-465A-4906-9487-1414C7179F69}" type="sibTrans" cxnId="{5B51F85C-EC42-429E-AD6E-2D34A0FFBC83}">
      <dgm:prSet/>
      <dgm:spPr/>
      <dgm:t>
        <a:bodyPr/>
        <a:lstStyle/>
        <a:p>
          <a:endParaRPr lang="en-US"/>
        </a:p>
      </dgm:t>
    </dgm:pt>
    <dgm:pt modelId="{415C7016-A481-46EA-A095-2339E2EC187B}" type="pres">
      <dgm:prSet presAssocID="{8991DBA2-24CD-4CF8-AAD5-7FDAD586650F}" presName="linear" presStyleCnt="0">
        <dgm:presLayoutVars>
          <dgm:animLvl val="lvl"/>
          <dgm:resizeHandles val="exact"/>
        </dgm:presLayoutVars>
      </dgm:prSet>
      <dgm:spPr/>
      <dgm:t>
        <a:bodyPr/>
        <a:lstStyle/>
        <a:p>
          <a:endParaRPr lang="en-US"/>
        </a:p>
      </dgm:t>
    </dgm:pt>
    <dgm:pt modelId="{1C3A522C-2E37-4529-AAF6-208E867B1C40}" type="pres">
      <dgm:prSet presAssocID="{36594FB8-2204-40F8-B4E3-542E84B295D1}" presName="parentText" presStyleLbl="node1" presStyleIdx="0" presStyleCnt="3">
        <dgm:presLayoutVars>
          <dgm:chMax val="0"/>
          <dgm:bulletEnabled val="1"/>
        </dgm:presLayoutVars>
      </dgm:prSet>
      <dgm:spPr/>
      <dgm:t>
        <a:bodyPr/>
        <a:lstStyle/>
        <a:p>
          <a:endParaRPr lang="en-US"/>
        </a:p>
      </dgm:t>
    </dgm:pt>
    <dgm:pt modelId="{48605D03-07DC-49FB-A792-2B3906A72336}" type="pres">
      <dgm:prSet presAssocID="{36594FB8-2204-40F8-B4E3-542E84B295D1}" presName="childText" presStyleLbl="revTx" presStyleIdx="0" presStyleCnt="3">
        <dgm:presLayoutVars>
          <dgm:bulletEnabled val="1"/>
        </dgm:presLayoutVars>
      </dgm:prSet>
      <dgm:spPr/>
      <dgm:t>
        <a:bodyPr/>
        <a:lstStyle/>
        <a:p>
          <a:endParaRPr lang="en-US"/>
        </a:p>
      </dgm:t>
    </dgm:pt>
    <dgm:pt modelId="{502AD246-1ED3-4BC5-8739-380741A9E93E}" type="pres">
      <dgm:prSet presAssocID="{DEBB5916-9A67-4C14-9BF9-9D5CF5ABA860}" presName="parentText" presStyleLbl="node1" presStyleIdx="1" presStyleCnt="3">
        <dgm:presLayoutVars>
          <dgm:chMax val="0"/>
          <dgm:bulletEnabled val="1"/>
        </dgm:presLayoutVars>
      </dgm:prSet>
      <dgm:spPr/>
      <dgm:t>
        <a:bodyPr/>
        <a:lstStyle/>
        <a:p>
          <a:endParaRPr lang="en-US"/>
        </a:p>
      </dgm:t>
    </dgm:pt>
    <dgm:pt modelId="{02C6CA91-1BB6-4FEE-A367-550F8B492E67}" type="pres">
      <dgm:prSet presAssocID="{DEBB5916-9A67-4C14-9BF9-9D5CF5ABA860}" presName="childText" presStyleLbl="revTx" presStyleIdx="1" presStyleCnt="3">
        <dgm:presLayoutVars>
          <dgm:bulletEnabled val="1"/>
        </dgm:presLayoutVars>
      </dgm:prSet>
      <dgm:spPr/>
      <dgm:t>
        <a:bodyPr/>
        <a:lstStyle/>
        <a:p>
          <a:endParaRPr lang="en-US"/>
        </a:p>
      </dgm:t>
    </dgm:pt>
    <dgm:pt modelId="{D7FC202C-8E10-4824-9CF0-CFAC9B1CE3A8}" type="pres">
      <dgm:prSet presAssocID="{C751DD30-F612-4BB0-AA90-744947FBDA3C}" presName="parentText" presStyleLbl="node1" presStyleIdx="2" presStyleCnt="3">
        <dgm:presLayoutVars>
          <dgm:chMax val="0"/>
          <dgm:bulletEnabled val="1"/>
        </dgm:presLayoutVars>
      </dgm:prSet>
      <dgm:spPr/>
      <dgm:t>
        <a:bodyPr/>
        <a:lstStyle/>
        <a:p>
          <a:endParaRPr lang="en-US"/>
        </a:p>
      </dgm:t>
    </dgm:pt>
    <dgm:pt modelId="{620DF39A-AE9B-4ED5-BB18-BE189179798C}" type="pres">
      <dgm:prSet presAssocID="{C751DD30-F612-4BB0-AA90-744947FBDA3C}" presName="childText" presStyleLbl="revTx" presStyleIdx="2" presStyleCnt="3">
        <dgm:presLayoutVars>
          <dgm:bulletEnabled val="1"/>
        </dgm:presLayoutVars>
      </dgm:prSet>
      <dgm:spPr/>
      <dgm:t>
        <a:bodyPr/>
        <a:lstStyle/>
        <a:p>
          <a:endParaRPr lang="en-US"/>
        </a:p>
      </dgm:t>
    </dgm:pt>
  </dgm:ptLst>
  <dgm:cxnLst>
    <dgm:cxn modelId="{7157E145-D55B-49A4-9BBD-DC8B297EC170}" srcId="{36594FB8-2204-40F8-B4E3-542E84B295D1}" destId="{849F4CA3-6FDE-4FA5-8EA0-7A01110ABDE0}" srcOrd="0" destOrd="0" parTransId="{E87760B6-4C9C-4D4B-A77D-D46B800E57F8}" sibTransId="{1F9385CF-9C17-48AF-8437-30C6FD521EB1}"/>
    <dgm:cxn modelId="{E6E3555F-A30C-4D8F-8F88-F8149D4B92B7}" srcId="{DEBB5916-9A67-4C14-9BF9-9D5CF5ABA860}" destId="{EB655D1B-0B4F-467E-9465-E799864A01AB}" srcOrd="0" destOrd="0" parTransId="{70F7083F-8656-4135-9E9C-8808F37D15A5}" sibTransId="{878C5452-20AC-42FF-87A8-1F263E742012}"/>
    <dgm:cxn modelId="{95FA99AB-40DD-4ECE-ABB7-463633EA9EC2}" type="presOf" srcId="{36594FB8-2204-40F8-B4E3-542E84B295D1}" destId="{1C3A522C-2E37-4529-AAF6-208E867B1C40}" srcOrd="0" destOrd="0" presId="urn:microsoft.com/office/officeart/2005/8/layout/vList2"/>
    <dgm:cxn modelId="{396F29C3-1B70-432A-A1AE-6D285854C774}" type="presOf" srcId="{EB655D1B-0B4F-467E-9465-E799864A01AB}" destId="{02C6CA91-1BB6-4FEE-A367-550F8B492E67}" srcOrd="0" destOrd="0" presId="urn:microsoft.com/office/officeart/2005/8/layout/vList2"/>
    <dgm:cxn modelId="{8DD74EA9-C018-4AF0-B151-C78336AA3F5C}" type="presOf" srcId="{C751DD30-F612-4BB0-AA90-744947FBDA3C}" destId="{D7FC202C-8E10-4824-9CF0-CFAC9B1CE3A8}" srcOrd="0" destOrd="0" presId="urn:microsoft.com/office/officeart/2005/8/layout/vList2"/>
    <dgm:cxn modelId="{2CD6857F-7350-4CB7-9D58-2AEBEE0DBEEA}" type="presOf" srcId="{8991DBA2-24CD-4CF8-AAD5-7FDAD586650F}" destId="{415C7016-A481-46EA-A095-2339E2EC187B}" srcOrd="0" destOrd="0" presId="urn:microsoft.com/office/officeart/2005/8/layout/vList2"/>
    <dgm:cxn modelId="{0FF43C21-FC39-4F40-8439-FB028CEBCF20}" srcId="{8991DBA2-24CD-4CF8-AAD5-7FDAD586650F}" destId="{C751DD30-F612-4BB0-AA90-744947FBDA3C}" srcOrd="2" destOrd="0" parTransId="{CC1FC187-20F8-4E3A-ACD5-F2E7B3BE6B55}" sibTransId="{933A7FB5-5CF9-4FFA-BD64-2E5DBC153215}"/>
    <dgm:cxn modelId="{0DF28CBF-F1CC-4F0F-8CFD-1EAC074CEEF8}" type="presOf" srcId="{849F4CA3-6FDE-4FA5-8EA0-7A01110ABDE0}" destId="{48605D03-07DC-49FB-A792-2B3906A72336}" srcOrd="0" destOrd="0" presId="urn:microsoft.com/office/officeart/2005/8/layout/vList2"/>
    <dgm:cxn modelId="{3D7DA288-4EDE-4FDF-B2C9-FBC6BBCF8A11}" type="presOf" srcId="{43A148CD-5CA8-4AF2-980B-957E0CCEAE25}" destId="{620DF39A-AE9B-4ED5-BB18-BE189179798C}" srcOrd="0" destOrd="0" presId="urn:microsoft.com/office/officeart/2005/8/layout/vList2"/>
    <dgm:cxn modelId="{331F0758-FA1D-451A-9714-0E05D34EA2D6}" type="presOf" srcId="{CC9DA54E-997C-410C-BB66-34599807E2E0}" destId="{620DF39A-AE9B-4ED5-BB18-BE189179798C}" srcOrd="0" destOrd="1" presId="urn:microsoft.com/office/officeart/2005/8/layout/vList2"/>
    <dgm:cxn modelId="{7EB95594-1D16-4476-B470-6465C1BCB6A2}" srcId="{8991DBA2-24CD-4CF8-AAD5-7FDAD586650F}" destId="{DEBB5916-9A67-4C14-9BF9-9D5CF5ABA860}" srcOrd="1" destOrd="0" parTransId="{1FE1B734-0D82-4AC7-8478-29151EE1E012}" sibTransId="{C07F9D91-87B7-4C9A-9360-33506387A183}"/>
    <dgm:cxn modelId="{5B51F85C-EC42-429E-AD6E-2D34A0FFBC83}" srcId="{C751DD30-F612-4BB0-AA90-744947FBDA3C}" destId="{CC9DA54E-997C-410C-BB66-34599807E2E0}" srcOrd="1" destOrd="0" parTransId="{5C70255F-9554-418D-B5D9-B5F1D3DEBC75}" sibTransId="{4D1FD87B-465A-4906-9487-1414C7179F69}"/>
    <dgm:cxn modelId="{5857C3D1-08D6-4C15-9610-A4E69DC9D7E5}" srcId="{C751DD30-F612-4BB0-AA90-744947FBDA3C}" destId="{43A148CD-5CA8-4AF2-980B-957E0CCEAE25}" srcOrd="0" destOrd="0" parTransId="{468FBECC-4742-4807-BFF0-DF56C71418FE}" sibTransId="{76101FD0-6917-404B-A8C4-BA0570FEECF7}"/>
    <dgm:cxn modelId="{01AF8B1A-7D41-44B6-8196-8BB6C4B1DE8F}" srcId="{8991DBA2-24CD-4CF8-AAD5-7FDAD586650F}" destId="{36594FB8-2204-40F8-B4E3-542E84B295D1}" srcOrd="0" destOrd="0" parTransId="{A6C1EE24-081B-4DD5-93E3-D9D57639825C}" sibTransId="{0B575444-1B18-48B4-B53F-B5137E166A26}"/>
    <dgm:cxn modelId="{44640045-0DC9-42C4-BBCB-3E57BCEA81D9}" type="presOf" srcId="{DEBB5916-9A67-4C14-9BF9-9D5CF5ABA860}" destId="{502AD246-1ED3-4BC5-8739-380741A9E93E}" srcOrd="0" destOrd="0" presId="urn:microsoft.com/office/officeart/2005/8/layout/vList2"/>
    <dgm:cxn modelId="{D58CCFDB-CBDF-461E-BCAE-4B1F754F727E}" type="presParOf" srcId="{415C7016-A481-46EA-A095-2339E2EC187B}" destId="{1C3A522C-2E37-4529-AAF6-208E867B1C40}" srcOrd="0" destOrd="0" presId="urn:microsoft.com/office/officeart/2005/8/layout/vList2"/>
    <dgm:cxn modelId="{806CEA23-1DC8-4087-A46F-A197BB7ABF61}" type="presParOf" srcId="{415C7016-A481-46EA-A095-2339E2EC187B}" destId="{48605D03-07DC-49FB-A792-2B3906A72336}" srcOrd="1" destOrd="0" presId="urn:microsoft.com/office/officeart/2005/8/layout/vList2"/>
    <dgm:cxn modelId="{B2780D3B-7FC2-4F02-B886-5FF04C3803E1}" type="presParOf" srcId="{415C7016-A481-46EA-A095-2339E2EC187B}" destId="{502AD246-1ED3-4BC5-8739-380741A9E93E}" srcOrd="2" destOrd="0" presId="urn:microsoft.com/office/officeart/2005/8/layout/vList2"/>
    <dgm:cxn modelId="{2080C527-021A-4308-A1B4-6CF0BB7645C1}" type="presParOf" srcId="{415C7016-A481-46EA-A095-2339E2EC187B}" destId="{02C6CA91-1BB6-4FEE-A367-550F8B492E67}" srcOrd="3" destOrd="0" presId="urn:microsoft.com/office/officeart/2005/8/layout/vList2"/>
    <dgm:cxn modelId="{4B6AB1BC-B797-4E75-BA29-082302334721}" type="presParOf" srcId="{415C7016-A481-46EA-A095-2339E2EC187B}" destId="{D7FC202C-8E10-4824-9CF0-CFAC9B1CE3A8}" srcOrd="4" destOrd="0" presId="urn:microsoft.com/office/officeart/2005/8/layout/vList2"/>
    <dgm:cxn modelId="{1636E1B1-39D1-4D9D-A759-314CAF368ACB}" type="presParOf" srcId="{415C7016-A481-46EA-A095-2339E2EC187B}" destId="{620DF39A-AE9B-4ED5-BB18-BE189179798C}" srcOrd="5" destOrd="0" presId="urn:microsoft.com/office/officeart/2005/8/layout/vList2"/>
  </dgm:cxnLst>
  <dgm:bg/>
  <dgm:whole/>
</dgm:dataModel>
</file>

<file path=ppt/diagrams/data30.xml><?xml version="1.0" encoding="utf-8"?>
<dgm:dataModel xmlns:dgm="http://schemas.openxmlformats.org/drawingml/2006/diagram" xmlns:a="http://schemas.openxmlformats.org/drawingml/2006/main">
  <dgm:ptLst>
    <dgm:pt modelId="{0B1284FA-BE2B-4477-B178-CBED9D2B23E0}"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CA1261B5-A0B0-467A-BCE7-236D73A10AD2}">
      <dgm:prSet/>
      <dgm:spPr/>
      <dgm:t>
        <a:bodyPr/>
        <a:lstStyle/>
        <a:p>
          <a:pPr rtl="0"/>
          <a:r>
            <a:rPr lang="en-US" dirty="0" smtClean="0"/>
            <a:t>Expenses on account of dry fruits etc. distributed among customers on festive occasions deductible</a:t>
          </a:r>
          <a:endParaRPr lang="en-US" dirty="0"/>
        </a:p>
      </dgm:t>
    </dgm:pt>
    <dgm:pt modelId="{E9BCAC8F-7FD4-4D94-B33D-23C475107DC6}" type="parTrans" cxnId="{F3918C61-2A15-4847-8DE5-6F576BC4A25C}">
      <dgm:prSet/>
      <dgm:spPr/>
      <dgm:t>
        <a:bodyPr/>
        <a:lstStyle/>
        <a:p>
          <a:endParaRPr lang="en-US"/>
        </a:p>
      </dgm:t>
    </dgm:pt>
    <dgm:pt modelId="{F78340F8-4FA4-42B7-BA8F-71B7B85191FE}" type="sibTrans" cxnId="{F3918C61-2A15-4847-8DE5-6F576BC4A25C}">
      <dgm:prSet/>
      <dgm:spPr/>
      <dgm:t>
        <a:bodyPr/>
        <a:lstStyle/>
        <a:p>
          <a:endParaRPr lang="en-US"/>
        </a:p>
      </dgm:t>
    </dgm:pt>
    <dgm:pt modelId="{15B8330E-2A18-4B0D-86EA-35FA406DD227}">
      <dgm:prSet/>
      <dgm:spPr/>
      <dgm:t>
        <a:bodyPr/>
        <a:lstStyle/>
        <a:p>
          <a:pPr rtl="0"/>
          <a:r>
            <a:rPr lang="en-US" dirty="0" smtClean="0"/>
            <a:t>ITO vs. French Dyes and Chemicals (10 ITD 204)</a:t>
          </a:r>
          <a:endParaRPr lang="en-US" dirty="0"/>
        </a:p>
      </dgm:t>
    </dgm:pt>
    <dgm:pt modelId="{1D883DED-2AE3-4B22-88F0-8DE800D3535F}" type="parTrans" cxnId="{7B7BBE81-8E9B-4E9B-9F2F-1C947CC00CF3}">
      <dgm:prSet/>
      <dgm:spPr/>
      <dgm:t>
        <a:bodyPr/>
        <a:lstStyle/>
        <a:p>
          <a:endParaRPr lang="en-US"/>
        </a:p>
      </dgm:t>
    </dgm:pt>
    <dgm:pt modelId="{FFA8CBCB-98C3-4B74-93E0-26947707176C}" type="sibTrans" cxnId="{7B7BBE81-8E9B-4E9B-9F2F-1C947CC00CF3}">
      <dgm:prSet/>
      <dgm:spPr/>
      <dgm:t>
        <a:bodyPr/>
        <a:lstStyle/>
        <a:p>
          <a:endParaRPr lang="en-US"/>
        </a:p>
      </dgm:t>
    </dgm:pt>
    <dgm:pt modelId="{63CB524C-0166-401A-8426-12256B6F9AE4}">
      <dgm:prSet/>
      <dgm:spPr/>
      <dgm:t>
        <a:bodyPr/>
        <a:lstStyle/>
        <a:p>
          <a:pPr rtl="0"/>
          <a:r>
            <a:rPr lang="en-US" dirty="0" err="1" smtClean="0"/>
            <a:t>Inaugration</a:t>
          </a:r>
          <a:r>
            <a:rPr lang="en-US" dirty="0" smtClean="0"/>
            <a:t> expenses deductible</a:t>
          </a:r>
          <a:endParaRPr lang="en-US" dirty="0"/>
        </a:p>
      </dgm:t>
    </dgm:pt>
    <dgm:pt modelId="{A0159563-075F-46E6-AD15-235D460E6FCA}" type="parTrans" cxnId="{8237A01E-F4F1-48D7-9A1F-F486456387BC}">
      <dgm:prSet/>
      <dgm:spPr/>
      <dgm:t>
        <a:bodyPr/>
        <a:lstStyle/>
        <a:p>
          <a:endParaRPr lang="en-US"/>
        </a:p>
      </dgm:t>
    </dgm:pt>
    <dgm:pt modelId="{F4851B46-5FF9-4AA8-B683-4F991C3C276D}" type="sibTrans" cxnId="{8237A01E-F4F1-48D7-9A1F-F486456387BC}">
      <dgm:prSet/>
      <dgm:spPr/>
      <dgm:t>
        <a:bodyPr/>
        <a:lstStyle/>
        <a:p>
          <a:endParaRPr lang="en-US"/>
        </a:p>
      </dgm:t>
    </dgm:pt>
    <dgm:pt modelId="{EE98E05D-956A-423C-B54F-0E1B110B82DB}">
      <dgm:prSet/>
      <dgm:spPr/>
      <dgm:t>
        <a:bodyPr/>
        <a:lstStyle/>
        <a:p>
          <a:pPr rtl="0"/>
          <a:r>
            <a:rPr lang="en-US" dirty="0" smtClean="0"/>
            <a:t>Sunil </a:t>
          </a:r>
          <a:r>
            <a:rPr lang="en-US" dirty="0" err="1" smtClean="0"/>
            <a:t>Synchem</a:t>
          </a:r>
          <a:r>
            <a:rPr lang="en-US" dirty="0" smtClean="0"/>
            <a:t> Ltd. vs. CIT (205 ITR 298)</a:t>
          </a:r>
          <a:endParaRPr lang="en-US" dirty="0"/>
        </a:p>
      </dgm:t>
    </dgm:pt>
    <dgm:pt modelId="{975F4552-E123-4B8C-A0F5-0E29F87A11E7}" type="parTrans" cxnId="{325AF6B4-B46F-4193-BC60-3D2E23643D15}">
      <dgm:prSet/>
      <dgm:spPr/>
      <dgm:t>
        <a:bodyPr/>
        <a:lstStyle/>
        <a:p>
          <a:endParaRPr lang="en-US"/>
        </a:p>
      </dgm:t>
    </dgm:pt>
    <dgm:pt modelId="{04BB794A-93B9-4EBF-91F3-BAB9472D0BCC}" type="sibTrans" cxnId="{325AF6B4-B46F-4193-BC60-3D2E23643D15}">
      <dgm:prSet/>
      <dgm:spPr/>
      <dgm:t>
        <a:bodyPr/>
        <a:lstStyle/>
        <a:p>
          <a:endParaRPr lang="en-US"/>
        </a:p>
      </dgm:t>
    </dgm:pt>
    <dgm:pt modelId="{43025FC0-F5BE-4D8F-B1A4-F2266524E45A}">
      <dgm:prSet/>
      <dgm:spPr/>
      <dgm:t>
        <a:bodyPr/>
        <a:lstStyle/>
        <a:p>
          <a:pPr rtl="0"/>
          <a:r>
            <a:rPr lang="en-US" dirty="0" smtClean="0"/>
            <a:t>Delhi Cloth and General Mills vs. CIT (189 ITR 500)</a:t>
          </a:r>
          <a:endParaRPr lang="en-US" dirty="0"/>
        </a:p>
      </dgm:t>
    </dgm:pt>
    <dgm:pt modelId="{EABA0F00-5CD3-45D6-B275-08942C706DC3}" type="parTrans" cxnId="{F9AF0D77-76D8-4D70-894D-A70C6F689314}">
      <dgm:prSet/>
      <dgm:spPr/>
      <dgm:t>
        <a:bodyPr/>
        <a:lstStyle/>
        <a:p>
          <a:endParaRPr lang="en-US"/>
        </a:p>
      </dgm:t>
    </dgm:pt>
    <dgm:pt modelId="{0ECEC78B-67D2-4363-88C7-C70B07E7D966}" type="sibTrans" cxnId="{F9AF0D77-76D8-4D70-894D-A70C6F689314}">
      <dgm:prSet/>
      <dgm:spPr/>
      <dgm:t>
        <a:bodyPr/>
        <a:lstStyle/>
        <a:p>
          <a:endParaRPr lang="en-US"/>
        </a:p>
      </dgm:t>
    </dgm:pt>
    <dgm:pt modelId="{580936E0-D0DF-4B38-A989-5A42F0D77EC9}" type="pres">
      <dgm:prSet presAssocID="{0B1284FA-BE2B-4477-B178-CBED9D2B23E0}" presName="linear" presStyleCnt="0">
        <dgm:presLayoutVars>
          <dgm:animLvl val="lvl"/>
          <dgm:resizeHandles val="exact"/>
        </dgm:presLayoutVars>
      </dgm:prSet>
      <dgm:spPr/>
      <dgm:t>
        <a:bodyPr/>
        <a:lstStyle/>
        <a:p>
          <a:endParaRPr lang="en-US"/>
        </a:p>
      </dgm:t>
    </dgm:pt>
    <dgm:pt modelId="{37FCCF0A-4CDB-4836-A017-B76E39556227}" type="pres">
      <dgm:prSet presAssocID="{CA1261B5-A0B0-467A-BCE7-236D73A10AD2}" presName="parentText" presStyleLbl="node1" presStyleIdx="0" presStyleCnt="2">
        <dgm:presLayoutVars>
          <dgm:chMax val="0"/>
          <dgm:bulletEnabled val="1"/>
        </dgm:presLayoutVars>
      </dgm:prSet>
      <dgm:spPr/>
      <dgm:t>
        <a:bodyPr/>
        <a:lstStyle/>
        <a:p>
          <a:endParaRPr lang="en-US"/>
        </a:p>
      </dgm:t>
    </dgm:pt>
    <dgm:pt modelId="{CD9BCB6F-AC9A-490C-8799-7AA49CAC4470}" type="pres">
      <dgm:prSet presAssocID="{CA1261B5-A0B0-467A-BCE7-236D73A10AD2}" presName="childText" presStyleLbl="revTx" presStyleIdx="0" presStyleCnt="2">
        <dgm:presLayoutVars>
          <dgm:bulletEnabled val="1"/>
        </dgm:presLayoutVars>
      </dgm:prSet>
      <dgm:spPr/>
      <dgm:t>
        <a:bodyPr/>
        <a:lstStyle/>
        <a:p>
          <a:endParaRPr lang="en-US"/>
        </a:p>
      </dgm:t>
    </dgm:pt>
    <dgm:pt modelId="{4809C468-1837-42A3-8643-9D688F2133D6}" type="pres">
      <dgm:prSet presAssocID="{63CB524C-0166-401A-8426-12256B6F9AE4}" presName="parentText" presStyleLbl="node1" presStyleIdx="1" presStyleCnt="2">
        <dgm:presLayoutVars>
          <dgm:chMax val="0"/>
          <dgm:bulletEnabled val="1"/>
        </dgm:presLayoutVars>
      </dgm:prSet>
      <dgm:spPr/>
      <dgm:t>
        <a:bodyPr/>
        <a:lstStyle/>
        <a:p>
          <a:endParaRPr lang="en-US"/>
        </a:p>
      </dgm:t>
    </dgm:pt>
    <dgm:pt modelId="{3A2339A5-B3CF-4AB6-8501-EC30014813C0}" type="pres">
      <dgm:prSet presAssocID="{63CB524C-0166-401A-8426-12256B6F9AE4}" presName="childText" presStyleLbl="revTx" presStyleIdx="1" presStyleCnt="2">
        <dgm:presLayoutVars>
          <dgm:bulletEnabled val="1"/>
        </dgm:presLayoutVars>
      </dgm:prSet>
      <dgm:spPr/>
      <dgm:t>
        <a:bodyPr/>
        <a:lstStyle/>
        <a:p>
          <a:endParaRPr lang="en-US"/>
        </a:p>
      </dgm:t>
    </dgm:pt>
  </dgm:ptLst>
  <dgm:cxnLst>
    <dgm:cxn modelId="{F6A989A6-0573-46DB-B249-343BA1B7FCAA}" type="presOf" srcId="{63CB524C-0166-401A-8426-12256B6F9AE4}" destId="{4809C468-1837-42A3-8643-9D688F2133D6}" srcOrd="0" destOrd="0" presId="urn:microsoft.com/office/officeart/2005/8/layout/vList2"/>
    <dgm:cxn modelId="{B2D3467C-9304-4BF6-979A-1038760DA6C1}" type="presOf" srcId="{CA1261B5-A0B0-467A-BCE7-236D73A10AD2}" destId="{37FCCF0A-4CDB-4836-A017-B76E39556227}" srcOrd="0" destOrd="0" presId="urn:microsoft.com/office/officeart/2005/8/layout/vList2"/>
    <dgm:cxn modelId="{8237A01E-F4F1-48D7-9A1F-F486456387BC}" srcId="{0B1284FA-BE2B-4477-B178-CBED9D2B23E0}" destId="{63CB524C-0166-401A-8426-12256B6F9AE4}" srcOrd="1" destOrd="0" parTransId="{A0159563-075F-46E6-AD15-235D460E6FCA}" sibTransId="{F4851B46-5FF9-4AA8-B683-4F991C3C276D}"/>
    <dgm:cxn modelId="{75362923-CE82-49DA-87E8-ADBE2AC549C7}" type="presOf" srcId="{15B8330E-2A18-4B0D-86EA-35FA406DD227}" destId="{CD9BCB6F-AC9A-490C-8799-7AA49CAC4470}" srcOrd="0" destOrd="0" presId="urn:microsoft.com/office/officeart/2005/8/layout/vList2"/>
    <dgm:cxn modelId="{F3918C61-2A15-4847-8DE5-6F576BC4A25C}" srcId="{0B1284FA-BE2B-4477-B178-CBED9D2B23E0}" destId="{CA1261B5-A0B0-467A-BCE7-236D73A10AD2}" srcOrd="0" destOrd="0" parTransId="{E9BCAC8F-7FD4-4D94-B33D-23C475107DC6}" sibTransId="{F78340F8-4FA4-42B7-BA8F-71B7B85191FE}"/>
    <dgm:cxn modelId="{513B3972-C826-47EF-B595-C71DB09D1F20}" type="presOf" srcId="{0B1284FA-BE2B-4477-B178-CBED9D2B23E0}" destId="{580936E0-D0DF-4B38-A989-5A42F0D77EC9}" srcOrd="0" destOrd="0" presId="urn:microsoft.com/office/officeart/2005/8/layout/vList2"/>
    <dgm:cxn modelId="{F9AF0D77-76D8-4D70-894D-A70C6F689314}" srcId="{63CB524C-0166-401A-8426-12256B6F9AE4}" destId="{43025FC0-F5BE-4D8F-B1A4-F2266524E45A}" srcOrd="1" destOrd="0" parTransId="{EABA0F00-5CD3-45D6-B275-08942C706DC3}" sibTransId="{0ECEC78B-67D2-4363-88C7-C70B07E7D966}"/>
    <dgm:cxn modelId="{64757562-8758-43F9-83A6-63FE576D1332}" type="presOf" srcId="{EE98E05D-956A-423C-B54F-0E1B110B82DB}" destId="{3A2339A5-B3CF-4AB6-8501-EC30014813C0}" srcOrd="0" destOrd="0" presId="urn:microsoft.com/office/officeart/2005/8/layout/vList2"/>
    <dgm:cxn modelId="{325AF6B4-B46F-4193-BC60-3D2E23643D15}" srcId="{63CB524C-0166-401A-8426-12256B6F9AE4}" destId="{EE98E05D-956A-423C-B54F-0E1B110B82DB}" srcOrd="0" destOrd="0" parTransId="{975F4552-E123-4B8C-A0F5-0E29F87A11E7}" sibTransId="{04BB794A-93B9-4EBF-91F3-BAB9472D0BCC}"/>
    <dgm:cxn modelId="{088EF824-7374-49A0-BE56-3F844CD140E7}" type="presOf" srcId="{43025FC0-F5BE-4D8F-B1A4-F2266524E45A}" destId="{3A2339A5-B3CF-4AB6-8501-EC30014813C0}" srcOrd="0" destOrd="1" presId="urn:microsoft.com/office/officeart/2005/8/layout/vList2"/>
    <dgm:cxn modelId="{7B7BBE81-8E9B-4E9B-9F2F-1C947CC00CF3}" srcId="{CA1261B5-A0B0-467A-BCE7-236D73A10AD2}" destId="{15B8330E-2A18-4B0D-86EA-35FA406DD227}" srcOrd="0" destOrd="0" parTransId="{1D883DED-2AE3-4B22-88F0-8DE800D3535F}" sibTransId="{FFA8CBCB-98C3-4B74-93E0-26947707176C}"/>
    <dgm:cxn modelId="{424FF315-1758-4039-857F-85CC5ECAD1F1}" type="presParOf" srcId="{580936E0-D0DF-4B38-A989-5A42F0D77EC9}" destId="{37FCCF0A-4CDB-4836-A017-B76E39556227}" srcOrd="0" destOrd="0" presId="urn:microsoft.com/office/officeart/2005/8/layout/vList2"/>
    <dgm:cxn modelId="{62452A46-9048-4DDA-BD07-86992D02D054}" type="presParOf" srcId="{580936E0-D0DF-4B38-A989-5A42F0D77EC9}" destId="{CD9BCB6F-AC9A-490C-8799-7AA49CAC4470}" srcOrd="1" destOrd="0" presId="urn:microsoft.com/office/officeart/2005/8/layout/vList2"/>
    <dgm:cxn modelId="{12D28D73-7667-48DA-B978-667B271ACDB7}" type="presParOf" srcId="{580936E0-D0DF-4B38-A989-5A42F0D77EC9}" destId="{4809C468-1837-42A3-8643-9D688F2133D6}" srcOrd="2" destOrd="0" presId="urn:microsoft.com/office/officeart/2005/8/layout/vList2"/>
    <dgm:cxn modelId="{53720724-4CA0-4A3E-98E4-D8E19C29E7D6}" type="presParOf" srcId="{580936E0-D0DF-4B38-A989-5A42F0D77EC9}" destId="{3A2339A5-B3CF-4AB6-8501-EC30014813C0}" srcOrd="3" destOrd="0" presId="urn:microsoft.com/office/officeart/2005/8/layout/vList2"/>
  </dgm:cxnLst>
  <dgm:bg/>
  <dgm:whole/>
</dgm:dataModel>
</file>

<file path=ppt/diagrams/data31.xml><?xml version="1.0" encoding="utf-8"?>
<dgm:dataModel xmlns:dgm="http://schemas.openxmlformats.org/drawingml/2006/diagram" xmlns:a="http://schemas.openxmlformats.org/drawingml/2006/main">
  <dgm:ptLst>
    <dgm:pt modelId="{814E4043-6C37-41D8-9403-BBBEA929B7AC}" type="doc">
      <dgm:prSet loTypeId="urn:microsoft.com/office/officeart/2005/8/layout/vList2" loCatId="list" qsTypeId="urn:microsoft.com/office/officeart/2005/8/quickstyle/simple1" qsCatId="simple" csTypeId="urn:microsoft.com/office/officeart/2005/8/colors/accent0_3" csCatId="mainScheme" phldr="1"/>
      <dgm:spPr/>
      <dgm:t>
        <a:bodyPr/>
        <a:lstStyle/>
        <a:p>
          <a:endParaRPr lang="en-US"/>
        </a:p>
      </dgm:t>
    </dgm:pt>
    <dgm:pt modelId="{D86206EF-2676-4A35-96EE-474B8F539B72}">
      <dgm:prSet/>
      <dgm:spPr/>
      <dgm:t>
        <a:bodyPr/>
        <a:lstStyle/>
        <a:p>
          <a:pPr rtl="0"/>
          <a:r>
            <a:rPr lang="en-US" dirty="0" smtClean="0"/>
            <a:t>Disallowance/deemed income under section 40A(3)</a:t>
          </a:r>
          <a:endParaRPr lang="en-US" dirty="0"/>
        </a:p>
      </dgm:t>
    </dgm:pt>
    <dgm:pt modelId="{A85E6214-8C9F-43CA-B6F8-01CCE974BC6D}" type="parTrans" cxnId="{6321B8EF-E2EC-4E70-93A6-69CEB7B91291}">
      <dgm:prSet/>
      <dgm:spPr/>
      <dgm:t>
        <a:bodyPr/>
        <a:lstStyle/>
        <a:p>
          <a:endParaRPr lang="en-US"/>
        </a:p>
      </dgm:t>
    </dgm:pt>
    <dgm:pt modelId="{37CFA705-3542-44B1-8A09-BA868ADF6E95}" type="sibTrans" cxnId="{6321B8EF-E2EC-4E70-93A6-69CEB7B91291}">
      <dgm:prSet/>
      <dgm:spPr/>
      <dgm:t>
        <a:bodyPr/>
        <a:lstStyle/>
        <a:p>
          <a:endParaRPr lang="en-US"/>
        </a:p>
      </dgm:t>
    </dgm:pt>
    <dgm:pt modelId="{44EFE5EE-A8FE-4674-BC59-22F17316CB05}">
      <dgm:prSet/>
      <dgm:spPr/>
      <dgm:t>
        <a:bodyPr/>
        <a:lstStyle/>
        <a:p>
          <a:pPr rtl="0"/>
          <a:r>
            <a:rPr lang="en-US" dirty="0" smtClean="0"/>
            <a:t>Electricity Payment to MPEB Companies</a:t>
          </a:r>
          <a:endParaRPr lang="en-US" dirty="0"/>
        </a:p>
      </dgm:t>
    </dgm:pt>
    <dgm:pt modelId="{E7A2BA1A-4C2F-482D-AA0E-E36F187AC4BD}" type="parTrans" cxnId="{1C560B29-A761-444A-899C-0B3A21878798}">
      <dgm:prSet/>
      <dgm:spPr/>
      <dgm:t>
        <a:bodyPr/>
        <a:lstStyle/>
        <a:p>
          <a:endParaRPr lang="en-US"/>
        </a:p>
      </dgm:t>
    </dgm:pt>
    <dgm:pt modelId="{3D1DD808-D69E-469F-B247-6300559AACA1}" type="sibTrans" cxnId="{1C560B29-A761-444A-899C-0B3A21878798}">
      <dgm:prSet/>
      <dgm:spPr/>
      <dgm:t>
        <a:bodyPr/>
        <a:lstStyle/>
        <a:p>
          <a:endParaRPr lang="en-US"/>
        </a:p>
      </dgm:t>
    </dgm:pt>
    <dgm:pt modelId="{F715BBC5-F2AA-4961-926F-3A375D6CDBE5}">
      <dgm:prSet/>
      <dgm:spPr/>
      <dgm:t>
        <a:bodyPr/>
        <a:lstStyle/>
        <a:p>
          <a:pPr rtl="0">
            <a:lnSpc>
              <a:spcPct val="150000"/>
            </a:lnSpc>
          </a:pPr>
          <a:r>
            <a:rPr lang="en-US" dirty="0" err="1" smtClean="0"/>
            <a:t>Padigela</a:t>
          </a:r>
          <a:r>
            <a:rPr lang="en-US" dirty="0" smtClean="0"/>
            <a:t> </a:t>
          </a:r>
          <a:r>
            <a:rPr lang="en-US" dirty="0" err="1" smtClean="0"/>
            <a:t>Rajeshwar</a:t>
          </a:r>
          <a:r>
            <a:rPr lang="en-US" dirty="0" smtClean="0"/>
            <a:t> Ginning Industries ITA 1137/</a:t>
          </a:r>
          <a:r>
            <a:rPr lang="en-US" dirty="0" err="1" smtClean="0"/>
            <a:t>Hyd</a:t>
          </a:r>
          <a:r>
            <a:rPr lang="en-US" dirty="0" smtClean="0"/>
            <a:t>/2011,</a:t>
          </a:r>
          <a:endParaRPr lang="en-US" dirty="0"/>
        </a:p>
      </dgm:t>
    </dgm:pt>
    <dgm:pt modelId="{62CE2C91-B86C-41B7-98F0-533C82F186EC}" type="parTrans" cxnId="{BE5BB6F5-8D66-4C04-ACEF-622663B093F7}">
      <dgm:prSet/>
      <dgm:spPr/>
      <dgm:t>
        <a:bodyPr/>
        <a:lstStyle/>
        <a:p>
          <a:endParaRPr lang="en-US"/>
        </a:p>
      </dgm:t>
    </dgm:pt>
    <dgm:pt modelId="{0AF4CECB-39EB-4DB4-858C-868B660B5FE9}" type="sibTrans" cxnId="{BE5BB6F5-8D66-4C04-ACEF-622663B093F7}">
      <dgm:prSet/>
      <dgm:spPr/>
      <dgm:t>
        <a:bodyPr/>
        <a:lstStyle/>
        <a:p>
          <a:endParaRPr lang="en-US"/>
        </a:p>
      </dgm:t>
    </dgm:pt>
    <dgm:pt modelId="{595CD07B-83F1-4F08-95DA-14323121F587}">
      <dgm:prSet/>
      <dgm:spPr/>
      <dgm:t>
        <a:bodyPr/>
        <a:lstStyle/>
        <a:p>
          <a:pPr rtl="0">
            <a:lnSpc>
              <a:spcPct val="90000"/>
            </a:lnSpc>
          </a:pPr>
          <a:r>
            <a:rPr lang="en-US" dirty="0" err="1" smtClean="0"/>
            <a:t>Trivedi</a:t>
          </a:r>
          <a:r>
            <a:rPr lang="en-US" dirty="0" smtClean="0"/>
            <a:t> Corporation (ITA 2844/</a:t>
          </a:r>
          <a:r>
            <a:rPr lang="en-US" dirty="0" err="1" smtClean="0"/>
            <a:t>Ahd</a:t>
          </a:r>
          <a:r>
            <a:rPr lang="en-US" dirty="0" smtClean="0"/>
            <a:t>/2006)</a:t>
          </a:r>
          <a:endParaRPr lang="en-US" dirty="0"/>
        </a:p>
      </dgm:t>
    </dgm:pt>
    <dgm:pt modelId="{3957E02E-9E0C-4790-ADD6-F703A0E04E6A}" type="parTrans" cxnId="{DFFCD479-6534-4A3A-B49B-133A37AE8E4A}">
      <dgm:prSet/>
      <dgm:spPr/>
      <dgm:t>
        <a:bodyPr/>
        <a:lstStyle/>
        <a:p>
          <a:endParaRPr lang="en-US"/>
        </a:p>
      </dgm:t>
    </dgm:pt>
    <dgm:pt modelId="{E6732AC5-A10D-48C1-8D58-29A8AC043F8B}" type="sibTrans" cxnId="{DFFCD479-6534-4A3A-B49B-133A37AE8E4A}">
      <dgm:prSet/>
      <dgm:spPr/>
      <dgm:t>
        <a:bodyPr/>
        <a:lstStyle/>
        <a:p>
          <a:endParaRPr lang="en-US"/>
        </a:p>
      </dgm:t>
    </dgm:pt>
    <dgm:pt modelId="{CE086376-0607-42E8-89AE-0A7257003DB3}">
      <dgm:prSet/>
      <dgm:spPr/>
      <dgm:t>
        <a:bodyPr/>
        <a:lstStyle/>
        <a:p>
          <a:pPr rtl="0">
            <a:lnSpc>
              <a:spcPct val="90000"/>
            </a:lnSpc>
          </a:pPr>
          <a:r>
            <a:rPr lang="en-US" dirty="0" smtClean="0"/>
            <a:t>M.R. Soap (P.) Ltd. 32 TTJ 505 (DELHI)</a:t>
          </a:r>
          <a:endParaRPr lang="en-US" dirty="0"/>
        </a:p>
      </dgm:t>
    </dgm:pt>
    <dgm:pt modelId="{FAA2FD80-D6EF-4138-9C09-23E6697E4B82}" type="parTrans" cxnId="{FA7F6178-490A-459B-8A6F-2A752AF168BA}">
      <dgm:prSet/>
      <dgm:spPr/>
      <dgm:t>
        <a:bodyPr/>
        <a:lstStyle/>
        <a:p>
          <a:endParaRPr lang="en-US"/>
        </a:p>
      </dgm:t>
    </dgm:pt>
    <dgm:pt modelId="{B11D9AA0-8317-4A5F-850C-A493A084230C}" type="sibTrans" cxnId="{FA7F6178-490A-459B-8A6F-2A752AF168BA}">
      <dgm:prSet/>
      <dgm:spPr/>
      <dgm:t>
        <a:bodyPr/>
        <a:lstStyle/>
        <a:p>
          <a:endParaRPr lang="en-US"/>
        </a:p>
      </dgm:t>
    </dgm:pt>
    <dgm:pt modelId="{82086C1B-6763-48F8-AD97-C97510712D8B}">
      <dgm:prSet/>
      <dgm:spPr/>
      <dgm:t>
        <a:bodyPr/>
        <a:lstStyle/>
        <a:p>
          <a:pPr rtl="0"/>
          <a:r>
            <a:rPr lang="en-US" dirty="0" smtClean="0"/>
            <a:t>New Limit Rs.10000</a:t>
          </a:r>
          <a:endParaRPr lang="en-US" dirty="0"/>
        </a:p>
      </dgm:t>
    </dgm:pt>
    <dgm:pt modelId="{D4F234A2-5847-4820-AD74-B0F77BC8B8D6}" type="parTrans" cxnId="{00F03615-D415-4B20-A507-9CE635771713}">
      <dgm:prSet/>
      <dgm:spPr/>
      <dgm:t>
        <a:bodyPr/>
        <a:lstStyle/>
        <a:p>
          <a:endParaRPr lang="en-US"/>
        </a:p>
      </dgm:t>
    </dgm:pt>
    <dgm:pt modelId="{DB3658F3-4AE2-4AC7-9A73-4E89900BCE96}" type="sibTrans" cxnId="{00F03615-D415-4B20-A507-9CE635771713}">
      <dgm:prSet/>
      <dgm:spPr/>
      <dgm:t>
        <a:bodyPr/>
        <a:lstStyle/>
        <a:p>
          <a:endParaRPr lang="en-US"/>
        </a:p>
      </dgm:t>
    </dgm:pt>
    <dgm:pt modelId="{7124E098-31D5-446F-9B79-895869098375}" type="pres">
      <dgm:prSet presAssocID="{814E4043-6C37-41D8-9403-BBBEA929B7AC}" presName="linear" presStyleCnt="0">
        <dgm:presLayoutVars>
          <dgm:animLvl val="lvl"/>
          <dgm:resizeHandles val="exact"/>
        </dgm:presLayoutVars>
      </dgm:prSet>
      <dgm:spPr/>
      <dgm:t>
        <a:bodyPr/>
        <a:lstStyle/>
        <a:p>
          <a:endParaRPr lang="en-US"/>
        </a:p>
      </dgm:t>
    </dgm:pt>
    <dgm:pt modelId="{B0AF6495-DC03-42CE-BE5D-D8218A5EC93B}" type="pres">
      <dgm:prSet presAssocID="{82086C1B-6763-48F8-AD97-C97510712D8B}" presName="parentText" presStyleLbl="node1" presStyleIdx="0" presStyleCnt="3">
        <dgm:presLayoutVars>
          <dgm:chMax val="0"/>
          <dgm:bulletEnabled val="1"/>
        </dgm:presLayoutVars>
      </dgm:prSet>
      <dgm:spPr/>
      <dgm:t>
        <a:bodyPr/>
        <a:lstStyle/>
        <a:p>
          <a:endParaRPr lang="en-US"/>
        </a:p>
      </dgm:t>
    </dgm:pt>
    <dgm:pt modelId="{9501DC6D-0DE9-495A-9AC6-2676801F4CAD}" type="pres">
      <dgm:prSet presAssocID="{DB3658F3-4AE2-4AC7-9A73-4E89900BCE96}" presName="spacer" presStyleCnt="0"/>
      <dgm:spPr/>
      <dgm:t>
        <a:bodyPr/>
        <a:lstStyle/>
        <a:p>
          <a:endParaRPr lang="en-US"/>
        </a:p>
      </dgm:t>
    </dgm:pt>
    <dgm:pt modelId="{86EC38B5-CCF0-4E4E-ABF9-C7A637506595}" type="pres">
      <dgm:prSet presAssocID="{D86206EF-2676-4A35-96EE-474B8F539B72}" presName="parentText" presStyleLbl="node1" presStyleIdx="1" presStyleCnt="3">
        <dgm:presLayoutVars>
          <dgm:chMax val="0"/>
          <dgm:bulletEnabled val="1"/>
        </dgm:presLayoutVars>
      </dgm:prSet>
      <dgm:spPr/>
      <dgm:t>
        <a:bodyPr/>
        <a:lstStyle/>
        <a:p>
          <a:endParaRPr lang="en-US"/>
        </a:p>
      </dgm:t>
    </dgm:pt>
    <dgm:pt modelId="{87F4C452-57E0-46EC-A810-9A9639217775}" type="pres">
      <dgm:prSet presAssocID="{37CFA705-3542-44B1-8A09-BA868ADF6E95}" presName="spacer" presStyleCnt="0"/>
      <dgm:spPr/>
      <dgm:t>
        <a:bodyPr/>
        <a:lstStyle/>
        <a:p>
          <a:endParaRPr lang="en-US"/>
        </a:p>
      </dgm:t>
    </dgm:pt>
    <dgm:pt modelId="{D8F1DD64-0948-4F1F-A501-4096670E0660}" type="pres">
      <dgm:prSet presAssocID="{44EFE5EE-A8FE-4674-BC59-22F17316CB05}" presName="parentText" presStyleLbl="node1" presStyleIdx="2" presStyleCnt="3">
        <dgm:presLayoutVars>
          <dgm:chMax val="0"/>
          <dgm:bulletEnabled val="1"/>
        </dgm:presLayoutVars>
      </dgm:prSet>
      <dgm:spPr/>
      <dgm:t>
        <a:bodyPr/>
        <a:lstStyle/>
        <a:p>
          <a:endParaRPr lang="en-US"/>
        </a:p>
      </dgm:t>
    </dgm:pt>
    <dgm:pt modelId="{B3752B1A-086A-490A-956B-CB7088348343}" type="pres">
      <dgm:prSet presAssocID="{44EFE5EE-A8FE-4674-BC59-22F17316CB05}" presName="childText" presStyleLbl="revTx" presStyleIdx="0" presStyleCnt="1">
        <dgm:presLayoutVars>
          <dgm:bulletEnabled val="1"/>
        </dgm:presLayoutVars>
      </dgm:prSet>
      <dgm:spPr/>
      <dgm:t>
        <a:bodyPr/>
        <a:lstStyle/>
        <a:p>
          <a:endParaRPr lang="en-US"/>
        </a:p>
      </dgm:t>
    </dgm:pt>
  </dgm:ptLst>
  <dgm:cxnLst>
    <dgm:cxn modelId="{BE5BB6F5-8D66-4C04-ACEF-622663B093F7}" srcId="{44EFE5EE-A8FE-4674-BC59-22F17316CB05}" destId="{F715BBC5-F2AA-4961-926F-3A375D6CDBE5}" srcOrd="0" destOrd="0" parTransId="{62CE2C91-B86C-41B7-98F0-533C82F186EC}" sibTransId="{0AF4CECB-39EB-4DB4-858C-868B660B5FE9}"/>
    <dgm:cxn modelId="{FA7F6178-490A-459B-8A6F-2A752AF168BA}" srcId="{44EFE5EE-A8FE-4674-BC59-22F17316CB05}" destId="{CE086376-0607-42E8-89AE-0A7257003DB3}" srcOrd="2" destOrd="0" parTransId="{FAA2FD80-D6EF-4138-9C09-23E6697E4B82}" sibTransId="{B11D9AA0-8317-4A5F-850C-A493A084230C}"/>
    <dgm:cxn modelId="{A51B9A9C-E746-4888-B7D7-2007612FBC06}" type="presOf" srcId="{82086C1B-6763-48F8-AD97-C97510712D8B}" destId="{B0AF6495-DC03-42CE-BE5D-D8218A5EC93B}" srcOrd="0" destOrd="0" presId="urn:microsoft.com/office/officeart/2005/8/layout/vList2"/>
    <dgm:cxn modelId="{662B0EF8-BEA1-4FB7-A551-288CAB7A735F}" type="presOf" srcId="{CE086376-0607-42E8-89AE-0A7257003DB3}" destId="{B3752B1A-086A-490A-956B-CB7088348343}" srcOrd="0" destOrd="2" presId="urn:microsoft.com/office/officeart/2005/8/layout/vList2"/>
    <dgm:cxn modelId="{E1BB0DA5-3E28-4531-9C7F-8C105A72E4C4}" type="presOf" srcId="{814E4043-6C37-41D8-9403-BBBEA929B7AC}" destId="{7124E098-31D5-446F-9B79-895869098375}" srcOrd="0" destOrd="0" presId="urn:microsoft.com/office/officeart/2005/8/layout/vList2"/>
    <dgm:cxn modelId="{E1E0B5B4-DF5D-401D-BE01-B9EAEFFA9233}" type="presOf" srcId="{D86206EF-2676-4A35-96EE-474B8F539B72}" destId="{86EC38B5-CCF0-4E4E-ABF9-C7A637506595}" srcOrd="0" destOrd="0" presId="urn:microsoft.com/office/officeart/2005/8/layout/vList2"/>
    <dgm:cxn modelId="{DFFCD479-6534-4A3A-B49B-133A37AE8E4A}" srcId="{44EFE5EE-A8FE-4674-BC59-22F17316CB05}" destId="{595CD07B-83F1-4F08-95DA-14323121F587}" srcOrd="1" destOrd="0" parTransId="{3957E02E-9E0C-4790-ADD6-F703A0E04E6A}" sibTransId="{E6732AC5-A10D-48C1-8D58-29A8AC043F8B}"/>
    <dgm:cxn modelId="{149786C0-F534-4879-836F-70E268154ADB}" type="presOf" srcId="{595CD07B-83F1-4F08-95DA-14323121F587}" destId="{B3752B1A-086A-490A-956B-CB7088348343}" srcOrd="0" destOrd="1" presId="urn:microsoft.com/office/officeart/2005/8/layout/vList2"/>
    <dgm:cxn modelId="{6321B8EF-E2EC-4E70-93A6-69CEB7B91291}" srcId="{814E4043-6C37-41D8-9403-BBBEA929B7AC}" destId="{D86206EF-2676-4A35-96EE-474B8F539B72}" srcOrd="1" destOrd="0" parTransId="{A85E6214-8C9F-43CA-B6F8-01CCE974BC6D}" sibTransId="{37CFA705-3542-44B1-8A09-BA868ADF6E95}"/>
    <dgm:cxn modelId="{CBC34122-16F4-40E0-80D7-91339FBC34D9}" type="presOf" srcId="{F715BBC5-F2AA-4961-926F-3A375D6CDBE5}" destId="{B3752B1A-086A-490A-956B-CB7088348343}" srcOrd="0" destOrd="0" presId="urn:microsoft.com/office/officeart/2005/8/layout/vList2"/>
    <dgm:cxn modelId="{1C560B29-A761-444A-899C-0B3A21878798}" srcId="{814E4043-6C37-41D8-9403-BBBEA929B7AC}" destId="{44EFE5EE-A8FE-4674-BC59-22F17316CB05}" srcOrd="2" destOrd="0" parTransId="{E7A2BA1A-4C2F-482D-AA0E-E36F187AC4BD}" sibTransId="{3D1DD808-D69E-469F-B247-6300559AACA1}"/>
    <dgm:cxn modelId="{00F03615-D415-4B20-A507-9CE635771713}" srcId="{814E4043-6C37-41D8-9403-BBBEA929B7AC}" destId="{82086C1B-6763-48F8-AD97-C97510712D8B}" srcOrd="0" destOrd="0" parTransId="{D4F234A2-5847-4820-AD74-B0F77BC8B8D6}" sibTransId="{DB3658F3-4AE2-4AC7-9A73-4E89900BCE96}"/>
    <dgm:cxn modelId="{78F30FFC-D8F0-49A4-BE18-14ECD3D53875}" type="presOf" srcId="{44EFE5EE-A8FE-4674-BC59-22F17316CB05}" destId="{D8F1DD64-0948-4F1F-A501-4096670E0660}" srcOrd="0" destOrd="0" presId="urn:microsoft.com/office/officeart/2005/8/layout/vList2"/>
    <dgm:cxn modelId="{2B383F15-1A57-4E1D-B5CE-6E265F2F4C24}" type="presParOf" srcId="{7124E098-31D5-446F-9B79-895869098375}" destId="{B0AF6495-DC03-42CE-BE5D-D8218A5EC93B}" srcOrd="0" destOrd="0" presId="urn:microsoft.com/office/officeart/2005/8/layout/vList2"/>
    <dgm:cxn modelId="{5C5CD5E2-FBC5-450B-8872-C76957F8B82E}" type="presParOf" srcId="{7124E098-31D5-446F-9B79-895869098375}" destId="{9501DC6D-0DE9-495A-9AC6-2676801F4CAD}" srcOrd="1" destOrd="0" presId="urn:microsoft.com/office/officeart/2005/8/layout/vList2"/>
    <dgm:cxn modelId="{AD5A22F2-17C9-458F-927A-413DA0DD6B0B}" type="presParOf" srcId="{7124E098-31D5-446F-9B79-895869098375}" destId="{86EC38B5-CCF0-4E4E-ABF9-C7A637506595}" srcOrd="2" destOrd="0" presId="urn:microsoft.com/office/officeart/2005/8/layout/vList2"/>
    <dgm:cxn modelId="{4DC0D131-5223-476C-B186-5CEC22B036E4}" type="presParOf" srcId="{7124E098-31D5-446F-9B79-895869098375}" destId="{87F4C452-57E0-46EC-A810-9A9639217775}" srcOrd="3" destOrd="0" presId="urn:microsoft.com/office/officeart/2005/8/layout/vList2"/>
    <dgm:cxn modelId="{B9A252A6-92AB-4D8F-8D16-E998D72D9F9E}" type="presParOf" srcId="{7124E098-31D5-446F-9B79-895869098375}" destId="{D8F1DD64-0948-4F1F-A501-4096670E0660}" srcOrd="4" destOrd="0" presId="urn:microsoft.com/office/officeart/2005/8/layout/vList2"/>
    <dgm:cxn modelId="{9ECDBDA1-650A-4D3C-A45D-8B3A85D5FF61}" type="presParOf" srcId="{7124E098-31D5-446F-9B79-895869098375}" destId="{B3752B1A-086A-490A-956B-CB7088348343}" srcOrd="5" destOrd="0" presId="urn:microsoft.com/office/officeart/2005/8/layout/vList2"/>
  </dgm:cxnLst>
  <dgm:bg/>
  <dgm:whole/>
</dgm:dataModel>
</file>

<file path=ppt/diagrams/data32.xml><?xml version="1.0" encoding="utf-8"?>
<dgm:dataModel xmlns:dgm="http://schemas.openxmlformats.org/drawingml/2006/diagram" xmlns:a="http://schemas.openxmlformats.org/drawingml/2006/main">
  <dgm:ptLst>
    <dgm:pt modelId="{EE8D0577-E78E-4BE1-8C9F-F5881FA2EC04}"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BB08F5D4-C18E-4EFE-8F69-89F00A2F0819}">
      <dgm:prSet/>
      <dgm:spPr/>
      <dgm:t>
        <a:bodyPr/>
        <a:lstStyle/>
        <a:p>
          <a:pPr algn="just" rtl="0"/>
          <a:r>
            <a:rPr lang="en-US" dirty="0" smtClean="0"/>
            <a:t>Chambal </a:t>
          </a:r>
          <a:r>
            <a:rPr lang="en-US" dirty="0" err="1" smtClean="0"/>
            <a:t>Fertilisers</a:t>
          </a:r>
          <a:r>
            <a:rPr lang="en-US" dirty="0" smtClean="0"/>
            <a:t> &amp; Chemicals Ltd vs. JCIT (Raj)</a:t>
          </a:r>
          <a:endParaRPr lang="en-US" dirty="0"/>
        </a:p>
      </dgm:t>
    </dgm:pt>
    <dgm:pt modelId="{B90CAE68-7A90-4610-9856-3DAECB094823}" type="parTrans" cxnId="{9E757271-C718-4139-9ED4-B15205F236BC}">
      <dgm:prSet/>
      <dgm:spPr/>
      <dgm:t>
        <a:bodyPr/>
        <a:lstStyle/>
        <a:p>
          <a:endParaRPr lang="en-US"/>
        </a:p>
      </dgm:t>
    </dgm:pt>
    <dgm:pt modelId="{C0B7E714-9D44-4AC5-82B9-B95066CFC2F8}" type="sibTrans" cxnId="{9E757271-C718-4139-9ED4-B15205F236BC}">
      <dgm:prSet/>
      <dgm:spPr/>
      <dgm:t>
        <a:bodyPr/>
        <a:lstStyle/>
        <a:p>
          <a:endParaRPr lang="en-US"/>
        </a:p>
      </dgm:t>
    </dgm:pt>
    <dgm:pt modelId="{3EC8AAAB-7F5A-4D29-A13E-325A9399CF03}">
      <dgm:prSet/>
      <dgm:spPr/>
      <dgm:t>
        <a:bodyPr/>
        <a:lstStyle/>
        <a:p>
          <a:pPr rtl="0"/>
          <a:r>
            <a:rPr lang="en-US" dirty="0" smtClean="0"/>
            <a:t>Education </a:t>
          </a:r>
          <a:r>
            <a:rPr lang="en-US" dirty="0" err="1" smtClean="0"/>
            <a:t>cess</a:t>
          </a:r>
          <a:r>
            <a:rPr lang="en-US" dirty="0" smtClean="0"/>
            <a:t> is not part of tax. Accordingly, the same is allowable as a deduction and disallowance u/s 40(a)(ii) cannot be made</a:t>
          </a:r>
          <a:endParaRPr lang="en-US" dirty="0"/>
        </a:p>
      </dgm:t>
    </dgm:pt>
    <dgm:pt modelId="{7C394522-432A-4399-AA0F-B2A5E45881BA}" type="parTrans" cxnId="{7EAC2E13-6126-4792-B1A8-801F5EAB3F1E}">
      <dgm:prSet/>
      <dgm:spPr/>
      <dgm:t>
        <a:bodyPr/>
        <a:lstStyle/>
        <a:p>
          <a:endParaRPr lang="en-US"/>
        </a:p>
      </dgm:t>
    </dgm:pt>
    <dgm:pt modelId="{45D01409-6F67-4F4F-B29B-54833ABA64A8}" type="sibTrans" cxnId="{7EAC2E13-6126-4792-B1A8-801F5EAB3F1E}">
      <dgm:prSet/>
      <dgm:spPr/>
      <dgm:t>
        <a:bodyPr/>
        <a:lstStyle/>
        <a:p>
          <a:endParaRPr lang="en-US"/>
        </a:p>
      </dgm:t>
    </dgm:pt>
    <dgm:pt modelId="{11413115-2326-4827-8DA1-0BBE9C45A690}" type="pres">
      <dgm:prSet presAssocID="{EE8D0577-E78E-4BE1-8C9F-F5881FA2EC04}" presName="linear" presStyleCnt="0">
        <dgm:presLayoutVars>
          <dgm:animLvl val="lvl"/>
          <dgm:resizeHandles val="exact"/>
        </dgm:presLayoutVars>
      </dgm:prSet>
      <dgm:spPr/>
      <dgm:t>
        <a:bodyPr/>
        <a:lstStyle/>
        <a:p>
          <a:endParaRPr lang="en-US"/>
        </a:p>
      </dgm:t>
    </dgm:pt>
    <dgm:pt modelId="{76CEE5EE-B1AB-4A07-80A0-56A477BA414F}" type="pres">
      <dgm:prSet presAssocID="{BB08F5D4-C18E-4EFE-8F69-89F00A2F0819}" presName="parentText" presStyleLbl="node1" presStyleIdx="0" presStyleCnt="1">
        <dgm:presLayoutVars>
          <dgm:chMax val="0"/>
          <dgm:bulletEnabled val="1"/>
        </dgm:presLayoutVars>
      </dgm:prSet>
      <dgm:spPr/>
      <dgm:t>
        <a:bodyPr/>
        <a:lstStyle/>
        <a:p>
          <a:endParaRPr lang="en-US"/>
        </a:p>
      </dgm:t>
    </dgm:pt>
    <dgm:pt modelId="{8F7E41F6-681C-4E73-9148-BD8288344B5C}" type="pres">
      <dgm:prSet presAssocID="{BB08F5D4-C18E-4EFE-8F69-89F00A2F0819}" presName="childText" presStyleLbl="revTx" presStyleIdx="0" presStyleCnt="1">
        <dgm:presLayoutVars>
          <dgm:bulletEnabled val="1"/>
        </dgm:presLayoutVars>
      </dgm:prSet>
      <dgm:spPr/>
      <dgm:t>
        <a:bodyPr/>
        <a:lstStyle/>
        <a:p>
          <a:endParaRPr lang="en-US"/>
        </a:p>
      </dgm:t>
    </dgm:pt>
  </dgm:ptLst>
  <dgm:cxnLst>
    <dgm:cxn modelId="{ECDC8D53-0E2D-4FD1-AF49-9127C0B26127}" type="presOf" srcId="{3EC8AAAB-7F5A-4D29-A13E-325A9399CF03}" destId="{8F7E41F6-681C-4E73-9148-BD8288344B5C}" srcOrd="0" destOrd="0" presId="urn:microsoft.com/office/officeart/2005/8/layout/vList2"/>
    <dgm:cxn modelId="{7EAC2E13-6126-4792-B1A8-801F5EAB3F1E}" srcId="{BB08F5D4-C18E-4EFE-8F69-89F00A2F0819}" destId="{3EC8AAAB-7F5A-4D29-A13E-325A9399CF03}" srcOrd="0" destOrd="0" parTransId="{7C394522-432A-4399-AA0F-B2A5E45881BA}" sibTransId="{45D01409-6F67-4F4F-B29B-54833ABA64A8}"/>
    <dgm:cxn modelId="{9E757271-C718-4139-9ED4-B15205F236BC}" srcId="{EE8D0577-E78E-4BE1-8C9F-F5881FA2EC04}" destId="{BB08F5D4-C18E-4EFE-8F69-89F00A2F0819}" srcOrd="0" destOrd="0" parTransId="{B90CAE68-7A90-4610-9856-3DAECB094823}" sibTransId="{C0B7E714-9D44-4AC5-82B9-B95066CFC2F8}"/>
    <dgm:cxn modelId="{48D81C26-213F-4F8F-A5CA-28062F08035E}" type="presOf" srcId="{BB08F5D4-C18E-4EFE-8F69-89F00A2F0819}" destId="{76CEE5EE-B1AB-4A07-80A0-56A477BA414F}" srcOrd="0" destOrd="0" presId="urn:microsoft.com/office/officeart/2005/8/layout/vList2"/>
    <dgm:cxn modelId="{6B4EAA8B-278B-405D-B260-5B70F48546C8}" type="presOf" srcId="{EE8D0577-E78E-4BE1-8C9F-F5881FA2EC04}" destId="{11413115-2326-4827-8DA1-0BBE9C45A690}" srcOrd="0" destOrd="0" presId="urn:microsoft.com/office/officeart/2005/8/layout/vList2"/>
    <dgm:cxn modelId="{AC744E6F-D1D7-44BD-82C7-68E71327B035}" type="presParOf" srcId="{11413115-2326-4827-8DA1-0BBE9C45A690}" destId="{76CEE5EE-B1AB-4A07-80A0-56A477BA414F}" srcOrd="0" destOrd="0" presId="urn:microsoft.com/office/officeart/2005/8/layout/vList2"/>
    <dgm:cxn modelId="{3E5D50A5-A84F-4F59-88FC-5254DB4AC959}" type="presParOf" srcId="{11413115-2326-4827-8DA1-0BBE9C45A690}" destId="{8F7E41F6-681C-4E73-9148-BD8288344B5C}" srcOrd="1" destOrd="0" presId="urn:microsoft.com/office/officeart/2005/8/layout/vList2"/>
  </dgm:cxnLst>
  <dgm:bg/>
  <dgm:whole/>
</dgm:dataModel>
</file>

<file path=ppt/diagrams/data33.xml><?xml version="1.0" encoding="utf-8"?>
<dgm:dataModel xmlns:dgm="http://schemas.openxmlformats.org/drawingml/2006/diagram" xmlns:a="http://schemas.openxmlformats.org/drawingml/2006/main">
  <dgm:ptLst>
    <dgm:pt modelId="{27CA3025-3988-4B44-ABE4-C7F39296E642}"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3FD2F2F7-20B0-4A64-8B30-4287162EB63C}">
      <dgm:prSet/>
      <dgm:spPr/>
      <dgm:t>
        <a:bodyPr/>
        <a:lstStyle/>
        <a:p>
          <a:pPr rtl="0"/>
          <a:r>
            <a:rPr lang="en-US" dirty="0" smtClean="0"/>
            <a:t>An ecommerce company has incurred a huge spend on advertising and discounts on items sold through the website. </a:t>
          </a:r>
          <a:endParaRPr lang="en-US" dirty="0"/>
        </a:p>
      </dgm:t>
    </dgm:pt>
    <dgm:pt modelId="{829ACF1B-BAE1-42EF-B0A8-269BB5B37145}" type="parTrans" cxnId="{01EB511D-6D02-4DE9-A47F-56E6ACC77573}">
      <dgm:prSet/>
      <dgm:spPr/>
      <dgm:t>
        <a:bodyPr/>
        <a:lstStyle/>
        <a:p>
          <a:endParaRPr lang="en-US"/>
        </a:p>
      </dgm:t>
    </dgm:pt>
    <dgm:pt modelId="{CF0021BD-B2B2-4382-B403-64059C267DF7}" type="sibTrans" cxnId="{01EB511D-6D02-4DE9-A47F-56E6ACC77573}">
      <dgm:prSet/>
      <dgm:spPr/>
      <dgm:t>
        <a:bodyPr/>
        <a:lstStyle/>
        <a:p>
          <a:endParaRPr lang="en-US"/>
        </a:p>
      </dgm:t>
    </dgm:pt>
    <dgm:pt modelId="{BDB13912-D5AE-4730-84C0-DFE9388C9096}">
      <dgm:prSet/>
      <dgm:spPr/>
      <dgm:t>
        <a:bodyPr/>
        <a:lstStyle/>
        <a:p>
          <a:pPr rtl="0"/>
          <a:r>
            <a:rPr lang="en-US" dirty="0" smtClean="0"/>
            <a:t>The ecommerce company has claimed huge losses as a result of the expenditure incurred. </a:t>
          </a:r>
          <a:endParaRPr lang="en-US" dirty="0"/>
        </a:p>
      </dgm:t>
    </dgm:pt>
    <dgm:pt modelId="{0331D5B4-45FE-4299-9BAC-A4D7448638DE}" type="parTrans" cxnId="{E2106882-BB97-4C31-A04F-9EF2C4F78339}">
      <dgm:prSet/>
      <dgm:spPr/>
      <dgm:t>
        <a:bodyPr/>
        <a:lstStyle/>
        <a:p>
          <a:endParaRPr lang="en-US"/>
        </a:p>
      </dgm:t>
    </dgm:pt>
    <dgm:pt modelId="{51B4E716-AF25-43AA-825A-56A38C24B572}" type="sibTrans" cxnId="{E2106882-BB97-4C31-A04F-9EF2C4F78339}">
      <dgm:prSet/>
      <dgm:spPr/>
      <dgm:t>
        <a:bodyPr/>
        <a:lstStyle/>
        <a:p>
          <a:endParaRPr lang="en-US"/>
        </a:p>
      </dgm:t>
    </dgm:pt>
    <dgm:pt modelId="{83D2E345-76B5-4BD0-A335-6749EA2437CD}">
      <dgm:prSet/>
      <dgm:spPr/>
      <dgm:t>
        <a:bodyPr/>
        <a:lstStyle/>
        <a:p>
          <a:pPr rtl="0"/>
          <a:r>
            <a:rPr lang="en-US" dirty="0" smtClean="0">
              <a:solidFill>
                <a:srgbClr val="FF0000"/>
              </a:solidFill>
            </a:rPr>
            <a:t>Are the AO and CIT(A) correct in their actions?</a:t>
          </a:r>
          <a:endParaRPr lang="en-US" dirty="0">
            <a:solidFill>
              <a:srgbClr val="FF0000"/>
            </a:solidFill>
          </a:endParaRPr>
        </a:p>
      </dgm:t>
    </dgm:pt>
    <dgm:pt modelId="{ACAB4905-E06D-417D-A2BA-12A10C387E88}" type="parTrans" cxnId="{BF7DFCEE-311F-4702-81C5-ED0990646C6F}">
      <dgm:prSet/>
      <dgm:spPr/>
      <dgm:t>
        <a:bodyPr/>
        <a:lstStyle/>
        <a:p>
          <a:endParaRPr lang="en-US"/>
        </a:p>
      </dgm:t>
    </dgm:pt>
    <dgm:pt modelId="{2B6E6687-8DED-4F33-A6BD-5677A004B967}" type="sibTrans" cxnId="{BF7DFCEE-311F-4702-81C5-ED0990646C6F}">
      <dgm:prSet/>
      <dgm:spPr/>
      <dgm:t>
        <a:bodyPr/>
        <a:lstStyle/>
        <a:p>
          <a:endParaRPr lang="en-US"/>
        </a:p>
      </dgm:t>
    </dgm:pt>
    <dgm:pt modelId="{26919619-0223-4ED9-BF0A-7CE6282B4A95}">
      <dgm:prSet/>
      <dgm:spPr/>
      <dgm:t>
        <a:bodyPr/>
        <a:lstStyle/>
        <a:p>
          <a:pPr rtl="0"/>
          <a:r>
            <a:rPr lang="en-US" dirty="0" smtClean="0"/>
            <a:t>The AO has however disallowed the expenditure on the basis that the same has lead to creation of an intangible and therefore cannot be allowed as a deduction.  The CIT(A) has confirmed the action of the AO. </a:t>
          </a:r>
          <a:endParaRPr lang="en-US" dirty="0"/>
        </a:p>
      </dgm:t>
    </dgm:pt>
    <dgm:pt modelId="{0E94EAC0-EA2F-4DFF-878E-C14A5441019D}" type="parTrans" cxnId="{1D70B74F-4F60-4791-BACF-23C569F63493}">
      <dgm:prSet/>
      <dgm:spPr/>
    </dgm:pt>
    <dgm:pt modelId="{3414590A-3CB0-4C10-A7E8-62F0AAFFCE29}" type="sibTrans" cxnId="{1D70B74F-4F60-4791-BACF-23C569F63493}">
      <dgm:prSet/>
      <dgm:spPr/>
    </dgm:pt>
    <dgm:pt modelId="{BD99402F-9862-4194-B368-A204AFA62FBF}" type="pres">
      <dgm:prSet presAssocID="{27CA3025-3988-4B44-ABE4-C7F39296E642}" presName="linear" presStyleCnt="0">
        <dgm:presLayoutVars>
          <dgm:animLvl val="lvl"/>
          <dgm:resizeHandles val="exact"/>
        </dgm:presLayoutVars>
      </dgm:prSet>
      <dgm:spPr/>
      <dgm:t>
        <a:bodyPr/>
        <a:lstStyle/>
        <a:p>
          <a:endParaRPr lang="en-US"/>
        </a:p>
      </dgm:t>
    </dgm:pt>
    <dgm:pt modelId="{753CF603-2E14-4D3F-BA03-A60805002284}" type="pres">
      <dgm:prSet presAssocID="{3FD2F2F7-20B0-4A64-8B30-4287162EB63C}" presName="parentText" presStyleLbl="node1" presStyleIdx="0" presStyleCnt="3">
        <dgm:presLayoutVars>
          <dgm:chMax val="0"/>
          <dgm:bulletEnabled val="1"/>
        </dgm:presLayoutVars>
      </dgm:prSet>
      <dgm:spPr/>
      <dgm:t>
        <a:bodyPr/>
        <a:lstStyle/>
        <a:p>
          <a:endParaRPr lang="en-US"/>
        </a:p>
      </dgm:t>
    </dgm:pt>
    <dgm:pt modelId="{B91D213C-3E5E-46BD-936C-291B47985F3D}" type="pres">
      <dgm:prSet presAssocID="{CF0021BD-B2B2-4382-B403-64059C267DF7}" presName="spacer" presStyleCnt="0"/>
      <dgm:spPr/>
    </dgm:pt>
    <dgm:pt modelId="{EC4D2620-100B-4119-A70E-977A1EAD283C}" type="pres">
      <dgm:prSet presAssocID="{BDB13912-D5AE-4730-84C0-DFE9388C9096}" presName="parentText" presStyleLbl="node1" presStyleIdx="1" presStyleCnt="3">
        <dgm:presLayoutVars>
          <dgm:chMax val="0"/>
          <dgm:bulletEnabled val="1"/>
        </dgm:presLayoutVars>
      </dgm:prSet>
      <dgm:spPr/>
      <dgm:t>
        <a:bodyPr/>
        <a:lstStyle/>
        <a:p>
          <a:endParaRPr lang="en-US"/>
        </a:p>
      </dgm:t>
    </dgm:pt>
    <dgm:pt modelId="{EFE3D067-3999-4169-8007-4D243CC6C34F}" type="pres">
      <dgm:prSet presAssocID="{51B4E716-AF25-43AA-825A-56A38C24B572}" presName="spacer" presStyleCnt="0"/>
      <dgm:spPr/>
    </dgm:pt>
    <dgm:pt modelId="{0227E213-1182-4FC0-A518-3F9EABF16049}" type="pres">
      <dgm:prSet presAssocID="{26919619-0223-4ED9-BF0A-7CE6282B4A95}" presName="parentText" presStyleLbl="node1" presStyleIdx="2" presStyleCnt="3">
        <dgm:presLayoutVars>
          <dgm:chMax val="0"/>
          <dgm:bulletEnabled val="1"/>
        </dgm:presLayoutVars>
      </dgm:prSet>
      <dgm:spPr/>
      <dgm:t>
        <a:bodyPr/>
        <a:lstStyle/>
        <a:p>
          <a:endParaRPr lang="en-US"/>
        </a:p>
      </dgm:t>
    </dgm:pt>
    <dgm:pt modelId="{7497B49D-2BED-4584-9313-C08F1EC0277E}" type="pres">
      <dgm:prSet presAssocID="{26919619-0223-4ED9-BF0A-7CE6282B4A95}" presName="childText" presStyleLbl="revTx" presStyleIdx="0" presStyleCnt="1">
        <dgm:presLayoutVars>
          <dgm:bulletEnabled val="1"/>
        </dgm:presLayoutVars>
      </dgm:prSet>
      <dgm:spPr/>
      <dgm:t>
        <a:bodyPr/>
        <a:lstStyle/>
        <a:p>
          <a:endParaRPr lang="en-US"/>
        </a:p>
      </dgm:t>
    </dgm:pt>
  </dgm:ptLst>
  <dgm:cxnLst>
    <dgm:cxn modelId="{1D70B74F-4F60-4791-BACF-23C569F63493}" srcId="{27CA3025-3988-4B44-ABE4-C7F39296E642}" destId="{26919619-0223-4ED9-BF0A-7CE6282B4A95}" srcOrd="2" destOrd="0" parTransId="{0E94EAC0-EA2F-4DFF-878E-C14A5441019D}" sibTransId="{3414590A-3CB0-4C10-A7E8-62F0AAFFCE29}"/>
    <dgm:cxn modelId="{A32C840A-1065-4EBC-BFE9-CE90B1D8CDF2}" type="presOf" srcId="{3FD2F2F7-20B0-4A64-8B30-4287162EB63C}" destId="{753CF603-2E14-4D3F-BA03-A60805002284}" srcOrd="0" destOrd="0" presId="urn:microsoft.com/office/officeart/2005/8/layout/vList2"/>
    <dgm:cxn modelId="{FB5389D5-1CB9-40AB-8B9C-47572DB61F16}" type="presOf" srcId="{BDB13912-D5AE-4730-84C0-DFE9388C9096}" destId="{EC4D2620-100B-4119-A70E-977A1EAD283C}" srcOrd="0" destOrd="0" presId="urn:microsoft.com/office/officeart/2005/8/layout/vList2"/>
    <dgm:cxn modelId="{BF7DFCEE-311F-4702-81C5-ED0990646C6F}" srcId="{26919619-0223-4ED9-BF0A-7CE6282B4A95}" destId="{83D2E345-76B5-4BD0-A335-6749EA2437CD}" srcOrd="0" destOrd="0" parTransId="{ACAB4905-E06D-417D-A2BA-12A10C387E88}" sibTransId="{2B6E6687-8DED-4F33-A6BD-5677A004B967}"/>
    <dgm:cxn modelId="{CD55B3BF-88E9-4264-BA28-700C3FEF1EAE}" type="presOf" srcId="{26919619-0223-4ED9-BF0A-7CE6282B4A95}" destId="{0227E213-1182-4FC0-A518-3F9EABF16049}" srcOrd="0" destOrd="0" presId="urn:microsoft.com/office/officeart/2005/8/layout/vList2"/>
    <dgm:cxn modelId="{48B3F7B4-89AF-4B76-BAE0-B26990072912}" type="presOf" srcId="{83D2E345-76B5-4BD0-A335-6749EA2437CD}" destId="{7497B49D-2BED-4584-9313-C08F1EC0277E}" srcOrd="0" destOrd="0" presId="urn:microsoft.com/office/officeart/2005/8/layout/vList2"/>
    <dgm:cxn modelId="{0A3ED14D-9C06-497F-93D4-712A3F9B3FB8}" type="presOf" srcId="{27CA3025-3988-4B44-ABE4-C7F39296E642}" destId="{BD99402F-9862-4194-B368-A204AFA62FBF}" srcOrd="0" destOrd="0" presId="urn:microsoft.com/office/officeart/2005/8/layout/vList2"/>
    <dgm:cxn modelId="{E2106882-BB97-4C31-A04F-9EF2C4F78339}" srcId="{27CA3025-3988-4B44-ABE4-C7F39296E642}" destId="{BDB13912-D5AE-4730-84C0-DFE9388C9096}" srcOrd="1" destOrd="0" parTransId="{0331D5B4-45FE-4299-9BAC-A4D7448638DE}" sibTransId="{51B4E716-AF25-43AA-825A-56A38C24B572}"/>
    <dgm:cxn modelId="{01EB511D-6D02-4DE9-A47F-56E6ACC77573}" srcId="{27CA3025-3988-4B44-ABE4-C7F39296E642}" destId="{3FD2F2F7-20B0-4A64-8B30-4287162EB63C}" srcOrd="0" destOrd="0" parTransId="{829ACF1B-BAE1-42EF-B0A8-269BB5B37145}" sibTransId="{CF0021BD-B2B2-4382-B403-64059C267DF7}"/>
    <dgm:cxn modelId="{CC4C6264-665F-4516-9126-C28B9993FFFB}" type="presParOf" srcId="{BD99402F-9862-4194-B368-A204AFA62FBF}" destId="{753CF603-2E14-4D3F-BA03-A60805002284}" srcOrd="0" destOrd="0" presId="urn:microsoft.com/office/officeart/2005/8/layout/vList2"/>
    <dgm:cxn modelId="{A0A195B2-DEA7-4F10-9208-C686DF76FDFD}" type="presParOf" srcId="{BD99402F-9862-4194-B368-A204AFA62FBF}" destId="{B91D213C-3E5E-46BD-936C-291B47985F3D}" srcOrd="1" destOrd="0" presId="urn:microsoft.com/office/officeart/2005/8/layout/vList2"/>
    <dgm:cxn modelId="{F589D65C-D229-40B6-BF55-1C866CBAD5F8}" type="presParOf" srcId="{BD99402F-9862-4194-B368-A204AFA62FBF}" destId="{EC4D2620-100B-4119-A70E-977A1EAD283C}" srcOrd="2" destOrd="0" presId="urn:microsoft.com/office/officeart/2005/8/layout/vList2"/>
    <dgm:cxn modelId="{09995F72-F2D2-44A2-899C-6F478368376B}" type="presParOf" srcId="{BD99402F-9862-4194-B368-A204AFA62FBF}" destId="{EFE3D067-3999-4169-8007-4D243CC6C34F}" srcOrd="3" destOrd="0" presId="urn:microsoft.com/office/officeart/2005/8/layout/vList2"/>
    <dgm:cxn modelId="{82336BEB-EA88-45D8-932E-457917E20973}" type="presParOf" srcId="{BD99402F-9862-4194-B368-A204AFA62FBF}" destId="{0227E213-1182-4FC0-A518-3F9EABF16049}" srcOrd="4" destOrd="0" presId="urn:microsoft.com/office/officeart/2005/8/layout/vList2"/>
    <dgm:cxn modelId="{D2D21272-12EC-4523-8D29-26753551C3E2}" type="presParOf" srcId="{BD99402F-9862-4194-B368-A204AFA62FBF}" destId="{7497B49D-2BED-4584-9313-C08F1EC0277E}" srcOrd="5" destOrd="0" presId="urn:microsoft.com/office/officeart/2005/8/layout/vList2"/>
  </dgm:cxnLst>
  <dgm:bg/>
  <dgm:whole/>
</dgm:dataModel>
</file>

<file path=ppt/diagrams/data34.xml><?xml version="1.0" encoding="utf-8"?>
<dgm:dataModel xmlns:dgm="http://schemas.openxmlformats.org/drawingml/2006/diagram" xmlns:a="http://schemas.openxmlformats.org/drawingml/2006/main">
  <dgm:ptLst>
    <dgm:pt modelId="{2F91C72F-E974-41D1-9DD3-5C619E975399}"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C8D25710-E873-424A-B344-91C98A2AB5F1}">
      <dgm:prSet/>
      <dgm:spPr/>
      <dgm:t>
        <a:bodyPr/>
        <a:lstStyle/>
        <a:p>
          <a:pPr rtl="0"/>
          <a:r>
            <a:rPr lang="en-US" dirty="0" smtClean="0"/>
            <a:t>Quantification of the bonus liability depended upon figures that could be gathered only after closure of accounts and hence the entire exercise could be completed only in the subsequent year. </a:t>
          </a:r>
          <a:endParaRPr lang="en-US" dirty="0"/>
        </a:p>
      </dgm:t>
    </dgm:pt>
    <dgm:pt modelId="{E13BB0E7-A748-4549-9FC7-A1AB3795E5D5}" type="parTrans" cxnId="{47FB473B-0D20-49D2-BBE6-FCAD8ACC021D}">
      <dgm:prSet/>
      <dgm:spPr/>
      <dgm:t>
        <a:bodyPr/>
        <a:lstStyle/>
        <a:p>
          <a:endParaRPr lang="en-US"/>
        </a:p>
      </dgm:t>
    </dgm:pt>
    <dgm:pt modelId="{BCC50B3D-9F12-463E-9C81-61B4425407CE}" type="sibTrans" cxnId="{47FB473B-0D20-49D2-BBE6-FCAD8ACC021D}">
      <dgm:prSet/>
      <dgm:spPr/>
      <dgm:t>
        <a:bodyPr/>
        <a:lstStyle/>
        <a:p>
          <a:endParaRPr lang="en-US"/>
        </a:p>
      </dgm:t>
    </dgm:pt>
    <dgm:pt modelId="{9A3FB1EF-C00F-4D02-93C8-CE321C580913}">
      <dgm:prSet/>
      <dgm:spPr/>
      <dgm:t>
        <a:bodyPr/>
        <a:lstStyle/>
        <a:p>
          <a:pPr rtl="0"/>
          <a:r>
            <a:rPr lang="en-US" dirty="0" smtClean="0"/>
            <a:t>Thus as the liability crystallized and was discharged during such subsequent year, the bonus payment pertaining to an earlier year was deductible in the subsequent year, notwithstanding the mercantile method of accounting followed by the assessee –</a:t>
          </a:r>
          <a:endParaRPr lang="en-US" dirty="0"/>
        </a:p>
      </dgm:t>
    </dgm:pt>
    <dgm:pt modelId="{60CA75A9-0641-4FA4-B6E0-C02E5C457B75}" type="parTrans" cxnId="{9EB534A2-CECA-4BEF-8E1A-4DE2E2FB73DC}">
      <dgm:prSet/>
      <dgm:spPr/>
      <dgm:t>
        <a:bodyPr/>
        <a:lstStyle/>
        <a:p>
          <a:endParaRPr lang="en-US"/>
        </a:p>
      </dgm:t>
    </dgm:pt>
    <dgm:pt modelId="{3B0AC781-0FE8-4709-8D6E-56815F4CDA36}" type="sibTrans" cxnId="{9EB534A2-CECA-4BEF-8E1A-4DE2E2FB73DC}">
      <dgm:prSet/>
      <dgm:spPr/>
      <dgm:t>
        <a:bodyPr/>
        <a:lstStyle/>
        <a:p>
          <a:endParaRPr lang="en-US"/>
        </a:p>
      </dgm:t>
    </dgm:pt>
    <dgm:pt modelId="{7A8280FD-9A32-4BD1-A73E-AC968D8967A6}">
      <dgm:prSet/>
      <dgm:spPr/>
      <dgm:t>
        <a:bodyPr/>
        <a:lstStyle/>
        <a:p>
          <a:pPr rtl="0"/>
          <a:r>
            <a:rPr lang="en-US" dirty="0" smtClean="0"/>
            <a:t>Spencer's Retail Ltd. [2017] 77 taxmann.com 324 (</a:t>
          </a:r>
          <a:r>
            <a:rPr lang="en-US" dirty="0" err="1" smtClean="0"/>
            <a:t>Kol</a:t>
          </a:r>
          <a:r>
            <a:rPr lang="en-US" dirty="0" smtClean="0"/>
            <a:t> ITAT) following the ratio of the Supreme Court in </a:t>
          </a:r>
          <a:r>
            <a:rPr lang="en-US" dirty="0" err="1" smtClean="0"/>
            <a:t>Swadeshi</a:t>
          </a:r>
          <a:r>
            <a:rPr lang="en-US" dirty="0" smtClean="0"/>
            <a:t> Flour Mills Limited</a:t>
          </a:r>
          <a:endParaRPr lang="en-US" dirty="0"/>
        </a:p>
      </dgm:t>
    </dgm:pt>
    <dgm:pt modelId="{64051C7C-8035-494D-807F-EE54DC10556D}" type="parTrans" cxnId="{77D8ED8E-E597-407B-B187-2846F606B845}">
      <dgm:prSet/>
      <dgm:spPr/>
      <dgm:t>
        <a:bodyPr/>
        <a:lstStyle/>
        <a:p>
          <a:endParaRPr lang="en-US"/>
        </a:p>
      </dgm:t>
    </dgm:pt>
    <dgm:pt modelId="{97240789-18F3-4E08-86C4-F86779EC19F9}" type="sibTrans" cxnId="{77D8ED8E-E597-407B-B187-2846F606B845}">
      <dgm:prSet/>
      <dgm:spPr/>
      <dgm:t>
        <a:bodyPr/>
        <a:lstStyle/>
        <a:p>
          <a:endParaRPr lang="en-US"/>
        </a:p>
      </dgm:t>
    </dgm:pt>
    <dgm:pt modelId="{B5F44FB9-D9AD-4F26-8CC6-01633B087B33}" type="pres">
      <dgm:prSet presAssocID="{2F91C72F-E974-41D1-9DD3-5C619E975399}" presName="linear" presStyleCnt="0">
        <dgm:presLayoutVars>
          <dgm:animLvl val="lvl"/>
          <dgm:resizeHandles val="exact"/>
        </dgm:presLayoutVars>
      </dgm:prSet>
      <dgm:spPr/>
      <dgm:t>
        <a:bodyPr/>
        <a:lstStyle/>
        <a:p>
          <a:endParaRPr lang="en-US"/>
        </a:p>
      </dgm:t>
    </dgm:pt>
    <dgm:pt modelId="{C476C20E-6C1E-4169-91D7-BFACED7981A4}" type="pres">
      <dgm:prSet presAssocID="{C8D25710-E873-424A-B344-91C98A2AB5F1}" presName="parentText" presStyleLbl="node1" presStyleIdx="0" presStyleCnt="2">
        <dgm:presLayoutVars>
          <dgm:chMax val="0"/>
          <dgm:bulletEnabled val="1"/>
        </dgm:presLayoutVars>
      </dgm:prSet>
      <dgm:spPr/>
      <dgm:t>
        <a:bodyPr/>
        <a:lstStyle/>
        <a:p>
          <a:endParaRPr lang="en-US"/>
        </a:p>
      </dgm:t>
    </dgm:pt>
    <dgm:pt modelId="{6E9BB414-4F79-4A99-A3CA-2C6F65342C2D}" type="pres">
      <dgm:prSet presAssocID="{BCC50B3D-9F12-463E-9C81-61B4425407CE}" presName="spacer" presStyleCnt="0"/>
      <dgm:spPr/>
    </dgm:pt>
    <dgm:pt modelId="{3370D047-E97F-4F60-92E2-437A9BFB5409}" type="pres">
      <dgm:prSet presAssocID="{9A3FB1EF-C00F-4D02-93C8-CE321C580913}" presName="parentText" presStyleLbl="node1" presStyleIdx="1" presStyleCnt="2">
        <dgm:presLayoutVars>
          <dgm:chMax val="0"/>
          <dgm:bulletEnabled val="1"/>
        </dgm:presLayoutVars>
      </dgm:prSet>
      <dgm:spPr/>
      <dgm:t>
        <a:bodyPr/>
        <a:lstStyle/>
        <a:p>
          <a:endParaRPr lang="en-US"/>
        </a:p>
      </dgm:t>
    </dgm:pt>
    <dgm:pt modelId="{0C8B45CC-810A-4CE8-A06F-D92E0D1F0F8E}" type="pres">
      <dgm:prSet presAssocID="{9A3FB1EF-C00F-4D02-93C8-CE321C580913}" presName="childText" presStyleLbl="revTx" presStyleIdx="0" presStyleCnt="1">
        <dgm:presLayoutVars>
          <dgm:bulletEnabled val="1"/>
        </dgm:presLayoutVars>
      </dgm:prSet>
      <dgm:spPr/>
      <dgm:t>
        <a:bodyPr/>
        <a:lstStyle/>
        <a:p>
          <a:endParaRPr lang="en-US"/>
        </a:p>
      </dgm:t>
    </dgm:pt>
  </dgm:ptLst>
  <dgm:cxnLst>
    <dgm:cxn modelId="{9EB534A2-CECA-4BEF-8E1A-4DE2E2FB73DC}" srcId="{2F91C72F-E974-41D1-9DD3-5C619E975399}" destId="{9A3FB1EF-C00F-4D02-93C8-CE321C580913}" srcOrd="1" destOrd="0" parTransId="{60CA75A9-0641-4FA4-B6E0-C02E5C457B75}" sibTransId="{3B0AC781-0FE8-4709-8D6E-56815F4CDA36}"/>
    <dgm:cxn modelId="{77D8ED8E-E597-407B-B187-2846F606B845}" srcId="{9A3FB1EF-C00F-4D02-93C8-CE321C580913}" destId="{7A8280FD-9A32-4BD1-A73E-AC968D8967A6}" srcOrd="0" destOrd="0" parTransId="{64051C7C-8035-494D-807F-EE54DC10556D}" sibTransId="{97240789-18F3-4E08-86C4-F86779EC19F9}"/>
    <dgm:cxn modelId="{58FAE5ED-892D-4B5A-9E59-2E97F5E5E600}" type="presOf" srcId="{7A8280FD-9A32-4BD1-A73E-AC968D8967A6}" destId="{0C8B45CC-810A-4CE8-A06F-D92E0D1F0F8E}" srcOrd="0" destOrd="0" presId="urn:microsoft.com/office/officeart/2005/8/layout/vList2"/>
    <dgm:cxn modelId="{47FB473B-0D20-49D2-BBE6-FCAD8ACC021D}" srcId="{2F91C72F-E974-41D1-9DD3-5C619E975399}" destId="{C8D25710-E873-424A-B344-91C98A2AB5F1}" srcOrd="0" destOrd="0" parTransId="{E13BB0E7-A748-4549-9FC7-A1AB3795E5D5}" sibTransId="{BCC50B3D-9F12-463E-9C81-61B4425407CE}"/>
    <dgm:cxn modelId="{F486C684-1AA0-4669-9FC4-0844598CCEB6}" type="presOf" srcId="{9A3FB1EF-C00F-4D02-93C8-CE321C580913}" destId="{3370D047-E97F-4F60-92E2-437A9BFB5409}" srcOrd="0" destOrd="0" presId="urn:microsoft.com/office/officeart/2005/8/layout/vList2"/>
    <dgm:cxn modelId="{1A65E8EE-5BD3-44BE-8FFE-70CA34B44FA9}" type="presOf" srcId="{2F91C72F-E974-41D1-9DD3-5C619E975399}" destId="{B5F44FB9-D9AD-4F26-8CC6-01633B087B33}" srcOrd="0" destOrd="0" presId="urn:microsoft.com/office/officeart/2005/8/layout/vList2"/>
    <dgm:cxn modelId="{F52C7370-3FA2-4263-872A-3E375EAA0CB0}" type="presOf" srcId="{C8D25710-E873-424A-B344-91C98A2AB5F1}" destId="{C476C20E-6C1E-4169-91D7-BFACED7981A4}" srcOrd="0" destOrd="0" presId="urn:microsoft.com/office/officeart/2005/8/layout/vList2"/>
    <dgm:cxn modelId="{3E3CE6A6-004F-411F-B125-6E48D45B9E98}" type="presParOf" srcId="{B5F44FB9-D9AD-4F26-8CC6-01633B087B33}" destId="{C476C20E-6C1E-4169-91D7-BFACED7981A4}" srcOrd="0" destOrd="0" presId="urn:microsoft.com/office/officeart/2005/8/layout/vList2"/>
    <dgm:cxn modelId="{8C31A69D-6330-4920-8476-15FB61295061}" type="presParOf" srcId="{B5F44FB9-D9AD-4F26-8CC6-01633B087B33}" destId="{6E9BB414-4F79-4A99-A3CA-2C6F65342C2D}" srcOrd="1" destOrd="0" presId="urn:microsoft.com/office/officeart/2005/8/layout/vList2"/>
    <dgm:cxn modelId="{3C6C900D-4961-45EA-A877-2798758E72A9}" type="presParOf" srcId="{B5F44FB9-D9AD-4F26-8CC6-01633B087B33}" destId="{3370D047-E97F-4F60-92E2-437A9BFB5409}" srcOrd="2" destOrd="0" presId="urn:microsoft.com/office/officeart/2005/8/layout/vList2"/>
    <dgm:cxn modelId="{9E33BFD1-D732-483D-B440-397D89DEAAD0}" type="presParOf" srcId="{B5F44FB9-D9AD-4F26-8CC6-01633B087B33}" destId="{0C8B45CC-810A-4CE8-A06F-D92E0D1F0F8E}" srcOrd="3" destOrd="0" presId="urn:microsoft.com/office/officeart/2005/8/layout/vList2"/>
  </dgm:cxnLst>
  <dgm:bg/>
  <dgm:whole/>
</dgm:dataModel>
</file>

<file path=ppt/diagrams/data35.xml><?xml version="1.0" encoding="utf-8"?>
<dgm:dataModel xmlns:dgm="http://schemas.openxmlformats.org/drawingml/2006/diagram" xmlns:a="http://schemas.openxmlformats.org/drawingml/2006/main">
  <dgm:ptLst>
    <dgm:pt modelId="{35C56580-3E26-4216-B548-59F7887A6D2E}"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C65F4D68-EAE4-4550-82A8-282C522DD041}">
      <dgm:prSet/>
      <dgm:spPr/>
      <dgm:t>
        <a:bodyPr/>
        <a:lstStyle/>
        <a:p>
          <a:pPr rtl="0"/>
          <a:r>
            <a:rPr lang="en-US" dirty="0" smtClean="0"/>
            <a:t>Difference between explained expenditure Vs. unexplained “net income” i.e. unexplained income less unexplained expenditure.  </a:t>
          </a:r>
          <a:endParaRPr lang="en-US" dirty="0"/>
        </a:p>
      </dgm:t>
    </dgm:pt>
    <dgm:pt modelId="{56C55ACC-0763-43DA-B304-E1AE181DD8D7}" type="parTrans" cxnId="{8FC33F64-9905-43FC-931D-548BB0BFD4FA}">
      <dgm:prSet/>
      <dgm:spPr/>
      <dgm:t>
        <a:bodyPr/>
        <a:lstStyle/>
        <a:p>
          <a:endParaRPr lang="en-US"/>
        </a:p>
      </dgm:t>
    </dgm:pt>
    <dgm:pt modelId="{BCE9550F-CFDA-4F72-888D-51C747887D6D}" type="sibTrans" cxnId="{8FC33F64-9905-43FC-931D-548BB0BFD4FA}">
      <dgm:prSet/>
      <dgm:spPr/>
      <dgm:t>
        <a:bodyPr/>
        <a:lstStyle/>
        <a:p>
          <a:endParaRPr lang="en-US"/>
        </a:p>
      </dgm:t>
    </dgm:pt>
    <dgm:pt modelId="{2981EAFF-EDAD-4CC4-8A58-2348DA29849C}">
      <dgm:prSet/>
      <dgm:spPr/>
      <dgm:t>
        <a:bodyPr/>
        <a:lstStyle/>
        <a:p>
          <a:pPr rtl="0"/>
          <a:r>
            <a:rPr lang="en-US" dirty="0" err="1" smtClean="0"/>
            <a:t>Jagdishchandra</a:t>
          </a:r>
          <a:r>
            <a:rPr lang="en-US" dirty="0" smtClean="0"/>
            <a:t> </a:t>
          </a:r>
          <a:r>
            <a:rPr lang="en-US" dirty="0" err="1" smtClean="0"/>
            <a:t>Virmani</a:t>
          </a:r>
          <a:r>
            <a:rPr lang="en-US" dirty="0" smtClean="0"/>
            <a:t> 106 TTJ 287 (Del) </a:t>
          </a:r>
          <a:endParaRPr lang="en-US" dirty="0"/>
        </a:p>
      </dgm:t>
    </dgm:pt>
    <dgm:pt modelId="{68266231-DD28-408C-A33E-7F82EECF4061}" type="parTrans" cxnId="{718B850A-53E0-4C9E-ADDA-F4C0E84B0703}">
      <dgm:prSet/>
      <dgm:spPr/>
      <dgm:t>
        <a:bodyPr/>
        <a:lstStyle/>
        <a:p>
          <a:endParaRPr lang="en-US"/>
        </a:p>
      </dgm:t>
    </dgm:pt>
    <dgm:pt modelId="{A915FB0D-7B00-40ED-8129-D4F78CE23BC8}" type="sibTrans" cxnId="{718B850A-53E0-4C9E-ADDA-F4C0E84B0703}">
      <dgm:prSet/>
      <dgm:spPr/>
      <dgm:t>
        <a:bodyPr/>
        <a:lstStyle/>
        <a:p>
          <a:endParaRPr lang="en-US"/>
        </a:p>
      </dgm:t>
    </dgm:pt>
    <dgm:pt modelId="{0FC962A2-06A5-4C1C-B3B4-CB4205749B7F}">
      <dgm:prSet/>
      <dgm:spPr/>
      <dgm:t>
        <a:bodyPr/>
        <a:lstStyle/>
        <a:p>
          <a:pPr rtl="0"/>
          <a:r>
            <a:rPr lang="en-US" dirty="0" err="1" smtClean="0"/>
            <a:t>Chander</a:t>
          </a:r>
          <a:r>
            <a:rPr lang="en-US" dirty="0" smtClean="0"/>
            <a:t> Mohan Mehta 71 ITD 245 (</a:t>
          </a:r>
          <a:r>
            <a:rPr lang="en-US" dirty="0" err="1" smtClean="0"/>
            <a:t>Pune</a:t>
          </a:r>
          <a:r>
            <a:rPr lang="en-US" dirty="0" smtClean="0"/>
            <a:t>)</a:t>
          </a:r>
          <a:endParaRPr lang="en-US" dirty="0"/>
        </a:p>
      </dgm:t>
    </dgm:pt>
    <dgm:pt modelId="{03C7DC8C-AC41-4CA9-97F6-B073167C5835}" type="parTrans" cxnId="{EDE6FCB0-7D86-46BF-8B56-5A9CE78E2313}">
      <dgm:prSet/>
      <dgm:spPr/>
      <dgm:t>
        <a:bodyPr/>
        <a:lstStyle/>
        <a:p>
          <a:endParaRPr lang="en-US"/>
        </a:p>
      </dgm:t>
    </dgm:pt>
    <dgm:pt modelId="{D33F8F0A-4D7E-4DA1-9D33-5327AF6E3756}" type="sibTrans" cxnId="{EDE6FCB0-7D86-46BF-8B56-5A9CE78E2313}">
      <dgm:prSet/>
      <dgm:spPr/>
      <dgm:t>
        <a:bodyPr/>
        <a:lstStyle/>
        <a:p>
          <a:endParaRPr lang="en-US"/>
        </a:p>
      </dgm:t>
    </dgm:pt>
    <dgm:pt modelId="{05D36DD5-F673-45FE-8547-1861CA4E7EA6}" type="pres">
      <dgm:prSet presAssocID="{35C56580-3E26-4216-B548-59F7887A6D2E}" presName="linear" presStyleCnt="0">
        <dgm:presLayoutVars>
          <dgm:animLvl val="lvl"/>
          <dgm:resizeHandles val="exact"/>
        </dgm:presLayoutVars>
      </dgm:prSet>
      <dgm:spPr/>
      <dgm:t>
        <a:bodyPr/>
        <a:lstStyle/>
        <a:p>
          <a:endParaRPr lang="en-US"/>
        </a:p>
      </dgm:t>
    </dgm:pt>
    <dgm:pt modelId="{064D9660-B302-41A6-8085-F2819164A321}" type="pres">
      <dgm:prSet presAssocID="{C65F4D68-EAE4-4550-82A8-282C522DD041}" presName="parentText" presStyleLbl="node1" presStyleIdx="0" presStyleCnt="1">
        <dgm:presLayoutVars>
          <dgm:chMax val="0"/>
          <dgm:bulletEnabled val="1"/>
        </dgm:presLayoutVars>
      </dgm:prSet>
      <dgm:spPr/>
      <dgm:t>
        <a:bodyPr/>
        <a:lstStyle/>
        <a:p>
          <a:endParaRPr lang="en-US"/>
        </a:p>
      </dgm:t>
    </dgm:pt>
    <dgm:pt modelId="{1BBDFD8A-0B3C-4458-B24B-A0D9563DEE6A}" type="pres">
      <dgm:prSet presAssocID="{C65F4D68-EAE4-4550-82A8-282C522DD041}" presName="childText" presStyleLbl="revTx" presStyleIdx="0" presStyleCnt="1">
        <dgm:presLayoutVars>
          <dgm:bulletEnabled val="1"/>
        </dgm:presLayoutVars>
      </dgm:prSet>
      <dgm:spPr/>
      <dgm:t>
        <a:bodyPr/>
        <a:lstStyle/>
        <a:p>
          <a:endParaRPr lang="en-US"/>
        </a:p>
      </dgm:t>
    </dgm:pt>
  </dgm:ptLst>
  <dgm:cxnLst>
    <dgm:cxn modelId="{BC6F670C-C527-44E9-B707-C3B4C3E701C7}" type="presOf" srcId="{C65F4D68-EAE4-4550-82A8-282C522DD041}" destId="{064D9660-B302-41A6-8085-F2819164A321}" srcOrd="0" destOrd="0" presId="urn:microsoft.com/office/officeart/2005/8/layout/vList2"/>
    <dgm:cxn modelId="{290D8E16-F5A5-4CEA-9671-FF92540858A9}" type="presOf" srcId="{0FC962A2-06A5-4C1C-B3B4-CB4205749B7F}" destId="{1BBDFD8A-0B3C-4458-B24B-A0D9563DEE6A}" srcOrd="0" destOrd="1" presId="urn:microsoft.com/office/officeart/2005/8/layout/vList2"/>
    <dgm:cxn modelId="{8FC33F64-9905-43FC-931D-548BB0BFD4FA}" srcId="{35C56580-3E26-4216-B548-59F7887A6D2E}" destId="{C65F4D68-EAE4-4550-82A8-282C522DD041}" srcOrd="0" destOrd="0" parTransId="{56C55ACC-0763-43DA-B304-E1AE181DD8D7}" sibTransId="{BCE9550F-CFDA-4F72-888D-51C747887D6D}"/>
    <dgm:cxn modelId="{EDE6FCB0-7D86-46BF-8B56-5A9CE78E2313}" srcId="{C65F4D68-EAE4-4550-82A8-282C522DD041}" destId="{0FC962A2-06A5-4C1C-B3B4-CB4205749B7F}" srcOrd="1" destOrd="0" parTransId="{03C7DC8C-AC41-4CA9-97F6-B073167C5835}" sibTransId="{D33F8F0A-4D7E-4DA1-9D33-5327AF6E3756}"/>
    <dgm:cxn modelId="{718B850A-53E0-4C9E-ADDA-F4C0E84B0703}" srcId="{C65F4D68-EAE4-4550-82A8-282C522DD041}" destId="{2981EAFF-EDAD-4CC4-8A58-2348DA29849C}" srcOrd="0" destOrd="0" parTransId="{68266231-DD28-408C-A33E-7F82EECF4061}" sibTransId="{A915FB0D-7B00-40ED-8129-D4F78CE23BC8}"/>
    <dgm:cxn modelId="{B449B8E5-2469-4D1F-82F0-3247FD46A6E4}" type="presOf" srcId="{2981EAFF-EDAD-4CC4-8A58-2348DA29849C}" destId="{1BBDFD8A-0B3C-4458-B24B-A0D9563DEE6A}" srcOrd="0" destOrd="0" presId="urn:microsoft.com/office/officeart/2005/8/layout/vList2"/>
    <dgm:cxn modelId="{8AAA9EF7-6C49-4962-9A4B-D17C84F93C11}" type="presOf" srcId="{35C56580-3E26-4216-B548-59F7887A6D2E}" destId="{05D36DD5-F673-45FE-8547-1861CA4E7EA6}" srcOrd="0" destOrd="0" presId="urn:microsoft.com/office/officeart/2005/8/layout/vList2"/>
    <dgm:cxn modelId="{AB343E18-38A5-4203-97C6-ABDEC7DAD859}" type="presParOf" srcId="{05D36DD5-F673-45FE-8547-1861CA4E7EA6}" destId="{064D9660-B302-41A6-8085-F2819164A321}" srcOrd="0" destOrd="0" presId="urn:microsoft.com/office/officeart/2005/8/layout/vList2"/>
    <dgm:cxn modelId="{D5F043F5-D466-4B29-94AE-A14FE42F27A5}" type="presParOf" srcId="{05D36DD5-F673-45FE-8547-1861CA4E7EA6}" destId="{1BBDFD8A-0B3C-4458-B24B-A0D9563DEE6A}" srcOrd="1" destOrd="0" presId="urn:microsoft.com/office/officeart/2005/8/layout/vList2"/>
  </dgm:cxnLst>
  <dgm:bg/>
  <dgm:whole/>
</dgm:dataModel>
</file>

<file path=ppt/diagrams/data4.xml><?xml version="1.0" encoding="utf-8"?>
<dgm:dataModel xmlns:dgm="http://schemas.openxmlformats.org/drawingml/2006/diagram" xmlns:a="http://schemas.openxmlformats.org/drawingml/2006/main">
  <dgm:ptLst>
    <dgm:pt modelId="{E3ED7945-1B64-4D76-AC92-0C928E6ECA4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FFCCB266-FB20-4226-9A20-A6E79DCE8BF0}">
      <dgm:prSet/>
      <dgm:spPr/>
      <dgm:t>
        <a:bodyPr/>
        <a:lstStyle/>
        <a:p>
          <a:pPr rtl="0"/>
          <a:r>
            <a:rPr lang="en-US" dirty="0" smtClean="0"/>
            <a:t>Checkmate</a:t>
          </a:r>
          <a:endParaRPr lang="en-US" dirty="0"/>
        </a:p>
      </dgm:t>
    </dgm:pt>
    <dgm:pt modelId="{3CB21E37-8041-4511-ADC9-3A55F8E25D57}" type="parTrans" cxnId="{F89DA4E3-4023-4C90-A10E-E8040C6B5F91}">
      <dgm:prSet/>
      <dgm:spPr/>
      <dgm:t>
        <a:bodyPr/>
        <a:lstStyle/>
        <a:p>
          <a:endParaRPr lang="en-US"/>
        </a:p>
      </dgm:t>
    </dgm:pt>
    <dgm:pt modelId="{6F24C35B-3CB2-47F0-94C4-AD23F8E7D9FC}" type="sibTrans" cxnId="{F89DA4E3-4023-4C90-A10E-E8040C6B5F91}">
      <dgm:prSet/>
      <dgm:spPr/>
      <dgm:t>
        <a:bodyPr/>
        <a:lstStyle/>
        <a:p>
          <a:endParaRPr lang="en-US"/>
        </a:p>
      </dgm:t>
    </dgm:pt>
    <dgm:pt modelId="{F89DB5D7-C930-4A95-9C09-661943CD0AD3}">
      <dgm:prSet/>
      <dgm:spPr/>
      <dgm:t>
        <a:bodyPr/>
        <a:lstStyle/>
        <a:p>
          <a:pPr rtl="0"/>
          <a:r>
            <a:rPr lang="en-US" dirty="0" smtClean="0"/>
            <a:t>BBG Metals (</a:t>
          </a:r>
          <a:r>
            <a:rPr lang="en-US" dirty="0" err="1" smtClean="0"/>
            <a:t>cuttack</a:t>
          </a:r>
          <a:r>
            <a:rPr lang="en-US" dirty="0" smtClean="0"/>
            <a:t> ITAT)</a:t>
          </a:r>
          <a:endParaRPr lang="en-US" dirty="0"/>
        </a:p>
      </dgm:t>
    </dgm:pt>
    <dgm:pt modelId="{4A88668E-427C-48B1-81FC-CF0DF8C70285}" type="parTrans" cxnId="{FE917FFF-45B2-4BE3-A153-2A1A53B0F773}">
      <dgm:prSet/>
      <dgm:spPr/>
    </dgm:pt>
    <dgm:pt modelId="{5C20D54C-812A-4CB5-AEC1-1106243F6D03}" type="sibTrans" cxnId="{FE917FFF-45B2-4BE3-A153-2A1A53B0F773}">
      <dgm:prSet/>
      <dgm:spPr/>
    </dgm:pt>
    <dgm:pt modelId="{4BE3BD96-A6BD-4C3A-9770-91759B86D847}" type="pres">
      <dgm:prSet presAssocID="{E3ED7945-1B64-4D76-AC92-0C928E6ECA45}" presName="linear" presStyleCnt="0">
        <dgm:presLayoutVars>
          <dgm:animLvl val="lvl"/>
          <dgm:resizeHandles val="exact"/>
        </dgm:presLayoutVars>
      </dgm:prSet>
      <dgm:spPr/>
      <dgm:t>
        <a:bodyPr/>
        <a:lstStyle/>
        <a:p>
          <a:endParaRPr lang="en-US"/>
        </a:p>
      </dgm:t>
    </dgm:pt>
    <dgm:pt modelId="{3438F3B1-295C-4802-809E-453817210E04}" type="pres">
      <dgm:prSet presAssocID="{FFCCB266-FB20-4226-9A20-A6E79DCE8BF0}" presName="parentText" presStyleLbl="node1" presStyleIdx="0" presStyleCnt="2">
        <dgm:presLayoutVars>
          <dgm:chMax val="0"/>
          <dgm:bulletEnabled val="1"/>
        </dgm:presLayoutVars>
      </dgm:prSet>
      <dgm:spPr/>
      <dgm:t>
        <a:bodyPr/>
        <a:lstStyle/>
        <a:p>
          <a:endParaRPr lang="en-US"/>
        </a:p>
      </dgm:t>
    </dgm:pt>
    <dgm:pt modelId="{F90402DE-229D-4072-B92A-780061A13A88}" type="pres">
      <dgm:prSet presAssocID="{6F24C35B-3CB2-47F0-94C4-AD23F8E7D9FC}" presName="spacer" presStyleCnt="0"/>
      <dgm:spPr/>
    </dgm:pt>
    <dgm:pt modelId="{7EA8F50D-8885-440B-AC6A-6E68AA6A3CF8}" type="pres">
      <dgm:prSet presAssocID="{F89DB5D7-C930-4A95-9C09-661943CD0AD3}" presName="parentText" presStyleLbl="node1" presStyleIdx="1" presStyleCnt="2">
        <dgm:presLayoutVars>
          <dgm:chMax val="0"/>
          <dgm:bulletEnabled val="1"/>
        </dgm:presLayoutVars>
      </dgm:prSet>
      <dgm:spPr/>
      <dgm:t>
        <a:bodyPr/>
        <a:lstStyle/>
        <a:p>
          <a:endParaRPr lang="en-US"/>
        </a:p>
      </dgm:t>
    </dgm:pt>
  </dgm:ptLst>
  <dgm:cxnLst>
    <dgm:cxn modelId="{DFB39E59-1B78-4ABB-B726-46083A01681E}" type="presOf" srcId="{E3ED7945-1B64-4D76-AC92-0C928E6ECA45}" destId="{4BE3BD96-A6BD-4C3A-9770-91759B86D847}" srcOrd="0" destOrd="0" presId="urn:microsoft.com/office/officeart/2005/8/layout/vList2"/>
    <dgm:cxn modelId="{51928990-4CA7-403A-B6E4-1FA859AC2CB4}" type="presOf" srcId="{FFCCB266-FB20-4226-9A20-A6E79DCE8BF0}" destId="{3438F3B1-295C-4802-809E-453817210E04}" srcOrd="0" destOrd="0" presId="urn:microsoft.com/office/officeart/2005/8/layout/vList2"/>
    <dgm:cxn modelId="{FE917FFF-45B2-4BE3-A153-2A1A53B0F773}" srcId="{E3ED7945-1B64-4D76-AC92-0C928E6ECA45}" destId="{F89DB5D7-C930-4A95-9C09-661943CD0AD3}" srcOrd="1" destOrd="0" parTransId="{4A88668E-427C-48B1-81FC-CF0DF8C70285}" sibTransId="{5C20D54C-812A-4CB5-AEC1-1106243F6D03}"/>
    <dgm:cxn modelId="{F89DA4E3-4023-4C90-A10E-E8040C6B5F91}" srcId="{E3ED7945-1B64-4D76-AC92-0C928E6ECA45}" destId="{FFCCB266-FB20-4226-9A20-A6E79DCE8BF0}" srcOrd="0" destOrd="0" parTransId="{3CB21E37-8041-4511-ADC9-3A55F8E25D57}" sibTransId="{6F24C35B-3CB2-47F0-94C4-AD23F8E7D9FC}"/>
    <dgm:cxn modelId="{2C187132-7A6B-4063-A38A-E0D81C32B8B8}" type="presOf" srcId="{F89DB5D7-C930-4A95-9C09-661943CD0AD3}" destId="{7EA8F50D-8885-440B-AC6A-6E68AA6A3CF8}" srcOrd="0" destOrd="0" presId="urn:microsoft.com/office/officeart/2005/8/layout/vList2"/>
    <dgm:cxn modelId="{9C1761D2-432C-4069-A920-1E021132E17C}" type="presParOf" srcId="{4BE3BD96-A6BD-4C3A-9770-91759B86D847}" destId="{3438F3B1-295C-4802-809E-453817210E04}" srcOrd="0" destOrd="0" presId="urn:microsoft.com/office/officeart/2005/8/layout/vList2"/>
    <dgm:cxn modelId="{85F224E9-41D2-4988-8952-D5ABBBF9C2D8}" type="presParOf" srcId="{4BE3BD96-A6BD-4C3A-9770-91759B86D847}" destId="{F90402DE-229D-4072-B92A-780061A13A88}" srcOrd="1" destOrd="0" presId="urn:microsoft.com/office/officeart/2005/8/layout/vList2"/>
    <dgm:cxn modelId="{B9196504-B7F6-4F9B-BA9F-F743BFFB92FF}" type="presParOf" srcId="{4BE3BD96-A6BD-4C3A-9770-91759B86D847}" destId="{7EA8F50D-8885-440B-AC6A-6E68AA6A3CF8}" srcOrd="2" destOrd="0" presId="urn:microsoft.com/office/officeart/2005/8/layout/vList2"/>
  </dgm:cxnLst>
  <dgm:bg/>
  <dgm:whole/>
</dgm:dataModel>
</file>

<file path=ppt/diagrams/data5.xml><?xml version="1.0" encoding="utf-8"?>
<dgm:dataModel xmlns:dgm="http://schemas.openxmlformats.org/drawingml/2006/diagram" xmlns:a="http://schemas.openxmlformats.org/drawingml/2006/main">
  <dgm:ptLst>
    <dgm:pt modelId="{9914D58F-D25A-4AF8-A84C-C5C61ACD9D7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5156CD15-283C-4FDD-B2E1-303D7103C9EC}">
      <dgm:prSet/>
      <dgm:spPr/>
      <dgm:t>
        <a:bodyPr/>
        <a:lstStyle/>
        <a:p>
          <a:pPr rtl="0"/>
          <a:r>
            <a:rPr lang="en-US" dirty="0" smtClean="0"/>
            <a:t>Issue of employee contribution is debatable in nature</a:t>
          </a:r>
          <a:endParaRPr lang="en-US" dirty="0"/>
        </a:p>
      </dgm:t>
    </dgm:pt>
    <dgm:pt modelId="{56BB33F1-9171-4A84-860C-FC723FA6DD5E}" type="parTrans" cxnId="{BA429ECE-DE81-468B-97E1-113E99E0ADEA}">
      <dgm:prSet/>
      <dgm:spPr/>
      <dgm:t>
        <a:bodyPr/>
        <a:lstStyle/>
        <a:p>
          <a:endParaRPr lang="en-US"/>
        </a:p>
      </dgm:t>
    </dgm:pt>
    <dgm:pt modelId="{3533142A-12DA-4C6F-A960-7D7E203B588E}" type="sibTrans" cxnId="{BA429ECE-DE81-468B-97E1-113E99E0ADEA}">
      <dgm:prSet/>
      <dgm:spPr/>
      <dgm:t>
        <a:bodyPr/>
        <a:lstStyle/>
        <a:p>
          <a:endParaRPr lang="en-US"/>
        </a:p>
      </dgm:t>
    </dgm:pt>
    <dgm:pt modelId="{49A10170-9E68-47E4-B4E2-148A1AA22B58}">
      <dgm:prSet/>
      <dgm:spPr/>
      <dgm:t>
        <a:bodyPr/>
        <a:lstStyle/>
        <a:p>
          <a:pPr rtl="0"/>
          <a:r>
            <a:rPr lang="en-US" dirty="0" smtClean="0"/>
            <a:t>CBDT Instruction No.1814 dated 4</a:t>
          </a:r>
          <a:r>
            <a:rPr lang="en-US" baseline="30000" dirty="0" smtClean="0"/>
            <a:t>th</a:t>
          </a:r>
          <a:r>
            <a:rPr lang="en-US" dirty="0" smtClean="0"/>
            <a:t>April, 2009 </a:t>
          </a:r>
          <a:endParaRPr lang="en-US" dirty="0"/>
        </a:p>
      </dgm:t>
    </dgm:pt>
    <dgm:pt modelId="{21337B63-1CA0-42C8-9346-11921ECE4321}" type="parTrans" cxnId="{64C56C09-190C-4522-9D28-CF2EAF855847}">
      <dgm:prSet/>
      <dgm:spPr/>
      <dgm:t>
        <a:bodyPr/>
        <a:lstStyle/>
        <a:p>
          <a:endParaRPr lang="en-US"/>
        </a:p>
      </dgm:t>
    </dgm:pt>
    <dgm:pt modelId="{AEC4E780-63D6-457E-A348-7A299F4AC059}" type="sibTrans" cxnId="{64C56C09-190C-4522-9D28-CF2EAF855847}">
      <dgm:prSet/>
      <dgm:spPr/>
      <dgm:t>
        <a:bodyPr/>
        <a:lstStyle/>
        <a:p>
          <a:endParaRPr lang="en-US"/>
        </a:p>
      </dgm:t>
    </dgm:pt>
    <dgm:pt modelId="{6A175BE8-FCE6-439B-A19B-3DB2BFDD2E17}">
      <dgm:prSet/>
      <dgm:spPr/>
      <dgm:t>
        <a:bodyPr/>
        <a:lstStyle/>
        <a:p>
          <a:pPr algn="just" rtl="0"/>
          <a:r>
            <a:rPr lang="en-US" dirty="0" smtClean="0"/>
            <a:t>explains the scope of the word “prima facie disallowance” under Section 143(1)(a) of the Act as being different from a debatable issue. It clarifies that a debatable issue is one where a claim made by an assessee on the basis of a decision of a Court / Tribunal. </a:t>
          </a:r>
          <a:endParaRPr lang="en-US" dirty="0"/>
        </a:p>
      </dgm:t>
    </dgm:pt>
    <dgm:pt modelId="{092AA396-6D49-49B5-99B7-81103DF6BB85}" type="parTrans" cxnId="{6A1D872E-B7E3-4325-AE95-A872BA60E384}">
      <dgm:prSet/>
      <dgm:spPr/>
      <dgm:t>
        <a:bodyPr/>
        <a:lstStyle/>
        <a:p>
          <a:endParaRPr lang="en-US"/>
        </a:p>
      </dgm:t>
    </dgm:pt>
    <dgm:pt modelId="{515B4C66-A0C3-4B32-A02B-01852A7D47BB}" type="sibTrans" cxnId="{6A1D872E-B7E3-4325-AE95-A872BA60E384}">
      <dgm:prSet/>
      <dgm:spPr/>
      <dgm:t>
        <a:bodyPr/>
        <a:lstStyle/>
        <a:p>
          <a:endParaRPr lang="en-US"/>
        </a:p>
      </dgm:t>
    </dgm:pt>
    <dgm:pt modelId="{E85ADCAE-03DA-4835-8180-7B859587F78A}">
      <dgm:prSet/>
      <dgm:spPr/>
      <dgm:t>
        <a:bodyPr/>
        <a:lstStyle/>
        <a:p>
          <a:pPr algn="just" rtl="0"/>
          <a:r>
            <a:rPr lang="en-US" b="1" dirty="0" smtClean="0"/>
            <a:t>A debatable claim cannot be disallowed by an intimation under Section 143(1)(a) of the Act</a:t>
          </a:r>
          <a:r>
            <a:rPr lang="en-US" dirty="0" smtClean="0"/>
            <a:t>;</a:t>
          </a:r>
          <a:endParaRPr lang="en-US" dirty="0"/>
        </a:p>
      </dgm:t>
    </dgm:pt>
    <dgm:pt modelId="{6E086210-FD1B-479F-893B-F44D7E3984B3}" type="parTrans" cxnId="{6AF8B592-571A-47CA-9AFE-235195BF5EC9}">
      <dgm:prSet/>
      <dgm:spPr/>
      <dgm:t>
        <a:bodyPr/>
        <a:lstStyle/>
        <a:p>
          <a:endParaRPr lang="en-US"/>
        </a:p>
      </dgm:t>
    </dgm:pt>
    <dgm:pt modelId="{35100B0D-74BC-4A8A-A57E-9D5C7644A5A3}" type="sibTrans" cxnId="{6AF8B592-571A-47CA-9AFE-235195BF5EC9}">
      <dgm:prSet/>
      <dgm:spPr/>
      <dgm:t>
        <a:bodyPr/>
        <a:lstStyle/>
        <a:p>
          <a:endParaRPr lang="en-US"/>
        </a:p>
      </dgm:t>
    </dgm:pt>
    <dgm:pt modelId="{420E147D-4BBC-4FB1-9383-BE3185E2FFFC}">
      <dgm:prSet/>
      <dgm:spPr/>
      <dgm:t>
        <a:bodyPr/>
        <a:lstStyle/>
        <a:p>
          <a:pPr algn="just" rtl="0"/>
          <a:r>
            <a:rPr lang="en-US" dirty="0" smtClean="0"/>
            <a:t>	AY 2021-22</a:t>
          </a:r>
          <a:endParaRPr lang="en-US" dirty="0"/>
        </a:p>
      </dgm:t>
    </dgm:pt>
    <dgm:pt modelId="{77E56BBD-5073-416D-95DD-1852C30088FF}" type="parTrans" cxnId="{0B986963-484A-4768-A973-3350C8E4050A}">
      <dgm:prSet/>
      <dgm:spPr/>
      <dgm:t>
        <a:bodyPr/>
        <a:lstStyle/>
        <a:p>
          <a:endParaRPr lang="en-US"/>
        </a:p>
      </dgm:t>
    </dgm:pt>
    <dgm:pt modelId="{E53CC02F-04FC-4E4F-AEAD-1D82BF9E2F47}" type="sibTrans" cxnId="{0B986963-484A-4768-A973-3350C8E4050A}">
      <dgm:prSet/>
      <dgm:spPr/>
      <dgm:t>
        <a:bodyPr/>
        <a:lstStyle/>
        <a:p>
          <a:endParaRPr lang="en-US"/>
        </a:p>
      </dgm:t>
    </dgm:pt>
    <dgm:pt modelId="{E1DF14AF-ADB5-4ADE-A258-25575B30E0D2}">
      <dgm:prSet/>
      <dgm:spPr/>
      <dgm:t>
        <a:bodyPr/>
        <a:lstStyle/>
        <a:p>
          <a:pPr algn="just" rtl="0"/>
          <a:r>
            <a:rPr lang="en-US" dirty="0" smtClean="0"/>
            <a:t>Restricted to disallowance of deductions and not addition of income</a:t>
          </a:r>
          <a:endParaRPr lang="en-US" dirty="0"/>
        </a:p>
      </dgm:t>
    </dgm:pt>
    <dgm:pt modelId="{61AE17A2-C67D-446C-9BA5-A908916F079F}" type="parTrans" cxnId="{4D9CA448-B0F7-46D9-B722-B661EB08B15B}">
      <dgm:prSet/>
      <dgm:spPr/>
      <dgm:t>
        <a:bodyPr/>
        <a:lstStyle/>
        <a:p>
          <a:endParaRPr lang="en-US"/>
        </a:p>
      </dgm:t>
    </dgm:pt>
    <dgm:pt modelId="{349ADB63-ABCE-4236-8BEA-F44849819565}" type="sibTrans" cxnId="{4D9CA448-B0F7-46D9-B722-B661EB08B15B}">
      <dgm:prSet/>
      <dgm:spPr/>
      <dgm:t>
        <a:bodyPr/>
        <a:lstStyle/>
        <a:p>
          <a:endParaRPr lang="en-US"/>
        </a:p>
      </dgm:t>
    </dgm:pt>
    <dgm:pt modelId="{858EAE21-4FBE-4BC6-921D-5888E78F3928}" type="pres">
      <dgm:prSet presAssocID="{9914D58F-D25A-4AF8-A84C-C5C61ACD9D78}" presName="linear" presStyleCnt="0">
        <dgm:presLayoutVars>
          <dgm:animLvl val="lvl"/>
          <dgm:resizeHandles val="exact"/>
        </dgm:presLayoutVars>
      </dgm:prSet>
      <dgm:spPr/>
      <dgm:t>
        <a:bodyPr/>
        <a:lstStyle/>
        <a:p>
          <a:endParaRPr lang="en-US"/>
        </a:p>
      </dgm:t>
    </dgm:pt>
    <dgm:pt modelId="{95BC120C-4669-4F10-9E28-16441664B5D3}" type="pres">
      <dgm:prSet presAssocID="{5156CD15-283C-4FDD-B2E1-303D7103C9EC}" presName="parentText" presStyleLbl="node1" presStyleIdx="0" presStyleCnt="3">
        <dgm:presLayoutVars>
          <dgm:chMax val="0"/>
          <dgm:bulletEnabled val="1"/>
        </dgm:presLayoutVars>
      </dgm:prSet>
      <dgm:spPr/>
      <dgm:t>
        <a:bodyPr/>
        <a:lstStyle/>
        <a:p>
          <a:endParaRPr lang="en-US"/>
        </a:p>
      </dgm:t>
    </dgm:pt>
    <dgm:pt modelId="{B927251C-555E-4DFF-8C65-33108AD92719}" type="pres">
      <dgm:prSet presAssocID="{3533142A-12DA-4C6F-A960-7D7E203B588E}" presName="spacer" presStyleCnt="0"/>
      <dgm:spPr/>
    </dgm:pt>
    <dgm:pt modelId="{05F6FAB5-1DA4-4368-A434-45D0DA41FB35}" type="pres">
      <dgm:prSet presAssocID="{49A10170-9E68-47E4-B4E2-148A1AA22B58}" presName="parentText" presStyleLbl="node1" presStyleIdx="1" presStyleCnt="3">
        <dgm:presLayoutVars>
          <dgm:chMax val="0"/>
          <dgm:bulletEnabled val="1"/>
        </dgm:presLayoutVars>
      </dgm:prSet>
      <dgm:spPr/>
      <dgm:t>
        <a:bodyPr/>
        <a:lstStyle/>
        <a:p>
          <a:endParaRPr lang="en-US"/>
        </a:p>
      </dgm:t>
    </dgm:pt>
    <dgm:pt modelId="{4D7C6F2D-EA34-430F-A6A7-073DAD370EEC}" type="pres">
      <dgm:prSet presAssocID="{49A10170-9E68-47E4-B4E2-148A1AA22B58}" presName="childText" presStyleLbl="revTx" presStyleIdx="0" presStyleCnt="2">
        <dgm:presLayoutVars>
          <dgm:bulletEnabled val="1"/>
        </dgm:presLayoutVars>
      </dgm:prSet>
      <dgm:spPr/>
      <dgm:t>
        <a:bodyPr/>
        <a:lstStyle/>
        <a:p>
          <a:endParaRPr lang="en-US"/>
        </a:p>
      </dgm:t>
    </dgm:pt>
    <dgm:pt modelId="{B1300B5E-8C6A-40AE-B4BE-5A555F15AB51}" type="pres">
      <dgm:prSet presAssocID="{420E147D-4BBC-4FB1-9383-BE3185E2FFFC}" presName="parentText" presStyleLbl="node1" presStyleIdx="2" presStyleCnt="3">
        <dgm:presLayoutVars>
          <dgm:chMax val="0"/>
          <dgm:bulletEnabled val="1"/>
        </dgm:presLayoutVars>
      </dgm:prSet>
      <dgm:spPr/>
      <dgm:t>
        <a:bodyPr/>
        <a:lstStyle/>
        <a:p>
          <a:endParaRPr lang="en-US"/>
        </a:p>
      </dgm:t>
    </dgm:pt>
    <dgm:pt modelId="{2196D728-82C0-4D64-A592-7B1362C26767}" type="pres">
      <dgm:prSet presAssocID="{420E147D-4BBC-4FB1-9383-BE3185E2FFFC}" presName="childText" presStyleLbl="revTx" presStyleIdx="1" presStyleCnt="2">
        <dgm:presLayoutVars>
          <dgm:bulletEnabled val="1"/>
        </dgm:presLayoutVars>
      </dgm:prSet>
      <dgm:spPr/>
      <dgm:t>
        <a:bodyPr/>
        <a:lstStyle/>
        <a:p>
          <a:endParaRPr lang="en-US"/>
        </a:p>
      </dgm:t>
    </dgm:pt>
  </dgm:ptLst>
  <dgm:cxnLst>
    <dgm:cxn modelId="{62CA3E13-2E21-4BCC-A92F-5338DFAB6555}" type="presOf" srcId="{E1DF14AF-ADB5-4ADE-A258-25575B30E0D2}" destId="{2196D728-82C0-4D64-A592-7B1362C26767}" srcOrd="0" destOrd="0" presId="urn:microsoft.com/office/officeart/2005/8/layout/vList2"/>
    <dgm:cxn modelId="{3843A3B5-1166-4344-BF2A-6E0A50D0EFF4}" type="presOf" srcId="{6A175BE8-FCE6-439B-A19B-3DB2BFDD2E17}" destId="{4D7C6F2D-EA34-430F-A6A7-073DAD370EEC}" srcOrd="0" destOrd="0" presId="urn:microsoft.com/office/officeart/2005/8/layout/vList2"/>
    <dgm:cxn modelId="{973EA4F0-0339-4AE4-8FC8-34ED712A9D16}" type="presOf" srcId="{9914D58F-D25A-4AF8-A84C-C5C61ACD9D78}" destId="{858EAE21-4FBE-4BC6-921D-5888E78F3928}" srcOrd="0" destOrd="0" presId="urn:microsoft.com/office/officeart/2005/8/layout/vList2"/>
    <dgm:cxn modelId="{6A1D872E-B7E3-4325-AE95-A872BA60E384}" srcId="{49A10170-9E68-47E4-B4E2-148A1AA22B58}" destId="{6A175BE8-FCE6-439B-A19B-3DB2BFDD2E17}" srcOrd="0" destOrd="0" parTransId="{092AA396-6D49-49B5-99B7-81103DF6BB85}" sibTransId="{515B4C66-A0C3-4B32-A02B-01852A7D47BB}"/>
    <dgm:cxn modelId="{0B986963-484A-4768-A973-3350C8E4050A}" srcId="{9914D58F-D25A-4AF8-A84C-C5C61ACD9D78}" destId="{420E147D-4BBC-4FB1-9383-BE3185E2FFFC}" srcOrd="2" destOrd="0" parTransId="{77E56BBD-5073-416D-95DD-1852C30088FF}" sibTransId="{E53CC02F-04FC-4E4F-AEAD-1D82BF9E2F47}"/>
    <dgm:cxn modelId="{6AF8B592-571A-47CA-9AFE-235195BF5EC9}" srcId="{49A10170-9E68-47E4-B4E2-148A1AA22B58}" destId="{E85ADCAE-03DA-4835-8180-7B859587F78A}" srcOrd="1" destOrd="0" parTransId="{6E086210-FD1B-479F-893B-F44D7E3984B3}" sibTransId="{35100B0D-74BC-4A8A-A57E-9D5C7644A5A3}"/>
    <dgm:cxn modelId="{A3967859-F5A6-4DDB-9262-51D1FDD7F5D2}" type="presOf" srcId="{49A10170-9E68-47E4-B4E2-148A1AA22B58}" destId="{05F6FAB5-1DA4-4368-A434-45D0DA41FB35}" srcOrd="0" destOrd="0" presId="urn:microsoft.com/office/officeart/2005/8/layout/vList2"/>
    <dgm:cxn modelId="{83F743D9-869C-460F-939D-2716CA02E3B9}" type="presOf" srcId="{E85ADCAE-03DA-4835-8180-7B859587F78A}" destId="{4D7C6F2D-EA34-430F-A6A7-073DAD370EEC}" srcOrd="0" destOrd="1" presId="urn:microsoft.com/office/officeart/2005/8/layout/vList2"/>
    <dgm:cxn modelId="{BA429ECE-DE81-468B-97E1-113E99E0ADEA}" srcId="{9914D58F-D25A-4AF8-A84C-C5C61ACD9D78}" destId="{5156CD15-283C-4FDD-B2E1-303D7103C9EC}" srcOrd="0" destOrd="0" parTransId="{56BB33F1-9171-4A84-860C-FC723FA6DD5E}" sibTransId="{3533142A-12DA-4C6F-A960-7D7E203B588E}"/>
    <dgm:cxn modelId="{AA1F58DF-4D25-4737-BCE4-8618158E2BEA}" type="presOf" srcId="{5156CD15-283C-4FDD-B2E1-303D7103C9EC}" destId="{95BC120C-4669-4F10-9E28-16441664B5D3}" srcOrd="0" destOrd="0" presId="urn:microsoft.com/office/officeart/2005/8/layout/vList2"/>
    <dgm:cxn modelId="{6E9CEBFF-ACCB-497D-B5B7-A570E25E16D9}" type="presOf" srcId="{420E147D-4BBC-4FB1-9383-BE3185E2FFFC}" destId="{B1300B5E-8C6A-40AE-B4BE-5A555F15AB51}" srcOrd="0" destOrd="0" presId="urn:microsoft.com/office/officeart/2005/8/layout/vList2"/>
    <dgm:cxn modelId="{64C56C09-190C-4522-9D28-CF2EAF855847}" srcId="{9914D58F-D25A-4AF8-A84C-C5C61ACD9D78}" destId="{49A10170-9E68-47E4-B4E2-148A1AA22B58}" srcOrd="1" destOrd="0" parTransId="{21337B63-1CA0-42C8-9346-11921ECE4321}" sibTransId="{AEC4E780-63D6-457E-A348-7A299F4AC059}"/>
    <dgm:cxn modelId="{4D9CA448-B0F7-46D9-B722-B661EB08B15B}" srcId="{420E147D-4BBC-4FB1-9383-BE3185E2FFFC}" destId="{E1DF14AF-ADB5-4ADE-A258-25575B30E0D2}" srcOrd="0" destOrd="0" parTransId="{61AE17A2-C67D-446C-9BA5-A908916F079F}" sibTransId="{349ADB63-ABCE-4236-8BEA-F44849819565}"/>
    <dgm:cxn modelId="{CB9836EE-1D9E-4B71-9019-2E9F39E3A324}" type="presParOf" srcId="{858EAE21-4FBE-4BC6-921D-5888E78F3928}" destId="{95BC120C-4669-4F10-9E28-16441664B5D3}" srcOrd="0" destOrd="0" presId="urn:microsoft.com/office/officeart/2005/8/layout/vList2"/>
    <dgm:cxn modelId="{A2F442CE-69D6-433F-942E-0DD8E96A2AB5}" type="presParOf" srcId="{858EAE21-4FBE-4BC6-921D-5888E78F3928}" destId="{B927251C-555E-4DFF-8C65-33108AD92719}" srcOrd="1" destOrd="0" presId="urn:microsoft.com/office/officeart/2005/8/layout/vList2"/>
    <dgm:cxn modelId="{06BAB095-FAA5-4517-8E2D-FF1CDBB5D6D4}" type="presParOf" srcId="{858EAE21-4FBE-4BC6-921D-5888E78F3928}" destId="{05F6FAB5-1DA4-4368-A434-45D0DA41FB35}" srcOrd="2" destOrd="0" presId="urn:microsoft.com/office/officeart/2005/8/layout/vList2"/>
    <dgm:cxn modelId="{71CD269C-1F95-4177-8D1F-C8BE52F5DF28}" type="presParOf" srcId="{858EAE21-4FBE-4BC6-921D-5888E78F3928}" destId="{4D7C6F2D-EA34-430F-A6A7-073DAD370EEC}" srcOrd="3" destOrd="0" presId="urn:microsoft.com/office/officeart/2005/8/layout/vList2"/>
    <dgm:cxn modelId="{D5005A46-8779-43AD-80A2-7ADD8A4FEC74}" type="presParOf" srcId="{858EAE21-4FBE-4BC6-921D-5888E78F3928}" destId="{B1300B5E-8C6A-40AE-B4BE-5A555F15AB51}" srcOrd="4" destOrd="0" presId="urn:microsoft.com/office/officeart/2005/8/layout/vList2"/>
    <dgm:cxn modelId="{351EFAEF-ED69-45DD-92E0-4285438048E0}" type="presParOf" srcId="{858EAE21-4FBE-4BC6-921D-5888E78F3928}" destId="{2196D728-82C0-4D64-A592-7B1362C26767}" srcOrd="5" destOrd="0" presId="urn:microsoft.com/office/officeart/2005/8/layout/vList2"/>
  </dgm:cxnLst>
  <dgm:bg/>
  <dgm:whole/>
</dgm:dataModel>
</file>

<file path=ppt/diagrams/data6.xml><?xml version="1.0" encoding="utf-8"?>
<dgm:dataModel xmlns:dgm="http://schemas.openxmlformats.org/drawingml/2006/diagram" xmlns:a="http://schemas.openxmlformats.org/drawingml/2006/main">
  <dgm:ptLst>
    <dgm:pt modelId="{438FA0B0-6916-4719-954F-17609ECEA2AF}"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B6C8AA8F-93B4-4E35-992D-066BE771BB8F}">
      <dgm:prSet/>
      <dgm:spPr/>
      <dgm:t>
        <a:bodyPr/>
        <a:lstStyle/>
        <a:p>
          <a:pPr rtl="0"/>
          <a:r>
            <a:rPr lang="en-US" dirty="0" smtClean="0"/>
            <a:t>Such expenditure should not be covered under the specific section i.e. sections 30 to 36.</a:t>
          </a:r>
          <a:endParaRPr lang="en-US" dirty="0"/>
        </a:p>
      </dgm:t>
    </dgm:pt>
    <dgm:pt modelId="{DF2021FA-3E68-4058-B589-A3AE6A4A15B6}" type="parTrans" cxnId="{52108742-9288-4048-A65D-8180E333C91E}">
      <dgm:prSet/>
      <dgm:spPr/>
      <dgm:t>
        <a:bodyPr/>
        <a:lstStyle/>
        <a:p>
          <a:endParaRPr lang="en-US"/>
        </a:p>
      </dgm:t>
    </dgm:pt>
    <dgm:pt modelId="{F1B32919-53D2-4318-9DF1-255811E70997}" type="sibTrans" cxnId="{52108742-9288-4048-A65D-8180E333C91E}">
      <dgm:prSet/>
      <dgm:spPr/>
      <dgm:t>
        <a:bodyPr/>
        <a:lstStyle/>
        <a:p>
          <a:endParaRPr lang="en-US"/>
        </a:p>
      </dgm:t>
    </dgm:pt>
    <dgm:pt modelId="{30FCB6E2-D2B9-437C-A836-A9DF62BFC5F8}">
      <dgm:prSet/>
      <dgm:spPr/>
      <dgm:t>
        <a:bodyPr/>
        <a:lstStyle/>
        <a:p>
          <a:pPr rtl="0"/>
          <a:r>
            <a:rPr lang="en-US" dirty="0" smtClean="0"/>
            <a:t>Expenditure should not be of capital nature</a:t>
          </a:r>
          <a:endParaRPr lang="en-US" dirty="0"/>
        </a:p>
      </dgm:t>
    </dgm:pt>
    <dgm:pt modelId="{B1D0BF91-92D5-4D22-8100-8F4B9000D6F8}" type="parTrans" cxnId="{C31B3E4B-B663-4F4F-A5BE-EA19B0B06249}">
      <dgm:prSet/>
      <dgm:spPr/>
      <dgm:t>
        <a:bodyPr/>
        <a:lstStyle/>
        <a:p>
          <a:endParaRPr lang="en-US"/>
        </a:p>
      </dgm:t>
    </dgm:pt>
    <dgm:pt modelId="{0A69C7C7-6BDE-4B4A-9997-22C6A7E28E55}" type="sibTrans" cxnId="{C31B3E4B-B663-4F4F-A5BE-EA19B0B06249}">
      <dgm:prSet/>
      <dgm:spPr/>
      <dgm:t>
        <a:bodyPr/>
        <a:lstStyle/>
        <a:p>
          <a:endParaRPr lang="en-US"/>
        </a:p>
      </dgm:t>
    </dgm:pt>
    <dgm:pt modelId="{EDF5B064-1C95-4CCB-916F-C822C9F4F991}">
      <dgm:prSet/>
      <dgm:spPr/>
      <dgm:t>
        <a:bodyPr/>
        <a:lstStyle/>
        <a:p>
          <a:pPr rtl="0"/>
          <a:r>
            <a:rPr lang="en-US" dirty="0" smtClean="0"/>
            <a:t>The expenditure should be incurred during the previous year.</a:t>
          </a:r>
          <a:endParaRPr lang="en-US" dirty="0"/>
        </a:p>
      </dgm:t>
    </dgm:pt>
    <dgm:pt modelId="{5160BB65-50C4-47A1-A144-E774F06F1B83}" type="parTrans" cxnId="{6531944E-92E8-4C3C-BBC2-A1C2A7B2C9CD}">
      <dgm:prSet/>
      <dgm:spPr/>
      <dgm:t>
        <a:bodyPr/>
        <a:lstStyle/>
        <a:p>
          <a:endParaRPr lang="en-US"/>
        </a:p>
      </dgm:t>
    </dgm:pt>
    <dgm:pt modelId="{93E554A7-E193-4859-B0D5-763B96406071}" type="sibTrans" cxnId="{6531944E-92E8-4C3C-BBC2-A1C2A7B2C9CD}">
      <dgm:prSet/>
      <dgm:spPr/>
      <dgm:t>
        <a:bodyPr/>
        <a:lstStyle/>
        <a:p>
          <a:endParaRPr lang="en-US"/>
        </a:p>
      </dgm:t>
    </dgm:pt>
    <dgm:pt modelId="{70803C18-733E-47E9-A482-F0C0FDA818E7}">
      <dgm:prSet/>
      <dgm:spPr/>
      <dgm:t>
        <a:bodyPr/>
        <a:lstStyle/>
        <a:p>
          <a:pPr rtl="0"/>
          <a:r>
            <a:rPr lang="en-US" dirty="0" smtClean="0"/>
            <a:t>The expenditure should not be of personal nature.</a:t>
          </a:r>
          <a:endParaRPr lang="en-US" dirty="0"/>
        </a:p>
      </dgm:t>
    </dgm:pt>
    <dgm:pt modelId="{ED45F6B7-3B36-405E-87DE-E3E7B439C07E}" type="parTrans" cxnId="{402F00AF-334B-495F-B88B-5651874E1F03}">
      <dgm:prSet/>
      <dgm:spPr/>
      <dgm:t>
        <a:bodyPr/>
        <a:lstStyle/>
        <a:p>
          <a:endParaRPr lang="en-US"/>
        </a:p>
      </dgm:t>
    </dgm:pt>
    <dgm:pt modelId="{B114A70A-4108-416D-AA3B-60C800A89176}" type="sibTrans" cxnId="{402F00AF-334B-495F-B88B-5651874E1F03}">
      <dgm:prSet/>
      <dgm:spPr/>
      <dgm:t>
        <a:bodyPr/>
        <a:lstStyle/>
        <a:p>
          <a:endParaRPr lang="en-US"/>
        </a:p>
      </dgm:t>
    </dgm:pt>
    <dgm:pt modelId="{05937C8A-5286-4670-B446-E6A2393E57D1}">
      <dgm:prSet/>
      <dgm:spPr/>
      <dgm:t>
        <a:bodyPr/>
        <a:lstStyle/>
        <a:p>
          <a:pPr rtl="0"/>
          <a:r>
            <a:rPr lang="en-US" dirty="0" smtClean="0"/>
            <a:t>The expenditure should have been incurred wholly or exclusively for the purpose of the business or profession.</a:t>
          </a:r>
          <a:endParaRPr lang="en-US" dirty="0"/>
        </a:p>
      </dgm:t>
    </dgm:pt>
    <dgm:pt modelId="{DEFC534B-5EF3-442A-B200-28D285191F2D}" type="parTrans" cxnId="{CED3D7DB-F50F-43CF-9DD3-378E8451E914}">
      <dgm:prSet/>
      <dgm:spPr/>
      <dgm:t>
        <a:bodyPr/>
        <a:lstStyle/>
        <a:p>
          <a:endParaRPr lang="en-US"/>
        </a:p>
      </dgm:t>
    </dgm:pt>
    <dgm:pt modelId="{7FCD3B9F-D49D-43D6-B86C-DDEB01752CE1}" type="sibTrans" cxnId="{CED3D7DB-F50F-43CF-9DD3-378E8451E914}">
      <dgm:prSet/>
      <dgm:spPr/>
      <dgm:t>
        <a:bodyPr/>
        <a:lstStyle/>
        <a:p>
          <a:endParaRPr lang="en-US"/>
        </a:p>
      </dgm:t>
    </dgm:pt>
    <dgm:pt modelId="{499778C7-A123-4539-8BA7-451D09B63D7A}">
      <dgm:prSet/>
      <dgm:spPr/>
      <dgm:t>
        <a:bodyPr/>
        <a:lstStyle/>
        <a:p>
          <a:pPr rtl="0"/>
          <a:r>
            <a:rPr lang="en-US" dirty="0" smtClean="0"/>
            <a:t>The business should be commenced.</a:t>
          </a:r>
          <a:endParaRPr lang="en-US" dirty="0"/>
        </a:p>
      </dgm:t>
    </dgm:pt>
    <dgm:pt modelId="{137F47AC-8380-46BB-8D63-67914CCFF6A5}" type="parTrans" cxnId="{9957F0C8-00E1-4440-9EC2-4A2C9A1660AA}">
      <dgm:prSet/>
      <dgm:spPr/>
      <dgm:t>
        <a:bodyPr/>
        <a:lstStyle/>
        <a:p>
          <a:endParaRPr lang="en-US"/>
        </a:p>
      </dgm:t>
    </dgm:pt>
    <dgm:pt modelId="{ED6BB1C1-273C-4EF4-AAC0-7C8E17CE2AB5}" type="sibTrans" cxnId="{9957F0C8-00E1-4440-9EC2-4A2C9A1660AA}">
      <dgm:prSet/>
      <dgm:spPr/>
      <dgm:t>
        <a:bodyPr/>
        <a:lstStyle/>
        <a:p>
          <a:endParaRPr lang="en-US"/>
        </a:p>
      </dgm:t>
    </dgm:pt>
    <dgm:pt modelId="{91CCBA06-EABC-4E06-830E-83A08334C332}" type="pres">
      <dgm:prSet presAssocID="{438FA0B0-6916-4719-954F-17609ECEA2AF}" presName="linear" presStyleCnt="0">
        <dgm:presLayoutVars>
          <dgm:animLvl val="lvl"/>
          <dgm:resizeHandles val="exact"/>
        </dgm:presLayoutVars>
      </dgm:prSet>
      <dgm:spPr/>
      <dgm:t>
        <a:bodyPr/>
        <a:lstStyle/>
        <a:p>
          <a:endParaRPr lang="en-US"/>
        </a:p>
      </dgm:t>
    </dgm:pt>
    <dgm:pt modelId="{FCA0995C-850F-4C76-AD47-D40EEF0DB998}" type="pres">
      <dgm:prSet presAssocID="{B6C8AA8F-93B4-4E35-992D-066BE771BB8F}" presName="parentText" presStyleLbl="node1" presStyleIdx="0" presStyleCnt="6">
        <dgm:presLayoutVars>
          <dgm:chMax val="0"/>
          <dgm:bulletEnabled val="1"/>
        </dgm:presLayoutVars>
      </dgm:prSet>
      <dgm:spPr/>
      <dgm:t>
        <a:bodyPr/>
        <a:lstStyle/>
        <a:p>
          <a:endParaRPr lang="en-US"/>
        </a:p>
      </dgm:t>
    </dgm:pt>
    <dgm:pt modelId="{7C80F80E-9ED2-45B9-A2F0-0999C262E9BB}" type="pres">
      <dgm:prSet presAssocID="{F1B32919-53D2-4318-9DF1-255811E70997}" presName="spacer" presStyleCnt="0"/>
      <dgm:spPr/>
    </dgm:pt>
    <dgm:pt modelId="{8636AC9A-8D31-4193-B445-629084CBD1DC}" type="pres">
      <dgm:prSet presAssocID="{30FCB6E2-D2B9-437C-A836-A9DF62BFC5F8}" presName="parentText" presStyleLbl="node1" presStyleIdx="1" presStyleCnt="6">
        <dgm:presLayoutVars>
          <dgm:chMax val="0"/>
          <dgm:bulletEnabled val="1"/>
        </dgm:presLayoutVars>
      </dgm:prSet>
      <dgm:spPr/>
      <dgm:t>
        <a:bodyPr/>
        <a:lstStyle/>
        <a:p>
          <a:endParaRPr lang="en-US"/>
        </a:p>
      </dgm:t>
    </dgm:pt>
    <dgm:pt modelId="{E144695B-D5AB-4752-B993-C25A784F0495}" type="pres">
      <dgm:prSet presAssocID="{0A69C7C7-6BDE-4B4A-9997-22C6A7E28E55}" presName="spacer" presStyleCnt="0"/>
      <dgm:spPr/>
    </dgm:pt>
    <dgm:pt modelId="{004D1CC3-F734-41AF-AC6F-BE55BB67A4AC}" type="pres">
      <dgm:prSet presAssocID="{EDF5B064-1C95-4CCB-916F-C822C9F4F991}" presName="parentText" presStyleLbl="node1" presStyleIdx="2" presStyleCnt="6">
        <dgm:presLayoutVars>
          <dgm:chMax val="0"/>
          <dgm:bulletEnabled val="1"/>
        </dgm:presLayoutVars>
      </dgm:prSet>
      <dgm:spPr/>
      <dgm:t>
        <a:bodyPr/>
        <a:lstStyle/>
        <a:p>
          <a:endParaRPr lang="en-US"/>
        </a:p>
      </dgm:t>
    </dgm:pt>
    <dgm:pt modelId="{6360E94C-ED8C-44B3-8475-C35B312527E2}" type="pres">
      <dgm:prSet presAssocID="{93E554A7-E193-4859-B0D5-763B96406071}" presName="spacer" presStyleCnt="0"/>
      <dgm:spPr/>
    </dgm:pt>
    <dgm:pt modelId="{A94100F3-DAC2-4044-BC34-9AA9604C13B1}" type="pres">
      <dgm:prSet presAssocID="{70803C18-733E-47E9-A482-F0C0FDA818E7}" presName="parentText" presStyleLbl="node1" presStyleIdx="3" presStyleCnt="6">
        <dgm:presLayoutVars>
          <dgm:chMax val="0"/>
          <dgm:bulletEnabled val="1"/>
        </dgm:presLayoutVars>
      </dgm:prSet>
      <dgm:spPr/>
      <dgm:t>
        <a:bodyPr/>
        <a:lstStyle/>
        <a:p>
          <a:endParaRPr lang="en-US"/>
        </a:p>
      </dgm:t>
    </dgm:pt>
    <dgm:pt modelId="{4CE92914-AA14-43FB-BE41-B9E16F865812}" type="pres">
      <dgm:prSet presAssocID="{B114A70A-4108-416D-AA3B-60C800A89176}" presName="spacer" presStyleCnt="0"/>
      <dgm:spPr/>
    </dgm:pt>
    <dgm:pt modelId="{76E26EC2-EE4C-4049-8993-758B73E5689B}" type="pres">
      <dgm:prSet presAssocID="{05937C8A-5286-4670-B446-E6A2393E57D1}" presName="parentText" presStyleLbl="node1" presStyleIdx="4" presStyleCnt="6">
        <dgm:presLayoutVars>
          <dgm:chMax val="0"/>
          <dgm:bulletEnabled val="1"/>
        </dgm:presLayoutVars>
      </dgm:prSet>
      <dgm:spPr/>
      <dgm:t>
        <a:bodyPr/>
        <a:lstStyle/>
        <a:p>
          <a:endParaRPr lang="en-US"/>
        </a:p>
      </dgm:t>
    </dgm:pt>
    <dgm:pt modelId="{644BA729-812A-4424-9301-A0EC6201D986}" type="pres">
      <dgm:prSet presAssocID="{7FCD3B9F-D49D-43D6-B86C-DDEB01752CE1}" presName="spacer" presStyleCnt="0"/>
      <dgm:spPr/>
    </dgm:pt>
    <dgm:pt modelId="{304A8629-FA69-4AC1-8BFD-A6442B656B02}" type="pres">
      <dgm:prSet presAssocID="{499778C7-A123-4539-8BA7-451D09B63D7A}" presName="parentText" presStyleLbl="node1" presStyleIdx="5" presStyleCnt="6">
        <dgm:presLayoutVars>
          <dgm:chMax val="0"/>
          <dgm:bulletEnabled val="1"/>
        </dgm:presLayoutVars>
      </dgm:prSet>
      <dgm:spPr/>
      <dgm:t>
        <a:bodyPr/>
        <a:lstStyle/>
        <a:p>
          <a:endParaRPr lang="en-US"/>
        </a:p>
      </dgm:t>
    </dgm:pt>
  </dgm:ptLst>
  <dgm:cxnLst>
    <dgm:cxn modelId="{FCE65EB6-DEEB-4D2F-B316-A3A9033EB83A}" type="presOf" srcId="{499778C7-A123-4539-8BA7-451D09B63D7A}" destId="{304A8629-FA69-4AC1-8BFD-A6442B656B02}" srcOrd="0" destOrd="0" presId="urn:microsoft.com/office/officeart/2005/8/layout/vList2"/>
    <dgm:cxn modelId="{52108742-9288-4048-A65D-8180E333C91E}" srcId="{438FA0B0-6916-4719-954F-17609ECEA2AF}" destId="{B6C8AA8F-93B4-4E35-992D-066BE771BB8F}" srcOrd="0" destOrd="0" parTransId="{DF2021FA-3E68-4058-B589-A3AE6A4A15B6}" sibTransId="{F1B32919-53D2-4318-9DF1-255811E70997}"/>
    <dgm:cxn modelId="{402F00AF-334B-495F-B88B-5651874E1F03}" srcId="{438FA0B0-6916-4719-954F-17609ECEA2AF}" destId="{70803C18-733E-47E9-A482-F0C0FDA818E7}" srcOrd="3" destOrd="0" parTransId="{ED45F6B7-3B36-405E-87DE-E3E7B439C07E}" sibTransId="{B114A70A-4108-416D-AA3B-60C800A89176}"/>
    <dgm:cxn modelId="{8BEF14E3-00A9-4EC1-88B3-6373425A0BCC}" type="presOf" srcId="{70803C18-733E-47E9-A482-F0C0FDA818E7}" destId="{A94100F3-DAC2-4044-BC34-9AA9604C13B1}" srcOrd="0" destOrd="0" presId="urn:microsoft.com/office/officeart/2005/8/layout/vList2"/>
    <dgm:cxn modelId="{45E64D8F-D6B5-4AFC-BD00-D653B7E1F042}" type="presOf" srcId="{438FA0B0-6916-4719-954F-17609ECEA2AF}" destId="{91CCBA06-EABC-4E06-830E-83A08334C332}" srcOrd="0" destOrd="0" presId="urn:microsoft.com/office/officeart/2005/8/layout/vList2"/>
    <dgm:cxn modelId="{49684839-C82C-4FC0-A04A-B4D1B428ABCF}" type="presOf" srcId="{05937C8A-5286-4670-B446-E6A2393E57D1}" destId="{76E26EC2-EE4C-4049-8993-758B73E5689B}" srcOrd="0" destOrd="0" presId="urn:microsoft.com/office/officeart/2005/8/layout/vList2"/>
    <dgm:cxn modelId="{6531944E-92E8-4C3C-BBC2-A1C2A7B2C9CD}" srcId="{438FA0B0-6916-4719-954F-17609ECEA2AF}" destId="{EDF5B064-1C95-4CCB-916F-C822C9F4F991}" srcOrd="2" destOrd="0" parTransId="{5160BB65-50C4-47A1-A144-E774F06F1B83}" sibTransId="{93E554A7-E193-4859-B0D5-763B96406071}"/>
    <dgm:cxn modelId="{ED4C0E86-71BA-44F6-A792-AA14226EB410}" type="presOf" srcId="{B6C8AA8F-93B4-4E35-992D-066BE771BB8F}" destId="{FCA0995C-850F-4C76-AD47-D40EEF0DB998}" srcOrd="0" destOrd="0" presId="urn:microsoft.com/office/officeart/2005/8/layout/vList2"/>
    <dgm:cxn modelId="{9957F0C8-00E1-4440-9EC2-4A2C9A1660AA}" srcId="{438FA0B0-6916-4719-954F-17609ECEA2AF}" destId="{499778C7-A123-4539-8BA7-451D09B63D7A}" srcOrd="5" destOrd="0" parTransId="{137F47AC-8380-46BB-8D63-67914CCFF6A5}" sibTransId="{ED6BB1C1-273C-4EF4-AAC0-7C8E17CE2AB5}"/>
    <dgm:cxn modelId="{CCC85C00-51C8-4154-B7A7-072DD828769A}" type="presOf" srcId="{EDF5B064-1C95-4CCB-916F-C822C9F4F991}" destId="{004D1CC3-F734-41AF-AC6F-BE55BB67A4AC}" srcOrd="0" destOrd="0" presId="urn:microsoft.com/office/officeart/2005/8/layout/vList2"/>
    <dgm:cxn modelId="{C31B3E4B-B663-4F4F-A5BE-EA19B0B06249}" srcId="{438FA0B0-6916-4719-954F-17609ECEA2AF}" destId="{30FCB6E2-D2B9-437C-A836-A9DF62BFC5F8}" srcOrd="1" destOrd="0" parTransId="{B1D0BF91-92D5-4D22-8100-8F4B9000D6F8}" sibTransId="{0A69C7C7-6BDE-4B4A-9997-22C6A7E28E55}"/>
    <dgm:cxn modelId="{CED3D7DB-F50F-43CF-9DD3-378E8451E914}" srcId="{438FA0B0-6916-4719-954F-17609ECEA2AF}" destId="{05937C8A-5286-4670-B446-E6A2393E57D1}" srcOrd="4" destOrd="0" parTransId="{DEFC534B-5EF3-442A-B200-28D285191F2D}" sibTransId="{7FCD3B9F-D49D-43D6-B86C-DDEB01752CE1}"/>
    <dgm:cxn modelId="{889C3536-4C8D-406B-A2BA-97498FE1A0CA}" type="presOf" srcId="{30FCB6E2-D2B9-437C-A836-A9DF62BFC5F8}" destId="{8636AC9A-8D31-4193-B445-629084CBD1DC}" srcOrd="0" destOrd="0" presId="urn:microsoft.com/office/officeart/2005/8/layout/vList2"/>
    <dgm:cxn modelId="{3B5ABF95-1089-4DB9-BEB1-F159B4202CA8}" type="presParOf" srcId="{91CCBA06-EABC-4E06-830E-83A08334C332}" destId="{FCA0995C-850F-4C76-AD47-D40EEF0DB998}" srcOrd="0" destOrd="0" presId="urn:microsoft.com/office/officeart/2005/8/layout/vList2"/>
    <dgm:cxn modelId="{F48FC3B7-B699-4B6B-A205-69684C437F4D}" type="presParOf" srcId="{91CCBA06-EABC-4E06-830E-83A08334C332}" destId="{7C80F80E-9ED2-45B9-A2F0-0999C262E9BB}" srcOrd="1" destOrd="0" presId="urn:microsoft.com/office/officeart/2005/8/layout/vList2"/>
    <dgm:cxn modelId="{440B56AB-D72A-471C-8CFC-A17E6B92E25E}" type="presParOf" srcId="{91CCBA06-EABC-4E06-830E-83A08334C332}" destId="{8636AC9A-8D31-4193-B445-629084CBD1DC}" srcOrd="2" destOrd="0" presId="urn:microsoft.com/office/officeart/2005/8/layout/vList2"/>
    <dgm:cxn modelId="{1A1E5136-257F-4BBE-BEDE-B9EDF23E9A63}" type="presParOf" srcId="{91CCBA06-EABC-4E06-830E-83A08334C332}" destId="{E144695B-D5AB-4752-B993-C25A784F0495}" srcOrd="3" destOrd="0" presId="urn:microsoft.com/office/officeart/2005/8/layout/vList2"/>
    <dgm:cxn modelId="{3C208E9C-77C7-4AE4-8527-542DD15787B3}" type="presParOf" srcId="{91CCBA06-EABC-4E06-830E-83A08334C332}" destId="{004D1CC3-F734-41AF-AC6F-BE55BB67A4AC}" srcOrd="4" destOrd="0" presId="urn:microsoft.com/office/officeart/2005/8/layout/vList2"/>
    <dgm:cxn modelId="{0CB9F4E1-E8B3-421F-830C-34F48AA6813A}" type="presParOf" srcId="{91CCBA06-EABC-4E06-830E-83A08334C332}" destId="{6360E94C-ED8C-44B3-8475-C35B312527E2}" srcOrd="5" destOrd="0" presId="urn:microsoft.com/office/officeart/2005/8/layout/vList2"/>
    <dgm:cxn modelId="{7B4BB67A-629F-4331-B13F-16D9D2EB3D61}" type="presParOf" srcId="{91CCBA06-EABC-4E06-830E-83A08334C332}" destId="{A94100F3-DAC2-4044-BC34-9AA9604C13B1}" srcOrd="6" destOrd="0" presId="urn:microsoft.com/office/officeart/2005/8/layout/vList2"/>
    <dgm:cxn modelId="{AB697585-D6B9-4697-B085-952EF691DAB9}" type="presParOf" srcId="{91CCBA06-EABC-4E06-830E-83A08334C332}" destId="{4CE92914-AA14-43FB-BE41-B9E16F865812}" srcOrd="7" destOrd="0" presId="urn:microsoft.com/office/officeart/2005/8/layout/vList2"/>
    <dgm:cxn modelId="{B2D2C761-C030-4FDB-87D0-5E1E3BC1EAC1}" type="presParOf" srcId="{91CCBA06-EABC-4E06-830E-83A08334C332}" destId="{76E26EC2-EE4C-4049-8993-758B73E5689B}" srcOrd="8" destOrd="0" presId="urn:microsoft.com/office/officeart/2005/8/layout/vList2"/>
    <dgm:cxn modelId="{9BD8491B-1EBF-4200-BCAF-67D585734894}" type="presParOf" srcId="{91CCBA06-EABC-4E06-830E-83A08334C332}" destId="{644BA729-812A-4424-9301-A0EC6201D986}" srcOrd="9" destOrd="0" presId="urn:microsoft.com/office/officeart/2005/8/layout/vList2"/>
    <dgm:cxn modelId="{5B7DE06E-5EAE-406A-975F-FF48AC79B22C}" type="presParOf" srcId="{91CCBA06-EABC-4E06-830E-83A08334C332}" destId="{304A8629-FA69-4AC1-8BFD-A6442B656B02}" srcOrd="10" destOrd="0" presId="urn:microsoft.com/office/officeart/2005/8/layout/vList2"/>
  </dgm:cxnLst>
  <dgm:bg/>
  <dgm:whole/>
</dgm:dataModel>
</file>

<file path=ppt/diagrams/data7.xml><?xml version="1.0" encoding="utf-8"?>
<dgm:dataModel xmlns:dgm="http://schemas.openxmlformats.org/drawingml/2006/diagram" xmlns:a="http://schemas.openxmlformats.org/drawingml/2006/main">
  <dgm:ptLst>
    <dgm:pt modelId="{37BD9845-59AF-455E-A2D0-242ED44E9653}" type="doc">
      <dgm:prSet loTypeId="urn:microsoft.com/office/officeart/2005/8/layout/vList2" loCatId="list" qsTypeId="urn:microsoft.com/office/officeart/2005/8/quickstyle/simple1" qsCatId="simple" csTypeId="urn:microsoft.com/office/officeart/2005/8/colors/accent0_3" csCatId="mainScheme" phldr="1"/>
      <dgm:spPr/>
      <dgm:t>
        <a:bodyPr/>
        <a:lstStyle/>
        <a:p>
          <a:endParaRPr lang="en-US"/>
        </a:p>
      </dgm:t>
    </dgm:pt>
    <dgm:pt modelId="{E557B3C8-F34C-44C2-8DFA-B56551E8685D}">
      <dgm:prSet/>
      <dgm:spPr/>
      <dgm:t>
        <a:bodyPr/>
        <a:lstStyle/>
        <a:p>
          <a:pPr rtl="0"/>
          <a:r>
            <a:rPr lang="en-US" dirty="0" smtClean="0"/>
            <a:t>Whether mercantile system of accounting has been followed?</a:t>
          </a:r>
          <a:endParaRPr lang="en-US" dirty="0"/>
        </a:p>
      </dgm:t>
    </dgm:pt>
    <dgm:pt modelId="{326D0226-B08F-4C72-9CAF-31DDFDAF69D1}" type="parTrans" cxnId="{608C9CC7-04CC-4C0C-93DC-30A8DA1DE04F}">
      <dgm:prSet/>
      <dgm:spPr/>
      <dgm:t>
        <a:bodyPr/>
        <a:lstStyle/>
        <a:p>
          <a:endParaRPr lang="en-US"/>
        </a:p>
      </dgm:t>
    </dgm:pt>
    <dgm:pt modelId="{17D1AD37-BBA1-470A-8AD7-2CAA074B7F7F}" type="sibTrans" cxnId="{608C9CC7-04CC-4C0C-93DC-30A8DA1DE04F}">
      <dgm:prSet/>
      <dgm:spPr/>
      <dgm:t>
        <a:bodyPr/>
        <a:lstStyle/>
        <a:p>
          <a:endParaRPr lang="en-US"/>
        </a:p>
      </dgm:t>
    </dgm:pt>
    <dgm:pt modelId="{382555D8-FAB5-4DA8-842B-2D6E7C33276E}">
      <dgm:prSet/>
      <dgm:spPr/>
      <dgm:t>
        <a:bodyPr/>
        <a:lstStyle/>
        <a:p>
          <a:pPr rtl="0"/>
          <a:r>
            <a:rPr lang="en-US" dirty="0" smtClean="0"/>
            <a:t>Whether same system is followed from the very beginning and if there was a change in the system, whether the change was bona fide?</a:t>
          </a:r>
          <a:endParaRPr lang="en-US" dirty="0"/>
        </a:p>
      </dgm:t>
    </dgm:pt>
    <dgm:pt modelId="{19A6A254-25C1-41DC-8D4D-AAFEC0CCB167}" type="parTrans" cxnId="{BB847A59-A9B1-4E64-BC21-DF4E514AD0FC}">
      <dgm:prSet/>
      <dgm:spPr/>
      <dgm:t>
        <a:bodyPr/>
        <a:lstStyle/>
        <a:p>
          <a:endParaRPr lang="en-US"/>
        </a:p>
      </dgm:t>
    </dgm:pt>
    <dgm:pt modelId="{AD6F45FA-CA7D-426F-8102-1707AAA962B1}" type="sibTrans" cxnId="{BB847A59-A9B1-4E64-BC21-DF4E514AD0FC}">
      <dgm:prSet/>
      <dgm:spPr/>
      <dgm:t>
        <a:bodyPr/>
        <a:lstStyle/>
        <a:p>
          <a:endParaRPr lang="en-US"/>
        </a:p>
      </dgm:t>
    </dgm:pt>
    <dgm:pt modelId="{C90DE023-00E8-4D59-910B-B4CE4BD0C9E7}">
      <dgm:prSet/>
      <dgm:spPr/>
      <dgm:t>
        <a:bodyPr/>
        <a:lstStyle/>
        <a:p>
          <a:pPr rtl="0"/>
          <a:r>
            <a:rPr lang="en-US" dirty="0" smtClean="0"/>
            <a:t>Whether same treatment has been given to losses as well as gains accrued ?</a:t>
          </a:r>
          <a:endParaRPr lang="en-US" dirty="0"/>
        </a:p>
      </dgm:t>
    </dgm:pt>
    <dgm:pt modelId="{42B94624-8E03-4371-859C-E41306AB1656}" type="parTrans" cxnId="{B433659F-F3B4-485C-AAB8-A45D0D7CFF6C}">
      <dgm:prSet/>
      <dgm:spPr/>
      <dgm:t>
        <a:bodyPr/>
        <a:lstStyle/>
        <a:p>
          <a:endParaRPr lang="en-US"/>
        </a:p>
      </dgm:t>
    </dgm:pt>
    <dgm:pt modelId="{B0EBC63C-6932-4039-8404-4BF49C5CA980}" type="sibTrans" cxnId="{B433659F-F3B4-485C-AAB8-A45D0D7CFF6C}">
      <dgm:prSet/>
      <dgm:spPr/>
      <dgm:t>
        <a:bodyPr/>
        <a:lstStyle/>
        <a:p>
          <a:endParaRPr lang="en-US"/>
        </a:p>
      </dgm:t>
    </dgm:pt>
    <dgm:pt modelId="{E3079EAA-781F-4CE7-9447-3393CE5BA1D4}">
      <dgm:prSet/>
      <dgm:spPr/>
      <dgm:t>
        <a:bodyPr/>
        <a:lstStyle/>
        <a:p>
          <a:pPr rtl="0"/>
          <a:r>
            <a:rPr lang="en-US" dirty="0" smtClean="0"/>
            <a:t>Whether assessee has been consistent and definite in making entries in the account books in respect of losses and gains ?</a:t>
          </a:r>
          <a:endParaRPr lang="en-US" dirty="0"/>
        </a:p>
      </dgm:t>
    </dgm:pt>
    <dgm:pt modelId="{B4DAB7E7-0F34-4AAF-8893-985CCE7A0EC1}" type="parTrans" cxnId="{9010A004-D7C8-4A36-8922-30CEB5269B11}">
      <dgm:prSet/>
      <dgm:spPr/>
      <dgm:t>
        <a:bodyPr/>
        <a:lstStyle/>
        <a:p>
          <a:endParaRPr lang="en-US"/>
        </a:p>
      </dgm:t>
    </dgm:pt>
    <dgm:pt modelId="{6370A05C-35C4-4CEE-9C41-A6682067D761}" type="sibTrans" cxnId="{9010A004-D7C8-4A36-8922-30CEB5269B11}">
      <dgm:prSet/>
      <dgm:spPr/>
      <dgm:t>
        <a:bodyPr/>
        <a:lstStyle/>
        <a:p>
          <a:endParaRPr lang="en-US"/>
        </a:p>
      </dgm:t>
    </dgm:pt>
    <dgm:pt modelId="{4AF37B14-AAFF-480D-9AC2-CA1F16238C91}">
      <dgm:prSet/>
      <dgm:spPr/>
      <dgm:t>
        <a:bodyPr/>
        <a:lstStyle/>
        <a:p>
          <a:pPr rtl="0"/>
          <a:r>
            <a:rPr lang="en-US" dirty="0" smtClean="0"/>
            <a:t>Whether the method is as per nationally accepted Accounting Standards?</a:t>
          </a:r>
          <a:endParaRPr lang="en-US" dirty="0"/>
        </a:p>
      </dgm:t>
    </dgm:pt>
    <dgm:pt modelId="{70354F46-95DC-4423-AFDD-C053136136EC}" type="parTrans" cxnId="{EB848E64-0FA7-49CD-9415-EFFD6E2F6776}">
      <dgm:prSet/>
      <dgm:spPr/>
      <dgm:t>
        <a:bodyPr/>
        <a:lstStyle/>
        <a:p>
          <a:endParaRPr lang="en-US"/>
        </a:p>
      </dgm:t>
    </dgm:pt>
    <dgm:pt modelId="{FC67CEBB-DC72-4CD9-ABF6-19BC4A07BBF2}" type="sibTrans" cxnId="{EB848E64-0FA7-49CD-9415-EFFD6E2F6776}">
      <dgm:prSet/>
      <dgm:spPr/>
      <dgm:t>
        <a:bodyPr/>
        <a:lstStyle/>
        <a:p>
          <a:endParaRPr lang="en-US"/>
        </a:p>
      </dgm:t>
    </dgm:pt>
    <dgm:pt modelId="{C5AD4192-505A-4AAA-BA41-91AB8EE42C59}">
      <dgm:prSet/>
      <dgm:spPr/>
      <dgm:t>
        <a:bodyPr/>
        <a:lstStyle/>
        <a:p>
          <a:pPr rtl="0"/>
          <a:r>
            <a:rPr lang="en-US" dirty="0" smtClean="0"/>
            <a:t>Whether the system adopted by the assessee is fair and reasonable or is adopted only with a view to reduce the incidence of taxation?</a:t>
          </a:r>
          <a:endParaRPr lang="en-US" dirty="0"/>
        </a:p>
      </dgm:t>
    </dgm:pt>
    <dgm:pt modelId="{3D1A919F-8F7A-48D5-AD6E-9DBADB23D1A5}" type="parTrans" cxnId="{4F3DEE29-50E7-4D9F-A1C6-740BF46C6477}">
      <dgm:prSet/>
      <dgm:spPr/>
      <dgm:t>
        <a:bodyPr/>
        <a:lstStyle/>
        <a:p>
          <a:endParaRPr lang="en-US"/>
        </a:p>
      </dgm:t>
    </dgm:pt>
    <dgm:pt modelId="{B52527FF-8823-4F61-A739-32B4F1D184D1}" type="sibTrans" cxnId="{4F3DEE29-50E7-4D9F-A1C6-740BF46C6477}">
      <dgm:prSet/>
      <dgm:spPr/>
      <dgm:t>
        <a:bodyPr/>
        <a:lstStyle/>
        <a:p>
          <a:endParaRPr lang="en-US"/>
        </a:p>
      </dgm:t>
    </dgm:pt>
    <dgm:pt modelId="{0102347B-B5F5-4684-A6DB-2F142BC6FD1B}" type="pres">
      <dgm:prSet presAssocID="{37BD9845-59AF-455E-A2D0-242ED44E9653}" presName="linear" presStyleCnt="0">
        <dgm:presLayoutVars>
          <dgm:animLvl val="lvl"/>
          <dgm:resizeHandles val="exact"/>
        </dgm:presLayoutVars>
      </dgm:prSet>
      <dgm:spPr/>
      <dgm:t>
        <a:bodyPr/>
        <a:lstStyle/>
        <a:p>
          <a:endParaRPr lang="en-US"/>
        </a:p>
      </dgm:t>
    </dgm:pt>
    <dgm:pt modelId="{A8169731-D264-4A90-BF5D-880CEF6097D8}" type="pres">
      <dgm:prSet presAssocID="{E557B3C8-F34C-44C2-8DFA-B56551E8685D}" presName="parentText" presStyleLbl="node1" presStyleIdx="0" presStyleCnt="6">
        <dgm:presLayoutVars>
          <dgm:chMax val="0"/>
          <dgm:bulletEnabled val="1"/>
        </dgm:presLayoutVars>
      </dgm:prSet>
      <dgm:spPr/>
      <dgm:t>
        <a:bodyPr/>
        <a:lstStyle/>
        <a:p>
          <a:endParaRPr lang="en-US"/>
        </a:p>
      </dgm:t>
    </dgm:pt>
    <dgm:pt modelId="{33CA5B49-BB38-47DD-8E1D-2C7D63390EB6}" type="pres">
      <dgm:prSet presAssocID="{17D1AD37-BBA1-470A-8AD7-2CAA074B7F7F}" presName="spacer" presStyleCnt="0"/>
      <dgm:spPr/>
    </dgm:pt>
    <dgm:pt modelId="{02428725-6A20-40D4-AB43-E2CDDFA9B170}" type="pres">
      <dgm:prSet presAssocID="{382555D8-FAB5-4DA8-842B-2D6E7C33276E}" presName="parentText" presStyleLbl="node1" presStyleIdx="1" presStyleCnt="6">
        <dgm:presLayoutVars>
          <dgm:chMax val="0"/>
          <dgm:bulletEnabled val="1"/>
        </dgm:presLayoutVars>
      </dgm:prSet>
      <dgm:spPr/>
      <dgm:t>
        <a:bodyPr/>
        <a:lstStyle/>
        <a:p>
          <a:endParaRPr lang="en-US"/>
        </a:p>
      </dgm:t>
    </dgm:pt>
    <dgm:pt modelId="{F821B1D8-1B81-41B1-9907-B0B1B44A7D6A}" type="pres">
      <dgm:prSet presAssocID="{AD6F45FA-CA7D-426F-8102-1707AAA962B1}" presName="spacer" presStyleCnt="0"/>
      <dgm:spPr/>
    </dgm:pt>
    <dgm:pt modelId="{4C44D642-649E-4309-92FD-9C0DB5AED716}" type="pres">
      <dgm:prSet presAssocID="{C90DE023-00E8-4D59-910B-B4CE4BD0C9E7}" presName="parentText" presStyleLbl="node1" presStyleIdx="2" presStyleCnt="6">
        <dgm:presLayoutVars>
          <dgm:chMax val="0"/>
          <dgm:bulletEnabled val="1"/>
        </dgm:presLayoutVars>
      </dgm:prSet>
      <dgm:spPr/>
      <dgm:t>
        <a:bodyPr/>
        <a:lstStyle/>
        <a:p>
          <a:endParaRPr lang="en-US"/>
        </a:p>
      </dgm:t>
    </dgm:pt>
    <dgm:pt modelId="{77B371BF-17E4-4F57-9B34-CCB5519AB76B}" type="pres">
      <dgm:prSet presAssocID="{B0EBC63C-6932-4039-8404-4BF49C5CA980}" presName="spacer" presStyleCnt="0"/>
      <dgm:spPr/>
    </dgm:pt>
    <dgm:pt modelId="{61107AA4-308C-4486-83D2-7715EB87ABAC}" type="pres">
      <dgm:prSet presAssocID="{E3079EAA-781F-4CE7-9447-3393CE5BA1D4}" presName="parentText" presStyleLbl="node1" presStyleIdx="3" presStyleCnt="6">
        <dgm:presLayoutVars>
          <dgm:chMax val="0"/>
          <dgm:bulletEnabled val="1"/>
        </dgm:presLayoutVars>
      </dgm:prSet>
      <dgm:spPr/>
      <dgm:t>
        <a:bodyPr/>
        <a:lstStyle/>
        <a:p>
          <a:endParaRPr lang="en-US"/>
        </a:p>
      </dgm:t>
    </dgm:pt>
    <dgm:pt modelId="{6A4BCC61-8E21-4CD6-9585-937647056C17}" type="pres">
      <dgm:prSet presAssocID="{6370A05C-35C4-4CEE-9C41-A6682067D761}" presName="spacer" presStyleCnt="0"/>
      <dgm:spPr/>
    </dgm:pt>
    <dgm:pt modelId="{AAFFCA64-4B18-4301-B8A8-169AD38B9B36}" type="pres">
      <dgm:prSet presAssocID="{4AF37B14-AAFF-480D-9AC2-CA1F16238C91}" presName="parentText" presStyleLbl="node1" presStyleIdx="4" presStyleCnt="6">
        <dgm:presLayoutVars>
          <dgm:chMax val="0"/>
          <dgm:bulletEnabled val="1"/>
        </dgm:presLayoutVars>
      </dgm:prSet>
      <dgm:spPr/>
      <dgm:t>
        <a:bodyPr/>
        <a:lstStyle/>
        <a:p>
          <a:endParaRPr lang="en-US"/>
        </a:p>
      </dgm:t>
    </dgm:pt>
    <dgm:pt modelId="{943624FF-B234-47B5-A6FE-9D05869EC95A}" type="pres">
      <dgm:prSet presAssocID="{FC67CEBB-DC72-4CD9-ABF6-19BC4A07BBF2}" presName="spacer" presStyleCnt="0"/>
      <dgm:spPr/>
    </dgm:pt>
    <dgm:pt modelId="{7ABECF9C-370B-42F4-AA9B-5DEAC9281D93}" type="pres">
      <dgm:prSet presAssocID="{C5AD4192-505A-4AAA-BA41-91AB8EE42C59}" presName="parentText" presStyleLbl="node1" presStyleIdx="5" presStyleCnt="6">
        <dgm:presLayoutVars>
          <dgm:chMax val="0"/>
          <dgm:bulletEnabled val="1"/>
        </dgm:presLayoutVars>
      </dgm:prSet>
      <dgm:spPr/>
      <dgm:t>
        <a:bodyPr/>
        <a:lstStyle/>
        <a:p>
          <a:endParaRPr lang="en-US"/>
        </a:p>
      </dgm:t>
    </dgm:pt>
  </dgm:ptLst>
  <dgm:cxnLst>
    <dgm:cxn modelId="{B5693A2B-938F-4300-95E8-2DBECD47EE31}" type="presOf" srcId="{E557B3C8-F34C-44C2-8DFA-B56551E8685D}" destId="{A8169731-D264-4A90-BF5D-880CEF6097D8}" srcOrd="0" destOrd="0" presId="urn:microsoft.com/office/officeart/2005/8/layout/vList2"/>
    <dgm:cxn modelId="{7293B180-69CA-43F7-B113-5FD7D0D61BEF}" type="presOf" srcId="{37BD9845-59AF-455E-A2D0-242ED44E9653}" destId="{0102347B-B5F5-4684-A6DB-2F142BC6FD1B}" srcOrd="0" destOrd="0" presId="urn:microsoft.com/office/officeart/2005/8/layout/vList2"/>
    <dgm:cxn modelId="{912AE106-9CCE-4680-AFE6-FD1FF7D1346A}" type="presOf" srcId="{382555D8-FAB5-4DA8-842B-2D6E7C33276E}" destId="{02428725-6A20-40D4-AB43-E2CDDFA9B170}" srcOrd="0" destOrd="0" presId="urn:microsoft.com/office/officeart/2005/8/layout/vList2"/>
    <dgm:cxn modelId="{9010A004-D7C8-4A36-8922-30CEB5269B11}" srcId="{37BD9845-59AF-455E-A2D0-242ED44E9653}" destId="{E3079EAA-781F-4CE7-9447-3393CE5BA1D4}" srcOrd="3" destOrd="0" parTransId="{B4DAB7E7-0F34-4AAF-8893-985CCE7A0EC1}" sibTransId="{6370A05C-35C4-4CEE-9C41-A6682067D761}"/>
    <dgm:cxn modelId="{B433659F-F3B4-485C-AAB8-A45D0D7CFF6C}" srcId="{37BD9845-59AF-455E-A2D0-242ED44E9653}" destId="{C90DE023-00E8-4D59-910B-B4CE4BD0C9E7}" srcOrd="2" destOrd="0" parTransId="{42B94624-8E03-4371-859C-E41306AB1656}" sibTransId="{B0EBC63C-6932-4039-8404-4BF49C5CA980}"/>
    <dgm:cxn modelId="{EB848E64-0FA7-49CD-9415-EFFD6E2F6776}" srcId="{37BD9845-59AF-455E-A2D0-242ED44E9653}" destId="{4AF37B14-AAFF-480D-9AC2-CA1F16238C91}" srcOrd="4" destOrd="0" parTransId="{70354F46-95DC-4423-AFDD-C053136136EC}" sibTransId="{FC67CEBB-DC72-4CD9-ABF6-19BC4A07BBF2}"/>
    <dgm:cxn modelId="{4F3DEE29-50E7-4D9F-A1C6-740BF46C6477}" srcId="{37BD9845-59AF-455E-A2D0-242ED44E9653}" destId="{C5AD4192-505A-4AAA-BA41-91AB8EE42C59}" srcOrd="5" destOrd="0" parTransId="{3D1A919F-8F7A-48D5-AD6E-9DBADB23D1A5}" sibTransId="{B52527FF-8823-4F61-A739-32B4F1D184D1}"/>
    <dgm:cxn modelId="{59D51F80-280E-4180-987F-128FE63DF4B3}" type="presOf" srcId="{C5AD4192-505A-4AAA-BA41-91AB8EE42C59}" destId="{7ABECF9C-370B-42F4-AA9B-5DEAC9281D93}" srcOrd="0" destOrd="0" presId="urn:microsoft.com/office/officeart/2005/8/layout/vList2"/>
    <dgm:cxn modelId="{608C9CC7-04CC-4C0C-93DC-30A8DA1DE04F}" srcId="{37BD9845-59AF-455E-A2D0-242ED44E9653}" destId="{E557B3C8-F34C-44C2-8DFA-B56551E8685D}" srcOrd="0" destOrd="0" parTransId="{326D0226-B08F-4C72-9CAF-31DDFDAF69D1}" sibTransId="{17D1AD37-BBA1-470A-8AD7-2CAA074B7F7F}"/>
    <dgm:cxn modelId="{FC038C06-5FC4-4E41-AE42-DD25412B7525}" type="presOf" srcId="{E3079EAA-781F-4CE7-9447-3393CE5BA1D4}" destId="{61107AA4-308C-4486-83D2-7715EB87ABAC}" srcOrd="0" destOrd="0" presId="urn:microsoft.com/office/officeart/2005/8/layout/vList2"/>
    <dgm:cxn modelId="{64584A47-06C5-4814-A24B-39BDC4810BBA}" type="presOf" srcId="{C90DE023-00E8-4D59-910B-B4CE4BD0C9E7}" destId="{4C44D642-649E-4309-92FD-9C0DB5AED716}" srcOrd="0" destOrd="0" presId="urn:microsoft.com/office/officeart/2005/8/layout/vList2"/>
    <dgm:cxn modelId="{BB847A59-A9B1-4E64-BC21-DF4E514AD0FC}" srcId="{37BD9845-59AF-455E-A2D0-242ED44E9653}" destId="{382555D8-FAB5-4DA8-842B-2D6E7C33276E}" srcOrd="1" destOrd="0" parTransId="{19A6A254-25C1-41DC-8D4D-AAFEC0CCB167}" sibTransId="{AD6F45FA-CA7D-426F-8102-1707AAA962B1}"/>
    <dgm:cxn modelId="{1262F12F-C497-441D-B80B-67CD957FF06B}" type="presOf" srcId="{4AF37B14-AAFF-480D-9AC2-CA1F16238C91}" destId="{AAFFCA64-4B18-4301-B8A8-169AD38B9B36}" srcOrd="0" destOrd="0" presId="urn:microsoft.com/office/officeart/2005/8/layout/vList2"/>
    <dgm:cxn modelId="{A323B923-1216-4DD5-88B8-AAAE525B16AF}" type="presParOf" srcId="{0102347B-B5F5-4684-A6DB-2F142BC6FD1B}" destId="{A8169731-D264-4A90-BF5D-880CEF6097D8}" srcOrd="0" destOrd="0" presId="urn:microsoft.com/office/officeart/2005/8/layout/vList2"/>
    <dgm:cxn modelId="{E8268531-26EE-4FA4-AE0F-FD3377A717AD}" type="presParOf" srcId="{0102347B-B5F5-4684-A6DB-2F142BC6FD1B}" destId="{33CA5B49-BB38-47DD-8E1D-2C7D63390EB6}" srcOrd="1" destOrd="0" presId="urn:microsoft.com/office/officeart/2005/8/layout/vList2"/>
    <dgm:cxn modelId="{F77A157B-3C49-4CA8-9CE7-08F217C14AB6}" type="presParOf" srcId="{0102347B-B5F5-4684-A6DB-2F142BC6FD1B}" destId="{02428725-6A20-40D4-AB43-E2CDDFA9B170}" srcOrd="2" destOrd="0" presId="urn:microsoft.com/office/officeart/2005/8/layout/vList2"/>
    <dgm:cxn modelId="{25606A59-F1D8-46A2-A3A7-C0C96411AD60}" type="presParOf" srcId="{0102347B-B5F5-4684-A6DB-2F142BC6FD1B}" destId="{F821B1D8-1B81-41B1-9907-B0B1B44A7D6A}" srcOrd="3" destOrd="0" presId="urn:microsoft.com/office/officeart/2005/8/layout/vList2"/>
    <dgm:cxn modelId="{8278009D-AE4D-421F-A2A6-04EE2F2E5A7F}" type="presParOf" srcId="{0102347B-B5F5-4684-A6DB-2F142BC6FD1B}" destId="{4C44D642-649E-4309-92FD-9C0DB5AED716}" srcOrd="4" destOrd="0" presId="urn:microsoft.com/office/officeart/2005/8/layout/vList2"/>
    <dgm:cxn modelId="{DFBD6326-5CB5-44D3-9EB8-94216B65CE6E}" type="presParOf" srcId="{0102347B-B5F5-4684-A6DB-2F142BC6FD1B}" destId="{77B371BF-17E4-4F57-9B34-CCB5519AB76B}" srcOrd="5" destOrd="0" presId="urn:microsoft.com/office/officeart/2005/8/layout/vList2"/>
    <dgm:cxn modelId="{5C349F63-D88C-4566-B54A-B87A4731C109}" type="presParOf" srcId="{0102347B-B5F5-4684-A6DB-2F142BC6FD1B}" destId="{61107AA4-308C-4486-83D2-7715EB87ABAC}" srcOrd="6" destOrd="0" presId="urn:microsoft.com/office/officeart/2005/8/layout/vList2"/>
    <dgm:cxn modelId="{FAC68843-6C76-47C3-8168-CF06776D3EFD}" type="presParOf" srcId="{0102347B-B5F5-4684-A6DB-2F142BC6FD1B}" destId="{6A4BCC61-8E21-4CD6-9585-937647056C17}" srcOrd="7" destOrd="0" presId="urn:microsoft.com/office/officeart/2005/8/layout/vList2"/>
    <dgm:cxn modelId="{4F7D135D-737A-4523-8D35-C508A20C411B}" type="presParOf" srcId="{0102347B-B5F5-4684-A6DB-2F142BC6FD1B}" destId="{AAFFCA64-4B18-4301-B8A8-169AD38B9B36}" srcOrd="8" destOrd="0" presId="urn:microsoft.com/office/officeart/2005/8/layout/vList2"/>
    <dgm:cxn modelId="{C3007E39-3B21-47D3-8353-8347A8BE4828}" type="presParOf" srcId="{0102347B-B5F5-4684-A6DB-2F142BC6FD1B}" destId="{943624FF-B234-47B5-A6FE-9D05869EC95A}" srcOrd="9" destOrd="0" presId="urn:microsoft.com/office/officeart/2005/8/layout/vList2"/>
    <dgm:cxn modelId="{82B23C35-8FC9-4DDD-B6BB-27445669FEA6}" type="presParOf" srcId="{0102347B-B5F5-4684-A6DB-2F142BC6FD1B}" destId="{7ABECF9C-370B-42F4-AA9B-5DEAC9281D93}" srcOrd="10" destOrd="0" presId="urn:microsoft.com/office/officeart/2005/8/layout/vList2"/>
  </dgm:cxnLst>
  <dgm:bg/>
  <dgm:whole/>
</dgm:dataModel>
</file>

<file path=ppt/diagrams/data8.xml><?xml version="1.0" encoding="utf-8"?>
<dgm:dataModel xmlns:dgm="http://schemas.openxmlformats.org/drawingml/2006/diagram" xmlns:a="http://schemas.openxmlformats.org/drawingml/2006/main">
  <dgm:ptLst>
    <dgm:pt modelId="{85662B52-DB67-4171-97F4-BA14DB91ACA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33439BE0-629B-4B1C-A8BC-FE1FD53B5209}">
      <dgm:prSet/>
      <dgm:spPr/>
      <dgm:t>
        <a:bodyPr/>
        <a:lstStyle/>
        <a:p>
          <a:pPr algn="just" rtl="0"/>
          <a:r>
            <a:rPr lang="en-IN" b="0" dirty="0" smtClean="0"/>
            <a:t>Failure to make book entries is no bar to allow deduction</a:t>
          </a:r>
          <a:endParaRPr lang="en-US" b="0" dirty="0"/>
        </a:p>
      </dgm:t>
    </dgm:pt>
    <dgm:pt modelId="{E6516A7E-F0AD-4F1A-9C60-6AA655014826}" type="parTrans" cxnId="{094BC1F1-A1BF-46B2-8A88-C0A021742B49}">
      <dgm:prSet/>
      <dgm:spPr/>
      <dgm:t>
        <a:bodyPr/>
        <a:lstStyle/>
        <a:p>
          <a:endParaRPr lang="en-US"/>
        </a:p>
      </dgm:t>
    </dgm:pt>
    <dgm:pt modelId="{C55FE514-B9C5-46C1-97C6-A0BE77B16E27}" type="sibTrans" cxnId="{094BC1F1-A1BF-46B2-8A88-C0A021742B49}">
      <dgm:prSet/>
      <dgm:spPr/>
      <dgm:t>
        <a:bodyPr/>
        <a:lstStyle/>
        <a:p>
          <a:endParaRPr lang="en-US"/>
        </a:p>
      </dgm:t>
    </dgm:pt>
    <dgm:pt modelId="{109931E4-92AF-469E-9126-5BEE5A5D014C}">
      <dgm:prSet/>
      <dgm:spPr/>
      <dgm:t>
        <a:bodyPr/>
        <a:lstStyle/>
        <a:p>
          <a:pPr rtl="0"/>
          <a:r>
            <a:rPr lang="en-IN" dirty="0" smtClean="0"/>
            <a:t>If an assessee under some misapprehension or mistake fails to make an entry in the books of account and if under the law, a deduction must be allowed by the ITO, </a:t>
          </a:r>
          <a:endParaRPr lang="en-IN" dirty="0"/>
        </a:p>
      </dgm:t>
    </dgm:pt>
    <dgm:pt modelId="{EB8D5D10-6D25-494D-8D10-F6D876C4F303}" type="parTrans" cxnId="{73C13ED8-972C-4AB8-8B58-90EB740DD842}">
      <dgm:prSet/>
      <dgm:spPr/>
      <dgm:t>
        <a:bodyPr/>
        <a:lstStyle/>
        <a:p>
          <a:endParaRPr lang="en-US"/>
        </a:p>
      </dgm:t>
    </dgm:pt>
    <dgm:pt modelId="{DE4D0879-794D-4F84-838E-7600412ECC7A}" type="sibTrans" cxnId="{73C13ED8-972C-4AB8-8B58-90EB740DD842}">
      <dgm:prSet/>
      <dgm:spPr/>
      <dgm:t>
        <a:bodyPr/>
        <a:lstStyle/>
        <a:p>
          <a:endParaRPr lang="en-US"/>
        </a:p>
      </dgm:t>
    </dgm:pt>
    <dgm:pt modelId="{31B3B0DE-3107-4646-AF69-EAEA54F4C295}">
      <dgm:prSet/>
      <dgm:spPr/>
      <dgm:t>
        <a:bodyPr/>
        <a:lstStyle/>
        <a:p>
          <a:pPr rtl="0"/>
          <a:r>
            <a:rPr lang="en-IN" dirty="0" smtClean="0"/>
            <a:t>the assessee will not lose the right of claiming or will not be debarred from being allowed that deduction. </a:t>
          </a:r>
          <a:endParaRPr lang="en-US" dirty="0"/>
        </a:p>
      </dgm:t>
    </dgm:pt>
    <dgm:pt modelId="{C32C5327-D171-4EA6-BC57-878F737EFFDD}" type="parTrans" cxnId="{0F93E7EA-560C-45EF-A7CA-15C96123BB0E}">
      <dgm:prSet/>
      <dgm:spPr/>
      <dgm:t>
        <a:bodyPr/>
        <a:lstStyle/>
        <a:p>
          <a:endParaRPr lang="en-US"/>
        </a:p>
      </dgm:t>
    </dgm:pt>
    <dgm:pt modelId="{27E4FBCD-C248-4E0E-9458-F0EA6BC87341}" type="sibTrans" cxnId="{0F93E7EA-560C-45EF-A7CA-15C96123BB0E}">
      <dgm:prSet/>
      <dgm:spPr/>
      <dgm:t>
        <a:bodyPr/>
        <a:lstStyle/>
        <a:p>
          <a:endParaRPr lang="en-US"/>
        </a:p>
      </dgm:t>
    </dgm:pt>
    <dgm:pt modelId="{FA6DBEFF-D0D3-4150-BC60-E8B7E62A44B2}">
      <dgm:prSet/>
      <dgm:spPr/>
      <dgm:t>
        <a:bodyPr/>
        <a:lstStyle/>
        <a:p>
          <a:pPr rtl="0"/>
          <a:r>
            <a:rPr lang="en-IN" i="1" dirty="0" err="1" smtClean="0"/>
            <a:t>Kedarnath</a:t>
          </a:r>
          <a:r>
            <a:rPr lang="en-IN" i="1" dirty="0" smtClean="0"/>
            <a:t> Jute Mfg. </a:t>
          </a:r>
          <a:r>
            <a:rPr lang="en-IN" dirty="0" smtClean="0"/>
            <a:t>v. </a:t>
          </a:r>
          <a:r>
            <a:rPr lang="en-IN" i="1" dirty="0" smtClean="0"/>
            <a:t>CIT</a:t>
          </a:r>
          <a:r>
            <a:rPr lang="en-IN" dirty="0" smtClean="0"/>
            <a:t> [1971] 82 ITR 363 (SC)</a:t>
          </a:r>
          <a:endParaRPr lang="en-US" dirty="0"/>
        </a:p>
      </dgm:t>
    </dgm:pt>
    <dgm:pt modelId="{E1C4956B-9AD3-4FD8-9FBD-5A36F8263931}" type="parTrans" cxnId="{B8D5AB5C-2028-414B-A385-B6D93846ADA6}">
      <dgm:prSet/>
      <dgm:spPr/>
      <dgm:t>
        <a:bodyPr/>
        <a:lstStyle/>
        <a:p>
          <a:endParaRPr lang="en-US"/>
        </a:p>
      </dgm:t>
    </dgm:pt>
    <dgm:pt modelId="{907283C8-AFAA-4948-A591-38FF85E94381}" type="sibTrans" cxnId="{B8D5AB5C-2028-414B-A385-B6D93846ADA6}">
      <dgm:prSet/>
      <dgm:spPr/>
      <dgm:t>
        <a:bodyPr/>
        <a:lstStyle/>
        <a:p>
          <a:endParaRPr lang="en-US"/>
        </a:p>
      </dgm:t>
    </dgm:pt>
    <dgm:pt modelId="{063A5CC2-5316-4018-8980-A55FDCA32746}">
      <dgm:prSet/>
      <dgm:spPr/>
      <dgm:t>
        <a:bodyPr/>
        <a:lstStyle/>
        <a:p>
          <a:pPr rtl="0"/>
          <a:r>
            <a:rPr lang="en-IN" i="1" dirty="0" smtClean="0"/>
            <a:t>Sutlej Cotton Mills </a:t>
          </a:r>
          <a:r>
            <a:rPr lang="en-IN" dirty="0" smtClean="0"/>
            <a:t>v. </a:t>
          </a:r>
          <a:r>
            <a:rPr lang="en-IN" i="1" dirty="0" smtClean="0"/>
            <a:t>CIT </a:t>
          </a:r>
          <a:r>
            <a:rPr lang="en-IN" u="sng" dirty="0" smtClean="0">
              <a:hlinkClick xmlns:r="http://schemas.openxmlformats.org/officeDocument/2006/relationships" r:id="rId1"/>
            </a:rPr>
            <a:t>[1979] 116 ITR 1 (SC)</a:t>
          </a:r>
          <a:endParaRPr lang="en-IN" dirty="0"/>
        </a:p>
      </dgm:t>
    </dgm:pt>
    <dgm:pt modelId="{71CC6885-3D01-4DD9-B9A0-4E14C53E5E0A}" type="parTrans" cxnId="{DC9C5D70-8A6F-422C-AD46-E1B886CCA8A8}">
      <dgm:prSet/>
      <dgm:spPr/>
      <dgm:t>
        <a:bodyPr/>
        <a:lstStyle/>
        <a:p>
          <a:endParaRPr lang="en-US"/>
        </a:p>
      </dgm:t>
    </dgm:pt>
    <dgm:pt modelId="{2B15E85D-1462-4F05-BE4F-97F05435BAF8}" type="sibTrans" cxnId="{DC9C5D70-8A6F-422C-AD46-E1B886CCA8A8}">
      <dgm:prSet/>
      <dgm:spPr/>
      <dgm:t>
        <a:bodyPr/>
        <a:lstStyle/>
        <a:p>
          <a:endParaRPr lang="en-US"/>
        </a:p>
      </dgm:t>
    </dgm:pt>
    <dgm:pt modelId="{A0CBD9E2-2A69-43E0-989E-CBD87D89B5E7}" type="pres">
      <dgm:prSet presAssocID="{85662B52-DB67-4171-97F4-BA14DB91ACA3}" presName="linear" presStyleCnt="0">
        <dgm:presLayoutVars>
          <dgm:animLvl val="lvl"/>
          <dgm:resizeHandles val="exact"/>
        </dgm:presLayoutVars>
      </dgm:prSet>
      <dgm:spPr/>
      <dgm:t>
        <a:bodyPr/>
        <a:lstStyle/>
        <a:p>
          <a:endParaRPr lang="en-US"/>
        </a:p>
      </dgm:t>
    </dgm:pt>
    <dgm:pt modelId="{F7952896-16FF-4A26-8CFA-DE82F9B941A2}" type="pres">
      <dgm:prSet presAssocID="{33439BE0-629B-4B1C-A8BC-FE1FD53B5209}" presName="parentText" presStyleLbl="node1" presStyleIdx="0" presStyleCnt="3">
        <dgm:presLayoutVars>
          <dgm:chMax val="0"/>
          <dgm:bulletEnabled val="1"/>
        </dgm:presLayoutVars>
      </dgm:prSet>
      <dgm:spPr/>
      <dgm:t>
        <a:bodyPr/>
        <a:lstStyle/>
        <a:p>
          <a:endParaRPr lang="en-US"/>
        </a:p>
      </dgm:t>
    </dgm:pt>
    <dgm:pt modelId="{21659946-0872-4E55-BA1A-0F97D0858305}" type="pres">
      <dgm:prSet presAssocID="{C55FE514-B9C5-46C1-97C6-A0BE77B16E27}" presName="spacer" presStyleCnt="0"/>
      <dgm:spPr/>
    </dgm:pt>
    <dgm:pt modelId="{29711924-BC17-4E30-A04E-1DA8F98F35A9}" type="pres">
      <dgm:prSet presAssocID="{109931E4-92AF-469E-9126-5BEE5A5D014C}" presName="parentText" presStyleLbl="node1" presStyleIdx="1" presStyleCnt="3">
        <dgm:presLayoutVars>
          <dgm:chMax val="0"/>
          <dgm:bulletEnabled val="1"/>
        </dgm:presLayoutVars>
      </dgm:prSet>
      <dgm:spPr/>
      <dgm:t>
        <a:bodyPr/>
        <a:lstStyle/>
        <a:p>
          <a:endParaRPr lang="en-US"/>
        </a:p>
      </dgm:t>
    </dgm:pt>
    <dgm:pt modelId="{8632A226-7DE5-4FC9-B8BD-172DBC02E2B8}" type="pres">
      <dgm:prSet presAssocID="{DE4D0879-794D-4F84-838E-7600412ECC7A}" presName="spacer" presStyleCnt="0"/>
      <dgm:spPr/>
    </dgm:pt>
    <dgm:pt modelId="{23CF79E9-5972-4D31-8FD6-920E8298B046}" type="pres">
      <dgm:prSet presAssocID="{31B3B0DE-3107-4646-AF69-EAEA54F4C295}" presName="parentText" presStyleLbl="node1" presStyleIdx="2" presStyleCnt="3">
        <dgm:presLayoutVars>
          <dgm:chMax val="0"/>
          <dgm:bulletEnabled val="1"/>
        </dgm:presLayoutVars>
      </dgm:prSet>
      <dgm:spPr/>
      <dgm:t>
        <a:bodyPr/>
        <a:lstStyle/>
        <a:p>
          <a:endParaRPr lang="en-US"/>
        </a:p>
      </dgm:t>
    </dgm:pt>
    <dgm:pt modelId="{8B2D53B8-6785-4D3B-9614-8A8428E6C420}" type="pres">
      <dgm:prSet presAssocID="{31B3B0DE-3107-4646-AF69-EAEA54F4C295}" presName="childText" presStyleLbl="revTx" presStyleIdx="0" presStyleCnt="1">
        <dgm:presLayoutVars>
          <dgm:bulletEnabled val="1"/>
        </dgm:presLayoutVars>
      </dgm:prSet>
      <dgm:spPr/>
      <dgm:t>
        <a:bodyPr/>
        <a:lstStyle/>
        <a:p>
          <a:endParaRPr lang="en-US"/>
        </a:p>
      </dgm:t>
    </dgm:pt>
  </dgm:ptLst>
  <dgm:cxnLst>
    <dgm:cxn modelId="{73C13ED8-972C-4AB8-8B58-90EB740DD842}" srcId="{85662B52-DB67-4171-97F4-BA14DB91ACA3}" destId="{109931E4-92AF-469E-9126-5BEE5A5D014C}" srcOrd="1" destOrd="0" parTransId="{EB8D5D10-6D25-494D-8D10-F6D876C4F303}" sibTransId="{DE4D0879-794D-4F84-838E-7600412ECC7A}"/>
    <dgm:cxn modelId="{C46456F5-9FB4-4F98-9DFC-5454DBBEB904}" type="presOf" srcId="{FA6DBEFF-D0D3-4150-BC60-E8B7E62A44B2}" destId="{8B2D53B8-6785-4D3B-9614-8A8428E6C420}" srcOrd="0" destOrd="0" presId="urn:microsoft.com/office/officeart/2005/8/layout/vList2"/>
    <dgm:cxn modelId="{FC8114BF-F7F6-459A-AAF5-EA63549B4BCC}" type="presOf" srcId="{33439BE0-629B-4B1C-A8BC-FE1FD53B5209}" destId="{F7952896-16FF-4A26-8CFA-DE82F9B941A2}" srcOrd="0" destOrd="0" presId="urn:microsoft.com/office/officeart/2005/8/layout/vList2"/>
    <dgm:cxn modelId="{5F4E3E76-09D8-4C59-981D-585C6C5057CD}" type="presOf" srcId="{109931E4-92AF-469E-9126-5BEE5A5D014C}" destId="{29711924-BC17-4E30-A04E-1DA8F98F35A9}" srcOrd="0" destOrd="0" presId="urn:microsoft.com/office/officeart/2005/8/layout/vList2"/>
    <dgm:cxn modelId="{DC9C5D70-8A6F-422C-AD46-E1B886CCA8A8}" srcId="{31B3B0DE-3107-4646-AF69-EAEA54F4C295}" destId="{063A5CC2-5316-4018-8980-A55FDCA32746}" srcOrd="1" destOrd="0" parTransId="{71CC6885-3D01-4DD9-B9A0-4E14C53E5E0A}" sibTransId="{2B15E85D-1462-4F05-BE4F-97F05435BAF8}"/>
    <dgm:cxn modelId="{0F93E7EA-560C-45EF-A7CA-15C96123BB0E}" srcId="{85662B52-DB67-4171-97F4-BA14DB91ACA3}" destId="{31B3B0DE-3107-4646-AF69-EAEA54F4C295}" srcOrd="2" destOrd="0" parTransId="{C32C5327-D171-4EA6-BC57-878F737EFFDD}" sibTransId="{27E4FBCD-C248-4E0E-9458-F0EA6BC87341}"/>
    <dgm:cxn modelId="{C9D72090-48FB-4135-AD01-B8BDA258F08B}" type="presOf" srcId="{31B3B0DE-3107-4646-AF69-EAEA54F4C295}" destId="{23CF79E9-5972-4D31-8FD6-920E8298B046}" srcOrd="0" destOrd="0" presId="urn:microsoft.com/office/officeart/2005/8/layout/vList2"/>
    <dgm:cxn modelId="{094BC1F1-A1BF-46B2-8A88-C0A021742B49}" srcId="{85662B52-DB67-4171-97F4-BA14DB91ACA3}" destId="{33439BE0-629B-4B1C-A8BC-FE1FD53B5209}" srcOrd="0" destOrd="0" parTransId="{E6516A7E-F0AD-4F1A-9C60-6AA655014826}" sibTransId="{C55FE514-B9C5-46C1-97C6-A0BE77B16E27}"/>
    <dgm:cxn modelId="{B8D5AB5C-2028-414B-A385-B6D93846ADA6}" srcId="{31B3B0DE-3107-4646-AF69-EAEA54F4C295}" destId="{FA6DBEFF-D0D3-4150-BC60-E8B7E62A44B2}" srcOrd="0" destOrd="0" parTransId="{E1C4956B-9AD3-4FD8-9FBD-5A36F8263931}" sibTransId="{907283C8-AFAA-4948-A591-38FF85E94381}"/>
    <dgm:cxn modelId="{80012DED-39E5-4F64-8485-5E96A2FF2C19}" type="presOf" srcId="{85662B52-DB67-4171-97F4-BA14DB91ACA3}" destId="{A0CBD9E2-2A69-43E0-989E-CBD87D89B5E7}" srcOrd="0" destOrd="0" presId="urn:microsoft.com/office/officeart/2005/8/layout/vList2"/>
    <dgm:cxn modelId="{4A806905-5507-4363-81E7-A15492ACF4ED}" type="presOf" srcId="{063A5CC2-5316-4018-8980-A55FDCA32746}" destId="{8B2D53B8-6785-4D3B-9614-8A8428E6C420}" srcOrd="0" destOrd="1" presId="urn:microsoft.com/office/officeart/2005/8/layout/vList2"/>
    <dgm:cxn modelId="{C1D8C85D-5E77-42AB-B1BA-50EF8A294416}" type="presParOf" srcId="{A0CBD9E2-2A69-43E0-989E-CBD87D89B5E7}" destId="{F7952896-16FF-4A26-8CFA-DE82F9B941A2}" srcOrd="0" destOrd="0" presId="urn:microsoft.com/office/officeart/2005/8/layout/vList2"/>
    <dgm:cxn modelId="{02667E21-258F-407A-B35C-9BB2EDF7C305}" type="presParOf" srcId="{A0CBD9E2-2A69-43E0-989E-CBD87D89B5E7}" destId="{21659946-0872-4E55-BA1A-0F97D0858305}" srcOrd="1" destOrd="0" presId="urn:microsoft.com/office/officeart/2005/8/layout/vList2"/>
    <dgm:cxn modelId="{AB239205-1369-40C4-9CE6-80C508AD2378}" type="presParOf" srcId="{A0CBD9E2-2A69-43E0-989E-CBD87D89B5E7}" destId="{29711924-BC17-4E30-A04E-1DA8F98F35A9}" srcOrd="2" destOrd="0" presId="urn:microsoft.com/office/officeart/2005/8/layout/vList2"/>
    <dgm:cxn modelId="{13CC1853-B5F8-4A47-96D2-355EF1B6B068}" type="presParOf" srcId="{A0CBD9E2-2A69-43E0-989E-CBD87D89B5E7}" destId="{8632A226-7DE5-4FC9-B8BD-172DBC02E2B8}" srcOrd="3" destOrd="0" presId="urn:microsoft.com/office/officeart/2005/8/layout/vList2"/>
    <dgm:cxn modelId="{EC674BEF-3F3B-42F0-B293-DAFB469DB9AC}" type="presParOf" srcId="{A0CBD9E2-2A69-43E0-989E-CBD87D89B5E7}" destId="{23CF79E9-5972-4D31-8FD6-920E8298B046}" srcOrd="4" destOrd="0" presId="urn:microsoft.com/office/officeart/2005/8/layout/vList2"/>
    <dgm:cxn modelId="{B1A69D7E-9770-47BE-8E44-F7CCADD50675}" type="presParOf" srcId="{A0CBD9E2-2A69-43E0-989E-CBD87D89B5E7}" destId="{8B2D53B8-6785-4D3B-9614-8A8428E6C420}" srcOrd="5" destOrd="0" presId="urn:microsoft.com/office/officeart/2005/8/layout/vList2"/>
  </dgm:cxnLst>
  <dgm:bg/>
  <dgm:whole/>
</dgm:dataModel>
</file>

<file path=ppt/diagrams/data9.xml><?xml version="1.0" encoding="utf-8"?>
<dgm:dataModel xmlns:dgm="http://schemas.openxmlformats.org/drawingml/2006/diagram" xmlns:a="http://schemas.openxmlformats.org/drawingml/2006/main">
  <dgm:ptLst>
    <dgm:pt modelId="{DBF59618-24BC-4004-A08D-EBC16903A004}"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125157D1-1C34-4AB6-A622-D30E4098A98A}">
      <dgm:prSet/>
      <dgm:spPr/>
      <dgm:t>
        <a:bodyPr/>
        <a:lstStyle/>
        <a:p>
          <a:pPr rtl="0"/>
          <a:r>
            <a:rPr lang="en-IN" dirty="0" smtClean="0"/>
            <a:t>To be an allowable expenditure under section 37(1), the money paid out or away </a:t>
          </a:r>
          <a:endParaRPr lang="en-IN" dirty="0"/>
        </a:p>
      </dgm:t>
    </dgm:pt>
    <dgm:pt modelId="{90000A8B-1DA1-4470-97F6-2AD4EAA6755C}" type="parTrans" cxnId="{D2C106F2-6828-4867-8A56-2F1CA9E95C53}">
      <dgm:prSet/>
      <dgm:spPr/>
      <dgm:t>
        <a:bodyPr/>
        <a:lstStyle/>
        <a:p>
          <a:endParaRPr lang="en-US"/>
        </a:p>
      </dgm:t>
    </dgm:pt>
    <dgm:pt modelId="{DF5C0094-E7AF-41CD-9192-709F4C45871A}" type="sibTrans" cxnId="{D2C106F2-6828-4867-8A56-2F1CA9E95C53}">
      <dgm:prSet/>
      <dgm:spPr/>
      <dgm:t>
        <a:bodyPr/>
        <a:lstStyle/>
        <a:p>
          <a:endParaRPr lang="en-US"/>
        </a:p>
      </dgm:t>
    </dgm:pt>
    <dgm:pt modelId="{84215A67-417F-4E7C-ADC3-93D632B8B370}">
      <dgm:prSet/>
      <dgm:spPr/>
      <dgm:t>
        <a:bodyPr/>
        <a:lstStyle/>
        <a:p>
          <a:pPr rtl="0"/>
          <a:r>
            <a:rPr lang="en-IN" dirty="0" smtClean="0"/>
            <a:t>must be </a:t>
          </a:r>
          <a:endParaRPr lang="en-IN" dirty="0"/>
        </a:p>
      </dgm:t>
    </dgm:pt>
    <dgm:pt modelId="{8695F37E-79F3-4479-A5DA-C5B373DFF24E}" type="parTrans" cxnId="{DC50B67D-0993-4518-90BF-84BEC2CEF137}">
      <dgm:prSet/>
      <dgm:spPr/>
      <dgm:t>
        <a:bodyPr/>
        <a:lstStyle/>
        <a:p>
          <a:endParaRPr lang="en-US"/>
        </a:p>
      </dgm:t>
    </dgm:pt>
    <dgm:pt modelId="{5A7C3ADF-03D4-46C3-B7CE-E4077223FEF1}" type="sibTrans" cxnId="{DC50B67D-0993-4518-90BF-84BEC2CEF137}">
      <dgm:prSet/>
      <dgm:spPr/>
      <dgm:t>
        <a:bodyPr/>
        <a:lstStyle/>
        <a:p>
          <a:endParaRPr lang="en-US"/>
        </a:p>
      </dgm:t>
    </dgm:pt>
    <dgm:pt modelId="{BF491B95-8174-4A99-B54C-008DF4B9C691}">
      <dgm:prSet/>
      <dgm:spPr/>
      <dgm:t>
        <a:bodyPr/>
        <a:lstStyle/>
        <a:p>
          <a:pPr rtl="0"/>
          <a:r>
            <a:rPr lang="en-IN" dirty="0" smtClean="0"/>
            <a:t>(</a:t>
          </a:r>
          <a:r>
            <a:rPr lang="en-IN" i="1" dirty="0" smtClean="0"/>
            <a:t>a</a:t>
          </a:r>
          <a:r>
            <a:rPr lang="en-IN" dirty="0" smtClean="0"/>
            <a:t>) paid out </a:t>
          </a:r>
          <a:r>
            <a:rPr lang="en-IN" b="1" u="sng" dirty="0" smtClean="0"/>
            <a:t>wholly and exclusively</a:t>
          </a:r>
          <a:r>
            <a:rPr lang="en-IN" dirty="0" smtClean="0"/>
            <a:t> for the purpose of the business or profession; and further </a:t>
          </a:r>
          <a:endParaRPr lang="en-IN" dirty="0"/>
        </a:p>
      </dgm:t>
    </dgm:pt>
    <dgm:pt modelId="{73C906E3-70CA-48F6-BB40-5AD92049D610}" type="parTrans" cxnId="{BFAA3C8B-74C6-4AF3-BFBC-8D4F512BA620}">
      <dgm:prSet/>
      <dgm:spPr/>
      <dgm:t>
        <a:bodyPr/>
        <a:lstStyle/>
        <a:p>
          <a:endParaRPr lang="en-US"/>
        </a:p>
      </dgm:t>
    </dgm:pt>
    <dgm:pt modelId="{EC5C31B7-E3C2-4DEB-A83D-3B6F6F87F70B}" type="sibTrans" cxnId="{BFAA3C8B-74C6-4AF3-BFBC-8D4F512BA620}">
      <dgm:prSet/>
      <dgm:spPr/>
      <dgm:t>
        <a:bodyPr/>
        <a:lstStyle/>
        <a:p>
          <a:endParaRPr lang="en-US"/>
        </a:p>
      </dgm:t>
    </dgm:pt>
    <dgm:pt modelId="{75FC6226-5BA2-458F-B61B-C2C73CE7A8CD}">
      <dgm:prSet/>
      <dgm:spPr/>
      <dgm:t>
        <a:bodyPr/>
        <a:lstStyle/>
        <a:p>
          <a:pPr rtl="0"/>
          <a:r>
            <a:rPr lang="en-IN" dirty="0" smtClean="0"/>
            <a:t>(</a:t>
          </a:r>
          <a:r>
            <a:rPr lang="en-IN" i="1" dirty="0" smtClean="0"/>
            <a:t>b</a:t>
          </a:r>
          <a:r>
            <a:rPr lang="en-IN" dirty="0" smtClean="0"/>
            <a:t>) must not be; </a:t>
          </a:r>
          <a:endParaRPr lang="en-IN" dirty="0"/>
        </a:p>
      </dgm:t>
    </dgm:pt>
    <dgm:pt modelId="{34585BBE-F41D-497C-8AFF-BAEEB161C885}" type="parTrans" cxnId="{BC38F82D-11D4-4E5B-9948-16F75F512E06}">
      <dgm:prSet/>
      <dgm:spPr/>
      <dgm:t>
        <a:bodyPr/>
        <a:lstStyle/>
        <a:p>
          <a:endParaRPr lang="en-US"/>
        </a:p>
      </dgm:t>
    </dgm:pt>
    <dgm:pt modelId="{36B599B4-2E15-4789-B612-C9BF254E26EB}" type="sibTrans" cxnId="{BC38F82D-11D4-4E5B-9948-16F75F512E06}">
      <dgm:prSet/>
      <dgm:spPr/>
      <dgm:t>
        <a:bodyPr/>
        <a:lstStyle/>
        <a:p>
          <a:endParaRPr lang="en-US"/>
        </a:p>
      </dgm:t>
    </dgm:pt>
    <dgm:pt modelId="{04B12E38-03A8-4EB0-87D8-1C805EAEE3A2}">
      <dgm:prSet/>
      <dgm:spPr/>
      <dgm:t>
        <a:bodyPr/>
        <a:lstStyle/>
        <a:p>
          <a:pPr rtl="0"/>
          <a:r>
            <a:rPr lang="en-IN" dirty="0" smtClean="0"/>
            <a:t>(</a:t>
          </a:r>
          <a:r>
            <a:rPr lang="en-IN" i="1" dirty="0" err="1" smtClean="0"/>
            <a:t>i</a:t>
          </a:r>
          <a:r>
            <a:rPr lang="en-IN" dirty="0" smtClean="0"/>
            <a:t>) capital expenditure; </a:t>
          </a:r>
          <a:endParaRPr lang="en-IN" dirty="0"/>
        </a:p>
      </dgm:t>
    </dgm:pt>
    <dgm:pt modelId="{52025676-C23D-4910-8F63-369691B7D9A8}" type="parTrans" cxnId="{24C77CA1-5AFD-44FD-B967-493874036E6C}">
      <dgm:prSet/>
      <dgm:spPr/>
      <dgm:t>
        <a:bodyPr/>
        <a:lstStyle/>
        <a:p>
          <a:endParaRPr lang="en-US"/>
        </a:p>
      </dgm:t>
    </dgm:pt>
    <dgm:pt modelId="{C10409C7-36A4-48BF-A3C5-40DEA3878E0C}" type="sibTrans" cxnId="{24C77CA1-5AFD-44FD-B967-493874036E6C}">
      <dgm:prSet/>
      <dgm:spPr/>
      <dgm:t>
        <a:bodyPr/>
        <a:lstStyle/>
        <a:p>
          <a:endParaRPr lang="en-US"/>
        </a:p>
      </dgm:t>
    </dgm:pt>
    <dgm:pt modelId="{22C6EE1D-9257-41A9-9F85-7A679D9BF25C}">
      <dgm:prSet/>
      <dgm:spPr/>
      <dgm:t>
        <a:bodyPr/>
        <a:lstStyle/>
        <a:p>
          <a:pPr rtl="0"/>
          <a:r>
            <a:rPr lang="en-IN" dirty="0" smtClean="0"/>
            <a:t>(</a:t>
          </a:r>
          <a:r>
            <a:rPr lang="en-IN" i="1" dirty="0" smtClean="0"/>
            <a:t>ii</a:t>
          </a:r>
          <a:r>
            <a:rPr lang="en-IN" dirty="0" smtClean="0"/>
            <a:t>) personal expense; or </a:t>
          </a:r>
          <a:endParaRPr lang="en-IN" dirty="0"/>
        </a:p>
      </dgm:t>
    </dgm:pt>
    <dgm:pt modelId="{A4383188-3AB1-4234-87A6-D1C0EC081D15}" type="parTrans" cxnId="{6D2729EC-ED02-4629-A396-D00413DB1110}">
      <dgm:prSet/>
      <dgm:spPr/>
      <dgm:t>
        <a:bodyPr/>
        <a:lstStyle/>
        <a:p>
          <a:endParaRPr lang="en-US"/>
        </a:p>
      </dgm:t>
    </dgm:pt>
    <dgm:pt modelId="{C69B8E9E-75AC-4720-BC2F-F049CAFB3B5B}" type="sibTrans" cxnId="{6D2729EC-ED02-4629-A396-D00413DB1110}">
      <dgm:prSet/>
      <dgm:spPr/>
      <dgm:t>
        <a:bodyPr/>
        <a:lstStyle/>
        <a:p>
          <a:endParaRPr lang="en-US"/>
        </a:p>
      </dgm:t>
    </dgm:pt>
    <dgm:pt modelId="{9B3BF01E-7444-488E-A211-336F33C6F920}">
      <dgm:prSet/>
      <dgm:spPr/>
      <dgm:t>
        <a:bodyPr/>
        <a:lstStyle/>
        <a:p>
          <a:pPr rtl="0"/>
          <a:r>
            <a:rPr lang="en-IN" dirty="0" smtClean="0"/>
            <a:t>(</a:t>
          </a:r>
          <a:r>
            <a:rPr lang="en-IN" i="1" dirty="0" smtClean="0"/>
            <a:t>iii</a:t>
          </a:r>
          <a:r>
            <a:rPr lang="en-IN" dirty="0" smtClean="0"/>
            <a:t>) an allowance of the character described in sections 30 to 36 </a:t>
          </a:r>
          <a:endParaRPr lang="en-US" dirty="0"/>
        </a:p>
      </dgm:t>
    </dgm:pt>
    <dgm:pt modelId="{557A4994-141A-42EC-A0A5-854F188633A2}" type="parTrans" cxnId="{B76B933E-96A6-4242-908E-944CB8D84659}">
      <dgm:prSet/>
      <dgm:spPr/>
      <dgm:t>
        <a:bodyPr/>
        <a:lstStyle/>
        <a:p>
          <a:endParaRPr lang="en-US"/>
        </a:p>
      </dgm:t>
    </dgm:pt>
    <dgm:pt modelId="{D701795E-C23E-4B1C-9A0F-21ADDCEBC114}" type="sibTrans" cxnId="{B76B933E-96A6-4242-908E-944CB8D84659}">
      <dgm:prSet/>
      <dgm:spPr/>
      <dgm:t>
        <a:bodyPr/>
        <a:lstStyle/>
        <a:p>
          <a:endParaRPr lang="en-US"/>
        </a:p>
      </dgm:t>
    </dgm:pt>
    <dgm:pt modelId="{7CD218D3-31E6-43AF-A725-9FFC7CE196FB}" type="pres">
      <dgm:prSet presAssocID="{DBF59618-24BC-4004-A08D-EBC16903A004}" presName="linear" presStyleCnt="0">
        <dgm:presLayoutVars>
          <dgm:animLvl val="lvl"/>
          <dgm:resizeHandles val="exact"/>
        </dgm:presLayoutVars>
      </dgm:prSet>
      <dgm:spPr/>
      <dgm:t>
        <a:bodyPr/>
        <a:lstStyle/>
        <a:p>
          <a:endParaRPr lang="en-US"/>
        </a:p>
      </dgm:t>
    </dgm:pt>
    <dgm:pt modelId="{68AB8504-52C6-48C4-904C-6FAD1B214792}" type="pres">
      <dgm:prSet presAssocID="{125157D1-1C34-4AB6-A622-D30E4098A98A}" presName="parentText" presStyleLbl="node1" presStyleIdx="0" presStyleCnt="3">
        <dgm:presLayoutVars>
          <dgm:chMax val="0"/>
          <dgm:bulletEnabled val="1"/>
        </dgm:presLayoutVars>
      </dgm:prSet>
      <dgm:spPr/>
      <dgm:t>
        <a:bodyPr/>
        <a:lstStyle/>
        <a:p>
          <a:endParaRPr lang="en-US"/>
        </a:p>
      </dgm:t>
    </dgm:pt>
    <dgm:pt modelId="{6EAFAA4F-ED8F-47C8-BDF4-6F273F839530}" type="pres">
      <dgm:prSet presAssocID="{DF5C0094-E7AF-41CD-9192-709F4C45871A}" presName="spacer" presStyleCnt="0"/>
      <dgm:spPr/>
    </dgm:pt>
    <dgm:pt modelId="{1788EC3D-718F-41F6-8208-3BBAEE457AAB}" type="pres">
      <dgm:prSet presAssocID="{84215A67-417F-4E7C-ADC3-93D632B8B370}" presName="parentText" presStyleLbl="node1" presStyleIdx="1" presStyleCnt="3">
        <dgm:presLayoutVars>
          <dgm:chMax val="0"/>
          <dgm:bulletEnabled val="1"/>
        </dgm:presLayoutVars>
      </dgm:prSet>
      <dgm:spPr/>
      <dgm:t>
        <a:bodyPr/>
        <a:lstStyle/>
        <a:p>
          <a:endParaRPr lang="en-US"/>
        </a:p>
      </dgm:t>
    </dgm:pt>
    <dgm:pt modelId="{46FC1D21-E748-4B00-BBF4-FF825AAEF79E}" type="pres">
      <dgm:prSet presAssocID="{84215A67-417F-4E7C-ADC3-93D632B8B370}" presName="childText" presStyleLbl="revTx" presStyleIdx="0" presStyleCnt="2">
        <dgm:presLayoutVars>
          <dgm:bulletEnabled val="1"/>
        </dgm:presLayoutVars>
      </dgm:prSet>
      <dgm:spPr/>
      <dgm:t>
        <a:bodyPr/>
        <a:lstStyle/>
        <a:p>
          <a:endParaRPr lang="en-US"/>
        </a:p>
      </dgm:t>
    </dgm:pt>
    <dgm:pt modelId="{ED96FAA6-AF87-4094-8D39-6CF2009DA192}" type="pres">
      <dgm:prSet presAssocID="{75FC6226-5BA2-458F-B61B-C2C73CE7A8CD}" presName="parentText" presStyleLbl="node1" presStyleIdx="2" presStyleCnt="3">
        <dgm:presLayoutVars>
          <dgm:chMax val="0"/>
          <dgm:bulletEnabled val="1"/>
        </dgm:presLayoutVars>
      </dgm:prSet>
      <dgm:spPr/>
      <dgm:t>
        <a:bodyPr/>
        <a:lstStyle/>
        <a:p>
          <a:endParaRPr lang="en-US"/>
        </a:p>
      </dgm:t>
    </dgm:pt>
    <dgm:pt modelId="{B2D8CEFD-036D-48DB-921D-B663C4FBA759}" type="pres">
      <dgm:prSet presAssocID="{75FC6226-5BA2-458F-B61B-C2C73CE7A8CD}" presName="childText" presStyleLbl="revTx" presStyleIdx="1" presStyleCnt="2">
        <dgm:presLayoutVars>
          <dgm:bulletEnabled val="1"/>
        </dgm:presLayoutVars>
      </dgm:prSet>
      <dgm:spPr/>
      <dgm:t>
        <a:bodyPr/>
        <a:lstStyle/>
        <a:p>
          <a:endParaRPr lang="en-US"/>
        </a:p>
      </dgm:t>
    </dgm:pt>
  </dgm:ptLst>
  <dgm:cxnLst>
    <dgm:cxn modelId="{B19D39DC-7085-476B-9EDA-2EBA3C631339}" type="presOf" srcId="{125157D1-1C34-4AB6-A622-D30E4098A98A}" destId="{68AB8504-52C6-48C4-904C-6FAD1B214792}" srcOrd="0" destOrd="0" presId="urn:microsoft.com/office/officeart/2005/8/layout/vList2"/>
    <dgm:cxn modelId="{2EAADAEE-C7B8-4DC5-A877-9A74D4D8CC90}" type="presOf" srcId="{04B12E38-03A8-4EB0-87D8-1C805EAEE3A2}" destId="{B2D8CEFD-036D-48DB-921D-B663C4FBA759}" srcOrd="0" destOrd="0" presId="urn:microsoft.com/office/officeart/2005/8/layout/vList2"/>
    <dgm:cxn modelId="{24C77CA1-5AFD-44FD-B967-493874036E6C}" srcId="{75FC6226-5BA2-458F-B61B-C2C73CE7A8CD}" destId="{04B12E38-03A8-4EB0-87D8-1C805EAEE3A2}" srcOrd="0" destOrd="0" parTransId="{52025676-C23D-4910-8F63-369691B7D9A8}" sibTransId="{C10409C7-36A4-48BF-A3C5-40DEA3878E0C}"/>
    <dgm:cxn modelId="{D2C106F2-6828-4867-8A56-2F1CA9E95C53}" srcId="{DBF59618-24BC-4004-A08D-EBC16903A004}" destId="{125157D1-1C34-4AB6-A622-D30E4098A98A}" srcOrd="0" destOrd="0" parTransId="{90000A8B-1DA1-4470-97F6-2AD4EAA6755C}" sibTransId="{DF5C0094-E7AF-41CD-9192-709F4C45871A}"/>
    <dgm:cxn modelId="{09C2D420-1FD4-43A4-B349-8F223DDA5E51}" type="presOf" srcId="{22C6EE1D-9257-41A9-9F85-7A679D9BF25C}" destId="{B2D8CEFD-036D-48DB-921D-B663C4FBA759}" srcOrd="0" destOrd="1" presId="urn:microsoft.com/office/officeart/2005/8/layout/vList2"/>
    <dgm:cxn modelId="{D3D9300F-6628-4491-B942-A03D80349F76}" type="presOf" srcId="{BF491B95-8174-4A99-B54C-008DF4B9C691}" destId="{46FC1D21-E748-4B00-BBF4-FF825AAEF79E}" srcOrd="0" destOrd="0" presId="urn:microsoft.com/office/officeart/2005/8/layout/vList2"/>
    <dgm:cxn modelId="{B76B933E-96A6-4242-908E-944CB8D84659}" srcId="{75FC6226-5BA2-458F-B61B-C2C73CE7A8CD}" destId="{9B3BF01E-7444-488E-A211-336F33C6F920}" srcOrd="2" destOrd="0" parTransId="{557A4994-141A-42EC-A0A5-854F188633A2}" sibTransId="{D701795E-C23E-4B1C-9A0F-21ADDCEBC114}"/>
    <dgm:cxn modelId="{6E9526A5-6CC7-45F1-8C1E-2B8FDA118D9F}" type="presOf" srcId="{DBF59618-24BC-4004-A08D-EBC16903A004}" destId="{7CD218D3-31E6-43AF-A725-9FFC7CE196FB}" srcOrd="0" destOrd="0" presId="urn:microsoft.com/office/officeart/2005/8/layout/vList2"/>
    <dgm:cxn modelId="{BFAA3C8B-74C6-4AF3-BFBC-8D4F512BA620}" srcId="{84215A67-417F-4E7C-ADC3-93D632B8B370}" destId="{BF491B95-8174-4A99-B54C-008DF4B9C691}" srcOrd="0" destOrd="0" parTransId="{73C906E3-70CA-48F6-BB40-5AD92049D610}" sibTransId="{EC5C31B7-E3C2-4DEB-A83D-3B6F6F87F70B}"/>
    <dgm:cxn modelId="{576A44D2-EF83-43E6-9650-B86FE1B810B6}" type="presOf" srcId="{75FC6226-5BA2-458F-B61B-C2C73CE7A8CD}" destId="{ED96FAA6-AF87-4094-8D39-6CF2009DA192}" srcOrd="0" destOrd="0" presId="urn:microsoft.com/office/officeart/2005/8/layout/vList2"/>
    <dgm:cxn modelId="{66D43D89-B2D0-4344-B29A-0D2CBA674673}" type="presOf" srcId="{9B3BF01E-7444-488E-A211-336F33C6F920}" destId="{B2D8CEFD-036D-48DB-921D-B663C4FBA759}" srcOrd="0" destOrd="2" presId="urn:microsoft.com/office/officeart/2005/8/layout/vList2"/>
    <dgm:cxn modelId="{1F68805A-EA3C-4471-A95F-20FFE633191E}" type="presOf" srcId="{84215A67-417F-4E7C-ADC3-93D632B8B370}" destId="{1788EC3D-718F-41F6-8208-3BBAEE457AAB}" srcOrd="0" destOrd="0" presId="urn:microsoft.com/office/officeart/2005/8/layout/vList2"/>
    <dgm:cxn modelId="{DC50B67D-0993-4518-90BF-84BEC2CEF137}" srcId="{DBF59618-24BC-4004-A08D-EBC16903A004}" destId="{84215A67-417F-4E7C-ADC3-93D632B8B370}" srcOrd="1" destOrd="0" parTransId="{8695F37E-79F3-4479-A5DA-C5B373DFF24E}" sibTransId="{5A7C3ADF-03D4-46C3-B7CE-E4077223FEF1}"/>
    <dgm:cxn modelId="{6D2729EC-ED02-4629-A396-D00413DB1110}" srcId="{75FC6226-5BA2-458F-B61B-C2C73CE7A8CD}" destId="{22C6EE1D-9257-41A9-9F85-7A679D9BF25C}" srcOrd="1" destOrd="0" parTransId="{A4383188-3AB1-4234-87A6-D1C0EC081D15}" sibTransId="{C69B8E9E-75AC-4720-BC2F-F049CAFB3B5B}"/>
    <dgm:cxn modelId="{BC38F82D-11D4-4E5B-9948-16F75F512E06}" srcId="{DBF59618-24BC-4004-A08D-EBC16903A004}" destId="{75FC6226-5BA2-458F-B61B-C2C73CE7A8CD}" srcOrd="2" destOrd="0" parTransId="{34585BBE-F41D-497C-8AFF-BAEEB161C885}" sibTransId="{36B599B4-2E15-4789-B612-C9BF254E26EB}"/>
    <dgm:cxn modelId="{BBB192C0-AC35-412D-8636-0A7933ECC4ED}" type="presParOf" srcId="{7CD218D3-31E6-43AF-A725-9FFC7CE196FB}" destId="{68AB8504-52C6-48C4-904C-6FAD1B214792}" srcOrd="0" destOrd="0" presId="urn:microsoft.com/office/officeart/2005/8/layout/vList2"/>
    <dgm:cxn modelId="{46C0DC35-3042-4340-BACB-46057BEA735B}" type="presParOf" srcId="{7CD218D3-31E6-43AF-A725-9FFC7CE196FB}" destId="{6EAFAA4F-ED8F-47C8-BDF4-6F273F839530}" srcOrd="1" destOrd="0" presId="urn:microsoft.com/office/officeart/2005/8/layout/vList2"/>
    <dgm:cxn modelId="{22A1A36F-D18E-43C8-8965-BD516EB9BAD8}" type="presParOf" srcId="{7CD218D3-31E6-43AF-A725-9FFC7CE196FB}" destId="{1788EC3D-718F-41F6-8208-3BBAEE457AAB}" srcOrd="2" destOrd="0" presId="urn:microsoft.com/office/officeart/2005/8/layout/vList2"/>
    <dgm:cxn modelId="{9DAA8259-B0F0-4B01-8B7B-CA4C8B52FAFD}" type="presParOf" srcId="{7CD218D3-31E6-43AF-A725-9FFC7CE196FB}" destId="{46FC1D21-E748-4B00-BBF4-FF825AAEF79E}" srcOrd="3" destOrd="0" presId="urn:microsoft.com/office/officeart/2005/8/layout/vList2"/>
    <dgm:cxn modelId="{5F1BDC73-5D68-4273-BDC5-1DED0340714F}" type="presParOf" srcId="{7CD218D3-31E6-43AF-A725-9FFC7CE196FB}" destId="{ED96FAA6-AF87-4094-8D39-6CF2009DA192}" srcOrd="4" destOrd="0" presId="urn:microsoft.com/office/officeart/2005/8/layout/vList2"/>
    <dgm:cxn modelId="{93E0AAB9-9728-4F3C-9A3A-77E92167DFE3}" type="presParOf" srcId="{7CD218D3-31E6-43AF-A725-9FFC7CE196FB}" destId="{B2D8CEFD-036D-48DB-921D-B663C4FBA759}" srcOrd="5" destOrd="0" presId="urn:microsoft.com/office/officeart/2005/8/layout/vList2"/>
  </dgm:cxnLst>
  <dgm:bg/>
  <dgm:whole/>
</dgm:dataModel>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lvl1pPr>
          </a:lstStyle>
          <a:p>
            <a:fld id="{BEA2959D-DCB4-416D-9209-7A1D84A4C4FE}" type="datetimeFigureOut">
              <a:rPr lang="en-US" smtClean="0"/>
              <a:pPr/>
              <a:t>12/2/2022</a:t>
            </a:fld>
            <a:endParaRPr lang="en-US"/>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61" tIns="48331" rIns="96661" bIns="48331"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lvl1pPr>
          </a:lstStyle>
          <a:p>
            <a:fld id="{0A1CAB50-F28F-4684-8E24-522B2110CC56}"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A1CAB50-F28F-4684-8E24-522B2110CC56}" type="slidenum">
              <a:rPr lang="en-US" smtClean="0"/>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A1CAB50-F28F-4684-8E24-522B2110CC56}" type="slidenum">
              <a:rPr lang="en-US" smtClean="0"/>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E27331C-8F9A-44B6-B163-50AA67FE2201}" type="slidenum">
              <a:rPr lang="en-US" smtClean="0"/>
              <a:pPr/>
              <a:t>11</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E27331C-8F9A-44B6-B163-50AA67FE2201}" type="slidenum">
              <a:rPr lang="en-US" smtClean="0"/>
              <a:pPr/>
              <a:t>12</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MP High Court in case of </a:t>
            </a:r>
            <a:r>
              <a:rPr lang="en-US" dirty="0" err="1" smtClean="0"/>
              <a:t>Jawahrlal</a:t>
            </a:r>
            <a:r>
              <a:rPr lang="en-US" dirty="0" smtClean="0"/>
              <a:t> </a:t>
            </a:r>
            <a:r>
              <a:rPr lang="en-US" dirty="0" err="1" smtClean="0"/>
              <a:t>Agrawal</a:t>
            </a:r>
            <a:r>
              <a:rPr lang="en-US" dirty="0" smtClean="0"/>
              <a:t> has held that Proviso to Section 40(a)(</a:t>
            </a:r>
            <a:r>
              <a:rPr lang="en-US" dirty="0" err="1" smtClean="0"/>
              <a:t>ia</a:t>
            </a:r>
            <a:r>
              <a:rPr lang="en-US" dirty="0" smtClean="0"/>
              <a:t>) is retrospective. Similar</a:t>
            </a:r>
            <a:r>
              <a:rPr lang="en-US" baseline="0" dirty="0" smtClean="0"/>
              <a:t> amendment has been brought in Finance Act 2014. Such amendment also being curative and remedial should also be retrospective as per this jurisdictional High Court decision.</a:t>
            </a:r>
            <a:endParaRPr lang="en-US" dirty="0"/>
          </a:p>
        </p:txBody>
      </p:sp>
      <p:sp>
        <p:nvSpPr>
          <p:cNvPr id="4" name="Slide Number Placeholder 3"/>
          <p:cNvSpPr>
            <a:spLocks noGrp="1"/>
          </p:cNvSpPr>
          <p:nvPr>
            <p:ph type="sldNum" sz="quarter" idx="10"/>
          </p:nvPr>
        </p:nvSpPr>
        <p:spPr/>
        <p:txBody>
          <a:bodyPr/>
          <a:lstStyle/>
          <a:p>
            <a:fld id="{B224B3CF-F259-4A28-903B-717A47301081}" type="slidenum">
              <a:rPr lang="en-US" smtClean="0"/>
              <a:pPr/>
              <a:t>47</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400800" y="6355080"/>
            <a:ext cx="2286000" cy="365760"/>
          </a:xfrm>
        </p:spPr>
        <p:txBody>
          <a:bodyPr/>
          <a:lstStyle>
            <a:lvl1pPr>
              <a:defRPr sz="1400"/>
            </a:lvl1pPr>
          </a:lstStyle>
          <a:p>
            <a:fld id="{CDB6200E-C78A-43B2-A709-55F2A424BF51}" type="datetime1">
              <a:rPr lang="en-US" smtClean="0"/>
              <a:pPr/>
              <a:t>12/2/2022</a:t>
            </a:fld>
            <a:endParaRPr lang="en-US"/>
          </a:p>
        </p:txBody>
      </p:sp>
      <p:sp>
        <p:nvSpPr>
          <p:cNvPr id="17" name="Footer Placeholder 16"/>
          <p:cNvSpPr>
            <a:spLocks noGrp="1"/>
          </p:cNvSpPr>
          <p:nvPr>
            <p:ph type="ftr" sz="quarter" idx="11"/>
          </p:nvPr>
        </p:nvSpPr>
        <p:spPr>
          <a:xfrm>
            <a:off x="2898648" y="6355080"/>
            <a:ext cx="3474720" cy="365760"/>
          </a:xfrm>
        </p:spPr>
        <p:txBody>
          <a:bodyPr/>
          <a:lstStyle/>
          <a:p>
            <a:r>
              <a:rPr lang="en-US" smtClean="0"/>
              <a:t>G.J. Shah &amp; Company, Chartered Accountants</a:t>
            </a:r>
            <a:endParaRPr lang="en-US"/>
          </a:p>
        </p:txBody>
      </p:sp>
      <p:sp>
        <p:nvSpPr>
          <p:cNvPr id="29" name="Slide Number Placeholder 28"/>
          <p:cNvSpPr>
            <a:spLocks noGrp="1"/>
          </p:cNvSpPr>
          <p:nvPr>
            <p:ph type="sldNum" sz="quarter" idx="12"/>
          </p:nvPr>
        </p:nvSpPr>
        <p:spPr>
          <a:xfrm>
            <a:off x="1216152" y="6355080"/>
            <a:ext cx="1219200" cy="365760"/>
          </a:xfrm>
        </p:spPr>
        <p:txBody>
          <a:bodyPr/>
          <a:lstStyle/>
          <a:p>
            <a:fld id="{B6F15528-21DE-4FAA-801E-634DDDAF4B2B}" type="slidenum">
              <a:rPr lang="en-US" smtClean="0"/>
              <a:pPr/>
              <a:t>‹#›</a:t>
            </a:fld>
            <a:endParaRPr lang="en-US"/>
          </a:p>
        </p:txBody>
      </p:sp>
      <p:sp>
        <p:nvSpPr>
          <p:cNvPr id="21" name="Rectangle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Rectangle 32"/>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Rectangle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52A91BD-C5D8-4448-AB76-20A0FE253696}" type="datetime1">
              <a:rPr lang="en-US" smtClean="0"/>
              <a:pPr/>
              <a:t>12/2/2022</a:t>
            </a:fld>
            <a:endParaRPr lang="en-US"/>
          </a:p>
        </p:txBody>
      </p:sp>
      <p:sp>
        <p:nvSpPr>
          <p:cNvPr id="5" name="Footer Placeholder 4"/>
          <p:cNvSpPr>
            <a:spLocks noGrp="1"/>
          </p:cNvSpPr>
          <p:nvPr>
            <p:ph type="ftr" sz="quarter" idx="11"/>
          </p:nvPr>
        </p:nvSpPr>
        <p:spPr/>
        <p:txBody>
          <a:bodyPr/>
          <a:lstStyle/>
          <a:p>
            <a:r>
              <a:rPr lang="en-US" smtClean="0"/>
              <a:t>G.J. Shah &amp; Company, Chartered Accountants</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7F6BD6E-CA14-421A-B692-D7162DE8F6B6}" type="datetime1">
              <a:rPr lang="en-US" smtClean="0"/>
              <a:pPr/>
              <a:t>12/2/2022</a:t>
            </a:fld>
            <a:endParaRPr lang="en-US"/>
          </a:p>
        </p:txBody>
      </p:sp>
      <p:sp>
        <p:nvSpPr>
          <p:cNvPr id="5" name="Footer Placeholder 4"/>
          <p:cNvSpPr>
            <a:spLocks noGrp="1"/>
          </p:cNvSpPr>
          <p:nvPr>
            <p:ph type="ftr" sz="quarter" idx="11"/>
          </p:nvPr>
        </p:nvSpPr>
        <p:spPr/>
        <p:txBody>
          <a:bodyPr/>
          <a:lstStyle/>
          <a:p>
            <a:r>
              <a:rPr lang="en-US" smtClean="0"/>
              <a:t>G.J. Shah &amp; Company, Chartered Accountants</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7" name="Straight Connector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Isosceles Triangle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traight Connector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Footer Placeholder 4"/>
          <p:cNvSpPr>
            <a:spLocks noGrp="1"/>
          </p:cNvSpPr>
          <p:nvPr>
            <p:ph type="ftr" sz="quarter" idx="11"/>
          </p:nvPr>
        </p:nvSpPr>
        <p:spPr>
          <a:xfrm>
            <a:off x="2898648" y="6356350"/>
            <a:ext cx="5711952" cy="365760"/>
          </a:xfrm>
        </p:spPr>
        <p:txBody>
          <a:bodyPr/>
          <a:lstStyle/>
          <a:p>
            <a:r>
              <a:rPr lang="en-US" b="1" dirty="0" smtClean="0"/>
              <a:t>G.J. Shah &amp; Company</a:t>
            </a:r>
            <a:r>
              <a:rPr lang="en-US" dirty="0" smtClean="0"/>
              <a:t>, </a:t>
            </a:r>
          </a:p>
          <a:p>
            <a:r>
              <a:rPr lang="en-US" i="1" dirty="0" smtClean="0"/>
              <a:t>Chartered Accountants</a:t>
            </a:r>
            <a:endParaRPr lang="en-US" i="1"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8" name="Content Placeholder 7"/>
          <p:cNvSpPr>
            <a:spLocks noGrp="1"/>
          </p:cNvSpPr>
          <p:nvPr>
            <p:ph sz="quarter" idx="1"/>
          </p:nvPr>
        </p:nvSpPr>
        <p:spPr>
          <a:xfrm>
            <a:off x="457200" y="1219200"/>
            <a:ext cx="8229600"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6400800" y="6355080"/>
            <a:ext cx="2286000" cy="365760"/>
          </a:xfrm>
        </p:spPr>
        <p:txBody>
          <a:bodyPr/>
          <a:lstStyle/>
          <a:p>
            <a:fld id="{01A62BEC-9413-4AA7-9438-94F71F551F4E}" type="datetime1">
              <a:rPr lang="en-US" smtClean="0"/>
              <a:pPr/>
              <a:t>12/2/2022</a:t>
            </a:fld>
            <a:endParaRPr lang="en-US"/>
          </a:p>
        </p:txBody>
      </p:sp>
      <p:sp>
        <p:nvSpPr>
          <p:cNvPr id="5" name="Footer Placeholder 4"/>
          <p:cNvSpPr>
            <a:spLocks noGrp="1"/>
          </p:cNvSpPr>
          <p:nvPr>
            <p:ph type="ftr" sz="quarter" idx="11"/>
          </p:nvPr>
        </p:nvSpPr>
        <p:spPr>
          <a:xfrm>
            <a:off x="2898648" y="6355080"/>
            <a:ext cx="3474720" cy="365760"/>
          </a:xfrm>
        </p:spPr>
        <p:txBody>
          <a:bodyPr/>
          <a:lstStyle/>
          <a:p>
            <a:r>
              <a:rPr lang="en-US" smtClean="0"/>
              <a:t>G.J. Shah &amp; Company, Chartered Accountants</a:t>
            </a:r>
            <a:endParaRPr lang="en-US"/>
          </a:p>
        </p:txBody>
      </p:sp>
      <p:sp>
        <p:nvSpPr>
          <p:cNvPr id="6" name="Slide Number Placeholder 5"/>
          <p:cNvSpPr>
            <a:spLocks noGrp="1"/>
          </p:cNvSpPr>
          <p:nvPr>
            <p:ph type="sldNum" sz="quarter" idx="12"/>
          </p:nvPr>
        </p:nvSpPr>
        <p:spPr>
          <a:xfrm>
            <a:off x="1069848" y="6355080"/>
            <a:ext cx="1520952" cy="365760"/>
          </a:xfrm>
        </p:spPr>
        <p:txBody>
          <a:bodyPr/>
          <a:lstStyle/>
          <a:p>
            <a:fld id="{B6F15528-21DE-4FAA-801E-634DDDAF4B2B}" type="slidenum">
              <a:rPr lang="en-US" smtClean="0"/>
              <a:pPr/>
              <a:t>‹#›</a:t>
            </a:fld>
            <a:endParaRPr lang="en-US"/>
          </a:p>
        </p:txBody>
      </p:sp>
      <p:sp>
        <p:nvSpPr>
          <p:cNvPr id="7" name="Rectangle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622F7056-1310-4D39-A316-31F8367FF851}" type="datetime1">
              <a:rPr lang="en-US" smtClean="0"/>
              <a:pPr/>
              <a:t>12/2/2022</a:t>
            </a:fld>
            <a:endParaRPr lang="en-US"/>
          </a:p>
        </p:txBody>
      </p:sp>
      <p:sp>
        <p:nvSpPr>
          <p:cNvPr id="6" name="Footer Placeholder 5"/>
          <p:cNvSpPr>
            <a:spLocks noGrp="1"/>
          </p:cNvSpPr>
          <p:nvPr>
            <p:ph type="ftr" sz="quarter" idx="11"/>
          </p:nvPr>
        </p:nvSpPr>
        <p:spPr/>
        <p:txBody>
          <a:bodyPr/>
          <a:lstStyle/>
          <a:p>
            <a:r>
              <a:rPr lang="en-US" smtClean="0"/>
              <a:t>G.J. Shah &amp; Company, Chartered Accountants</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9" name="Content Placeholder 8"/>
          <p:cNvSpPr>
            <a:spLocks noGrp="1"/>
          </p:cNvSpPr>
          <p:nvPr>
            <p:ph sz="quarter" idx="1"/>
          </p:nvPr>
        </p:nvSpPr>
        <p:spPr>
          <a:xfrm>
            <a:off x="457200" y="1219200"/>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632198" y="1216152"/>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A7D8653F-527B-420C-B19A-F964D43E7B9D}" type="datetime1">
              <a:rPr lang="en-US" smtClean="0"/>
              <a:pPr/>
              <a:t>12/2/2022</a:t>
            </a:fld>
            <a:endParaRPr lang="en-US"/>
          </a:p>
        </p:txBody>
      </p:sp>
      <p:sp>
        <p:nvSpPr>
          <p:cNvPr id="8" name="Footer Placeholder 7"/>
          <p:cNvSpPr>
            <a:spLocks noGrp="1"/>
          </p:cNvSpPr>
          <p:nvPr>
            <p:ph type="ftr" sz="quarter" idx="11"/>
          </p:nvPr>
        </p:nvSpPr>
        <p:spPr/>
        <p:txBody>
          <a:bodyPr/>
          <a:lstStyle/>
          <a:p>
            <a:r>
              <a:rPr lang="en-US" smtClean="0"/>
              <a:t>G.J. Shah &amp; Company, Chartered Accountants</a:t>
            </a:r>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11" name="Content Placeholder 10"/>
          <p:cNvSpPr>
            <a:spLocks noGrp="1"/>
          </p:cNvSpPr>
          <p:nvPr>
            <p:ph sz="quarter" idx="2"/>
          </p:nvPr>
        </p:nvSpPr>
        <p:spPr>
          <a:xfrm>
            <a:off x="457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648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99A36987-0116-4D2D-9919-B6230D91C6E0}" type="datetime1">
              <a:rPr lang="en-US" smtClean="0"/>
              <a:pPr/>
              <a:t>12/2/2022</a:t>
            </a:fld>
            <a:endParaRPr lang="en-US"/>
          </a:p>
        </p:txBody>
      </p:sp>
      <p:sp>
        <p:nvSpPr>
          <p:cNvPr id="4" name="Footer Placeholder 3"/>
          <p:cNvSpPr>
            <a:spLocks noGrp="1"/>
          </p:cNvSpPr>
          <p:nvPr>
            <p:ph type="ftr" sz="quarter" idx="11"/>
          </p:nvPr>
        </p:nvSpPr>
        <p:spPr/>
        <p:txBody>
          <a:bodyPr/>
          <a:lstStyle/>
          <a:p>
            <a:r>
              <a:rPr lang="en-US" smtClean="0"/>
              <a:t>G.J. Shah &amp; Company, Chartered Accountants</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67E79FD-3F82-4F18-BCFD-5B87B5B31EF1}" type="datetime1">
              <a:rPr lang="en-US" smtClean="0"/>
              <a:pPr/>
              <a:t>12/2/2022</a:t>
            </a:fld>
            <a:endParaRPr lang="en-US"/>
          </a:p>
        </p:txBody>
      </p:sp>
      <p:sp>
        <p:nvSpPr>
          <p:cNvPr id="3" name="Footer Placeholder 2"/>
          <p:cNvSpPr>
            <a:spLocks noGrp="1"/>
          </p:cNvSpPr>
          <p:nvPr>
            <p:ph type="ftr" sz="quarter" idx="11"/>
          </p:nvPr>
        </p:nvSpPr>
        <p:spPr/>
        <p:txBody>
          <a:bodyPr/>
          <a:lstStyle/>
          <a:p>
            <a:r>
              <a:rPr lang="en-US" smtClean="0"/>
              <a:t>G.J. Shah &amp; Company, Chartered Accountants</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
        <p:nvSpPr>
          <p:cNvPr id="5" name="Straight Connector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9CFF457C-A777-4042-BAEF-857892C374C6}" type="datetime1">
              <a:rPr lang="en-US" smtClean="0"/>
              <a:pPr/>
              <a:t>12/2/2022</a:t>
            </a:fld>
            <a:endParaRPr lang="en-US"/>
          </a:p>
        </p:txBody>
      </p:sp>
      <p:sp>
        <p:nvSpPr>
          <p:cNvPr id="6" name="Footer Placeholder 5"/>
          <p:cNvSpPr>
            <a:spLocks noGrp="1"/>
          </p:cNvSpPr>
          <p:nvPr>
            <p:ph type="ftr" sz="quarter" idx="11"/>
          </p:nvPr>
        </p:nvSpPr>
        <p:spPr/>
        <p:txBody>
          <a:bodyPr/>
          <a:lstStyle/>
          <a:p>
            <a:r>
              <a:rPr lang="en-US" smtClean="0"/>
              <a:t>G.J. Shah &amp; Company, Chartered Accountants</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Straight Connector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tent Placeholder 11"/>
          <p:cNvSpPr>
            <a:spLocks noGrp="1"/>
          </p:cNvSpPr>
          <p:nvPr>
            <p:ph sz="quarter" idx="1"/>
          </p:nvPr>
        </p:nvSpPr>
        <p:spPr>
          <a:xfrm>
            <a:off x="304800" y="304800"/>
            <a:ext cx="57150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D902048B-6C6C-4EF7-8A0E-B0673BD3C287}" type="datetime1">
              <a:rPr lang="en-US" smtClean="0"/>
              <a:pPr/>
              <a:t>12/2/2022</a:t>
            </a:fld>
            <a:endParaRPr lang="en-US"/>
          </a:p>
        </p:txBody>
      </p:sp>
      <p:sp>
        <p:nvSpPr>
          <p:cNvPr id="6" name="Footer Placeholder 5"/>
          <p:cNvSpPr>
            <a:spLocks noGrp="1"/>
          </p:cNvSpPr>
          <p:nvPr>
            <p:ph type="ftr" sz="quarter" idx="11"/>
          </p:nvPr>
        </p:nvSpPr>
        <p:spPr/>
        <p:txBody>
          <a:bodyPr/>
          <a:lstStyle/>
          <a:p>
            <a:r>
              <a:rPr lang="en-US" smtClean="0"/>
              <a:t>G.J. Shah &amp; Company, Chartered Accountants</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229600" cy="990600"/>
          </a:xfrm>
          <a:prstGeom prst="rect">
            <a:avLst/>
          </a:prstGeom>
        </p:spPr>
        <p:txBody>
          <a:bodyPr vert="horz"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59A7F42A-5ED8-41E2-9832-DB09F7462005}" type="datetime1">
              <a:rPr lang="en-US" smtClean="0"/>
              <a:pPr/>
              <a:t>12/2/2022</a:t>
            </a:fld>
            <a:endParaRPr lang="en-US"/>
          </a:p>
        </p:txBody>
      </p:sp>
      <p:sp>
        <p:nvSpPr>
          <p:cNvPr id="3" name="Footer Placeholder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r>
              <a:rPr lang="en-US" smtClean="0"/>
              <a:t>G.J. Shah &amp; Company, Chartered Accountants</a:t>
            </a:r>
            <a:endParaRPr lang="en-US"/>
          </a:p>
        </p:txBody>
      </p:sp>
      <p:sp>
        <p:nvSpPr>
          <p:cNvPr id="23" name="Slide Number Placeholder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B6F15528-21DE-4FAA-801E-634DDDAF4B2B}" type="slidenum">
              <a:rPr lang="en-US" smtClean="0"/>
              <a:pPr/>
              <a:t>‹#›</a:t>
            </a:fld>
            <a:endParaRPr lang="en-US"/>
          </a:p>
        </p:txBody>
      </p:sp>
      <p:sp>
        <p:nvSpPr>
          <p:cNvPr id="28" name="Straight Connector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Straight Connector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Isosceles Triangle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2.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2.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2.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2.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2.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45.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2.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46.xml.rels><?xml version="1.0" encoding="UTF-8" standalone="yes"?>
<Relationships xmlns="http://schemas.openxmlformats.org/package/2006/relationships"><Relationship Id="rId3" Type="http://schemas.openxmlformats.org/officeDocument/2006/relationships/diagramLayout" Target="../diagrams/layout24.xml"/><Relationship Id="rId2" Type="http://schemas.openxmlformats.org/officeDocument/2006/relationships/diagramData" Target="../diagrams/data24.xml"/><Relationship Id="rId1" Type="http://schemas.openxmlformats.org/officeDocument/2006/relationships/slideLayout" Target="../slideLayouts/slideLayout2.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47.xml.rels><?xml version="1.0" encoding="UTF-8" standalone="yes"?>
<Relationships xmlns="http://schemas.openxmlformats.org/package/2006/relationships"><Relationship Id="rId3" Type="http://schemas.openxmlformats.org/officeDocument/2006/relationships/diagramData" Target="../diagrams/data25.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48.xml.rels><?xml version="1.0" encoding="UTF-8" standalone="yes"?>
<Relationships xmlns="http://schemas.openxmlformats.org/package/2006/relationships"><Relationship Id="rId3" Type="http://schemas.openxmlformats.org/officeDocument/2006/relationships/diagramLayout" Target="../diagrams/layout26.xml"/><Relationship Id="rId2" Type="http://schemas.openxmlformats.org/officeDocument/2006/relationships/diagramData" Target="../diagrams/data26.xml"/><Relationship Id="rId1" Type="http://schemas.openxmlformats.org/officeDocument/2006/relationships/slideLayout" Target="../slideLayouts/slideLayout2.xml"/><Relationship Id="rId5" Type="http://schemas.openxmlformats.org/officeDocument/2006/relationships/diagramColors" Target="../diagrams/colors26.xml"/><Relationship Id="rId4" Type="http://schemas.openxmlformats.org/officeDocument/2006/relationships/diagramQuickStyle" Target="../diagrams/quickStyle26.xml"/></Relationships>
</file>

<file path=ppt/slides/_rels/slide49.xml.rels><?xml version="1.0" encoding="UTF-8" standalone="yes"?>
<Relationships xmlns="http://schemas.openxmlformats.org/package/2006/relationships"><Relationship Id="rId3" Type="http://schemas.openxmlformats.org/officeDocument/2006/relationships/diagramLayout" Target="../diagrams/layout27.xml"/><Relationship Id="rId2" Type="http://schemas.openxmlformats.org/officeDocument/2006/relationships/diagramData" Target="../diagrams/data27.xml"/><Relationship Id="rId1" Type="http://schemas.openxmlformats.org/officeDocument/2006/relationships/slideLayout" Target="../slideLayouts/slideLayout2.xml"/><Relationship Id="rId5" Type="http://schemas.openxmlformats.org/officeDocument/2006/relationships/diagramColors" Target="../diagrams/colors27.xml"/><Relationship Id="rId4" Type="http://schemas.openxmlformats.org/officeDocument/2006/relationships/diagramQuickStyle" Target="../diagrams/quickStyle2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diagramLayout" Target="../diagrams/layout28.xml"/><Relationship Id="rId2" Type="http://schemas.openxmlformats.org/officeDocument/2006/relationships/diagramData" Target="../diagrams/data28.xml"/><Relationship Id="rId1" Type="http://schemas.openxmlformats.org/officeDocument/2006/relationships/slideLayout" Target="../slideLayouts/slideLayout2.xml"/><Relationship Id="rId5" Type="http://schemas.openxmlformats.org/officeDocument/2006/relationships/diagramColors" Target="../diagrams/colors28.xml"/><Relationship Id="rId4" Type="http://schemas.openxmlformats.org/officeDocument/2006/relationships/diagramQuickStyle" Target="../diagrams/quickStyle28.xml"/></Relationships>
</file>

<file path=ppt/slides/_rels/slide51.xml.rels><?xml version="1.0" encoding="UTF-8" standalone="yes"?>
<Relationships xmlns="http://schemas.openxmlformats.org/package/2006/relationships"><Relationship Id="rId3" Type="http://schemas.openxmlformats.org/officeDocument/2006/relationships/diagramLayout" Target="../diagrams/layout29.xml"/><Relationship Id="rId2" Type="http://schemas.openxmlformats.org/officeDocument/2006/relationships/diagramData" Target="../diagrams/data29.xml"/><Relationship Id="rId1" Type="http://schemas.openxmlformats.org/officeDocument/2006/relationships/slideLayout" Target="../slideLayouts/slideLayout2.xml"/><Relationship Id="rId5" Type="http://schemas.openxmlformats.org/officeDocument/2006/relationships/diagramColors" Target="../diagrams/colors29.xml"/><Relationship Id="rId4" Type="http://schemas.openxmlformats.org/officeDocument/2006/relationships/diagramQuickStyle" Target="../diagrams/quickStyle29.xml"/></Relationships>
</file>

<file path=ppt/slides/_rels/slide52.xml.rels><?xml version="1.0" encoding="UTF-8" standalone="yes"?>
<Relationships xmlns="http://schemas.openxmlformats.org/package/2006/relationships"><Relationship Id="rId3" Type="http://schemas.openxmlformats.org/officeDocument/2006/relationships/diagramLayout" Target="../diagrams/layout30.xml"/><Relationship Id="rId2" Type="http://schemas.openxmlformats.org/officeDocument/2006/relationships/diagramData" Target="../diagrams/data30.xml"/><Relationship Id="rId1" Type="http://schemas.openxmlformats.org/officeDocument/2006/relationships/slideLayout" Target="../slideLayouts/slideLayout2.xml"/><Relationship Id="rId5" Type="http://schemas.openxmlformats.org/officeDocument/2006/relationships/diagramColors" Target="../diagrams/colors30.xml"/><Relationship Id="rId4" Type="http://schemas.openxmlformats.org/officeDocument/2006/relationships/diagramQuickStyle" Target="../diagrams/quickStyle30.xml"/></Relationships>
</file>

<file path=ppt/slides/_rels/slide53.xml.rels><?xml version="1.0" encoding="UTF-8" standalone="yes"?>
<Relationships xmlns="http://schemas.openxmlformats.org/package/2006/relationships"><Relationship Id="rId3" Type="http://schemas.openxmlformats.org/officeDocument/2006/relationships/diagramLayout" Target="../diagrams/layout31.xml"/><Relationship Id="rId2" Type="http://schemas.openxmlformats.org/officeDocument/2006/relationships/diagramData" Target="../diagrams/data31.xml"/><Relationship Id="rId1" Type="http://schemas.openxmlformats.org/officeDocument/2006/relationships/slideLayout" Target="../slideLayouts/slideLayout2.xml"/><Relationship Id="rId5" Type="http://schemas.openxmlformats.org/officeDocument/2006/relationships/diagramColors" Target="../diagrams/colors31.xml"/><Relationship Id="rId4" Type="http://schemas.openxmlformats.org/officeDocument/2006/relationships/diagramQuickStyle" Target="../diagrams/quickStyle31.xml"/></Relationships>
</file>

<file path=ppt/slides/_rels/slide5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hyperlink" Target="file:///H:\Cash%20related%20issues\fileopen.aspx%3fid=101010000000098383&amp;source=link" TargetMode="Externa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diagramLayout" Target="../diagrams/layout32.xml"/><Relationship Id="rId2" Type="http://schemas.openxmlformats.org/officeDocument/2006/relationships/diagramData" Target="../diagrams/data32.xml"/><Relationship Id="rId1" Type="http://schemas.openxmlformats.org/officeDocument/2006/relationships/slideLayout" Target="../slideLayouts/slideLayout2.xml"/><Relationship Id="rId5" Type="http://schemas.openxmlformats.org/officeDocument/2006/relationships/diagramColors" Target="../diagrams/colors32.xml"/><Relationship Id="rId4" Type="http://schemas.openxmlformats.org/officeDocument/2006/relationships/diagramQuickStyle" Target="../diagrams/quickStyle32.xml"/></Relationships>
</file>

<file path=ppt/slides/_rels/slide57.xml.rels><?xml version="1.0" encoding="UTF-8" standalone="yes"?>
<Relationships xmlns="http://schemas.openxmlformats.org/package/2006/relationships"><Relationship Id="rId3" Type="http://schemas.openxmlformats.org/officeDocument/2006/relationships/diagramLayout" Target="../diagrams/layout33.xml"/><Relationship Id="rId2" Type="http://schemas.openxmlformats.org/officeDocument/2006/relationships/diagramData" Target="../diagrams/data33.xml"/><Relationship Id="rId1" Type="http://schemas.openxmlformats.org/officeDocument/2006/relationships/slideLayout" Target="../slideLayouts/slideLayout2.xml"/><Relationship Id="rId5" Type="http://schemas.openxmlformats.org/officeDocument/2006/relationships/diagramColors" Target="../diagrams/colors33.xml"/><Relationship Id="rId4" Type="http://schemas.openxmlformats.org/officeDocument/2006/relationships/diagramQuickStyle" Target="../diagrams/quickStyle3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diagramLayout" Target="../diagrams/layout34.xml"/><Relationship Id="rId2" Type="http://schemas.openxmlformats.org/officeDocument/2006/relationships/diagramData" Target="../diagrams/data34.xml"/><Relationship Id="rId1" Type="http://schemas.openxmlformats.org/officeDocument/2006/relationships/slideLayout" Target="../slideLayouts/slideLayout2.xml"/><Relationship Id="rId5" Type="http://schemas.openxmlformats.org/officeDocument/2006/relationships/diagramColors" Target="../diagrams/colors34.xml"/><Relationship Id="rId4" Type="http://schemas.openxmlformats.org/officeDocument/2006/relationships/diagramQuickStyle" Target="../diagrams/quickStyle34.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3" Type="http://schemas.openxmlformats.org/officeDocument/2006/relationships/diagramLayout" Target="../diagrams/layout35.xml"/><Relationship Id="rId2" Type="http://schemas.openxmlformats.org/officeDocument/2006/relationships/diagramData" Target="../diagrams/data35.xml"/><Relationship Id="rId1" Type="http://schemas.openxmlformats.org/officeDocument/2006/relationships/slideLayout" Target="../slideLayouts/slideLayout2.xml"/><Relationship Id="rId5" Type="http://schemas.openxmlformats.org/officeDocument/2006/relationships/diagramColors" Target="../diagrams/colors35.xml"/><Relationship Id="rId4" Type="http://schemas.openxmlformats.org/officeDocument/2006/relationships/diagramQuickStyle" Target="../diagrams/quickStyle35.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19200" y="3733800"/>
            <a:ext cx="6858000" cy="990600"/>
          </a:xfrm>
        </p:spPr>
        <p:txBody>
          <a:bodyPr>
            <a:noAutofit/>
          </a:bodyPr>
          <a:lstStyle/>
          <a:p>
            <a:pPr algn="ctr"/>
            <a:r>
              <a:rPr lang="en-US" b="1" dirty="0" smtClean="0">
                <a:solidFill>
                  <a:schemeClr val="bg2">
                    <a:lumMod val="10000"/>
                  </a:schemeClr>
                </a:solidFill>
              </a:rPr>
              <a:t>Analysis of Business Deductions under Income tax</a:t>
            </a:r>
            <a:endParaRPr lang="en-US" b="1" dirty="0">
              <a:solidFill>
                <a:schemeClr val="bg2">
                  <a:lumMod val="10000"/>
                </a:schemeClr>
              </a:solidFill>
            </a:endParaRPr>
          </a:p>
        </p:txBody>
      </p:sp>
      <p:sp>
        <p:nvSpPr>
          <p:cNvPr id="3" name="Subtitle 2"/>
          <p:cNvSpPr>
            <a:spLocks noGrp="1"/>
          </p:cNvSpPr>
          <p:nvPr>
            <p:ph type="subTitle" idx="1"/>
          </p:nvPr>
        </p:nvSpPr>
        <p:spPr>
          <a:xfrm>
            <a:off x="1219200" y="5124450"/>
            <a:ext cx="6858000" cy="666750"/>
          </a:xfrm>
        </p:spPr>
        <p:txBody>
          <a:bodyPr>
            <a:normAutofit fontScale="62500" lnSpcReduction="20000"/>
          </a:bodyPr>
          <a:lstStyle/>
          <a:p>
            <a:r>
              <a:rPr lang="en-US" sz="3800" b="1" dirty="0" smtClean="0">
                <a:solidFill>
                  <a:schemeClr val="bg2">
                    <a:lumMod val="10000"/>
                  </a:schemeClr>
                </a:solidFill>
              </a:rPr>
              <a:t>By CA. Pankaj Shah</a:t>
            </a:r>
          </a:p>
          <a:p>
            <a:r>
              <a:rPr lang="en-US" sz="2400" dirty="0" smtClean="0">
                <a:solidFill>
                  <a:schemeClr val="bg2">
                    <a:lumMod val="10000"/>
                  </a:schemeClr>
                </a:solidFill>
              </a:rPr>
              <a:t>BBA, LLB(</a:t>
            </a:r>
            <a:r>
              <a:rPr lang="en-US" sz="2400" dirty="0" err="1" smtClean="0">
                <a:solidFill>
                  <a:schemeClr val="bg2">
                    <a:lumMod val="10000"/>
                  </a:schemeClr>
                </a:solidFill>
              </a:rPr>
              <a:t>Hons</a:t>
            </a:r>
            <a:r>
              <a:rPr lang="en-US" sz="2400" dirty="0" smtClean="0">
                <a:solidFill>
                  <a:schemeClr val="bg2">
                    <a:lumMod val="10000"/>
                  </a:schemeClr>
                </a:solidFill>
              </a:rPr>
              <a:t>), CS, FCA, DISA(ICA) </a:t>
            </a:r>
            <a:r>
              <a:rPr lang="en-US" sz="2400" dirty="0" err="1" smtClean="0">
                <a:solidFill>
                  <a:schemeClr val="bg2">
                    <a:lumMod val="10000"/>
                  </a:schemeClr>
                </a:solidFill>
              </a:rPr>
              <a:t>Phd</a:t>
            </a:r>
            <a:r>
              <a:rPr lang="en-US" sz="2400" dirty="0" smtClean="0">
                <a:solidFill>
                  <a:schemeClr val="bg2">
                    <a:lumMod val="10000"/>
                  </a:schemeClr>
                </a:solidFill>
              </a:rPr>
              <a:t> Scholar</a:t>
            </a:r>
            <a:endParaRPr lang="en-US" sz="2400" dirty="0">
              <a:solidFill>
                <a:schemeClr val="bg2">
                  <a:lumMod val="10000"/>
                </a:schemeClr>
              </a:solidFill>
            </a:endParaRPr>
          </a:p>
        </p:txBody>
      </p:sp>
      <p:pic>
        <p:nvPicPr>
          <p:cNvPr id="83970" name="Picture 2" descr="https://st2.depositphotos.com/2454953/10086/i/950/depositphotos_100865266-stock-photo-income-tax-word-cloud-concept.jpg"/>
          <p:cNvPicPr>
            <a:picLocks noChangeAspect="1" noChangeArrowheads="1"/>
          </p:cNvPicPr>
          <p:nvPr/>
        </p:nvPicPr>
        <p:blipFill>
          <a:blip r:embed="rId3">
            <a:duotone>
              <a:schemeClr val="accent3">
                <a:shade val="45000"/>
                <a:satMod val="135000"/>
              </a:schemeClr>
              <a:prstClr val="white"/>
            </a:duotone>
          </a:blip>
          <a:srcRect t="11143" b="10853"/>
          <a:stretch>
            <a:fillRect/>
          </a:stretch>
        </p:blipFill>
        <p:spPr bwMode="auto">
          <a:xfrm>
            <a:off x="1524000" y="228600"/>
            <a:ext cx="5943600" cy="3349149"/>
          </a:xfrm>
          <a:prstGeom prst="rect">
            <a:avLst/>
          </a:prstGeom>
          <a:ln>
            <a:noFill/>
          </a:ln>
          <a:effectLst>
            <a:softEdge rad="112500"/>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Section 32 Depreciation</a:t>
            </a:r>
            <a:endParaRPr lang="en-US" dirty="0"/>
          </a:p>
        </p:txBody>
      </p:sp>
      <p:sp>
        <p:nvSpPr>
          <p:cNvPr id="5" name="Text Placeholder 4"/>
          <p:cNvSpPr>
            <a:spLocks noGrp="1"/>
          </p:cNvSpPr>
          <p:nvPr>
            <p:ph type="body" idx="1"/>
          </p:nvPr>
        </p:nvSpPr>
        <p:spPr/>
        <p:txBody>
          <a:bodyPr/>
          <a:lstStyle/>
          <a:p>
            <a:endParaRPr lang="en-US"/>
          </a:p>
        </p:txBody>
      </p:sp>
      <p:sp>
        <p:nvSpPr>
          <p:cNvPr id="6" name="Footer Placeholder 5"/>
          <p:cNvSpPr>
            <a:spLocks noGrp="1"/>
          </p:cNvSpPr>
          <p:nvPr>
            <p:ph type="ftr" sz="quarter" idx="11"/>
          </p:nvPr>
        </p:nvSpPr>
        <p:spPr/>
        <p:txBody>
          <a:bodyPr/>
          <a:lstStyle/>
          <a:p>
            <a:r>
              <a:rPr lang="en-US" smtClean="0"/>
              <a:t>G.J. Shah &amp; Company, Chartered Accountants</a:t>
            </a:r>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457200"/>
            <a:ext cx="7772400" cy="762000"/>
          </a:xfrm>
        </p:spPr>
        <p:txBody>
          <a:bodyPr>
            <a:normAutofit/>
          </a:bodyPr>
          <a:lstStyle/>
          <a:p>
            <a:r>
              <a:rPr lang="en-US" b="1" dirty="0" smtClean="0"/>
              <a:t>Depreciation</a:t>
            </a:r>
            <a:endParaRPr lang="en-US" dirty="0"/>
          </a:p>
        </p:txBody>
      </p:sp>
      <p:sp>
        <p:nvSpPr>
          <p:cNvPr id="3" name="Content Placeholder 2"/>
          <p:cNvSpPr>
            <a:spLocks noGrp="1"/>
          </p:cNvSpPr>
          <p:nvPr>
            <p:ph sz="quarter" idx="1"/>
          </p:nvPr>
        </p:nvSpPr>
        <p:spPr>
          <a:xfrm>
            <a:off x="612648" y="1143000"/>
            <a:ext cx="8153400" cy="4876800"/>
          </a:xfrm>
        </p:spPr>
        <p:txBody>
          <a:bodyPr>
            <a:noAutofit/>
          </a:bodyPr>
          <a:lstStyle/>
          <a:p>
            <a:pPr>
              <a:spcAft>
                <a:spcPts val="600"/>
              </a:spcAft>
            </a:pPr>
            <a:r>
              <a:rPr lang="en-US" sz="1800" dirty="0" smtClean="0"/>
              <a:t>Where a vehicle is registered in the name of a Director, however it is in possession of company. Whether Depreciation is eligible?</a:t>
            </a:r>
          </a:p>
          <a:p>
            <a:pPr algn="just">
              <a:spcAft>
                <a:spcPts val="600"/>
              </a:spcAft>
              <a:buNone/>
            </a:pPr>
            <a:r>
              <a:rPr lang="en-US" sz="1800" i="1" dirty="0" smtClean="0">
                <a:solidFill>
                  <a:srgbClr val="0070C0"/>
                </a:solidFill>
              </a:rPr>
              <a:t>	The </a:t>
            </a:r>
            <a:r>
              <a:rPr lang="en-US" sz="1800" i="1" dirty="0" err="1" smtClean="0">
                <a:solidFill>
                  <a:srgbClr val="0070C0"/>
                </a:solidFill>
              </a:rPr>
              <a:t>Hon'ble</a:t>
            </a:r>
            <a:r>
              <a:rPr lang="en-US" sz="1800" i="1" dirty="0" smtClean="0">
                <a:solidFill>
                  <a:srgbClr val="0070C0"/>
                </a:solidFill>
              </a:rPr>
              <a:t> Supreme Court in </a:t>
            </a:r>
            <a:r>
              <a:rPr lang="en-US" sz="1800" b="1" i="1" u="sng" dirty="0" smtClean="0">
                <a:solidFill>
                  <a:srgbClr val="0070C0"/>
                </a:solidFill>
              </a:rPr>
              <a:t>Mysore Minerals Ltd Vs. CIT (239 ITR 775)</a:t>
            </a:r>
            <a:r>
              <a:rPr lang="en-US" sz="1800" i="1" dirty="0" smtClean="0">
                <a:solidFill>
                  <a:srgbClr val="0070C0"/>
                </a:solidFill>
              </a:rPr>
              <a:t> held that the terms "own", "ownership" and "owned" are generic and relative terms. The term "owned" as </a:t>
            </a:r>
            <a:r>
              <a:rPr lang="en-US" sz="1800" i="1" dirty="0" err="1" smtClean="0">
                <a:solidFill>
                  <a:srgbClr val="0070C0"/>
                </a:solidFill>
              </a:rPr>
              <a:t>occuring</a:t>
            </a:r>
            <a:r>
              <a:rPr lang="en-US" sz="1800" i="1" dirty="0" smtClean="0">
                <a:solidFill>
                  <a:srgbClr val="0070C0"/>
                </a:solidFill>
              </a:rPr>
              <a:t> in section 32 (1) of the Act must be assigned a wider meaning. Anyone in possession of property in his own title  exercising such dominion over the property as would enable others being excluded </a:t>
            </a:r>
            <a:r>
              <a:rPr lang="en-US" sz="1800" i="1" dirty="0" err="1" smtClean="0">
                <a:solidFill>
                  <a:srgbClr val="0070C0"/>
                </a:solidFill>
              </a:rPr>
              <a:t>therefrom</a:t>
            </a:r>
            <a:r>
              <a:rPr lang="en-US" sz="1800" i="1" dirty="0" smtClean="0">
                <a:solidFill>
                  <a:srgbClr val="0070C0"/>
                </a:solidFill>
              </a:rPr>
              <a:t> and having the right to use and occupy the property and / or to enjoy its usufruct in his own right would be the owner though a formal deed of title may no have been executed and registered as contemplated by the Transfer of Property Act, the Registration Act, etc. </a:t>
            </a:r>
          </a:p>
          <a:p>
            <a:pPr>
              <a:spcAft>
                <a:spcPts val="600"/>
              </a:spcAft>
            </a:pPr>
            <a:r>
              <a:rPr lang="en-US" sz="1800" dirty="0" smtClean="0"/>
              <a:t>Where due to lock out in </a:t>
            </a:r>
            <a:r>
              <a:rPr lang="en-US" sz="1800" dirty="0" err="1" smtClean="0"/>
              <a:t>Maruti</a:t>
            </a:r>
            <a:r>
              <a:rPr lang="en-US" sz="1800" dirty="0" smtClean="0"/>
              <a:t> plant, it did not </a:t>
            </a:r>
            <a:r>
              <a:rPr lang="en-US" sz="1800" dirty="0" err="1" smtClean="0"/>
              <a:t>funtion</a:t>
            </a:r>
            <a:r>
              <a:rPr lang="en-US" sz="1800" dirty="0" smtClean="0"/>
              <a:t> for 3 years. Whether Depreciation is available for those 3 years?</a:t>
            </a:r>
          </a:p>
          <a:p>
            <a:pPr>
              <a:spcAft>
                <a:spcPts val="600"/>
              </a:spcAft>
              <a:buNone/>
            </a:pPr>
            <a:r>
              <a:rPr lang="en-US" sz="1800" i="1" dirty="0" smtClean="0">
                <a:solidFill>
                  <a:srgbClr val="0070C0"/>
                </a:solidFill>
              </a:rPr>
              <a:t>	In </a:t>
            </a:r>
            <a:r>
              <a:rPr lang="en-US" sz="1800" b="1" i="1" u="sng" dirty="0" err="1" smtClean="0">
                <a:solidFill>
                  <a:srgbClr val="0070C0"/>
                </a:solidFill>
              </a:rPr>
              <a:t>Swati</a:t>
            </a:r>
            <a:r>
              <a:rPr lang="en-US" sz="1800" b="1" i="1" u="sng" dirty="0" smtClean="0">
                <a:solidFill>
                  <a:srgbClr val="0070C0"/>
                </a:solidFill>
              </a:rPr>
              <a:t> Synthetics Case (38 SOT 208)</a:t>
            </a:r>
            <a:r>
              <a:rPr lang="en-US" sz="1800" i="1" dirty="0" smtClean="0">
                <a:solidFill>
                  <a:srgbClr val="0070C0"/>
                </a:solidFill>
              </a:rPr>
              <a:t>, it is held that condition of ‘use’ is relevant only in which asset is purchased, thereafter it forms part of block and is passively used even if the plant is closed. Therefore depreciation is allowable in case of a closed unit too.</a:t>
            </a:r>
          </a:p>
        </p:txBody>
      </p:sp>
      <p:sp>
        <p:nvSpPr>
          <p:cNvPr id="4" name="Footer Placeholder 3"/>
          <p:cNvSpPr>
            <a:spLocks noGrp="1"/>
          </p:cNvSpPr>
          <p:nvPr>
            <p:ph type="ftr" sz="quarter" idx="11"/>
          </p:nvPr>
        </p:nvSpPr>
        <p:spPr/>
        <p:txBody>
          <a:bodyPr/>
          <a:lstStyle/>
          <a:p>
            <a:r>
              <a:rPr lang="en-US" smtClean="0"/>
              <a:t>G.J. Shah &amp; Company, Chartered Accountants</a:t>
            </a: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04800"/>
            <a:ext cx="8610600" cy="685800"/>
          </a:xfrm>
        </p:spPr>
        <p:txBody>
          <a:bodyPr>
            <a:normAutofit/>
          </a:bodyPr>
          <a:lstStyle/>
          <a:p>
            <a:r>
              <a:rPr lang="en-US" b="1" dirty="0" smtClean="0"/>
              <a:t>Depreciation on Intangibles</a:t>
            </a:r>
            <a:endParaRPr lang="en-US" dirty="0"/>
          </a:p>
        </p:txBody>
      </p:sp>
      <p:graphicFrame>
        <p:nvGraphicFramePr>
          <p:cNvPr id="4" name="Table 3"/>
          <p:cNvGraphicFramePr>
            <a:graphicFrameLocks noGrp="1"/>
          </p:cNvGraphicFramePr>
          <p:nvPr/>
        </p:nvGraphicFramePr>
        <p:xfrm>
          <a:off x="457200" y="1219202"/>
          <a:ext cx="7848600" cy="4694625"/>
        </p:xfrm>
        <a:graphic>
          <a:graphicData uri="http://schemas.openxmlformats.org/drawingml/2006/table">
            <a:tbl>
              <a:tblPr firstRow="1" bandRow="1">
                <a:tableStyleId>{5C22544A-7EE6-4342-B048-85BDC9FD1C3A}</a:tableStyleId>
              </a:tblPr>
              <a:tblGrid>
                <a:gridCol w="3924300"/>
                <a:gridCol w="3924300"/>
              </a:tblGrid>
              <a:tr h="597682">
                <a:tc>
                  <a:txBody>
                    <a:bodyPr/>
                    <a:lstStyle/>
                    <a:p>
                      <a:r>
                        <a:rPr lang="en-US" dirty="0" smtClean="0"/>
                        <a:t>Item</a:t>
                      </a:r>
                      <a:endParaRPr lang="en-US" dirty="0"/>
                    </a:p>
                  </a:txBody>
                  <a:tcPr/>
                </a:tc>
                <a:tc>
                  <a:txBody>
                    <a:bodyPr/>
                    <a:lstStyle/>
                    <a:p>
                      <a:r>
                        <a:rPr lang="en-US" dirty="0" smtClean="0"/>
                        <a:t>Citation</a:t>
                      </a:r>
                      <a:endParaRPr lang="en-US" dirty="0"/>
                    </a:p>
                  </a:txBody>
                  <a:tcPr/>
                </a:tc>
              </a:tr>
              <a:tr h="838347">
                <a:tc>
                  <a:txBody>
                    <a:bodyPr/>
                    <a:lstStyle/>
                    <a:p>
                      <a:r>
                        <a:rPr lang="en-US" dirty="0" smtClean="0"/>
                        <a:t>Goodwill</a:t>
                      </a:r>
                      <a:endParaRPr lang="en-US" dirty="0"/>
                    </a:p>
                  </a:txBody>
                  <a:tcPr/>
                </a:tc>
                <a:tc>
                  <a:txBody>
                    <a:bodyPr/>
                    <a:lstStyle/>
                    <a:p>
                      <a:r>
                        <a:rPr kumimoji="0" lang="en-US" sz="1800" b="1" i="1" kern="1200" dirty="0" smtClean="0">
                          <a:solidFill>
                            <a:schemeClr val="dk1"/>
                          </a:solidFill>
                          <a:latin typeface="+mn-lt"/>
                          <a:ea typeface="+mn-ea"/>
                          <a:cs typeface="+mn-cs"/>
                        </a:rPr>
                        <a:t>SMIFS SECURITIES</a:t>
                      </a:r>
                      <a:r>
                        <a:rPr kumimoji="0" lang="en-US" sz="1800" b="1" i="1" kern="1200" baseline="0" dirty="0" smtClean="0">
                          <a:solidFill>
                            <a:schemeClr val="dk1"/>
                          </a:solidFill>
                          <a:latin typeface="+mn-lt"/>
                          <a:ea typeface="+mn-ea"/>
                          <a:cs typeface="+mn-cs"/>
                        </a:rPr>
                        <a:t> Ltd.</a:t>
                      </a:r>
                    </a:p>
                    <a:p>
                      <a:r>
                        <a:rPr kumimoji="0" lang="en-US" sz="1800" b="1" i="1" kern="1200" baseline="0" dirty="0" smtClean="0">
                          <a:solidFill>
                            <a:schemeClr val="dk1"/>
                          </a:solidFill>
                          <a:latin typeface="+mn-lt"/>
                          <a:ea typeface="+mn-ea"/>
                          <a:cs typeface="+mn-cs"/>
                        </a:rPr>
                        <a:t>(Supreme Court)</a:t>
                      </a:r>
                      <a:endParaRPr kumimoji="0" lang="en-US" sz="1800" kern="1200" baseline="0" dirty="0" smtClean="0">
                        <a:solidFill>
                          <a:schemeClr val="dk1"/>
                        </a:solidFill>
                        <a:latin typeface="+mn-lt"/>
                        <a:ea typeface="+mn-ea"/>
                        <a:cs typeface="+mn-cs"/>
                      </a:endParaRPr>
                    </a:p>
                  </a:txBody>
                  <a:tcPr/>
                </a:tc>
              </a:tr>
              <a:tr h="1031616">
                <a:tc>
                  <a:txBody>
                    <a:bodyPr/>
                    <a:lstStyle/>
                    <a:p>
                      <a:r>
                        <a:rPr lang="en-US" dirty="0" smtClean="0"/>
                        <a:t>Skill</a:t>
                      </a:r>
                      <a:r>
                        <a:rPr lang="en-US" baseline="0" dirty="0" smtClean="0"/>
                        <a:t> and Knowhow of </a:t>
                      </a:r>
                      <a:r>
                        <a:rPr lang="en-US" baseline="0" dirty="0" err="1" smtClean="0"/>
                        <a:t>Labour</a:t>
                      </a:r>
                      <a:endParaRPr lang="en-US" dirty="0"/>
                    </a:p>
                  </a:txBody>
                  <a:tcPr/>
                </a:tc>
                <a:tc>
                  <a:txBody>
                    <a:bodyPr/>
                    <a:lstStyle/>
                    <a:p>
                      <a:r>
                        <a:rPr lang="sv-SE" b="1" i="1" dirty="0" smtClean="0"/>
                        <a:t>BOSCH LTD v. CIT </a:t>
                      </a:r>
                    </a:p>
                    <a:p>
                      <a:r>
                        <a:rPr lang="sv-SE" b="1" i="1" dirty="0" smtClean="0"/>
                        <a:t>(2009-TIOL-736-ITAT-BANG)</a:t>
                      </a:r>
                      <a:endParaRPr lang="en-US" b="1" i="1" dirty="0"/>
                    </a:p>
                  </a:txBody>
                  <a:tcPr/>
                </a:tc>
              </a:tr>
              <a:tr h="1031616">
                <a:tc>
                  <a:txBody>
                    <a:bodyPr/>
                    <a:lstStyle/>
                    <a:p>
                      <a:r>
                        <a:rPr lang="en-US" dirty="0" smtClean="0"/>
                        <a:t>Brand Name </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i="1" dirty="0" err="1" smtClean="0"/>
                        <a:t>Raveendran</a:t>
                      </a:r>
                      <a:r>
                        <a:rPr lang="en-US" b="1" i="1" dirty="0" smtClean="0"/>
                        <a:t> </a:t>
                      </a:r>
                      <a:r>
                        <a:rPr lang="en-US" b="1" i="1" dirty="0" err="1" smtClean="0"/>
                        <a:t>Pillai</a:t>
                      </a:r>
                      <a:endParaRPr lang="en-US" b="1" i="1"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1" i="1" dirty="0" smtClean="0"/>
                        <a:t>332 ITR 549 (Kerala HC)</a:t>
                      </a:r>
                      <a:endParaRPr lang="en-US" b="1" i="1" dirty="0"/>
                    </a:p>
                  </a:txBody>
                  <a:tcPr/>
                </a:tc>
              </a:tr>
              <a:tr h="597682">
                <a:tc>
                  <a:txBody>
                    <a:bodyPr/>
                    <a:lstStyle/>
                    <a:p>
                      <a:r>
                        <a:rPr lang="en-US" dirty="0" smtClean="0"/>
                        <a:t>Non Compete</a:t>
                      </a:r>
                      <a:endParaRPr lang="en-US" dirty="0"/>
                    </a:p>
                  </a:txBody>
                  <a:tcPr/>
                </a:tc>
                <a:tc>
                  <a:txBody>
                    <a:bodyPr/>
                    <a:lstStyle/>
                    <a:p>
                      <a:r>
                        <a:rPr lang="en-US" b="1" i="1" dirty="0" err="1" smtClean="0"/>
                        <a:t>Medicorp</a:t>
                      </a:r>
                      <a:r>
                        <a:rPr lang="en-US" b="1" i="1" dirty="0" smtClean="0"/>
                        <a:t> Tech. 21 DTR 69</a:t>
                      </a:r>
                      <a:endParaRPr lang="en-US" b="1" i="1" dirty="0"/>
                    </a:p>
                  </a:txBody>
                  <a:tcPr/>
                </a:tc>
              </a:tr>
              <a:tr h="597682">
                <a:tc>
                  <a:txBody>
                    <a:bodyPr/>
                    <a:lstStyle/>
                    <a:p>
                      <a:r>
                        <a:rPr lang="en-US" dirty="0" smtClean="0"/>
                        <a:t>Marketing and</a:t>
                      </a:r>
                      <a:r>
                        <a:rPr lang="en-US" baseline="0" dirty="0" smtClean="0"/>
                        <a:t> Commercial Rights</a:t>
                      </a:r>
                      <a:endParaRPr lang="en-US" dirty="0"/>
                    </a:p>
                  </a:txBody>
                  <a:tcPr/>
                </a:tc>
                <a:tc>
                  <a:txBody>
                    <a:bodyPr/>
                    <a:lstStyle/>
                    <a:p>
                      <a:r>
                        <a:rPr kumimoji="0" lang="en-US" sz="1800" b="1" i="1" kern="1200" dirty="0" smtClean="0">
                          <a:solidFill>
                            <a:schemeClr val="dk1"/>
                          </a:solidFill>
                          <a:latin typeface="+mn-lt"/>
                          <a:ea typeface="+mn-ea"/>
                          <a:cs typeface="+mn-cs"/>
                        </a:rPr>
                        <a:t>Skyline Caterers (20 SOT 266)</a:t>
                      </a:r>
                      <a:r>
                        <a:rPr kumimoji="0" lang="en-US" sz="1800" kern="1200" dirty="0" smtClean="0">
                          <a:solidFill>
                            <a:schemeClr val="dk1"/>
                          </a:solidFill>
                          <a:latin typeface="+mn-lt"/>
                          <a:ea typeface="+mn-ea"/>
                          <a:cs typeface="+mn-cs"/>
                        </a:rPr>
                        <a:t> </a:t>
                      </a:r>
                      <a:endParaRPr kumimoji="0" lang="en-US" sz="1800" kern="1200" baseline="0" dirty="0" smtClean="0">
                        <a:solidFill>
                          <a:schemeClr val="dk1"/>
                        </a:solidFill>
                        <a:latin typeface="+mn-lt"/>
                        <a:ea typeface="+mn-ea"/>
                        <a:cs typeface="+mn-cs"/>
                      </a:endParaRPr>
                    </a:p>
                  </a:txBody>
                  <a:tcPr/>
                </a:tc>
              </a:tr>
            </a:tbl>
          </a:graphicData>
        </a:graphic>
      </p:graphicFrame>
      <p:sp>
        <p:nvSpPr>
          <p:cNvPr id="5" name="Footer Placeholder 4"/>
          <p:cNvSpPr>
            <a:spLocks noGrp="1"/>
          </p:cNvSpPr>
          <p:nvPr>
            <p:ph type="ftr" sz="quarter" idx="11"/>
          </p:nvPr>
        </p:nvSpPr>
        <p:spPr/>
        <p:txBody>
          <a:bodyPr/>
          <a:lstStyle/>
          <a:p>
            <a:r>
              <a:rPr lang="en-US" smtClean="0"/>
              <a:t>G.J. Shah &amp; Company, Chartered Accountants</a:t>
            </a:r>
            <a:endParaRPr lang="en-US"/>
          </a:p>
        </p:txBody>
      </p:sp>
    </p:spTree>
    <p:extLst>
      <p:ext uri="{BB962C8B-B14F-4D97-AF65-F5344CB8AC3E}">
        <p14:creationId xmlns="" xmlns:p14="http://schemas.microsoft.com/office/powerpoint/2010/main" val="397542701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Section 36</a:t>
            </a:r>
            <a:endParaRPr lang="en-US" dirty="0"/>
          </a:p>
        </p:txBody>
      </p:sp>
      <p:sp>
        <p:nvSpPr>
          <p:cNvPr id="5" name="Text Placeholder 4"/>
          <p:cNvSpPr>
            <a:spLocks noGrp="1"/>
          </p:cNvSpPr>
          <p:nvPr>
            <p:ph type="body" idx="1"/>
          </p:nvPr>
        </p:nvSpPr>
        <p:spPr/>
        <p:txBody>
          <a:bodyPr/>
          <a:lstStyle/>
          <a:p>
            <a:endParaRPr lang="en-US"/>
          </a:p>
        </p:txBody>
      </p:sp>
      <p:sp>
        <p:nvSpPr>
          <p:cNvPr id="6" name="Footer Placeholder 5"/>
          <p:cNvSpPr>
            <a:spLocks noGrp="1"/>
          </p:cNvSpPr>
          <p:nvPr>
            <p:ph type="ftr" sz="quarter" idx="11"/>
          </p:nvPr>
        </p:nvSpPr>
        <p:spPr/>
        <p:txBody>
          <a:bodyPr/>
          <a:lstStyle/>
          <a:p>
            <a:r>
              <a:rPr lang="en-US" smtClean="0"/>
              <a:t>G.J. Shah &amp; Company, Chartered Accountants</a:t>
            </a:r>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Delay Employee contribution to PF</a:t>
            </a:r>
            <a:endParaRPr lang="en-US" dirty="0"/>
          </a:p>
        </p:txBody>
      </p:sp>
      <p:graphicFrame>
        <p:nvGraphicFramePr>
          <p:cNvPr id="4" name="Content Placeholder 3"/>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Footer Placeholder 4"/>
          <p:cNvSpPr>
            <a:spLocks noGrp="1"/>
          </p:cNvSpPr>
          <p:nvPr>
            <p:ph type="ftr" sz="quarter" idx="11"/>
          </p:nvPr>
        </p:nvSpPr>
        <p:spPr/>
        <p:txBody>
          <a:bodyPr/>
          <a:lstStyle/>
          <a:p>
            <a:r>
              <a:rPr lang="en-US" smtClean="0"/>
              <a:t>G.J. Shah &amp; Company, Chartered Accountants</a:t>
            </a:r>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686800" cy="990600"/>
          </a:xfrm>
        </p:spPr>
        <p:txBody>
          <a:bodyPr>
            <a:normAutofit fontScale="90000"/>
          </a:bodyPr>
          <a:lstStyle/>
          <a:p>
            <a:pPr algn="just"/>
            <a:r>
              <a:rPr lang="en-US" dirty="0" smtClean="0"/>
              <a:t>143(1) adjustment for Employee contribution</a:t>
            </a:r>
            <a:endParaRPr lang="en-US" dirty="0"/>
          </a:p>
        </p:txBody>
      </p:sp>
      <p:graphicFrame>
        <p:nvGraphicFramePr>
          <p:cNvPr id="4" name="Content Placeholder 3"/>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Footer Placeholder 4"/>
          <p:cNvSpPr>
            <a:spLocks noGrp="1"/>
          </p:cNvSpPr>
          <p:nvPr>
            <p:ph type="ftr" sz="quarter" idx="11"/>
          </p:nvPr>
        </p:nvSpPr>
        <p:spPr/>
        <p:txBody>
          <a:bodyPr/>
          <a:lstStyle/>
          <a:p>
            <a:r>
              <a:rPr lang="en-US" smtClean="0"/>
              <a:t>G.J. Shah &amp; Company, Chartered Accountants</a:t>
            </a:r>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Section 37 - Residuary</a:t>
            </a:r>
            <a:endParaRPr lang="en-US" dirty="0"/>
          </a:p>
        </p:txBody>
      </p:sp>
      <p:sp>
        <p:nvSpPr>
          <p:cNvPr id="5" name="Text Placeholder 4"/>
          <p:cNvSpPr>
            <a:spLocks noGrp="1"/>
          </p:cNvSpPr>
          <p:nvPr>
            <p:ph type="body" idx="1"/>
          </p:nvPr>
        </p:nvSpPr>
        <p:spPr/>
        <p:txBody>
          <a:bodyPr/>
          <a:lstStyle/>
          <a:p>
            <a:endParaRPr lang="en-US"/>
          </a:p>
        </p:txBody>
      </p:sp>
      <p:sp>
        <p:nvSpPr>
          <p:cNvPr id="6" name="Footer Placeholder 5"/>
          <p:cNvSpPr>
            <a:spLocks noGrp="1"/>
          </p:cNvSpPr>
          <p:nvPr>
            <p:ph type="ftr" sz="quarter" idx="11"/>
          </p:nvPr>
        </p:nvSpPr>
        <p:spPr/>
        <p:txBody>
          <a:bodyPr/>
          <a:lstStyle/>
          <a:p>
            <a:r>
              <a:rPr lang="en-US" smtClean="0"/>
              <a:t>G.J. Shah &amp; Company, Chartered Accountants</a:t>
            </a:r>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smtClean="0"/>
              <a:t>Condition for allowance under section 37</a:t>
            </a:r>
            <a:endParaRPr lang="en-US" dirty="0"/>
          </a:p>
        </p:txBody>
      </p:sp>
      <p:graphicFrame>
        <p:nvGraphicFramePr>
          <p:cNvPr id="6" name="Content Placeholder 5"/>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Footer Placeholder 6"/>
          <p:cNvSpPr>
            <a:spLocks noGrp="1"/>
          </p:cNvSpPr>
          <p:nvPr>
            <p:ph type="ftr" sz="quarter" idx="11"/>
          </p:nvPr>
        </p:nvSpPr>
        <p:spPr/>
        <p:txBody>
          <a:bodyPr/>
          <a:lstStyle/>
          <a:p>
            <a:r>
              <a:rPr lang="en-US" smtClean="0"/>
              <a:t>G.J. Shah &amp; Company, Chartered Accountants</a:t>
            </a:r>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Woodward Governor India (P.) Ltd. [2009] 312 ITR 254 (SC): </a:t>
            </a:r>
            <a:r>
              <a:rPr lang="en-US" dirty="0" err="1" smtClean="0"/>
              <a:t>Allowability</a:t>
            </a:r>
            <a:r>
              <a:rPr lang="en-US" dirty="0" smtClean="0"/>
              <a:t> tests</a:t>
            </a:r>
            <a:endParaRPr lang="en-US" dirty="0"/>
          </a:p>
        </p:txBody>
      </p:sp>
      <p:graphicFrame>
        <p:nvGraphicFramePr>
          <p:cNvPr id="4" name="Content Placeholder 3"/>
          <p:cNvGraphicFramePr>
            <a:graphicFrameLocks noGrp="1"/>
          </p:cNvGraphicFramePr>
          <p:nvPr>
            <p:ph sz="quarter" idx="1"/>
          </p:nvPr>
        </p:nvGraphicFramePr>
        <p:xfrm>
          <a:off x="457200" y="1219200"/>
          <a:ext cx="8229600" cy="5257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Footer Placeholder 4"/>
          <p:cNvSpPr>
            <a:spLocks noGrp="1"/>
          </p:cNvSpPr>
          <p:nvPr>
            <p:ph type="ftr" sz="quarter" idx="11"/>
          </p:nvPr>
        </p:nvSpPr>
        <p:spPr/>
        <p:txBody>
          <a:bodyPr/>
          <a:lstStyle/>
          <a:p>
            <a:r>
              <a:rPr lang="en-US" smtClean="0"/>
              <a:t>G.J. Shah &amp; Company, Chartered Accountants</a:t>
            </a:r>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Relevance of book entries</a:t>
            </a:r>
            <a:endParaRPr lang="en-US" dirty="0"/>
          </a:p>
        </p:txBody>
      </p:sp>
      <p:graphicFrame>
        <p:nvGraphicFramePr>
          <p:cNvPr id="7" name="Content Placeholder 6"/>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Footer Placeholder 7"/>
          <p:cNvSpPr>
            <a:spLocks noGrp="1"/>
          </p:cNvSpPr>
          <p:nvPr>
            <p:ph type="ftr" sz="quarter" idx="11"/>
          </p:nvPr>
        </p:nvSpPr>
        <p:spPr/>
        <p:txBody>
          <a:bodyPr/>
          <a:lstStyle/>
          <a:p>
            <a:r>
              <a:rPr lang="en-US" smtClean="0"/>
              <a:t>G.J. Shah &amp; Company, Chartered Accountants</a:t>
            </a:r>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Allowability</a:t>
            </a:r>
            <a:endParaRPr lang="en-US" dirty="0"/>
          </a:p>
        </p:txBody>
      </p:sp>
      <p:graphicFrame>
        <p:nvGraphicFramePr>
          <p:cNvPr id="4" name="Content Placeholder 3"/>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Footer Placeholder 4"/>
          <p:cNvSpPr>
            <a:spLocks noGrp="1"/>
          </p:cNvSpPr>
          <p:nvPr>
            <p:ph type="ftr" sz="quarter" idx="11"/>
          </p:nvPr>
        </p:nvSpPr>
        <p:spPr>
          <a:xfrm>
            <a:off x="2898648" y="6356350"/>
            <a:ext cx="5788152" cy="365760"/>
          </a:xfrm>
        </p:spPr>
        <p:txBody>
          <a:bodyPr/>
          <a:lstStyle/>
          <a:p>
            <a:r>
              <a:rPr lang="en-US" b="1" smtClean="0"/>
              <a:t>G.J. Shah &amp; Company, Chartered Accountants</a:t>
            </a:r>
            <a:endParaRPr lang="en-US" i="1"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Allowable deduction test u/s 37(1)</a:t>
            </a:r>
            <a:endParaRPr lang="en-US" dirty="0"/>
          </a:p>
        </p:txBody>
      </p:sp>
      <p:graphicFrame>
        <p:nvGraphicFramePr>
          <p:cNvPr id="4" name="Content Placeholder 3"/>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Footer Placeholder 4"/>
          <p:cNvSpPr>
            <a:spLocks noGrp="1"/>
          </p:cNvSpPr>
          <p:nvPr>
            <p:ph type="ftr" sz="quarter" idx="11"/>
          </p:nvPr>
        </p:nvSpPr>
        <p:spPr/>
        <p:txBody>
          <a:bodyPr/>
          <a:lstStyle/>
          <a:p>
            <a:r>
              <a:rPr lang="en-US" smtClean="0"/>
              <a:t>G.J. Shah &amp; Company, Chartered Accountants</a:t>
            </a:r>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“wholly and exclusively”</a:t>
            </a:r>
            <a:endParaRPr lang="en-US" dirty="0"/>
          </a:p>
        </p:txBody>
      </p:sp>
      <p:graphicFrame>
        <p:nvGraphicFramePr>
          <p:cNvPr id="4" name="Content Placeholder 3"/>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Footer Placeholder 4"/>
          <p:cNvSpPr>
            <a:spLocks noGrp="1"/>
          </p:cNvSpPr>
          <p:nvPr>
            <p:ph type="ftr" sz="quarter" idx="11"/>
          </p:nvPr>
        </p:nvSpPr>
        <p:spPr/>
        <p:txBody>
          <a:bodyPr/>
          <a:lstStyle/>
          <a:p>
            <a:r>
              <a:rPr lang="en-US" smtClean="0"/>
              <a:t>G.J. Shah &amp; Company, Chartered Accountants</a:t>
            </a:r>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Capital vs. Revenue</a:t>
            </a:r>
            <a:endParaRPr lang="en-US" dirty="0"/>
          </a:p>
        </p:txBody>
      </p:sp>
      <p:sp>
        <p:nvSpPr>
          <p:cNvPr id="4" name="Text Placeholder 3"/>
          <p:cNvSpPr>
            <a:spLocks noGrp="1"/>
          </p:cNvSpPr>
          <p:nvPr>
            <p:ph type="body" idx="1"/>
          </p:nvPr>
        </p:nvSpPr>
        <p:spPr/>
        <p:txBody>
          <a:bodyPr/>
          <a:lstStyle/>
          <a:p>
            <a:endParaRPr lang="en-US"/>
          </a:p>
        </p:txBody>
      </p:sp>
      <p:sp>
        <p:nvSpPr>
          <p:cNvPr id="5" name="Footer Placeholder 4"/>
          <p:cNvSpPr>
            <a:spLocks noGrp="1"/>
          </p:cNvSpPr>
          <p:nvPr>
            <p:ph type="ftr" sz="quarter" idx="11"/>
          </p:nvPr>
        </p:nvSpPr>
        <p:spPr/>
        <p:txBody>
          <a:bodyPr/>
          <a:lstStyle/>
          <a:p>
            <a:r>
              <a:rPr lang="en-US" smtClean="0"/>
              <a:t>G.J. Shah &amp; Company, Chartered Accountants</a:t>
            </a:r>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7772400" cy="808038"/>
          </a:xfrm>
        </p:spPr>
        <p:txBody>
          <a:bodyPr/>
          <a:lstStyle/>
          <a:p>
            <a:r>
              <a:rPr lang="en-US" dirty="0" smtClean="0"/>
              <a:t>Capital v. Revenue Expenses</a:t>
            </a:r>
            <a:endParaRPr lang="en-US" dirty="0"/>
          </a:p>
        </p:txBody>
      </p:sp>
      <p:graphicFrame>
        <p:nvGraphicFramePr>
          <p:cNvPr id="6" name="Content Placeholder 5"/>
          <p:cNvGraphicFramePr>
            <a:graphicFrameLocks noGrp="1"/>
          </p:cNvGraphicFramePr>
          <p:nvPr>
            <p:ph sz="quarter" idx="1"/>
          </p:nvPr>
        </p:nvGraphicFramePr>
        <p:xfrm>
          <a:off x="914400" y="1066800"/>
          <a:ext cx="7772400" cy="5486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Footer Placeholder 4"/>
          <p:cNvSpPr>
            <a:spLocks noGrp="1"/>
          </p:cNvSpPr>
          <p:nvPr>
            <p:ph type="ftr" sz="quarter" idx="11"/>
          </p:nvPr>
        </p:nvSpPr>
        <p:spPr/>
        <p:txBody>
          <a:bodyPr/>
          <a:lstStyle/>
          <a:p>
            <a:r>
              <a:rPr lang="en-US" smtClean="0"/>
              <a:t>G.J. Shah &amp; Company, Chartered Accountants</a:t>
            </a:r>
            <a:endParaRPr lang="en-US"/>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Following expenses have been held as revenue</a:t>
            </a:r>
            <a:endParaRPr lang="en-US" dirty="0"/>
          </a:p>
        </p:txBody>
      </p:sp>
      <p:graphicFrame>
        <p:nvGraphicFramePr>
          <p:cNvPr id="5" name="Table 4"/>
          <p:cNvGraphicFramePr>
            <a:graphicFrameLocks noGrp="1"/>
          </p:cNvGraphicFramePr>
          <p:nvPr/>
        </p:nvGraphicFramePr>
        <p:xfrm>
          <a:off x="1143000" y="1524001"/>
          <a:ext cx="7391400" cy="4770119"/>
        </p:xfrm>
        <a:graphic>
          <a:graphicData uri="http://schemas.openxmlformats.org/drawingml/2006/table">
            <a:tbl>
              <a:tblPr firstRow="1" bandRow="1">
                <a:tableStyleId>{5C22544A-7EE6-4342-B048-85BDC9FD1C3A}</a:tableStyleId>
              </a:tblPr>
              <a:tblGrid>
                <a:gridCol w="3695700"/>
                <a:gridCol w="3695700"/>
              </a:tblGrid>
              <a:tr h="569860">
                <a:tc>
                  <a:txBody>
                    <a:bodyPr/>
                    <a:lstStyle/>
                    <a:p>
                      <a:r>
                        <a:rPr lang="en-US" dirty="0" smtClean="0"/>
                        <a:t>Nature of Expense</a:t>
                      </a:r>
                      <a:endParaRPr lang="en-US" dirty="0"/>
                    </a:p>
                  </a:txBody>
                  <a:tcPr/>
                </a:tc>
                <a:tc>
                  <a:txBody>
                    <a:bodyPr/>
                    <a:lstStyle/>
                    <a:p>
                      <a:r>
                        <a:rPr lang="en-US" dirty="0" smtClean="0"/>
                        <a:t>Decision</a:t>
                      </a:r>
                      <a:endParaRPr lang="en-US" dirty="0"/>
                    </a:p>
                  </a:txBody>
                  <a:tcPr/>
                </a:tc>
              </a:tr>
              <a:tr h="649339">
                <a:tc>
                  <a:txBody>
                    <a:bodyPr/>
                    <a:lstStyle/>
                    <a:p>
                      <a:r>
                        <a:rPr lang="en-US" dirty="0" smtClean="0"/>
                        <a:t>Cost of water proofing of Roof Area </a:t>
                      </a:r>
                      <a:endParaRPr lang="en-US" dirty="0"/>
                    </a:p>
                  </a:txBody>
                  <a:tcPr/>
                </a:tc>
                <a:tc>
                  <a:txBody>
                    <a:bodyPr/>
                    <a:lstStyle/>
                    <a:p>
                      <a:r>
                        <a:rPr lang="en-US" dirty="0" smtClean="0"/>
                        <a:t>(322 ITR 590) </a:t>
                      </a:r>
                      <a:endParaRPr lang="en-US" dirty="0"/>
                    </a:p>
                  </a:txBody>
                  <a:tcPr/>
                </a:tc>
              </a:tr>
              <a:tr h="914400">
                <a:tc>
                  <a:txBody>
                    <a:bodyPr/>
                    <a:lstStyle/>
                    <a:p>
                      <a:r>
                        <a:rPr lang="en-US" dirty="0" smtClean="0"/>
                        <a:t>Renovation expenses including replacement of tiles, painting, false ceiling, portions etc.</a:t>
                      </a:r>
                      <a:endParaRPr lang="en-US" dirty="0"/>
                    </a:p>
                  </a:txBody>
                  <a:tcPr/>
                </a:tc>
                <a:tc>
                  <a:txBody>
                    <a:bodyPr/>
                    <a:lstStyle/>
                    <a:p>
                      <a:r>
                        <a:rPr lang="en-US" dirty="0" smtClean="0"/>
                        <a:t>(306 ITR 182) (Del.)</a:t>
                      </a:r>
                      <a:endParaRPr lang="en-US" dirty="0"/>
                    </a:p>
                  </a:txBody>
                  <a:tcPr/>
                </a:tc>
              </a:tr>
              <a:tr h="609600">
                <a:tc>
                  <a:txBody>
                    <a:bodyPr/>
                    <a:lstStyle/>
                    <a:p>
                      <a:r>
                        <a:rPr lang="en-US" dirty="0" smtClean="0"/>
                        <a:t>Replacement of a part of the machinery</a:t>
                      </a:r>
                      <a:endParaRPr lang="en-US" dirty="0"/>
                    </a:p>
                  </a:txBody>
                  <a:tcPr/>
                </a:tc>
                <a:tc>
                  <a:txBody>
                    <a:bodyPr/>
                    <a:lstStyle/>
                    <a:p>
                      <a:r>
                        <a:rPr lang="en-US" dirty="0" smtClean="0"/>
                        <a:t>163 Taxman 201</a:t>
                      </a:r>
                      <a:r>
                        <a:rPr lang="en-US" baseline="0" dirty="0" smtClean="0"/>
                        <a:t> (SC)</a:t>
                      </a:r>
                      <a:endParaRPr lang="en-US" dirty="0"/>
                    </a:p>
                  </a:txBody>
                  <a:tcPr/>
                </a:tc>
              </a:tr>
              <a:tr h="426720">
                <a:tc>
                  <a:txBody>
                    <a:bodyPr/>
                    <a:lstStyle/>
                    <a:p>
                      <a:r>
                        <a:rPr lang="en-US" dirty="0" smtClean="0"/>
                        <a:t>Reconstruction of Road </a:t>
                      </a:r>
                      <a:endParaRPr lang="en-US" dirty="0"/>
                    </a:p>
                  </a:txBody>
                  <a:tcPr/>
                </a:tc>
                <a:tc>
                  <a:txBody>
                    <a:bodyPr/>
                    <a:lstStyle/>
                    <a:p>
                      <a:r>
                        <a:rPr lang="en-US" dirty="0" smtClean="0"/>
                        <a:t>(100 Taxman 247)(</a:t>
                      </a:r>
                      <a:r>
                        <a:rPr lang="en-US" dirty="0" err="1" smtClean="0"/>
                        <a:t>Ahd</a:t>
                      </a:r>
                      <a:r>
                        <a:rPr lang="en-US" dirty="0" smtClean="0"/>
                        <a:t>)</a:t>
                      </a:r>
                      <a:endParaRPr lang="en-US" dirty="0"/>
                    </a:p>
                  </a:txBody>
                  <a:tcPr/>
                </a:tc>
              </a:tr>
              <a:tr h="381000">
                <a:tc>
                  <a:txBody>
                    <a:bodyPr/>
                    <a:lstStyle/>
                    <a:p>
                      <a:r>
                        <a:rPr lang="en-US" dirty="0" smtClean="0"/>
                        <a:t>Repairs to Boundary Wall</a:t>
                      </a:r>
                      <a:endParaRPr lang="en-US" dirty="0"/>
                    </a:p>
                  </a:txBody>
                  <a:tcPr/>
                </a:tc>
                <a:tc>
                  <a:txBody>
                    <a:bodyPr/>
                    <a:lstStyle/>
                    <a:p>
                      <a:r>
                        <a:rPr lang="en-US" dirty="0" smtClean="0"/>
                        <a:t>(2010-TIOL-648-HC-DEL-IT)</a:t>
                      </a:r>
                      <a:endParaRPr lang="en-US" dirty="0"/>
                    </a:p>
                  </a:txBody>
                  <a:tcPr/>
                </a:tc>
              </a:tr>
              <a:tr h="983593">
                <a:tc>
                  <a:txBody>
                    <a:bodyPr/>
                    <a:lstStyle/>
                    <a:p>
                      <a:r>
                        <a:rPr lang="en-US" dirty="0" smtClean="0"/>
                        <a:t>Internal furnishings, painting and polishing work, dismantling of old false ceiling, fees for interior designing, lift maintenance, etc.</a:t>
                      </a:r>
                      <a:endParaRPr lang="en-US" dirty="0"/>
                    </a:p>
                  </a:txBody>
                  <a:tcPr/>
                </a:tc>
                <a:tc>
                  <a:txBody>
                    <a:bodyPr/>
                    <a:lstStyle/>
                    <a:p>
                      <a:r>
                        <a:rPr lang="en-US" dirty="0" smtClean="0"/>
                        <a:t>121 ITR 165 (</a:t>
                      </a:r>
                      <a:r>
                        <a:rPr lang="en-US" dirty="0" err="1" smtClean="0"/>
                        <a:t>Punj</a:t>
                      </a:r>
                      <a:r>
                        <a:rPr lang="en-US" dirty="0" smtClean="0"/>
                        <a:t>. &amp; </a:t>
                      </a:r>
                      <a:r>
                        <a:rPr lang="en-US" dirty="0" err="1" smtClean="0"/>
                        <a:t>Har</a:t>
                      </a:r>
                      <a:r>
                        <a:rPr lang="en-US" dirty="0" smtClean="0"/>
                        <a:t>.).</a:t>
                      </a:r>
                    </a:p>
                    <a:p>
                      <a:r>
                        <a:rPr lang="en-US" dirty="0" smtClean="0"/>
                        <a:t>(104 ITD 427) (Del)</a:t>
                      </a:r>
                    </a:p>
                    <a:p>
                      <a:endParaRPr lang="en-US" dirty="0"/>
                    </a:p>
                  </a:txBody>
                  <a:tcPr/>
                </a:tc>
              </a:tr>
            </a:tbl>
          </a:graphicData>
        </a:graphic>
      </p:graphicFrame>
      <p:sp>
        <p:nvSpPr>
          <p:cNvPr id="6" name="Footer Placeholder 5"/>
          <p:cNvSpPr>
            <a:spLocks noGrp="1"/>
          </p:cNvSpPr>
          <p:nvPr>
            <p:ph type="ftr" sz="quarter" idx="11"/>
          </p:nvPr>
        </p:nvSpPr>
        <p:spPr/>
        <p:txBody>
          <a:bodyPr/>
          <a:lstStyle/>
          <a:p>
            <a:r>
              <a:rPr lang="en-US" smtClean="0"/>
              <a:t>G.J. Shah &amp; Company, Chartered Accountants</a:t>
            </a:r>
            <a:endParaRPr lang="en-US"/>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Abandoned Project </a:t>
            </a:r>
            <a:endParaRPr lang="en-US" dirty="0"/>
          </a:p>
        </p:txBody>
      </p:sp>
      <p:sp>
        <p:nvSpPr>
          <p:cNvPr id="3" name="Content Placeholder 2"/>
          <p:cNvSpPr>
            <a:spLocks noGrp="1"/>
          </p:cNvSpPr>
          <p:nvPr>
            <p:ph sz="quarter" idx="1"/>
          </p:nvPr>
        </p:nvSpPr>
        <p:spPr/>
        <p:txBody>
          <a:bodyPr>
            <a:normAutofit/>
          </a:bodyPr>
          <a:lstStyle/>
          <a:p>
            <a:r>
              <a:rPr lang="en-US" dirty="0" smtClean="0"/>
              <a:t>The assessee had incurred expenditure on engaging services of  consultants for improving operational efficiencies inextricably linked to the </a:t>
            </a:r>
            <a:r>
              <a:rPr lang="en-US" b="1" u="sng" dirty="0" smtClean="0"/>
              <a:t>existing business</a:t>
            </a:r>
            <a:r>
              <a:rPr lang="en-US" dirty="0" smtClean="0"/>
              <a:t>. </a:t>
            </a:r>
          </a:p>
          <a:p>
            <a:r>
              <a:rPr lang="en-US" dirty="0" smtClean="0"/>
              <a:t>The project was abandoned, with no new asset to be created. The expenditure held to be revenue expenditure.</a:t>
            </a:r>
          </a:p>
          <a:p>
            <a:pPr lvl="1"/>
            <a:r>
              <a:rPr lang="en-US" i="1" dirty="0" smtClean="0"/>
              <a:t>Indo Rama Synthetics India Ltd v. CIT 333 ITR 18( 2011).</a:t>
            </a:r>
            <a:r>
              <a:rPr lang="en-US" dirty="0" smtClean="0"/>
              <a:t> </a:t>
            </a:r>
          </a:p>
          <a:p>
            <a:pPr lvl="1"/>
            <a:r>
              <a:rPr lang="en-US" dirty="0" err="1" smtClean="0"/>
              <a:t>Priya</a:t>
            </a:r>
            <a:r>
              <a:rPr lang="en-US" dirty="0" smtClean="0"/>
              <a:t> Village Road Show (Del HC)</a:t>
            </a:r>
            <a:endParaRPr lang="en-US" dirty="0"/>
          </a:p>
        </p:txBody>
      </p:sp>
      <p:sp>
        <p:nvSpPr>
          <p:cNvPr id="4" name="Footer Placeholder 3"/>
          <p:cNvSpPr>
            <a:spLocks noGrp="1"/>
          </p:cNvSpPr>
          <p:nvPr>
            <p:ph type="ftr" sz="quarter" idx="11"/>
          </p:nvPr>
        </p:nvSpPr>
        <p:spPr/>
        <p:txBody>
          <a:bodyPr/>
          <a:lstStyle/>
          <a:p>
            <a:r>
              <a:rPr lang="en-US" smtClean="0"/>
              <a:t>G.J. Shah &amp; Company, Chartered Accountants</a:t>
            </a:r>
            <a:endParaRPr 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Adhoc</a:t>
            </a:r>
            <a:r>
              <a:rPr lang="en-US" dirty="0" smtClean="0"/>
              <a:t> Disallowance / estimations</a:t>
            </a:r>
            <a:endParaRPr lang="en-US" dirty="0"/>
          </a:p>
        </p:txBody>
      </p:sp>
      <p:sp>
        <p:nvSpPr>
          <p:cNvPr id="3" name="Text Placeholder 2"/>
          <p:cNvSpPr>
            <a:spLocks noGrp="1"/>
          </p:cNvSpPr>
          <p:nvPr>
            <p:ph type="body" idx="1"/>
          </p:nvPr>
        </p:nvSpPr>
        <p:spPr/>
        <p:txBody>
          <a:bodyPr/>
          <a:lstStyle/>
          <a:p>
            <a:endParaRPr lang="en-US"/>
          </a:p>
        </p:txBody>
      </p:sp>
      <p:sp>
        <p:nvSpPr>
          <p:cNvPr id="4" name="Footer Placeholder 3"/>
          <p:cNvSpPr>
            <a:spLocks noGrp="1"/>
          </p:cNvSpPr>
          <p:nvPr>
            <p:ph type="ftr" sz="quarter" idx="11"/>
          </p:nvPr>
        </p:nvSpPr>
        <p:spPr/>
        <p:txBody>
          <a:bodyPr/>
          <a:lstStyle/>
          <a:p>
            <a:r>
              <a:rPr lang="en-US" smtClean="0"/>
              <a:t>G.J. Shah &amp; Company, Chartered Accountants</a:t>
            </a:r>
            <a:endParaRPr 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Adhoc</a:t>
            </a:r>
            <a:r>
              <a:rPr lang="en-US" dirty="0" smtClean="0"/>
              <a:t> Disallowances for Personal Expenses</a:t>
            </a:r>
            <a:endParaRPr lang="en-US" dirty="0"/>
          </a:p>
        </p:txBody>
      </p:sp>
      <p:sp>
        <p:nvSpPr>
          <p:cNvPr id="5" name="Footer Placeholder 4"/>
          <p:cNvSpPr>
            <a:spLocks noGrp="1"/>
          </p:cNvSpPr>
          <p:nvPr>
            <p:ph type="ftr" sz="quarter" idx="11"/>
          </p:nvPr>
        </p:nvSpPr>
        <p:spPr/>
        <p:txBody>
          <a:bodyPr/>
          <a:lstStyle/>
          <a:p>
            <a:r>
              <a:rPr lang="en-US" smtClean="0"/>
              <a:t>G.J. Shah &amp; Company, Chartered Accountants</a:t>
            </a:r>
            <a:endParaRPr lang="en-US"/>
          </a:p>
        </p:txBody>
      </p:sp>
      <p:graphicFrame>
        <p:nvGraphicFramePr>
          <p:cNvPr id="4" name="Content Placeholder 3"/>
          <p:cNvGraphicFramePr>
            <a:graphicFrameLocks noGrp="1"/>
          </p:cNvGraphicFramePr>
          <p:nvPr>
            <p:ph sz="quarter" idx="1"/>
          </p:nvPr>
        </p:nvGraphicFramePr>
        <p:xfrm>
          <a:off x="457200" y="1219200"/>
          <a:ext cx="8229600" cy="4937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Lower Profits</a:t>
            </a:r>
            <a:endParaRPr lang="en-US" dirty="0"/>
          </a:p>
        </p:txBody>
      </p:sp>
      <p:sp>
        <p:nvSpPr>
          <p:cNvPr id="5" name="Footer Placeholder 4"/>
          <p:cNvSpPr>
            <a:spLocks noGrp="1"/>
          </p:cNvSpPr>
          <p:nvPr>
            <p:ph type="ftr" sz="quarter" idx="11"/>
          </p:nvPr>
        </p:nvSpPr>
        <p:spPr/>
        <p:txBody>
          <a:bodyPr/>
          <a:lstStyle/>
          <a:p>
            <a:r>
              <a:rPr lang="en-US" smtClean="0"/>
              <a:t>G.J. Shah &amp; Company, Chartered Accountants</a:t>
            </a:r>
            <a:endParaRPr lang="en-US"/>
          </a:p>
        </p:txBody>
      </p:sp>
      <p:graphicFrame>
        <p:nvGraphicFramePr>
          <p:cNvPr id="4" name="Content Placeholder 3"/>
          <p:cNvGraphicFramePr>
            <a:graphicFrameLocks noGrp="1"/>
          </p:cNvGraphicFramePr>
          <p:nvPr>
            <p:ph sz="quarter" idx="1"/>
          </p:nvPr>
        </p:nvGraphicFramePr>
        <p:xfrm>
          <a:off x="457200" y="1219200"/>
          <a:ext cx="8229600" cy="4937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Transactions with </a:t>
            </a:r>
            <a:br>
              <a:rPr lang="en-US" dirty="0" smtClean="0"/>
            </a:br>
            <a:r>
              <a:rPr lang="en-US" dirty="0" smtClean="0"/>
              <a:t>Related Concerns</a:t>
            </a:r>
            <a:endParaRPr lang="en-US" dirty="0"/>
          </a:p>
        </p:txBody>
      </p:sp>
      <p:sp>
        <p:nvSpPr>
          <p:cNvPr id="3" name="Footer Placeholder 2"/>
          <p:cNvSpPr>
            <a:spLocks noGrp="1"/>
          </p:cNvSpPr>
          <p:nvPr>
            <p:ph type="ftr" sz="quarter" idx="11"/>
          </p:nvPr>
        </p:nvSpPr>
        <p:spPr/>
        <p:txBody>
          <a:bodyPr/>
          <a:lstStyle/>
          <a:p>
            <a:r>
              <a:rPr lang="en-US" smtClean="0"/>
              <a:t>G.J. Shah &amp; Company, Chartered Accountants</a:t>
            </a:r>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considerations</a:t>
            </a:r>
            <a:endParaRPr lang="en-US" dirty="0"/>
          </a:p>
        </p:txBody>
      </p:sp>
      <p:graphicFrame>
        <p:nvGraphicFramePr>
          <p:cNvPr id="4" name="Content Placeholder 3"/>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Footer Placeholder 5"/>
          <p:cNvSpPr>
            <a:spLocks noGrp="1"/>
          </p:cNvSpPr>
          <p:nvPr>
            <p:ph type="ftr" sz="quarter" idx="11"/>
          </p:nvPr>
        </p:nvSpPr>
        <p:spPr/>
        <p:txBody>
          <a:bodyPr/>
          <a:lstStyle/>
          <a:p>
            <a:r>
              <a:rPr lang="en-US" smtClean="0"/>
              <a:t>G.J. Shah &amp; Company, Chartered Accountants</a:t>
            </a:r>
            <a:endParaRPr lang="en-US"/>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Interest u/s 40A(2)(b)</a:t>
            </a:r>
            <a:endParaRPr lang="en-US" dirty="0"/>
          </a:p>
        </p:txBody>
      </p:sp>
      <p:sp>
        <p:nvSpPr>
          <p:cNvPr id="5" name="Footer Placeholder 4"/>
          <p:cNvSpPr>
            <a:spLocks noGrp="1"/>
          </p:cNvSpPr>
          <p:nvPr>
            <p:ph type="ftr" sz="quarter" idx="11"/>
          </p:nvPr>
        </p:nvSpPr>
        <p:spPr/>
        <p:txBody>
          <a:bodyPr/>
          <a:lstStyle/>
          <a:p>
            <a:r>
              <a:rPr lang="en-US" smtClean="0"/>
              <a:t>G.J. Shah &amp; Company, Chartered Accountants</a:t>
            </a:r>
            <a:endParaRPr lang="en-US"/>
          </a:p>
        </p:txBody>
      </p:sp>
      <p:graphicFrame>
        <p:nvGraphicFramePr>
          <p:cNvPr id="4" name="Content Placeholder 3"/>
          <p:cNvGraphicFramePr>
            <a:graphicFrameLocks noGrp="1"/>
          </p:cNvGraphicFramePr>
          <p:nvPr>
            <p:ph sz="quarter" idx="1"/>
          </p:nvPr>
        </p:nvGraphicFramePr>
        <p:xfrm>
          <a:off x="457200" y="1219200"/>
          <a:ext cx="8229600" cy="4937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Interest u/s 36(1)(iii)</a:t>
            </a:r>
            <a:endParaRPr lang="en-US" dirty="0"/>
          </a:p>
        </p:txBody>
      </p:sp>
      <p:sp>
        <p:nvSpPr>
          <p:cNvPr id="4" name="Footer Placeholder 3"/>
          <p:cNvSpPr>
            <a:spLocks noGrp="1"/>
          </p:cNvSpPr>
          <p:nvPr>
            <p:ph type="ftr" sz="quarter" idx="11"/>
          </p:nvPr>
        </p:nvSpPr>
        <p:spPr/>
        <p:txBody>
          <a:bodyPr/>
          <a:lstStyle/>
          <a:p>
            <a:r>
              <a:rPr lang="en-US" smtClean="0"/>
              <a:t>G.J. Shah &amp; Company, Chartered Accountants</a:t>
            </a:r>
            <a:endParaRPr lang="en-US"/>
          </a:p>
        </p:txBody>
      </p:sp>
      <p:graphicFrame>
        <p:nvGraphicFramePr>
          <p:cNvPr id="5" name="Content Placeholder 4"/>
          <p:cNvGraphicFramePr>
            <a:graphicFrameLocks noGrp="1"/>
          </p:cNvGraphicFramePr>
          <p:nvPr>
            <p:ph sz="quarter" idx="1"/>
          </p:nvPr>
        </p:nvGraphicFramePr>
        <p:xfrm>
          <a:off x="457200" y="1219200"/>
          <a:ext cx="8229600" cy="4937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Brokerage and Commission</a:t>
            </a:r>
            <a:endParaRPr lang="en-US" dirty="0"/>
          </a:p>
        </p:txBody>
      </p:sp>
      <p:sp>
        <p:nvSpPr>
          <p:cNvPr id="3" name="Footer Placeholder 2"/>
          <p:cNvSpPr>
            <a:spLocks noGrp="1"/>
          </p:cNvSpPr>
          <p:nvPr>
            <p:ph type="ftr" sz="quarter" idx="11"/>
          </p:nvPr>
        </p:nvSpPr>
        <p:spPr/>
        <p:txBody>
          <a:bodyPr/>
          <a:lstStyle/>
          <a:p>
            <a:r>
              <a:rPr lang="en-US" smtClean="0"/>
              <a:t>G.J. Shah &amp; Company, Chartered Accountants</a:t>
            </a:r>
            <a:endParaRPr lang="en-US"/>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Commission</a:t>
            </a:r>
            <a:endParaRPr lang="en-US" dirty="0"/>
          </a:p>
        </p:txBody>
      </p:sp>
      <p:sp>
        <p:nvSpPr>
          <p:cNvPr id="5" name="Footer Placeholder 4"/>
          <p:cNvSpPr>
            <a:spLocks noGrp="1"/>
          </p:cNvSpPr>
          <p:nvPr>
            <p:ph type="ftr" sz="quarter" idx="11"/>
          </p:nvPr>
        </p:nvSpPr>
        <p:spPr/>
        <p:txBody>
          <a:bodyPr/>
          <a:lstStyle/>
          <a:p>
            <a:r>
              <a:rPr lang="en-US" smtClean="0"/>
              <a:t>G.J. Shah &amp; Company, Chartered Accountants</a:t>
            </a:r>
            <a:endParaRPr lang="en-US"/>
          </a:p>
        </p:txBody>
      </p:sp>
      <p:graphicFrame>
        <p:nvGraphicFramePr>
          <p:cNvPr id="4" name="Content Placeholder 3"/>
          <p:cNvGraphicFramePr>
            <a:graphicFrameLocks noGrp="1"/>
          </p:cNvGraphicFramePr>
          <p:nvPr>
            <p:ph sz="quarter" idx="1"/>
          </p:nvPr>
        </p:nvGraphicFramePr>
        <p:xfrm>
          <a:off x="457200" y="1219200"/>
          <a:ext cx="8229600" cy="4937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Commission on Government Supplies</a:t>
            </a:r>
            <a:endParaRPr lang="en-US" dirty="0"/>
          </a:p>
        </p:txBody>
      </p:sp>
      <p:sp>
        <p:nvSpPr>
          <p:cNvPr id="5" name="Footer Placeholder 4"/>
          <p:cNvSpPr>
            <a:spLocks noGrp="1"/>
          </p:cNvSpPr>
          <p:nvPr>
            <p:ph type="ftr" sz="quarter" idx="11"/>
          </p:nvPr>
        </p:nvSpPr>
        <p:spPr/>
        <p:txBody>
          <a:bodyPr/>
          <a:lstStyle/>
          <a:p>
            <a:r>
              <a:rPr lang="en-US" smtClean="0"/>
              <a:t>G.J. Shah &amp; Company, Chartered Accountants</a:t>
            </a:r>
            <a:endParaRPr lang="en-US"/>
          </a:p>
        </p:txBody>
      </p:sp>
      <p:graphicFrame>
        <p:nvGraphicFramePr>
          <p:cNvPr id="4" name="Content Placeholder 3"/>
          <p:cNvGraphicFramePr>
            <a:graphicFrameLocks noGrp="1"/>
          </p:cNvGraphicFramePr>
          <p:nvPr>
            <p:ph sz="quarter" idx="1"/>
          </p:nvPr>
        </p:nvGraphicFramePr>
        <p:xfrm>
          <a:off x="457200" y="1219200"/>
          <a:ext cx="8229600" cy="4937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Conjectures and Surmises</a:t>
            </a:r>
            <a:endParaRPr lang="en-US" dirty="0"/>
          </a:p>
        </p:txBody>
      </p:sp>
      <p:sp>
        <p:nvSpPr>
          <p:cNvPr id="5" name="Footer Placeholder 4"/>
          <p:cNvSpPr>
            <a:spLocks noGrp="1"/>
          </p:cNvSpPr>
          <p:nvPr>
            <p:ph type="ftr" sz="quarter" idx="11"/>
          </p:nvPr>
        </p:nvSpPr>
        <p:spPr/>
        <p:txBody>
          <a:bodyPr/>
          <a:lstStyle/>
          <a:p>
            <a:r>
              <a:rPr lang="en-US" smtClean="0"/>
              <a:t>G.J. Shah &amp; Company, Chartered Accountants</a:t>
            </a:r>
            <a:endParaRPr lang="en-US"/>
          </a:p>
        </p:txBody>
      </p:sp>
      <p:graphicFrame>
        <p:nvGraphicFramePr>
          <p:cNvPr id="4" name="Content Placeholder 3"/>
          <p:cNvGraphicFramePr>
            <a:graphicFrameLocks noGrp="1"/>
          </p:cNvGraphicFramePr>
          <p:nvPr>
            <p:ph sz="quarter" idx="1"/>
          </p:nvPr>
        </p:nvGraphicFramePr>
        <p:xfrm>
          <a:off x="457200" y="1219200"/>
          <a:ext cx="8229600" cy="4937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Salary</a:t>
            </a:r>
            <a:endParaRPr lang="en-US" dirty="0"/>
          </a:p>
        </p:txBody>
      </p:sp>
      <p:sp>
        <p:nvSpPr>
          <p:cNvPr id="3" name="Footer Placeholder 2"/>
          <p:cNvSpPr>
            <a:spLocks noGrp="1"/>
          </p:cNvSpPr>
          <p:nvPr>
            <p:ph type="ftr" sz="quarter" idx="11"/>
          </p:nvPr>
        </p:nvSpPr>
        <p:spPr/>
        <p:txBody>
          <a:bodyPr/>
          <a:lstStyle/>
          <a:p>
            <a:r>
              <a:rPr lang="en-US" smtClean="0"/>
              <a:t>G.J. Shah &amp; Company, Chartered Accountants</a:t>
            </a:r>
            <a:endParaRPr lang="en-US"/>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Salary</a:t>
            </a:r>
            <a:endParaRPr lang="en-US" dirty="0"/>
          </a:p>
        </p:txBody>
      </p:sp>
      <p:sp>
        <p:nvSpPr>
          <p:cNvPr id="4" name="Footer Placeholder 3"/>
          <p:cNvSpPr>
            <a:spLocks noGrp="1"/>
          </p:cNvSpPr>
          <p:nvPr>
            <p:ph type="ftr" sz="quarter" idx="11"/>
          </p:nvPr>
        </p:nvSpPr>
        <p:spPr/>
        <p:txBody>
          <a:bodyPr/>
          <a:lstStyle/>
          <a:p>
            <a:r>
              <a:rPr lang="en-US" smtClean="0"/>
              <a:t>G.J. Shah &amp; Company, Chartered Accountants</a:t>
            </a:r>
            <a:endParaRPr lang="en-US"/>
          </a:p>
        </p:txBody>
      </p:sp>
      <p:sp>
        <p:nvSpPr>
          <p:cNvPr id="3" name="Content Placeholder 2"/>
          <p:cNvSpPr>
            <a:spLocks noGrp="1"/>
          </p:cNvSpPr>
          <p:nvPr>
            <p:ph sz="quarter" idx="1"/>
          </p:nvPr>
        </p:nvSpPr>
        <p:spPr/>
        <p:txBody>
          <a:bodyPr/>
          <a:lstStyle/>
          <a:p>
            <a:r>
              <a:rPr lang="en-US" dirty="0" smtClean="0"/>
              <a:t>Cash Salary</a:t>
            </a:r>
          </a:p>
          <a:p>
            <a:r>
              <a:rPr lang="en-US" dirty="0" smtClean="0"/>
              <a:t>PF provisions not complied</a:t>
            </a:r>
          </a:p>
          <a:p>
            <a:pPr lvl="1" algn="just"/>
            <a:r>
              <a:rPr lang="en-US" dirty="0" smtClean="0"/>
              <a:t>In</a:t>
            </a:r>
            <a:r>
              <a:rPr lang="en-US" b="1" dirty="0" smtClean="0"/>
              <a:t> Addl.CIT v. Shree </a:t>
            </a:r>
            <a:r>
              <a:rPr lang="en-US" b="1" dirty="0" err="1" smtClean="0"/>
              <a:t>Ambica</a:t>
            </a:r>
            <a:r>
              <a:rPr lang="en-US" b="1" dirty="0" smtClean="0"/>
              <a:t> Auto Sales (ITA No.2042/AHD/2008)</a:t>
            </a:r>
            <a:r>
              <a:rPr lang="en-US" dirty="0" smtClean="0"/>
              <a:t> held that </a:t>
            </a:r>
            <a:r>
              <a:rPr lang="en-US" i="1" dirty="0" smtClean="0"/>
              <a:t>mere “non-deduction of PF” cannot be a ground for making disallowance of salary expenditure.</a:t>
            </a:r>
          </a:p>
          <a:p>
            <a:pPr lvl="1" algn="just"/>
            <a:r>
              <a:rPr lang="en-US" b="1" dirty="0" smtClean="0"/>
              <a:t>ITO v. </a:t>
            </a:r>
            <a:r>
              <a:rPr lang="en-US" b="1" dirty="0" err="1" smtClean="0"/>
              <a:t>Durgawati</a:t>
            </a:r>
            <a:r>
              <a:rPr lang="en-US" b="1" dirty="0" smtClean="0"/>
              <a:t> </a:t>
            </a:r>
            <a:r>
              <a:rPr lang="en-US" b="1" dirty="0" err="1" smtClean="0"/>
              <a:t>Jitendra</a:t>
            </a:r>
            <a:r>
              <a:rPr lang="en-US" b="1" dirty="0" smtClean="0"/>
              <a:t> </a:t>
            </a:r>
            <a:r>
              <a:rPr lang="en-US" b="1" dirty="0" err="1" smtClean="0"/>
              <a:t>Tiwari</a:t>
            </a:r>
            <a:r>
              <a:rPr lang="en-US" b="1" dirty="0" smtClean="0"/>
              <a:t> (ITA 5373/Mum/2010)</a:t>
            </a:r>
            <a:r>
              <a:rPr lang="en-US" dirty="0" smtClean="0"/>
              <a:t> it is categorically held that “</a:t>
            </a:r>
            <a:r>
              <a:rPr lang="en-US" i="1" dirty="0" smtClean="0"/>
              <a:t>merely because the assessee has not deducted the PF and ESIC on such payment of wages does not mean that the said payments of wages have not been incurred wholly and exclusively for the purpose of the business </a:t>
            </a:r>
            <a:endParaRPr lang="en-US" dirty="0" smtClean="0"/>
          </a:p>
          <a:p>
            <a:endParaRPr lang="en-US"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sz="2400" b="1" dirty="0" smtClean="0"/>
              <a:t>DCIT v. </a:t>
            </a:r>
            <a:r>
              <a:rPr lang="en-US" sz="2400" b="1" dirty="0" err="1" smtClean="0"/>
              <a:t>Arjun</a:t>
            </a:r>
            <a:r>
              <a:rPr lang="en-US" sz="2400" b="1" dirty="0" smtClean="0"/>
              <a:t> </a:t>
            </a:r>
            <a:r>
              <a:rPr lang="en-US" sz="2400" b="1" dirty="0" err="1" smtClean="0"/>
              <a:t>Bhowmick</a:t>
            </a:r>
            <a:r>
              <a:rPr lang="en-US" sz="2400" b="1" dirty="0" smtClean="0"/>
              <a:t> (ITA 1071/</a:t>
            </a:r>
            <a:r>
              <a:rPr lang="en-US" sz="2400" b="1" dirty="0" err="1" smtClean="0"/>
              <a:t>Kol</a:t>
            </a:r>
            <a:r>
              <a:rPr lang="en-US" sz="2400" b="1" dirty="0" smtClean="0"/>
              <a:t>/2010)</a:t>
            </a:r>
            <a:endParaRPr lang="en-US" sz="2400" dirty="0"/>
          </a:p>
        </p:txBody>
      </p:sp>
      <p:sp>
        <p:nvSpPr>
          <p:cNvPr id="4" name="Footer Placeholder 3"/>
          <p:cNvSpPr>
            <a:spLocks noGrp="1"/>
          </p:cNvSpPr>
          <p:nvPr>
            <p:ph type="ftr" sz="quarter" idx="11"/>
          </p:nvPr>
        </p:nvSpPr>
        <p:spPr/>
        <p:txBody>
          <a:bodyPr/>
          <a:lstStyle/>
          <a:p>
            <a:r>
              <a:rPr lang="en-US" smtClean="0"/>
              <a:t>G.J. Shah &amp; Company, Chartered Accountants</a:t>
            </a:r>
            <a:endParaRPr lang="en-US"/>
          </a:p>
        </p:txBody>
      </p:sp>
      <p:sp>
        <p:nvSpPr>
          <p:cNvPr id="3" name="Content Placeholder 2"/>
          <p:cNvSpPr>
            <a:spLocks noGrp="1"/>
          </p:cNvSpPr>
          <p:nvPr>
            <p:ph sz="quarter" idx="1"/>
          </p:nvPr>
        </p:nvSpPr>
        <p:spPr>
          <a:xfrm>
            <a:off x="457200" y="1219200"/>
            <a:ext cx="8229600" cy="5257800"/>
          </a:xfrm>
        </p:spPr>
        <p:txBody>
          <a:bodyPr>
            <a:normAutofit fontScale="77500" lnSpcReduction="20000"/>
          </a:bodyPr>
          <a:lstStyle/>
          <a:p>
            <a:pPr algn="just"/>
            <a:r>
              <a:rPr lang="en-US" i="1" dirty="0" smtClean="0"/>
              <a:t>“Admittedly, assessee has produced a register, which contained payments to various </a:t>
            </a:r>
            <a:r>
              <a:rPr lang="en-US" i="1" dirty="0" err="1" smtClean="0"/>
              <a:t>labourers</a:t>
            </a:r>
            <a:r>
              <a:rPr lang="en-US" i="1" dirty="0" smtClean="0"/>
              <a:t>. Admittedly, this register does not contain the </a:t>
            </a:r>
          </a:p>
          <a:p>
            <a:pPr lvl="1" algn="just"/>
            <a:r>
              <a:rPr lang="en-US" i="1" dirty="0" smtClean="0"/>
              <a:t>addresses of the </a:t>
            </a:r>
            <a:r>
              <a:rPr lang="en-US" i="1" dirty="0" err="1" smtClean="0"/>
              <a:t>labourers</a:t>
            </a:r>
            <a:r>
              <a:rPr lang="en-US" i="1" dirty="0" smtClean="0"/>
              <a:t> </a:t>
            </a:r>
          </a:p>
          <a:p>
            <a:pPr lvl="1" algn="just"/>
            <a:r>
              <a:rPr lang="en-US" i="1" dirty="0" smtClean="0"/>
              <a:t>nor it contains revenue stamp, </a:t>
            </a:r>
          </a:p>
          <a:p>
            <a:pPr lvl="1" algn="just"/>
            <a:r>
              <a:rPr lang="en-US" i="1" dirty="0" smtClean="0"/>
              <a:t>nor is it signed by the </a:t>
            </a:r>
            <a:r>
              <a:rPr lang="en-US" i="1" dirty="0" err="1" smtClean="0"/>
              <a:t>Labour</a:t>
            </a:r>
            <a:r>
              <a:rPr lang="en-US" i="1" dirty="0" smtClean="0"/>
              <a:t> Department, </a:t>
            </a:r>
          </a:p>
          <a:p>
            <a:pPr lvl="1" algn="just"/>
            <a:r>
              <a:rPr lang="en-US" i="1" dirty="0" smtClean="0"/>
              <a:t>no PF has also been deducted. </a:t>
            </a:r>
          </a:p>
          <a:p>
            <a:pPr algn="just"/>
            <a:r>
              <a:rPr lang="en-US" i="1" dirty="0" smtClean="0"/>
              <a:t>Does all these wrongs in its entirety or individuality make the expenses incurred by the assessee deniable? </a:t>
            </a:r>
          </a:p>
          <a:p>
            <a:pPr algn="just"/>
            <a:r>
              <a:rPr lang="en-US" i="1" dirty="0" smtClean="0"/>
              <a:t>Can this defect be held to be changing the mode of payment of the assessee from one mode to another? </a:t>
            </a:r>
          </a:p>
          <a:p>
            <a:pPr algn="just"/>
            <a:r>
              <a:rPr lang="en-US" i="1" dirty="0" smtClean="0"/>
              <a:t>Here we would answer ‘</a:t>
            </a:r>
            <a:r>
              <a:rPr lang="en-US" b="1" i="1" dirty="0" smtClean="0"/>
              <a:t>no</a:t>
            </a:r>
            <a:r>
              <a:rPr lang="en-US" i="1" dirty="0" smtClean="0"/>
              <a:t>’……… ………………………………. </a:t>
            </a:r>
            <a:r>
              <a:rPr lang="en-US" i="1" u="sng" dirty="0" smtClean="0"/>
              <a:t>A violation of the provisions of Provident Fund Act could have best lead to initiation of proceedings under the P.F. Act</a:t>
            </a:r>
            <a:r>
              <a:rPr lang="en-US" i="1" dirty="0" smtClean="0"/>
              <a:t>. Not maintaining the </a:t>
            </a:r>
            <a:r>
              <a:rPr lang="en-US" i="1" dirty="0" err="1" smtClean="0"/>
              <a:t>labour</a:t>
            </a:r>
            <a:r>
              <a:rPr lang="en-US" i="1" dirty="0" smtClean="0"/>
              <a:t> register as per the required Laws of the </a:t>
            </a:r>
            <a:r>
              <a:rPr lang="en-US" i="1" dirty="0" err="1" smtClean="0"/>
              <a:t>Labour</a:t>
            </a:r>
            <a:r>
              <a:rPr lang="en-US" i="1" dirty="0" smtClean="0"/>
              <a:t> Laws is a violation of the </a:t>
            </a:r>
            <a:r>
              <a:rPr lang="en-US" i="1" dirty="0" err="1" smtClean="0"/>
              <a:t>Labour</a:t>
            </a:r>
            <a:r>
              <a:rPr lang="en-US" i="1" dirty="0" smtClean="0"/>
              <a:t> Laws and not of the Income Tax Act. In short, violation of any law as long as the payment does not become illegal on account of such violation; the same cannot be hit under the Income Tax Act.”</a:t>
            </a:r>
            <a:endParaRPr lang="en-US"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Personal Expenses</a:t>
            </a:r>
            <a:endParaRPr lang="en-US" dirty="0"/>
          </a:p>
        </p:txBody>
      </p:sp>
      <p:sp>
        <p:nvSpPr>
          <p:cNvPr id="3" name="Footer Placeholder 2"/>
          <p:cNvSpPr>
            <a:spLocks noGrp="1"/>
          </p:cNvSpPr>
          <p:nvPr>
            <p:ph type="ftr" sz="quarter" idx="11"/>
          </p:nvPr>
        </p:nvSpPr>
        <p:spPr/>
        <p:txBody>
          <a:bodyPr/>
          <a:lstStyle/>
          <a:p>
            <a:r>
              <a:rPr lang="en-US" smtClean="0"/>
              <a:t>G.J. Shah &amp; Company, Chartered Accountants</a:t>
            </a:r>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Section 30-36</a:t>
            </a:r>
            <a:endParaRPr lang="en-US" dirty="0"/>
          </a:p>
        </p:txBody>
      </p:sp>
      <p:sp>
        <p:nvSpPr>
          <p:cNvPr id="5" name="Text Placeholder 4"/>
          <p:cNvSpPr>
            <a:spLocks noGrp="1"/>
          </p:cNvSpPr>
          <p:nvPr>
            <p:ph type="body" idx="1"/>
          </p:nvPr>
        </p:nvSpPr>
        <p:spPr/>
        <p:txBody>
          <a:bodyPr/>
          <a:lstStyle/>
          <a:p>
            <a:endParaRPr lang="en-US"/>
          </a:p>
        </p:txBody>
      </p:sp>
      <p:sp>
        <p:nvSpPr>
          <p:cNvPr id="6" name="Footer Placeholder 5"/>
          <p:cNvSpPr>
            <a:spLocks noGrp="1"/>
          </p:cNvSpPr>
          <p:nvPr>
            <p:ph type="ftr" sz="quarter" idx="11"/>
          </p:nvPr>
        </p:nvSpPr>
        <p:spPr>
          <a:xfrm>
            <a:off x="2898648" y="6355080"/>
            <a:ext cx="5254752" cy="365760"/>
          </a:xfrm>
        </p:spPr>
        <p:txBody>
          <a:bodyPr/>
          <a:lstStyle/>
          <a:p>
            <a:r>
              <a:rPr lang="en-US" dirty="0" smtClean="0"/>
              <a:t>G.J. Shah &amp; Company, Chartered Accountants</a:t>
            </a:r>
            <a:endParaRPr lang="en-US"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Personal Expenses</a:t>
            </a:r>
            <a:endParaRPr lang="en-US" dirty="0"/>
          </a:p>
        </p:txBody>
      </p:sp>
      <p:sp>
        <p:nvSpPr>
          <p:cNvPr id="5" name="Footer Placeholder 4"/>
          <p:cNvSpPr>
            <a:spLocks noGrp="1"/>
          </p:cNvSpPr>
          <p:nvPr>
            <p:ph type="ftr" sz="quarter" idx="11"/>
          </p:nvPr>
        </p:nvSpPr>
        <p:spPr/>
        <p:txBody>
          <a:bodyPr/>
          <a:lstStyle/>
          <a:p>
            <a:r>
              <a:rPr lang="en-US" smtClean="0"/>
              <a:t>G.J. Shah &amp; Company, Chartered Accountants</a:t>
            </a:r>
            <a:endParaRPr lang="en-US"/>
          </a:p>
        </p:txBody>
      </p:sp>
      <p:graphicFrame>
        <p:nvGraphicFramePr>
          <p:cNvPr id="4" name="Content Placeholder 3"/>
          <p:cNvGraphicFramePr>
            <a:graphicFrameLocks noGrp="1"/>
          </p:cNvGraphicFramePr>
          <p:nvPr>
            <p:ph sz="quarter" idx="1"/>
          </p:nvPr>
        </p:nvGraphicFramePr>
        <p:xfrm>
          <a:off x="457200" y="1219200"/>
          <a:ext cx="8229600" cy="4937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Adhoc</a:t>
            </a:r>
            <a:r>
              <a:rPr lang="en-US" dirty="0" smtClean="0"/>
              <a:t> Disallowances for Personal Expenses</a:t>
            </a:r>
            <a:endParaRPr lang="en-US" dirty="0"/>
          </a:p>
        </p:txBody>
      </p:sp>
      <p:sp>
        <p:nvSpPr>
          <p:cNvPr id="5" name="Footer Placeholder 4"/>
          <p:cNvSpPr>
            <a:spLocks noGrp="1"/>
          </p:cNvSpPr>
          <p:nvPr>
            <p:ph type="ftr" sz="quarter" idx="11"/>
          </p:nvPr>
        </p:nvSpPr>
        <p:spPr/>
        <p:txBody>
          <a:bodyPr/>
          <a:lstStyle/>
          <a:p>
            <a:r>
              <a:rPr lang="en-US" smtClean="0"/>
              <a:t>G.J. Shah &amp; Company, Chartered Accountants</a:t>
            </a:r>
            <a:endParaRPr lang="en-US"/>
          </a:p>
        </p:txBody>
      </p:sp>
      <p:graphicFrame>
        <p:nvGraphicFramePr>
          <p:cNvPr id="4" name="Content Placeholder 3"/>
          <p:cNvGraphicFramePr>
            <a:graphicFrameLocks noGrp="1"/>
          </p:cNvGraphicFramePr>
          <p:nvPr>
            <p:ph sz="quarter" idx="1"/>
          </p:nvPr>
        </p:nvGraphicFramePr>
        <p:xfrm>
          <a:off x="457200" y="1219200"/>
          <a:ext cx="8229600" cy="4937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Expenses on Abandoned Project</a:t>
            </a:r>
            <a:endParaRPr lang="en-US" dirty="0"/>
          </a:p>
        </p:txBody>
      </p:sp>
      <p:sp>
        <p:nvSpPr>
          <p:cNvPr id="5" name="Footer Placeholder 4"/>
          <p:cNvSpPr>
            <a:spLocks noGrp="1"/>
          </p:cNvSpPr>
          <p:nvPr>
            <p:ph type="ftr" sz="quarter" idx="11"/>
          </p:nvPr>
        </p:nvSpPr>
        <p:spPr/>
        <p:txBody>
          <a:bodyPr/>
          <a:lstStyle/>
          <a:p>
            <a:r>
              <a:rPr lang="en-US" smtClean="0"/>
              <a:t>G.J. Shah &amp; Company, Chartered Accountants</a:t>
            </a:r>
            <a:endParaRPr lang="en-US"/>
          </a:p>
        </p:txBody>
      </p:sp>
      <p:graphicFrame>
        <p:nvGraphicFramePr>
          <p:cNvPr id="4" name="Content Placeholder 3"/>
          <p:cNvGraphicFramePr>
            <a:graphicFrameLocks noGrp="1"/>
          </p:cNvGraphicFramePr>
          <p:nvPr>
            <p:ph sz="quarter" idx="1"/>
          </p:nvPr>
        </p:nvGraphicFramePr>
        <p:xfrm>
          <a:off x="457200" y="1219200"/>
          <a:ext cx="8229600" cy="4937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Penalty</a:t>
            </a:r>
            <a:endParaRPr lang="en-US" dirty="0"/>
          </a:p>
        </p:txBody>
      </p:sp>
      <p:sp>
        <p:nvSpPr>
          <p:cNvPr id="4" name="Footer Placeholder 3"/>
          <p:cNvSpPr>
            <a:spLocks noGrp="1"/>
          </p:cNvSpPr>
          <p:nvPr>
            <p:ph type="ftr" sz="quarter" idx="11"/>
          </p:nvPr>
        </p:nvSpPr>
        <p:spPr/>
        <p:txBody>
          <a:bodyPr/>
          <a:lstStyle/>
          <a:p>
            <a:r>
              <a:rPr lang="en-US" smtClean="0"/>
              <a:t>G.J. Shah &amp; Company, Chartered Accountants</a:t>
            </a:r>
            <a:endParaRPr lang="en-US"/>
          </a:p>
        </p:txBody>
      </p:sp>
      <p:sp>
        <p:nvSpPr>
          <p:cNvPr id="3" name="Content Placeholder 2"/>
          <p:cNvSpPr>
            <a:spLocks noGrp="1"/>
          </p:cNvSpPr>
          <p:nvPr>
            <p:ph sz="quarter" idx="1"/>
          </p:nvPr>
        </p:nvSpPr>
        <p:spPr/>
        <p:txBody>
          <a:bodyPr/>
          <a:lstStyle/>
          <a:p>
            <a:r>
              <a:rPr lang="en-US" dirty="0" smtClean="0"/>
              <a:t>Compounding fees paid to RTO - Allowable</a:t>
            </a:r>
          </a:p>
          <a:p>
            <a:pPr lvl="1"/>
            <a:r>
              <a:rPr lang="en-US" i="1" dirty="0" smtClean="0"/>
              <a:t>Bharat C Gandhi  10 Taxmann.com 256</a:t>
            </a:r>
          </a:p>
          <a:p>
            <a:r>
              <a:rPr lang="en-US" i="1" dirty="0" smtClean="0"/>
              <a:t>Deliberate violation of law – Disallowable</a:t>
            </a:r>
          </a:p>
          <a:p>
            <a:pPr lvl="1"/>
            <a:r>
              <a:rPr lang="en-US" dirty="0" smtClean="0"/>
              <a:t>Hero Cycles Ltd. 17 DTR 281</a:t>
            </a:r>
          </a:p>
          <a:p>
            <a:r>
              <a:rPr lang="en-US" dirty="0" smtClean="0"/>
              <a:t>Payment for regularizing the default committed – Allowable</a:t>
            </a:r>
          </a:p>
          <a:p>
            <a:pPr lvl="1"/>
            <a:r>
              <a:rPr lang="en-US" i="1" dirty="0" err="1" smtClean="0"/>
              <a:t>Kaira</a:t>
            </a:r>
            <a:r>
              <a:rPr lang="en-US" i="1" dirty="0" smtClean="0"/>
              <a:t> Can Company Ltd. 32 DTR 485</a:t>
            </a:r>
            <a:r>
              <a:rPr lang="en-US" dirty="0" smtClean="0"/>
              <a:t> </a:t>
            </a:r>
          </a:p>
          <a:p>
            <a:r>
              <a:rPr lang="en-US" dirty="0" smtClean="0"/>
              <a:t>Compensatory and contractual penalty – Allowable</a:t>
            </a:r>
          </a:p>
          <a:p>
            <a:pPr lvl="1"/>
            <a:r>
              <a:rPr lang="en-US" i="1" dirty="0" err="1" smtClean="0"/>
              <a:t>Mahalaxmi</a:t>
            </a:r>
            <a:r>
              <a:rPr lang="en-US" i="1" dirty="0" smtClean="0"/>
              <a:t> Sugar Mills Co. Ltd. </a:t>
            </a:r>
            <a:r>
              <a:rPr lang="en-US" dirty="0" smtClean="0"/>
              <a:t>v. </a:t>
            </a:r>
            <a:r>
              <a:rPr lang="en-US" i="1" dirty="0" smtClean="0"/>
              <a:t>CIT</a:t>
            </a:r>
            <a:r>
              <a:rPr lang="en-US" dirty="0" smtClean="0"/>
              <a:t>[1986] 157 ITR 683 (Delhi).</a:t>
            </a:r>
            <a:endParaRPr lang="en-US"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Advances Written off</a:t>
            </a:r>
            <a:endParaRPr lang="en-US" dirty="0"/>
          </a:p>
        </p:txBody>
      </p:sp>
      <p:sp>
        <p:nvSpPr>
          <p:cNvPr id="5" name="Footer Placeholder 4"/>
          <p:cNvSpPr>
            <a:spLocks noGrp="1"/>
          </p:cNvSpPr>
          <p:nvPr>
            <p:ph type="ftr" sz="quarter" idx="11"/>
          </p:nvPr>
        </p:nvSpPr>
        <p:spPr/>
        <p:txBody>
          <a:bodyPr/>
          <a:lstStyle/>
          <a:p>
            <a:r>
              <a:rPr lang="en-US" smtClean="0"/>
              <a:t>G.J. Shah &amp; Company, Chartered Accountants</a:t>
            </a:r>
            <a:endParaRPr lang="en-US"/>
          </a:p>
        </p:txBody>
      </p:sp>
      <p:graphicFrame>
        <p:nvGraphicFramePr>
          <p:cNvPr id="4" name="Content Placeholder 3"/>
          <p:cNvGraphicFramePr>
            <a:graphicFrameLocks noGrp="1"/>
          </p:cNvGraphicFramePr>
          <p:nvPr>
            <p:ph sz="quarter" idx="1"/>
          </p:nvPr>
        </p:nvGraphicFramePr>
        <p:xfrm>
          <a:off x="457200" y="1219200"/>
          <a:ext cx="8229600" cy="4937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14A</a:t>
            </a:r>
            <a:endParaRPr lang="en-US" dirty="0"/>
          </a:p>
        </p:txBody>
      </p:sp>
      <p:sp>
        <p:nvSpPr>
          <p:cNvPr id="5" name="Footer Placeholder 4"/>
          <p:cNvSpPr>
            <a:spLocks noGrp="1"/>
          </p:cNvSpPr>
          <p:nvPr>
            <p:ph type="ftr" sz="quarter" idx="11"/>
          </p:nvPr>
        </p:nvSpPr>
        <p:spPr/>
        <p:txBody>
          <a:bodyPr/>
          <a:lstStyle/>
          <a:p>
            <a:r>
              <a:rPr lang="en-US" smtClean="0"/>
              <a:t>G.J. Shah &amp; Company, Chartered Accountants</a:t>
            </a:r>
            <a:endParaRPr lang="en-US"/>
          </a:p>
        </p:txBody>
      </p:sp>
      <p:graphicFrame>
        <p:nvGraphicFramePr>
          <p:cNvPr id="4" name="Content Placeholder 3"/>
          <p:cNvGraphicFramePr>
            <a:graphicFrameLocks noGrp="1"/>
          </p:cNvGraphicFramePr>
          <p:nvPr>
            <p:ph sz="quarter" idx="1"/>
          </p:nvPr>
        </p:nvGraphicFramePr>
        <p:xfrm>
          <a:off x="457200" y="1219200"/>
          <a:ext cx="8229600" cy="4937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No Exempt Income Earned During the Year</a:t>
            </a:r>
            <a:endParaRPr lang="en-US" dirty="0"/>
          </a:p>
        </p:txBody>
      </p:sp>
      <p:sp>
        <p:nvSpPr>
          <p:cNvPr id="5" name="Footer Placeholder 4"/>
          <p:cNvSpPr>
            <a:spLocks noGrp="1"/>
          </p:cNvSpPr>
          <p:nvPr>
            <p:ph type="ftr" sz="quarter" idx="11"/>
          </p:nvPr>
        </p:nvSpPr>
        <p:spPr/>
        <p:txBody>
          <a:bodyPr/>
          <a:lstStyle/>
          <a:p>
            <a:r>
              <a:rPr lang="en-US" smtClean="0"/>
              <a:t>G.J. Shah &amp; Company, Chartered Accountants</a:t>
            </a:r>
            <a:endParaRPr lang="en-US"/>
          </a:p>
        </p:txBody>
      </p:sp>
      <p:graphicFrame>
        <p:nvGraphicFramePr>
          <p:cNvPr id="4" name="Content Placeholder 3"/>
          <p:cNvGraphicFramePr>
            <a:graphicFrameLocks noGrp="1"/>
          </p:cNvGraphicFramePr>
          <p:nvPr>
            <p:ph sz="quarter" idx="1"/>
          </p:nvPr>
        </p:nvGraphicFramePr>
        <p:xfrm>
          <a:off x="457200" y="1219200"/>
          <a:ext cx="8229600" cy="4937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TDS Disallowances</a:t>
            </a:r>
            <a:endParaRPr lang="en-US" dirty="0"/>
          </a:p>
        </p:txBody>
      </p:sp>
      <p:graphicFrame>
        <p:nvGraphicFramePr>
          <p:cNvPr id="9" name="Content Placeholder 8"/>
          <p:cNvGraphicFramePr>
            <a:graphicFrameLocks noGrp="1"/>
          </p:cNvGraphicFramePr>
          <p:nvPr>
            <p:ph idx="1"/>
          </p:nvPr>
        </p:nvGraphicFramePr>
        <p:xfrm>
          <a:off x="457200" y="1600200"/>
          <a:ext cx="82296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Footer Placeholder 3"/>
          <p:cNvSpPr>
            <a:spLocks noGrp="1"/>
          </p:cNvSpPr>
          <p:nvPr>
            <p:ph type="ftr" sz="quarter" idx="11"/>
          </p:nvPr>
        </p:nvSpPr>
        <p:spPr/>
        <p:txBody>
          <a:bodyPr/>
          <a:lstStyle/>
          <a:p>
            <a:r>
              <a:rPr lang="en-US" smtClean="0"/>
              <a:t>G.J. Shah &amp; Company, Chartered Accountants</a:t>
            </a:r>
            <a:endParaRPr lang="en-US"/>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40(a)(</a:t>
            </a:r>
            <a:r>
              <a:rPr lang="en-US" dirty="0" err="1" smtClean="0"/>
              <a:t>ia</a:t>
            </a:r>
            <a:r>
              <a:rPr lang="en-US" dirty="0" smtClean="0"/>
              <a:t>)</a:t>
            </a:r>
            <a:endParaRPr lang="en-US" dirty="0"/>
          </a:p>
        </p:txBody>
      </p:sp>
      <p:sp>
        <p:nvSpPr>
          <p:cNvPr id="5" name="Footer Placeholder 4"/>
          <p:cNvSpPr>
            <a:spLocks noGrp="1"/>
          </p:cNvSpPr>
          <p:nvPr>
            <p:ph type="ftr" sz="quarter" idx="11"/>
          </p:nvPr>
        </p:nvSpPr>
        <p:spPr/>
        <p:txBody>
          <a:bodyPr/>
          <a:lstStyle/>
          <a:p>
            <a:r>
              <a:rPr lang="en-US" smtClean="0"/>
              <a:t>G.J. Shah &amp; Company, Chartered Accountants</a:t>
            </a:r>
            <a:endParaRPr lang="en-US"/>
          </a:p>
        </p:txBody>
      </p:sp>
      <p:graphicFrame>
        <p:nvGraphicFramePr>
          <p:cNvPr id="4" name="Content Placeholder 3"/>
          <p:cNvGraphicFramePr>
            <a:graphicFrameLocks noGrp="1"/>
          </p:cNvGraphicFramePr>
          <p:nvPr>
            <p:ph sz="quarter" idx="1"/>
          </p:nvPr>
        </p:nvGraphicFramePr>
        <p:xfrm>
          <a:off x="457200" y="1219200"/>
          <a:ext cx="84582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Wholly and exclusively</a:t>
            </a:r>
            <a:endParaRPr lang="en-US" dirty="0"/>
          </a:p>
        </p:txBody>
      </p:sp>
      <p:sp>
        <p:nvSpPr>
          <p:cNvPr id="5" name="Footer Placeholder 4"/>
          <p:cNvSpPr>
            <a:spLocks noGrp="1"/>
          </p:cNvSpPr>
          <p:nvPr>
            <p:ph type="ftr" sz="quarter" idx="11"/>
          </p:nvPr>
        </p:nvSpPr>
        <p:spPr/>
        <p:txBody>
          <a:bodyPr/>
          <a:lstStyle/>
          <a:p>
            <a:r>
              <a:rPr lang="en-US" smtClean="0"/>
              <a:t>G.J. Shah &amp; Company, Chartered Accountants</a:t>
            </a:r>
            <a:endParaRPr lang="en-US"/>
          </a:p>
        </p:txBody>
      </p:sp>
      <p:graphicFrame>
        <p:nvGraphicFramePr>
          <p:cNvPr id="4" name="Content Placeholder 3"/>
          <p:cNvGraphicFramePr>
            <a:graphicFrameLocks noGrp="1"/>
          </p:cNvGraphicFramePr>
          <p:nvPr>
            <p:ph sz="quarter" idx="1"/>
          </p:nvPr>
        </p:nvGraphicFramePr>
        <p:xfrm>
          <a:off x="457200" y="1219200"/>
          <a:ext cx="8229600" cy="4937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smtClean="0"/>
              <a:t>Rent, Rates, Taxes, Repairs And Insurance For Building [Section 30]</a:t>
            </a:r>
            <a:endParaRPr lang="en-US" dirty="0"/>
          </a:p>
        </p:txBody>
      </p:sp>
      <p:sp>
        <p:nvSpPr>
          <p:cNvPr id="5" name="Content Placeholder 4"/>
          <p:cNvSpPr>
            <a:spLocks noGrp="1"/>
          </p:cNvSpPr>
          <p:nvPr>
            <p:ph sz="quarter" idx="1"/>
          </p:nvPr>
        </p:nvSpPr>
        <p:spPr>
          <a:xfrm>
            <a:off x="457200" y="1219200"/>
            <a:ext cx="8229600" cy="5410200"/>
          </a:xfrm>
        </p:spPr>
        <p:txBody>
          <a:bodyPr>
            <a:normAutofit fontScale="92500"/>
          </a:bodyPr>
          <a:lstStyle/>
          <a:p>
            <a:r>
              <a:rPr lang="en-US" dirty="0" smtClean="0"/>
              <a:t>In respect of rent, rates, taxes, repairs and insurance for premises, used for the purposes of the business or profession, profession, the following deductions shall be allowed:</a:t>
            </a:r>
          </a:p>
          <a:p>
            <a:r>
              <a:rPr lang="en-US" dirty="0" smtClean="0"/>
              <a:t>where the premises are occupied by the assessee:</a:t>
            </a:r>
          </a:p>
          <a:p>
            <a:pPr lvl="1"/>
            <a:r>
              <a:rPr lang="en-US" dirty="0" smtClean="0"/>
              <a:t>as a tenant — the rent paid for such premises; and further if he has undertaken to bear the cost of repairs to the premises, the amount paid on account of such repairs;</a:t>
            </a:r>
          </a:p>
          <a:p>
            <a:pPr lvl="1"/>
            <a:r>
              <a:rPr lang="en-US" dirty="0" smtClean="0"/>
              <a:t>otherwise than as a tenant — the amount paid by him on account of current repairs to the premises;</a:t>
            </a:r>
          </a:p>
          <a:p>
            <a:r>
              <a:rPr lang="en-US" dirty="0" smtClean="0"/>
              <a:t>any sum paid (whether as owner or tenant) on account of land revenue, local rates or municipal taxes;</a:t>
            </a:r>
          </a:p>
          <a:p>
            <a:r>
              <a:rPr lang="en-US" dirty="0" smtClean="0"/>
              <a:t>any insurance premium paid (whether as owner or tenant) in respect of insurance against risk of damage or destruction of the premises.</a:t>
            </a:r>
          </a:p>
        </p:txBody>
      </p:sp>
      <p:sp>
        <p:nvSpPr>
          <p:cNvPr id="6" name="Footer Placeholder 5"/>
          <p:cNvSpPr>
            <a:spLocks noGrp="1"/>
          </p:cNvSpPr>
          <p:nvPr>
            <p:ph type="ftr" sz="quarter" idx="11"/>
          </p:nvPr>
        </p:nvSpPr>
        <p:spPr/>
        <p:txBody>
          <a:bodyPr/>
          <a:lstStyle/>
          <a:p>
            <a:r>
              <a:rPr lang="en-US" smtClean="0"/>
              <a:t>G.J. Shah &amp; Company, Chartered Accountants</a:t>
            </a:r>
            <a:endParaRPr lang="en-US"/>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Commercial Expediency</a:t>
            </a:r>
            <a:endParaRPr lang="en-US" dirty="0"/>
          </a:p>
        </p:txBody>
      </p:sp>
      <p:sp>
        <p:nvSpPr>
          <p:cNvPr id="5" name="Footer Placeholder 4"/>
          <p:cNvSpPr>
            <a:spLocks noGrp="1"/>
          </p:cNvSpPr>
          <p:nvPr>
            <p:ph type="ftr" sz="quarter" idx="11"/>
          </p:nvPr>
        </p:nvSpPr>
        <p:spPr/>
        <p:txBody>
          <a:bodyPr/>
          <a:lstStyle/>
          <a:p>
            <a:r>
              <a:rPr lang="en-US" smtClean="0"/>
              <a:t>G.J. Shah &amp; Company, Chartered Accountants</a:t>
            </a:r>
            <a:endParaRPr lang="en-US"/>
          </a:p>
        </p:txBody>
      </p:sp>
      <p:graphicFrame>
        <p:nvGraphicFramePr>
          <p:cNvPr id="4" name="Content Placeholder 3"/>
          <p:cNvGraphicFramePr>
            <a:graphicFrameLocks noGrp="1"/>
          </p:cNvGraphicFramePr>
          <p:nvPr>
            <p:ph sz="quarter" idx="1"/>
          </p:nvPr>
        </p:nvGraphicFramePr>
        <p:xfrm>
          <a:off x="457200" y="1219200"/>
          <a:ext cx="8229600" cy="5410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Promotional Expenses</a:t>
            </a:r>
            <a:endParaRPr lang="en-US" dirty="0"/>
          </a:p>
        </p:txBody>
      </p:sp>
      <p:sp>
        <p:nvSpPr>
          <p:cNvPr id="5" name="Footer Placeholder 4"/>
          <p:cNvSpPr>
            <a:spLocks noGrp="1"/>
          </p:cNvSpPr>
          <p:nvPr>
            <p:ph type="ftr" sz="quarter" idx="11"/>
          </p:nvPr>
        </p:nvSpPr>
        <p:spPr/>
        <p:txBody>
          <a:bodyPr/>
          <a:lstStyle/>
          <a:p>
            <a:r>
              <a:rPr lang="en-US" smtClean="0"/>
              <a:t>G.J. Shah &amp; Company, Chartered Accountants</a:t>
            </a:r>
            <a:endParaRPr lang="en-US"/>
          </a:p>
        </p:txBody>
      </p:sp>
      <p:graphicFrame>
        <p:nvGraphicFramePr>
          <p:cNvPr id="4" name="Content Placeholder 3"/>
          <p:cNvGraphicFramePr>
            <a:graphicFrameLocks noGrp="1"/>
          </p:cNvGraphicFramePr>
          <p:nvPr>
            <p:ph sz="quarter" idx="1"/>
          </p:nvPr>
        </p:nvGraphicFramePr>
        <p:xfrm>
          <a:off x="457200" y="1219200"/>
          <a:ext cx="8229600" cy="4937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Promotional Expenses</a:t>
            </a:r>
            <a:endParaRPr lang="en-US" dirty="0"/>
          </a:p>
        </p:txBody>
      </p:sp>
      <p:sp>
        <p:nvSpPr>
          <p:cNvPr id="5" name="Footer Placeholder 4"/>
          <p:cNvSpPr>
            <a:spLocks noGrp="1"/>
          </p:cNvSpPr>
          <p:nvPr>
            <p:ph type="ftr" sz="quarter" idx="11"/>
          </p:nvPr>
        </p:nvSpPr>
        <p:spPr/>
        <p:txBody>
          <a:bodyPr/>
          <a:lstStyle/>
          <a:p>
            <a:r>
              <a:rPr lang="en-US" smtClean="0"/>
              <a:t>G.J. Shah &amp; Company, Chartered Accountants</a:t>
            </a:r>
            <a:endParaRPr lang="en-US"/>
          </a:p>
        </p:txBody>
      </p:sp>
      <p:graphicFrame>
        <p:nvGraphicFramePr>
          <p:cNvPr id="4" name="Content Placeholder 3"/>
          <p:cNvGraphicFramePr>
            <a:graphicFrameLocks noGrp="1"/>
          </p:cNvGraphicFramePr>
          <p:nvPr>
            <p:ph sz="quarter" idx="1"/>
          </p:nvPr>
        </p:nvGraphicFramePr>
        <p:xfrm>
          <a:off x="457200" y="1219200"/>
          <a:ext cx="8229600" cy="4937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40A(3)	</a:t>
            </a:r>
            <a:endParaRPr lang="en-US" dirty="0"/>
          </a:p>
        </p:txBody>
      </p:sp>
      <p:graphicFrame>
        <p:nvGraphicFramePr>
          <p:cNvPr id="5" name="Content Placeholder 4"/>
          <p:cNvGraphicFramePr>
            <a:graphicFrameLocks noGrp="1"/>
          </p:cNvGraphicFramePr>
          <p:nvPr>
            <p:ph idx="1"/>
          </p:nvPr>
        </p:nvGraphicFramePr>
        <p:xfrm>
          <a:off x="457200" y="1600200"/>
          <a:ext cx="822960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Footer Placeholder 5"/>
          <p:cNvSpPr>
            <a:spLocks noGrp="1"/>
          </p:cNvSpPr>
          <p:nvPr>
            <p:ph type="ftr" sz="quarter" idx="11"/>
          </p:nvPr>
        </p:nvSpPr>
        <p:spPr/>
        <p:txBody>
          <a:bodyPr/>
          <a:lstStyle/>
          <a:p>
            <a:r>
              <a:rPr lang="en-US" smtClean="0"/>
              <a:t>G.J. Shah &amp; Company, Chartered Accountants</a:t>
            </a:r>
            <a:endParaRPr lang="en-US"/>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Image result for crossed cheque"/>
          <p:cNvPicPr>
            <a:picLocks noChangeAspect="1" noChangeArrowheads="1"/>
          </p:cNvPicPr>
          <p:nvPr/>
        </p:nvPicPr>
        <p:blipFill>
          <a:blip r:embed="rId2"/>
          <a:srcRect/>
          <a:stretch>
            <a:fillRect/>
          </a:stretch>
        </p:blipFill>
        <p:spPr bwMode="auto">
          <a:xfrm>
            <a:off x="685800" y="0"/>
            <a:ext cx="6858000" cy="3138408"/>
          </a:xfrm>
          <a:prstGeom prst="rect">
            <a:avLst/>
          </a:prstGeom>
          <a:noFill/>
        </p:spPr>
      </p:pic>
      <p:pic>
        <p:nvPicPr>
          <p:cNvPr id="4100" name="Picture 4" descr="Image result for crossed cheque"/>
          <p:cNvPicPr>
            <a:picLocks noChangeAspect="1" noChangeArrowheads="1"/>
          </p:cNvPicPr>
          <p:nvPr/>
        </p:nvPicPr>
        <p:blipFill>
          <a:blip r:embed="rId3"/>
          <a:srcRect/>
          <a:stretch>
            <a:fillRect/>
          </a:stretch>
        </p:blipFill>
        <p:spPr bwMode="auto">
          <a:xfrm>
            <a:off x="0" y="2971800"/>
            <a:ext cx="8915400" cy="3484916"/>
          </a:xfrm>
          <a:prstGeom prst="rect">
            <a:avLst/>
          </a:prstGeom>
          <a:noFill/>
        </p:spPr>
      </p:pic>
      <p:sp>
        <p:nvSpPr>
          <p:cNvPr id="4" name="Footer Placeholder 3"/>
          <p:cNvSpPr>
            <a:spLocks noGrp="1"/>
          </p:cNvSpPr>
          <p:nvPr>
            <p:ph type="ftr" sz="quarter" idx="11"/>
          </p:nvPr>
        </p:nvSpPr>
        <p:spPr/>
        <p:txBody>
          <a:bodyPr/>
          <a:lstStyle/>
          <a:p>
            <a:r>
              <a:rPr lang="en-US" smtClean="0"/>
              <a:t>G.J. Shah &amp; Company, Chartered Accountants</a:t>
            </a:r>
            <a:endParaRPr lang="en-US"/>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8458200" cy="990600"/>
          </a:xfrm>
        </p:spPr>
        <p:txBody>
          <a:bodyPr>
            <a:normAutofit/>
          </a:bodyPr>
          <a:lstStyle/>
          <a:p>
            <a:r>
              <a:rPr lang="en-IN" sz="2800" b="1" dirty="0"/>
              <a:t>CROSSED CHEQUE vs. </a:t>
            </a:r>
            <a:r>
              <a:rPr lang="en-IN" sz="2800" b="1" dirty="0" smtClean="0"/>
              <a:t>A/C PAYEE CHEQUE</a:t>
            </a:r>
            <a:endParaRPr lang="en-US" sz="2800" dirty="0"/>
          </a:p>
        </p:txBody>
      </p:sp>
      <p:sp>
        <p:nvSpPr>
          <p:cNvPr id="3" name="Content Placeholder 2"/>
          <p:cNvSpPr>
            <a:spLocks noGrp="1"/>
          </p:cNvSpPr>
          <p:nvPr>
            <p:ph sz="quarter" idx="1"/>
          </p:nvPr>
        </p:nvSpPr>
        <p:spPr/>
        <p:txBody>
          <a:bodyPr>
            <a:normAutofit/>
          </a:bodyPr>
          <a:lstStyle/>
          <a:p>
            <a:pPr algn="just"/>
            <a:r>
              <a:rPr lang="en-IN" dirty="0" smtClean="0"/>
              <a:t>There </a:t>
            </a:r>
            <a:r>
              <a:rPr lang="en-IN" dirty="0"/>
              <a:t>is clear distinction between a crossed cheque and an account payee cheque as in account payee cheque banks are directed to credit amount of an account payee cheque only in account of payee and no other person while crossed cheques are endorsed in favour of a person other than </a:t>
            </a:r>
            <a:r>
              <a:rPr lang="en-IN" dirty="0" err="1"/>
              <a:t>drawee</a:t>
            </a:r>
            <a:r>
              <a:rPr lang="en-IN" dirty="0"/>
              <a:t> making it difficult to trace constituent of money and </a:t>
            </a:r>
            <a:r>
              <a:rPr lang="en-IN" sz="4000" b="1" u="sng" dirty="0"/>
              <a:t>thus, crossed cheque is </a:t>
            </a:r>
            <a:r>
              <a:rPr lang="en-IN" sz="4000" b="1" u="sng" dirty="0" err="1"/>
              <a:t>violative</a:t>
            </a:r>
            <a:r>
              <a:rPr lang="en-IN" sz="4000" b="1" u="sng" dirty="0"/>
              <a:t> of section 40A(3) - </a:t>
            </a:r>
            <a:r>
              <a:rPr lang="en-IN" i="1" dirty="0" err="1"/>
              <a:t>Rajmoti</a:t>
            </a:r>
            <a:r>
              <a:rPr lang="en-IN" i="1" dirty="0"/>
              <a:t> Industries</a:t>
            </a:r>
            <a:r>
              <a:rPr lang="en-IN" dirty="0"/>
              <a:t> v.</a:t>
            </a:r>
            <a:r>
              <a:rPr lang="en-IN" i="1" dirty="0"/>
              <a:t> </a:t>
            </a:r>
            <a:r>
              <a:rPr lang="en-IN" i="1" dirty="0" err="1"/>
              <a:t>Asstt</a:t>
            </a:r>
            <a:r>
              <a:rPr lang="en-IN" i="1" dirty="0"/>
              <a:t>. CIT </a:t>
            </a:r>
            <a:r>
              <a:rPr lang="en-IN" u="sng" dirty="0">
                <a:hlinkClick r:id="rId2" action="ppaction://hlinkfile"/>
              </a:rPr>
              <a:t>[2014] 45 taxmann.com 72/223 Taxman 428 (</a:t>
            </a:r>
            <a:r>
              <a:rPr lang="en-IN" u="sng" dirty="0" err="1">
                <a:hlinkClick r:id="rId2" action="ppaction://hlinkfile"/>
              </a:rPr>
              <a:t>Guj</a:t>
            </a:r>
            <a:r>
              <a:rPr lang="en-IN" u="sng" dirty="0">
                <a:hlinkClick r:id="rId2" action="ppaction://hlinkfile"/>
              </a:rPr>
              <a:t>.)</a:t>
            </a:r>
            <a:endParaRPr lang="en-US" dirty="0"/>
          </a:p>
          <a:p>
            <a:endParaRPr lang="en-US" dirty="0"/>
          </a:p>
        </p:txBody>
      </p:sp>
      <p:sp>
        <p:nvSpPr>
          <p:cNvPr id="4" name="Footer Placeholder 3"/>
          <p:cNvSpPr>
            <a:spLocks noGrp="1"/>
          </p:cNvSpPr>
          <p:nvPr>
            <p:ph type="ftr" sz="quarter" idx="11"/>
          </p:nvPr>
        </p:nvSpPr>
        <p:spPr/>
        <p:txBody>
          <a:bodyPr/>
          <a:lstStyle/>
          <a:p>
            <a:r>
              <a:rPr lang="en-US" smtClean="0"/>
              <a:t>G.J. Shah &amp; Company, Chartered Accountants</a:t>
            </a:r>
            <a:endParaRPr lang="en-US"/>
          </a:p>
        </p:txBody>
      </p:sp>
    </p:spTree>
    <p:extLst>
      <p:ext uri="{BB962C8B-B14F-4D97-AF65-F5344CB8AC3E}">
        <p14:creationId xmlns="" xmlns:p14="http://schemas.microsoft.com/office/powerpoint/2010/main" val="187847776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Education </a:t>
            </a:r>
            <a:r>
              <a:rPr lang="en-US" dirty="0" err="1" smtClean="0"/>
              <a:t>cess</a:t>
            </a:r>
            <a:r>
              <a:rPr lang="en-US" dirty="0" smtClean="0"/>
              <a:t> not tax</a:t>
            </a:r>
            <a:endParaRPr lang="en-US" dirty="0"/>
          </a:p>
        </p:txBody>
      </p:sp>
      <p:graphicFrame>
        <p:nvGraphicFramePr>
          <p:cNvPr id="4" name="Content Placeholder 3"/>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Footer Placeholder 4"/>
          <p:cNvSpPr>
            <a:spLocks noGrp="1"/>
          </p:cNvSpPr>
          <p:nvPr>
            <p:ph type="ftr" sz="quarter" idx="11"/>
          </p:nvPr>
        </p:nvSpPr>
        <p:spPr/>
        <p:txBody>
          <a:bodyPr/>
          <a:lstStyle/>
          <a:p>
            <a:r>
              <a:rPr lang="en-US" smtClean="0"/>
              <a:t>G.J. Shah &amp; Company, Chartered Accountants</a:t>
            </a:r>
            <a:endParaRPr lang="en-US"/>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 study</a:t>
            </a:r>
            <a:endParaRPr lang="en-US" dirty="0"/>
          </a:p>
        </p:txBody>
      </p:sp>
      <p:graphicFrame>
        <p:nvGraphicFramePr>
          <p:cNvPr id="4" name="Content Placeholder 3"/>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Footer Placeholder 4"/>
          <p:cNvSpPr>
            <a:spLocks noGrp="1"/>
          </p:cNvSpPr>
          <p:nvPr>
            <p:ph type="ftr" sz="quarter" idx="11"/>
          </p:nvPr>
        </p:nvSpPr>
        <p:spPr/>
        <p:txBody>
          <a:bodyPr/>
          <a:lstStyle/>
          <a:p>
            <a:r>
              <a:rPr lang="en-US" smtClean="0"/>
              <a:t>G.J. Shah &amp; Company, Chartered Accountants</a:t>
            </a:r>
            <a:endParaRPr lang="en-US"/>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 study contd..</a:t>
            </a:r>
            <a:endParaRPr lang="en-US" dirty="0"/>
          </a:p>
        </p:txBody>
      </p:sp>
      <p:sp>
        <p:nvSpPr>
          <p:cNvPr id="3" name="Content Placeholder 2"/>
          <p:cNvSpPr>
            <a:spLocks noGrp="1"/>
          </p:cNvSpPr>
          <p:nvPr>
            <p:ph sz="quarter" idx="1"/>
          </p:nvPr>
        </p:nvSpPr>
        <p:spPr/>
        <p:txBody>
          <a:bodyPr>
            <a:normAutofit lnSpcReduction="10000"/>
          </a:bodyPr>
          <a:lstStyle/>
          <a:p>
            <a:r>
              <a:rPr lang="en-US" dirty="0" err="1" smtClean="0"/>
              <a:t>Flipkart</a:t>
            </a:r>
            <a:r>
              <a:rPr lang="en-US" dirty="0" smtClean="0"/>
              <a:t> and Amazon</a:t>
            </a:r>
          </a:p>
          <a:p>
            <a:r>
              <a:rPr lang="en-US" dirty="0" smtClean="0"/>
              <a:t>Globally, the e-commerce business has thrived on marketing through deep discounts</a:t>
            </a:r>
          </a:p>
          <a:p>
            <a:r>
              <a:rPr lang="en-US" dirty="0" smtClean="0"/>
              <a:t>Empire Jute Co. Ltd. [1980] 124 ITR 1 (SC):</a:t>
            </a:r>
          </a:p>
          <a:p>
            <a:pPr lvl="1" algn="just"/>
            <a:r>
              <a:rPr lang="en-US" dirty="0" smtClean="0"/>
              <a:t>If the advantage consists merely in facilitating the </a:t>
            </a:r>
            <a:r>
              <a:rPr lang="en-US" dirty="0" err="1" smtClean="0"/>
              <a:t>assessee's</a:t>
            </a:r>
            <a:r>
              <a:rPr lang="en-US" dirty="0" smtClean="0"/>
              <a:t> trading operations or enabling the conduct of the business to be carried on more efficiently or profitably while leaving the fixed capital untouched, the expenditure would be on revenue account, even though the advantage may endure for an indefinite future</a:t>
            </a:r>
          </a:p>
          <a:p>
            <a:r>
              <a:rPr lang="en-US" dirty="0" err="1" smtClean="0"/>
              <a:t>Taparia</a:t>
            </a:r>
            <a:r>
              <a:rPr lang="en-US" dirty="0" smtClean="0"/>
              <a:t> Tools Limited(372 ITR 605) </a:t>
            </a:r>
          </a:p>
          <a:p>
            <a:pPr lvl="1" algn="just"/>
            <a:r>
              <a:rPr lang="en-US" dirty="0" smtClean="0"/>
              <a:t>there is no concept of deferred expenditure and the amount has to be allowed as a deduction.</a:t>
            </a:r>
            <a:endParaRPr lang="en-US" dirty="0"/>
          </a:p>
        </p:txBody>
      </p:sp>
      <p:sp>
        <p:nvSpPr>
          <p:cNvPr id="4" name="Footer Placeholder 3"/>
          <p:cNvSpPr>
            <a:spLocks noGrp="1"/>
          </p:cNvSpPr>
          <p:nvPr>
            <p:ph type="ftr" sz="quarter" idx="11"/>
          </p:nvPr>
        </p:nvSpPr>
        <p:spPr/>
        <p:txBody>
          <a:bodyPr/>
          <a:lstStyle/>
          <a:p>
            <a:r>
              <a:rPr lang="en-US" smtClean="0"/>
              <a:t>G.J. Shah &amp; Company, Chartered Accountants</a:t>
            </a:r>
            <a:endParaRPr lang="en-US"/>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 2</a:t>
            </a:r>
            <a:endParaRPr lang="en-US" dirty="0"/>
          </a:p>
        </p:txBody>
      </p:sp>
      <p:sp>
        <p:nvSpPr>
          <p:cNvPr id="3" name="Content Placeholder 2"/>
          <p:cNvSpPr>
            <a:spLocks noGrp="1"/>
          </p:cNvSpPr>
          <p:nvPr>
            <p:ph sz="quarter" idx="1"/>
          </p:nvPr>
        </p:nvSpPr>
        <p:spPr/>
        <p:txBody>
          <a:bodyPr/>
          <a:lstStyle/>
          <a:p>
            <a:r>
              <a:rPr lang="en-US" dirty="0" smtClean="0"/>
              <a:t>In a case, deduction of performance bonus payment pertaining to AY 2017-18 was claimed in AY 2018-19 which was denied to an assessee since books were maintained on the basis of mercantile system of accounting. </a:t>
            </a:r>
          </a:p>
          <a:p>
            <a:r>
              <a:rPr lang="en-US" dirty="0" smtClean="0"/>
              <a:t>This was despite the fact that the assessee could quantify the bonus only in the AY 2018-19 and, thus, its liability </a:t>
            </a:r>
            <a:r>
              <a:rPr lang="en-US" dirty="0" err="1" smtClean="0"/>
              <a:t>crystalized</a:t>
            </a:r>
            <a:r>
              <a:rPr lang="en-US" dirty="0" smtClean="0"/>
              <a:t> during such year. Is the bonus payment deductible in such subsequent year?</a:t>
            </a:r>
            <a:endParaRPr lang="en-US" dirty="0"/>
          </a:p>
        </p:txBody>
      </p:sp>
      <p:sp>
        <p:nvSpPr>
          <p:cNvPr id="4" name="Footer Placeholder 3"/>
          <p:cNvSpPr>
            <a:spLocks noGrp="1"/>
          </p:cNvSpPr>
          <p:nvPr>
            <p:ph type="ftr" sz="quarter" idx="11"/>
          </p:nvPr>
        </p:nvSpPr>
        <p:spPr/>
        <p:txBody>
          <a:bodyPr/>
          <a:lstStyle/>
          <a:p>
            <a:r>
              <a:rPr lang="en-US" smtClean="0"/>
              <a:t>G.J. Shah &amp; Company, Chartered Accountants</a:t>
            </a:r>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Repairs and insurance of machinery, plant and furniture [Section 31]</a:t>
            </a:r>
            <a:endParaRPr lang="en-US" dirty="0"/>
          </a:p>
        </p:txBody>
      </p:sp>
      <p:sp>
        <p:nvSpPr>
          <p:cNvPr id="3" name="Content Placeholder 2"/>
          <p:cNvSpPr>
            <a:spLocks noGrp="1"/>
          </p:cNvSpPr>
          <p:nvPr>
            <p:ph sz="quarter" idx="1"/>
          </p:nvPr>
        </p:nvSpPr>
        <p:spPr/>
        <p:txBody>
          <a:bodyPr/>
          <a:lstStyle/>
          <a:p>
            <a:r>
              <a:rPr lang="en-US" dirty="0" smtClean="0"/>
              <a:t>In respect of machinery, plant or furniture used for the purpose of business, the following deductions are allowable:</a:t>
            </a:r>
          </a:p>
          <a:p>
            <a:pPr lvl="1"/>
            <a:r>
              <a:rPr lang="en-US" dirty="0" smtClean="0"/>
              <a:t>amount paid on account of </a:t>
            </a:r>
            <a:r>
              <a:rPr lang="en-US" b="1" u="sng" dirty="0" smtClean="0"/>
              <a:t>current repairs</a:t>
            </a:r>
            <a:r>
              <a:rPr lang="en-US" dirty="0" smtClean="0"/>
              <a:t>,</a:t>
            </a:r>
          </a:p>
          <a:p>
            <a:pPr lvl="1"/>
            <a:r>
              <a:rPr lang="en-US" dirty="0" smtClean="0"/>
              <a:t>any insurance premium paid in respect of insurance against risk of damage or destruction of the plant and machinery or furniture.</a:t>
            </a:r>
          </a:p>
          <a:p>
            <a:endParaRPr lang="en-US" dirty="0"/>
          </a:p>
        </p:txBody>
      </p:sp>
      <p:sp>
        <p:nvSpPr>
          <p:cNvPr id="4" name="Footer Placeholder 3"/>
          <p:cNvSpPr>
            <a:spLocks noGrp="1"/>
          </p:cNvSpPr>
          <p:nvPr>
            <p:ph type="ftr" sz="quarter" idx="11"/>
          </p:nvPr>
        </p:nvSpPr>
        <p:spPr/>
        <p:txBody>
          <a:bodyPr/>
          <a:lstStyle/>
          <a:p>
            <a:r>
              <a:rPr lang="en-US" smtClean="0"/>
              <a:t>G.J. Shah &amp; Company, Chartered Accountants</a:t>
            </a:r>
            <a:endParaRPr lang="en-US"/>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quarter" idx="1"/>
          </p:nvPr>
        </p:nvGraphicFramePr>
        <p:xfrm>
          <a:off x="457200" y="457200"/>
          <a:ext cx="8229600" cy="6172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Footer Placeholder 4"/>
          <p:cNvSpPr>
            <a:spLocks noGrp="1"/>
          </p:cNvSpPr>
          <p:nvPr>
            <p:ph type="ftr" sz="quarter" idx="11"/>
          </p:nvPr>
        </p:nvSpPr>
        <p:spPr/>
        <p:txBody>
          <a:bodyPr/>
          <a:lstStyle/>
          <a:p>
            <a:r>
              <a:rPr lang="en-US" smtClean="0"/>
              <a:t>G.J. Shah &amp; Company, Chartered Accountants</a:t>
            </a:r>
            <a:endParaRPr lang="en-US"/>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Real income concept</a:t>
            </a:r>
            <a:endParaRPr lang="en-US" dirty="0"/>
          </a:p>
        </p:txBody>
      </p:sp>
      <p:sp>
        <p:nvSpPr>
          <p:cNvPr id="5" name="Text Placeholder 4"/>
          <p:cNvSpPr>
            <a:spLocks noGrp="1"/>
          </p:cNvSpPr>
          <p:nvPr>
            <p:ph type="body" idx="1"/>
          </p:nvPr>
        </p:nvSpPr>
        <p:spPr/>
        <p:txBody>
          <a:bodyPr/>
          <a:lstStyle/>
          <a:p>
            <a:endParaRPr lang="en-US"/>
          </a:p>
        </p:txBody>
      </p:sp>
      <p:sp>
        <p:nvSpPr>
          <p:cNvPr id="6" name="Footer Placeholder 5"/>
          <p:cNvSpPr>
            <a:spLocks noGrp="1"/>
          </p:cNvSpPr>
          <p:nvPr>
            <p:ph type="ftr" sz="quarter" idx="11"/>
          </p:nvPr>
        </p:nvSpPr>
        <p:spPr/>
        <p:txBody>
          <a:bodyPr/>
          <a:lstStyle/>
          <a:p>
            <a:r>
              <a:rPr lang="en-US" smtClean="0"/>
              <a:t>G.J. Shah &amp; Company, Chartered Accountants</a:t>
            </a:r>
            <a:endParaRPr lang="en-US"/>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Unexplained “net income”</a:t>
            </a:r>
            <a:endParaRPr lang="en-US" dirty="0"/>
          </a:p>
        </p:txBody>
      </p:sp>
      <p:graphicFrame>
        <p:nvGraphicFramePr>
          <p:cNvPr id="4" name="Content Placeholder 3"/>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Footer Placeholder 4"/>
          <p:cNvSpPr>
            <a:spLocks noGrp="1"/>
          </p:cNvSpPr>
          <p:nvPr>
            <p:ph type="ftr" sz="quarter" idx="11"/>
          </p:nvPr>
        </p:nvSpPr>
        <p:spPr/>
        <p:txBody>
          <a:bodyPr/>
          <a:lstStyle/>
          <a:p>
            <a:r>
              <a:rPr lang="en-US" smtClean="0"/>
              <a:t>G.J. Shah &amp; Company, Chartered Accountants</a:t>
            </a:r>
            <a:endParaRPr lang="en-US"/>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b="1" dirty="0" smtClean="0"/>
              <a:t>Non applicability of Section 40A(3) and Section 40(a)(</a:t>
            </a:r>
            <a:r>
              <a:rPr lang="en-US" sz="2400" b="1" dirty="0" err="1" smtClean="0"/>
              <a:t>ia</a:t>
            </a:r>
            <a:r>
              <a:rPr lang="en-US" sz="2400" b="1" dirty="0" smtClean="0"/>
              <a:t>) on undisclosed income and expenses</a:t>
            </a:r>
            <a:endParaRPr lang="en-US" sz="2400" dirty="0"/>
          </a:p>
        </p:txBody>
      </p:sp>
      <p:sp>
        <p:nvSpPr>
          <p:cNvPr id="3" name="Content Placeholder 2"/>
          <p:cNvSpPr>
            <a:spLocks noGrp="1"/>
          </p:cNvSpPr>
          <p:nvPr>
            <p:ph sz="quarter" idx="1"/>
          </p:nvPr>
        </p:nvSpPr>
        <p:spPr/>
        <p:txBody>
          <a:bodyPr>
            <a:normAutofit/>
          </a:bodyPr>
          <a:lstStyle/>
          <a:p>
            <a:r>
              <a:rPr lang="en-US" b="1" dirty="0" smtClean="0"/>
              <a:t>CIT vs. Amman Steel &amp; Allied Industries [2015] 377 ITR 568 (Madras)</a:t>
            </a:r>
          </a:p>
          <a:p>
            <a:pPr lvl="1"/>
            <a:r>
              <a:rPr lang="en-US" dirty="0" smtClean="0"/>
              <a:t>Provisions of section 40A(3) cannot be applied when assessable income has been arrived by applying a percentage rate on unaccounted turnover.</a:t>
            </a:r>
          </a:p>
          <a:p>
            <a:r>
              <a:rPr lang="en-US" dirty="0" smtClean="0"/>
              <a:t>Chhattisgarh Steel Casting (P) Ltd. vs. ACIT (2008) 8 DTR (</a:t>
            </a:r>
            <a:r>
              <a:rPr lang="en-US" dirty="0" err="1" smtClean="0"/>
              <a:t>Bilaspur</a:t>
            </a:r>
            <a:r>
              <a:rPr lang="en-US" dirty="0" smtClean="0"/>
              <a:t>)(</a:t>
            </a:r>
            <a:r>
              <a:rPr lang="en-US" dirty="0" err="1" smtClean="0"/>
              <a:t>Trib</a:t>
            </a:r>
            <a:r>
              <a:rPr lang="en-US" dirty="0" smtClean="0"/>
              <a:t>) 14 </a:t>
            </a:r>
          </a:p>
          <a:p>
            <a:pPr lvl="1"/>
            <a:r>
              <a:rPr lang="en-US" dirty="0" smtClean="0"/>
              <a:t>it held disallowance under s.40A(3) made by AO out of unrecorded purchases from the record seized by Excise Department was uncalled for where income was estimated.</a:t>
            </a:r>
            <a:endParaRPr lang="en-US" dirty="0"/>
          </a:p>
        </p:txBody>
      </p:sp>
      <p:sp>
        <p:nvSpPr>
          <p:cNvPr id="4" name="Footer Placeholder 3"/>
          <p:cNvSpPr>
            <a:spLocks noGrp="1"/>
          </p:cNvSpPr>
          <p:nvPr>
            <p:ph type="ftr" sz="quarter" idx="11"/>
          </p:nvPr>
        </p:nvSpPr>
        <p:spPr/>
        <p:txBody>
          <a:bodyPr/>
          <a:lstStyle/>
          <a:p>
            <a:r>
              <a:rPr lang="en-US" smtClean="0"/>
              <a:t>G.J. Shah &amp; Company, Chartered Accountants</a:t>
            </a:r>
            <a:endParaRPr lang="en-US"/>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Title 1"/>
          <p:cNvSpPr>
            <a:spLocks noGrp="1"/>
          </p:cNvSpPr>
          <p:nvPr>
            <p:ph type="title"/>
          </p:nvPr>
        </p:nvSpPr>
        <p:spPr/>
        <p:txBody>
          <a:bodyPr/>
          <a:lstStyle/>
          <a:p>
            <a:pPr algn="ctr" eaLnBrk="1" hangingPunct="1"/>
            <a:r>
              <a:rPr lang="en-US" smtClean="0"/>
              <a:t>Health Tip</a:t>
            </a:r>
          </a:p>
        </p:txBody>
      </p:sp>
      <p:pic>
        <p:nvPicPr>
          <p:cNvPr id="131075" name="Picture 2" descr="http://a3145z1.americdn.com/wp-content/uploads/2015/01/the-right-times-to-drink-water-for-maximum-health-benefits.png"/>
          <p:cNvPicPr>
            <a:picLocks noChangeAspect="1" noChangeArrowheads="1"/>
          </p:cNvPicPr>
          <p:nvPr/>
        </p:nvPicPr>
        <p:blipFill>
          <a:blip r:embed="rId2"/>
          <a:srcRect r="16789" b="17757"/>
          <a:stretch>
            <a:fillRect/>
          </a:stretch>
        </p:blipFill>
        <p:spPr bwMode="auto">
          <a:xfrm>
            <a:off x="685800" y="1219200"/>
            <a:ext cx="7620000" cy="4789488"/>
          </a:xfrm>
          <a:prstGeom prst="rect">
            <a:avLst/>
          </a:prstGeom>
          <a:noFill/>
          <a:ln w="9525">
            <a:noFill/>
            <a:miter lim="800000"/>
            <a:headEnd/>
            <a:tailEnd/>
          </a:ln>
        </p:spPr>
      </p:pic>
      <p:sp>
        <p:nvSpPr>
          <p:cNvPr id="4" name="Footer Placeholder 3"/>
          <p:cNvSpPr>
            <a:spLocks noGrp="1"/>
          </p:cNvSpPr>
          <p:nvPr>
            <p:ph type="ftr" sz="quarter" idx="11"/>
          </p:nvPr>
        </p:nvSpPr>
        <p:spPr/>
        <p:txBody>
          <a:bodyPr/>
          <a:lstStyle/>
          <a:p>
            <a:r>
              <a:rPr lang="en-US" smtClean="0"/>
              <a:t>G.J. Shah &amp; Company, Chartered Accountants</a:t>
            </a:r>
            <a:endParaRPr lang="en-US"/>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1828800"/>
            <a:ext cx="7467600" cy="1828800"/>
          </a:xfrm>
          <a:extLst>
            <a:ext uri="{909E8E84-426E-40DD-AFC4-6F175D3DCCD1}"/>
            <a:ext uri="{91240B29-F687-4F45-9708-019B960494DF}"/>
          </a:extLst>
        </p:spPr>
        <p:txBody>
          <a:bodyPr>
            <a:noAutofit/>
          </a:bodyPr>
          <a:lstStyle/>
          <a:p>
            <a:pPr eaLnBrk="1" fontAlgn="auto" hangingPunct="1">
              <a:spcAft>
                <a:spcPts val="0"/>
              </a:spcAft>
              <a:defRPr/>
            </a:pPr>
            <a:r>
              <a:rPr lang="en-US" sz="96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Thank You</a:t>
            </a:r>
            <a:endParaRPr lang="en-US" sz="96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endParaRPr>
          </a:p>
        </p:txBody>
      </p:sp>
      <p:sp>
        <p:nvSpPr>
          <p:cNvPr id="132099" name="TextBox 2"/>
          <p:cNvSpPr txBox="1">
            <a:spLocks noChangeArrowheads="1"/>
          </p:cNvSpPr>
          <p:nvPr/>
        </p:nvSpPr>
        <p:spPr bwMode="auto">
          <a:xfrm>
            <a:off x="2362200" y="4724400"/>
            <a:ext cx="3962400" cy="1077913"/>
          </a:xfrm>
          <a:prstGeom prst="rect">
            <a:avLst/>
          </a:prstGeom>
          <a:noFill/>
          <a:ln w="9525">
            <a:noFill/>
            <a:miter lim="800000"/>
            <a:headEnd/>
            <a:tailEnd/>
          </a:ln>
        </p:spPr>
        <p:txBody>
          <a:bodyPr>
            <a:spAutoFit/>
          </a:bodyPr>
          <a:lstStyle/>
          <a:p>
            <a:pPr algn="ctr"/>
            <a:r>
              <a:rPr lang="en-US" sz="2400" b="1" dirty="0" smtClean="0">
                <a:latin typeface="Gill Sans MT" pitchFamily="34" charset="0"/>
              </a:rPr>
              <a:t>CA. Pankaj G. Shah</a:t>
            </a:r>
            <a:endParaRPr lang="en-US" sz="2400" b="1" dirty="0">
              <a:latin typeface="Gill Sans MT" pitchFamily="34" charset="0"/>
            </a:endParaRPr>
          </a:p>
          <a:p>
            <a:pPr algn="ctr"/>
            <a:r>
              <a:rPr lang="en-US" sz="2000" dirty="0">
                <a:latin typeface="Gill Sans MT" pitchFamily="34" charset="0"/>
              </a:rPr>
              <a:t>+919691893040</a:t>
            </a:r>
          </a:p>
          <a:p>
            <a:pPr algn="ctr"/>
            <a:r>
              <a:rPr lang="en-US" sz="2000" dirty="0">
                <a:latin typeface="Gill Sans MT" pitchFamily="34" charset="0"/>
              </a:rPr>
              <a:t>pankajgshah@gmail.com</a:t>
            </a:r>
            <a:endParaRPr lang="en-US" dirty="0">
              <a:latin typeface="Gill Sans MT" pitchFamily="34" charset="0"/>
            </a:endParaRPr>
          </a:p>
        </p:txBody>
      </p:sp>
      <p:sp>
        <p:nvSpPr>
          <p:cNvPr id="4" name="Footer Placeholder 3"/>
          <p:cNvSpPr>
            <a:spLocks noGrp="1"/>
          </p:cNvSpPr>
          <p:nvPr>
            <p:ph type="ftr" sz="quarter" idx="11"/>
          </p:nvPr>
        </p:nvSpPr>
        <p:spPr/>
        <p:txBody>
          <a:bodyPr/>
          <a:lstStyle/>
          <a:p>
            <a:r>
              <a:rPr lang="en-US" smtClean="0"/>
              <a:t>G.J. Shah &amp; Company, Chartered Accountants</a:t>
            </a:r>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smtClean="0"/>
              <a:t>Section 31 </a:t>
            </a:r>
            <a:r>
              <a:rPr lang="en-US" dirty="0" err="1" smtClean="0"/>
              <a:t>vs</a:t>
            </a:r>
            <a:r>
              <a:rPr lang="en-US" dirty="0" smtClean="0"/>
              <a:t> 37(1)</a:t>
            </a:r>
            <a:endParaRPr lang="en-US" dirty="0"/>
          </a:p>
        </p:txBody>
      </p:sp>
      <p:sp>
        <p:nvSpPr>
          <p:cNvPr id="5" name="Content Placeholder 4"/>
          <p:cNvSpPr>
            <a:spLocks noGrp="1"/>
          </p:cNvSpPr>
          <p:nvPr>
            <p:ph sz="quarter" idx="1"/>
          </p:nvPr>
        </p:nvSpPr>
        <p:spPr/>
        <p:txBody>
          <a:bodyPr>
            <a:normAutofit/>
          </a:bodyPr>
          <a:lstStyle/>
          <a:p>
            <a:pPr algn="just"/>
            <a:r>
              <a:rPr lang="en-US" dirty="0" smtClean="0"/>
              <a:t>If any expense is covered under section 30 to section 36 of the Income tax Act, 1961 and could not be allowed due to non satisfying condition laid down under section, same cannot be allowed under this residuary section. </a:t>
            </a:r>
            <a:r>
              <a:rPr lang="en-US" i="1" dirty="0" err="1" smtClean="0"/>
              <a:t>Laxman</a:t>
            </a:r>
            <a:r>
              <a:rPr lang="en-US" i="1" dirty="0" smtClean="0"/>
              <a:t> </a:t>
            </a:r>
            <a:r>
              <a:rPr lang="en-US" i="1" dirty="0" err="1" smtClean="0"/>
              <a:t>Sejram</a:t>
            </a:r>
            <a:r>
              <a:rPr lang="en-US" i="1" dirty="0" smtClean="0"/>
              <a:t> v CIT 54 ITR 763(1964) Gujarat.</a:t>
            </a:r>
            <a:endParaRPr lang="en-US" dirty="0" smtClean="0"/>
          </a:p>
          <a:p>
            <a:pPr algn="just"/>
            <a:r>
              <a:rPr lang="en-US" dirty="0" smtClean="0"/>
              <a:t>Expenditure on replacement of old machines is in the nature of accumulated repairs and not current repairs. Therefore , the High court allowed such deduction under section 37 in place of section 31. </a:t>
            </a:r>
            <a:r>
              <a:rPr lang="en-US" i="1" dirty="0" smtClean="0"/>
              <a:t>Refer CIT v </a:t>
            </a:r>
            <a:r>
              <a:rPr lang="en-US" i="1" dirty="0" err="1" smtClean="0"/>
              <a:t>Gitanjali</a:t>
            </a:r>
            <a:r>
              <a:rPr lang="en-US" i="1" dirty="0" smtClean="0"/>
              <a:t> Mills Limited  265 ITR 681 (2004).</a:t>
            </a:r>
            <a:r>
              <a:rPr lang="en-US" dirty="0" smtClean="0"/>
              <a:t> </a:t>
            </a:r>
          </a:p>
          <a:p>
            <a:endParaRPr lang="en-US" dirty="0"/>
          </a:p>
        </p:txBody>
      </p:sp>
      <p:sp>
        <p:nvSpPr>
          <p:cNvPr id="6" name="Footer Placeholder 5"/>
          <p:cNvSpPr>
            <a:spLocks noGrp="1"/>
          </p:cNvSpPr>
          <p:nvPr>
            <p:ph type="ftr" sz="quarter" idx="11"/>
          </p:nvPr>
        </p:nvSpPr>
        <p:spPr/>
        <p:txBody>
          <a:bodyPr/>
          <a:lstStyle/>
          <a:p>
            <a:r>
              <a:rPr lang="en-US" smtClean="0"/>
              <a:t>G.J. Shah &amp; Company, Chartered Accountants</a:t>
            </a:r>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Repairs</a:t>
            </a:r>
            <a:endParaRPr lang="en-US" dirty="0"/>
          </a:p>
        </p:txBody>
      </p:sp>
      <p:sp>
        <p:nvSpPr>
          <p:cNvPr id="5" name="Footer Placeholder 4"/>
          <p:cNvSpPr>
            <a:spLocks noGrp="1"/>
          </p:cNvSpPr>
          <p:nvPr>
            <p:ph type="ftr" sz="quarter" idx="11"/>
          </p:nvPr>
        </p:nvSpPr>
        <p:spPr/>
        <p:txBody>
          <a:bodyPr/>
          <a:lstStyle/>
          <a:p>
            <a:r>
              <a:rPr lang="en-US" smtClean="0"/>
              <a:t>G.J. Shah &amp; Company, Chartered Accountants</a:t>
            </a:r>
            <a:endParaRPr lang="en-US"/>
          </a:p>
        </p:txBody>
      </p:sp>
      <p:graphicFrame>
        <p:nvGraphicFramePr>
          <p:cNvPr id="4" name="Content Placeholder 3"/>
          <p:cNvGraphicFramePr>
            <a:graphicFrameLocks noGrp="1"/>
          </p:cNvGraphicFramePr>
          <p:nvPr>
            <p:ph sz="quarter" idx="1"/>
          </p:nvPr>
        </p:nvGraphicFramePr>
        <p:xfrm>
          <a:off x="381000" y="11430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Heart Surgery </a:t>
            </a:r>
            <a:endParaRPr lang="en-US" dirty="0"/>
          </a:p>
        </p:txBody>
      </p:sp>
      <p:sp>
        <p:nvSpPr>
          <p:cNvPr id="3" name="Content Placeholder 2"/>
          <p:cNvSpPr>
            <a:spLocks noGrp="1"/>
          </p:cNvSpPr>
          <p:nvPr>
            <p:ph sz="quarter" idx="1"/>
          </p:nvPr>
        </p:nvSpPr>
        <p:spPr/>
        <p:txBody>
          <a:bodyPr>
            <a:normAutofit/>
          </a:bodyPr>
          <a:lstStyle/>
          <a:p>
            <a:r>
              <a:rPr lang="en-US" dirty="0" smtClean="0"/>
              <a:t>In this case, the assessee, a lawyer, claimed that his professional work had led to a heart attack and that the expenditure incurred by him on a heart operation was deductible u/s 31 on the ground that the heart was “plant” and the expenditure was incurred on “current repairs”. </a:t>
            </a:r>
          </a:p>
          <a:p>
            <a:r>
              <a:rPr lang="en-US" dirty="0" smtClean="0"/>
              <a:t>It was also claimed that as his professional receipts increased substantially after the operation, the expenditure was “wholly &amp; exclusively” for profession and deductible u/s 37(1). Held Disallowable </a:t>
            </a:r>
          </a:p>
          <a:p>
            <a:pPr lvl="1"/>
            <a:r>
              <a:rPr lang="en-US" i="1" dirty="0" err="1" smtClean="0"/>
              <a:t>Shanti</a:t>
            </a:r>
            <a:r>
              <a:rPr lang="en-US" i="1" dirty="0" smtClean="0"/>
              <a:t> </a:t>
            </a:r>
            <a:r>
              <a:rPr lang="en-US" i="1" dirty="0" err="1" smtClean="0"/>
              <a:t>Bhushan</a:t>
            </a:r>
            <a:r>
              <a:rPr lang="en-US" i="1" dirty="0" smtClean="0"/>
              <a:t> vs. CIT Delhi HC</a:t>
            </a:r>
            <a:endParaRPr lang="en-US" dirty="0"/>
          </a:p>
        </p:txBody>
      </p:sp>
      <p:sp>
        <p:nvSpPr>
          <p:cNvPr id="4" name="Footer Placeholder 3"/>
          <p:cNvSpPr>
            <a:spLocks noGrp="1"/>
          </p:cNvSpPr>
          <p:nvPr>
            <p:ph type="ftr" sz="quarter" idx="11"/>
          </p:nvPr>
        </p:nvSpPr>
        <p:spPr/>
        <p:txBody>
          <a:bodyPr/>
          <a:lstStyle/>
          <a:p>
            <a:r>
              <a:rPr lang="en-US" smtClean="0"/>
              <a:t>G.J. Shah &amp; Company, Chartered Accountants</a:t>
            </a:r>
            <a:endParaRPr lang="en-US"/>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in">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350</TotalTime>
  <Words>4303</Words>
  <Application>Microsoft Office PowerPoint</Application>
  <PresentationFormat>On-screen Show (4:3)</PresentationFormat>
  <Paragraphs>390</Paragraphs>
  <Slides>65</Slides>
  <Notes>5</Notes>
  <HiddenSlides>0</HiddenSlides>
  <MMClips>0</MMClips>
  <ScaleCrop>false</ScaleCrop>
  <HeadingPairs>
    <vt:vector size="4" baseType="variant">
      <vt:variant>
        <vt:lpstr>Theme</vt:lpstr>
      </vt:variant>
      <vt:variant>
        <vt:i4>1</vt:i4>
      </vt:variant>
      <vt:variant>
        <vt:lpstr>Slide Titles</vt:lpstr>
      </vt:variant>
      <vt:variant>
        <vt:i4>65</vt:i4>
      </vt:variant>
    </vt:vector>
  </HeadingPairs>
  <TitlesOfParts>
    <vt:vector size="66" baseType="lpstr">
      <vt:lpstr>Origin</vt:lpstr>
      <vt:lpstr>Analysis of Business Deductions under Income tax</vt:lpstr>
      <vt:lpstr>Allowability</vt:lpstr>
      <vt:lpstr>Other considerations</vt:lpstr>
      <vt:lpstr>Section 30-36</vt:lpstr>
      <vt:lpstr>Rent, Rates, Taxes, Repairs And Insurance For Building [Section 30]</vt:lpstr>
      <vt:lpstr>Repairs and insurance of machinery, plant and furniture [Section 31]</vt:lpstr>
      <vt:lpstr>Section 31 vs 37(1)</vt:lpstr>
      <vt:lpstr>Repairs</vt:lpstr>
      <vt:lpstr>Heart Surgery </vt:lpstr>
      <vt:lpstr>Section 32 Depreciation</vt:lpstr>
      <vt:lpstr>Depreciation</vt:lpstr>
      <vt:lpstr>Depreciation on Intangibles</vt:lpstr>
      <vt:lpstr>Section 36</vt:lpstr>
      <vt:lpstr>Delay Employee contribution to PF</vt:lpstr>
      <vt:lpstr>143(1) adjustment for Employee contribution</vt:lpstr>
      <vt:lpstr>Section 37 - Residuary</vt:lpstr>
      <vt:lpstr>Condition for allowance under section 37</vt:lpstr>
      <vt:lpstr>Woodward Governor India (P.) Ltd. [2009] 312 ITR 254 (SC): Allowability tests</vt:lpstr>
      <vt:lpstr>Relevance of book entries</vt:lpstr>
      <vt:lpstr>Allowable deduction test u/s 37(1)</vt:lpstr>
      <vt:lpstr>“wholly and exclusively”</vt:lpstr>
      <vt:lpstr>Capital vs. Revenue</vt:lpstr>
      <vt:lpstr>Capital v. Revenue Expenses</vt:lpstr>
      <vt:lpstr>Following expenses have been held as revenue</vt:lpstr>
      <vt:lpstr>Abandoned Project </vt:lpstr>
      <vt:lpstr>Adhoc Disallowance / estimations</vt:lpstr>
      <vt:lpstr>Adhoc Disallowances for Personal Expenses</vt:lpstr>
      <vt:lpstr>Lower Profits</vt:lpstr>
      <vt:lpstr>Transactions with  Related Concerns</vt:lpstr>
      <vt:lpstr>Interest u/s 40A(2)(b)</vt:lpstr>
      <vt:lpstr>Interest u/s 36(1)(iii)</vt:lpstr>
      <vt:lpstr>Brokerage and Commission</vt:lpstr>
      <vt:lpstr>Commission</vt:lpstr>
      <vt:lpstr>Commission on Government Supplies</vt:lpstr>
      <vt:lpstr>Conjectures and Surmises</vt:lpstr>
      <vt:lpstr>Salary</vt:lpstr>
      <vt:lpstr>Salary</vt:lpstr>
      <vt:lpstr>DCIT v. Arjun Bhowmick (ITA 1071/Kol/2010)</vt:lpstr>
      <vt:lpstr>Personal Expenses</vt:lpstr>
      <vt:lpstr>Personal Expenses</vt:lpstr>
      <vt:lpstr>Adhoc Disallowances for Personal Expenses</vt:lpstr>
      <vt:lpstr>Expenses on Abandoned Project</vt:lpstr>
      <vt:lpstr>Penalty</vt:lpstr>
      <vt:lpstr>Advances Written off</vt:lpstr>
      <vt:lpstr>Section 14A</vt:lpstr>
      <vt:lpstr>No Exempt Income Earned During the Year</vt:lpstr>
      <vt:lpstr>TDS Disallowances</vt:lpstr>
      <vt:lpstr>40(a)(ia)</vt:lpstr>
      <vt:lpstr>Wholly and exclusively</vt:lpstr>
      <vt:lpstr>Commercial Expediency</vt:lpstr>
      <vt:lpstr>Promotional Expenses</vt:lpstr>
      <vt:lpstr>Promotional Expenses</vt:lpstr>
      <vt:lpstr>40A(3) </vt:lpstr>
      <vt:lpstr>Slide 54</vt:lpstr>
      <vt:lpstr>CROSSED CHEQUE vs. A/C PAYEE CHEQUE</vt:lpstr>
      <vt:lpstr>Education cess not tax</vt:lpstr>
      <vt:lpstr>Case study</vt:lpstr>
      <vt:lpstr>Case study contd..</vt:lpstr>
      <vt:lpstr>Case 2</vt:lpstr>
      <vt:lpstr>Slide 60</vt:lpstr>
      <vt:lpstr>Real income concept</vt:lpstr>
      <vt:lpstr>Unexplained “net income”</vt:lpstr>
      <vt:lpstr>Non applicability of Section 40A(3) and Section 40(a)(ia) on undisclosed income and expenses</vt:lpstr>
      <vt:lpstr>Health Tip</vt:lpstr>
      <vt:lpstr>Thank You</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Pankaj Shah</dc:creator>
  <cp:lastModifiedBy>LENOVO</cp:lastModifiedBy>
  <cp:revision>44</cp:revision>
  <dcterms:created xsi:type="dcterms:W3CDTF">2006-08-16T00:00:00Z</dcterms:created>
  <dcterms:modified xsi:type="dcterms:W3CDTF">2022-12-02T14:17:51Z</dcterms:modified>
</cp:coreProperties>
</file>