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0A369F-6843-4B31-B560-E9FC77BE43C5}" type="doc">
      <dgm:prSet loTypeId="urn:microsoft.com/office/officeart/2005/8/layout/vList5" loCatId="list" qsTypeId="urn:microsoft.com/office/officeart/2005/8/quickstyle/3d2" qsCatId="3D" csTypeId="urn:microsoft.com/office/officeart/2005/8/colors/colorful1" csCatId="colorful"/>
      <dgm:spPr/>
      <dgm:t>
        <a:bodyPr/>
        <a:lstStyle/>
        <a:p>
          <a:endParaRPr lang="en-GB"/>
        </a:p>
      </dgm:t>
    </dgm:pt>
    <dgm:pt modelId="{6D7ED849-452B-48F3-B27A-0FB912E46637}">
      <dgm:prSet/>
      <dgm:spPr/>
      <dgm:t>
        <a:bodyPr/>
        <a:lstStyle/>
        <a:p>
          <a:pPr rtl="0"/>
          <a:r>
            <a:rPr lang="en-GB" dirty="0" smtClean="0"/>
            <a:t>Cash deposited in bank</a:t>
          </a:r>
          <a:endParaRPr lang="en-GB" dirty="0"/>
        </a:p>
      </dgm:t>
    </dgm:pt>
    <dgm:pt modelId="{565E8786-C02C-4293-8BFE-00FB55CA7A2D}" type="parTrans" cxnId="{C7B5BA0B-D797-48BD-AC52-876C0046BCB6}">
      <dgm:prSet/>
      <dgm:spPr/>
      <dgm:t>
        <a:bodyPr/>
        <a:lstStyle/>
        <a:p>
          <a:endParaRPr lang="en-GB"/>
        </a:p>
      </dgm:t>
    </dgm:pt>
    <dgm:pt modelId="{416D5658-83C7-4DA3-A0F8-D9B088158D31}" type="sibTrans" cxnId="{C7B5BA0B-D797-48BD-AC52-876C0046BCB6}">
      <dgm:prSet/>
      <dgm:spPr/>
      <dgm:t>
        <a:bodyPr/>
        <a:lstStyle/>
        <a:p>
          <a:endParaRPr lang="en-GB"/>
        </a:p>
      </dgm:t>
    </dgm:pt>
    <dgm:pt modelId="{27F32FC0-FDD1-44E9-A73E-F26E0DB669A7}">
      <dgm:prSet/>
      <dgm:spPr/>
      <dgm:t>
        <a:bodyPr/>
        <a:lstStyle/>
        <a:p>
          <a:pPr rtl="0"/>
          <a:r>
            <a:rPr lang="en-GB" smtClean="0"/>
            <a:t>Cash transactions detected during Search and Survey action </a:t>
          </a:r>
          <a:endParaRPr lang="en-GB"/>
        </a:p>
      </dgm:t>
    </dgm:pt>
    <dgm:pt modelId="{7475AA0E-E79D-40EA-93DD-3C4FE71A299D}" type="parTrans" cxnId="{7286195C-CE66-4139-989D-304717A8095C}">
      <dgm:prSet/>
      <dgm:spPr/>
      <dgm:t>
        <a:bodyPr/>
        <a:lstStyle/>
        <a:p>
          <a:endParaRPr lang="en-GB"/>
        </a:p>
      </dgm:t>
    </dgm:pt>
    <dgm:pt modelId="{D5C44984-D68D-4987-AC88-23D7FD9AB5B8}" type="sibTrans" cxnId="{7286195C-CE66-4139-989D-304717A8095C}">
      <dgm:prSet/>
      <dgm:spPr/>
      <dgm:t>
        <a:bodyPr/>
        <a:lstStyle/>
        <a:p>
          <a:endParaRPr lang="en-GB"/>
        </a:p>
      </dgm:t>
    </dgm:pt>
    <dgm:pt modelId="{BDB6C23D-DDA3-43C5-B843-96A53AF7EF1D}">
      <dgm:prSet/>
      <dgm:spPr/>
      <dgm:t>
        <a:bodyPr/>
        <a:lstStyle/>
        <a:p>
          <a:pPr rtl="0"/>
          <a:r>
            <a:rPr lang="en-GB" dirty="0" smtClean="0"/>
            <a:t>Prohibitions on Modes of Transactions </a:t>
          </a:r>
          <a:endParaRPr lang="en-GB" dirty="0"/>
        </a:p>
      </dgm:t>
    </dgm:pt>
    <dgm:pt modelId="{9A142CD5-CD7B-4D1D-9007-C9C76A27D7E7}" type="parTrans" cxnId="{ACEEB9CD-06F5-4F62-990C-D6BA8A18B670}">
      <dgm:prSet/>
      <dgm:spPr/>
      <dgm:t>
        <a:bodyPr/>
        <a:lstStyle/>
        <a:p>
          <a:endParaRPr lang="en-GB"/>
        </a:p>
      </dgm:t>
    </dgm:pt>
    <dgm:pt modelId="{1686453C-1ECE-4AE0-854C-C1A73A7EAB2E}" type="sibTrans" cxnId="{ACEEB9CD-06F5-4F62-990C-D6BA8A18B670}">
      <dgm:prSet/>
      <dgm:spPr/>
      <dgm:t>
        <a:bodyPr/>
        <a:lstStyle/>
        <a:p>
          <a:endParaRPr lang="en-GB"/>
        </a:p>
      </dgm:t>
    </dgm:pt>
    <dgm:pt modelId="{A1B6E346-6B38-4B48-8E76-4693D9573CFE}">
      <dgm:prSet/>
      <dgm:spPr/>
      <dgm:t>
        <a:bodyPr/>
        <a:lstStyle/>
        <a:p>
          <a:pPr rtl="0"/>
          <a:r>
            <a:rPr lang="en-GB" dirty="0" smtClean="0"/>
            <a:t>Disallowances of Cash Expenses</a:t>
          </a:r>
          <a:endParaRPr lang="en-GB" dirty="0"/>
        </a:p>
      </dgm:t>
    </dgm:pt>
    <dgm:pt modelId="{CEBD6E47-08AD-4DA8-9865-273C84EE1275}" type="parTrans" cxnId="{DA43AFC0-C813-4E19-B48F-DC46BA04DD72}">
      <dgm:prSet/>
      <dgm:spPr/>
      <dgm:t>
        <a:bodyPr/>
        <a:lstStyle/>
        <a:p>
          <a:endParaRPr lang="en-GB"/>
        </a:p>
      </dgm:t>
    </dgm:pt>
    <dgm:pt modelId="{5217D26D-57B0-4DB7-9BB0-B8AD3083A0DC}" type="sibTrans" cxnId="{DA43AFC0-C813-4E19-B48F-DC46BA04DD72}">
      <dgm:prSet/>
      <dgm:spPr/>
      <dgm:t>
        <a:bodyPr/>
        <a:lstStyle/>
        <a:p>
          <a:endParaRPr lang="en-GB"/>
        </a:p>
      </dgm:t>
    </dgm:pt>
    <dgm:pt modelId="{F153DB69-355A-4A03-B7CF-05878AD5EDDF}">
      <dgm:prSet/>
      <dgm:spPr/>
      <dgm:t>
        <a:bodyPr/>
        <a:lstStyle/>
        <a:p>
          <a:pPr rtl="0"/>
          <a:r>
            <a:rPr lang="en-GB" smtClean="0"/>
            <a:t>Reporting and flagging of Cash transactions</a:t>
          </a:r>
          <a:endParaRPr lang="en-GB"/>
        </a:p>
      </dgm:t>
    </dgm:pt>
    <dgm:pt modelId="{1AFD2528-62BD-461F-919B-72220B35CBB0}" type="parTrans" cxnId="{660E8B3E-34EF-49A4-80AD-01E56FF691DF}">
      <dgm:prSet/>
      <dgm:spPr/>
      <dgm:t>
        <a:bodyPr/>
        <a:lstStyle/>
        <a:p>
          <a:endParaRPr lang="en-GB"/>
        </a:p>
      </dgm:t>
    </dgm:pt>
    <dgm:pt modelId="{B67DEFAD-7416-411B-A5DC-A326719B4E85}" type="sibTrans" cxnId="{660E8B3E-34EF-49A4-80AD-01E56FF691DF}">
      <dgm:prSet/>
      <dgm:spPr/>
      <dgm:t>
        <a:bodyPr/>
        <a:lstStyle/>
        <a:p>
          <a:endParaRPr lang="en-GB"/>
        </a:p>
      </dgm:t>
    </dgm:pt>
    <dgm:pt modelId="{55D9F135-C18B-4E60-8B7B-45F61B86FED1}" type="pres">
      <dgm:prSet presAssocID="{8D0A369F-6843-4B31-B560-E9FC77BE43C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C014490-5A65-4CC8-B7EE-FBE368449EB1}" type="pres">
      <dgm:prSet presAssocID="{6D7ED849-452B-48F3-B27A-0FB912E46637}" presName="linNode" presStyleCnt="0"/>
      <dgm:spPr/>
    </dgm:pt>
    <dgm:pt modelId="{67BDB88D-341D-4356-A344-C43AFB06E841}" type="pres">
      <dgm:prSet presAssocID="{6D7ED849-452B-48F3-B27A-0FB912E46637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451B694-E4B6-4645-9B64-D299C7A101B9}" type="pres">
      <dgm:prSet presAssocID="{416D5658-83C7-4DA3-A0F8-D9B088158D31}" presName="sp" presStyleCnt="0"/>
      <dgm:spPr/>
    </dgm:pt>
    <dgm:pt modelId="{57A18E2C-BFCC-4B83-A78F-09DEFBD35102}" type="pres">
      <dgm:prSet presAssocID="{27F32FC0-FDD1-44E9-A73E-F26E0DB669A7}" presName="linNode" presStyleCnt="0"/>
      <dgm:spPr/>
    </dgm:pt>
    <dgm:pt modelId="{8AB323A0-B8DA-49BB-ACD0-412ED79C56FB}" type="pres">
      <dgm:prSet presAssocID="{27F32FC0-FDD1-44E9-A73E-F26E0DB669A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008E6C0-49F4-43C2-B877-CFDB3C9AB92A}" type="pres">
      <dgm:prSet presAssocID="{D5C44984-D68D-4987-AC88-23D7FD9AB5B8}" presName="sp" presStyleCnt="0"/>
      <dgm:spPr/>
    </dgm:pt>
    <dgm:pt modelId="{E2BCB10E-5A76-4085-9AD7-55E839917FFA}" type="pres">
      <dgm:prSet presAssocID="{BDB6C23D-DDA3-43C5-B843-96A53AF7EF1D}" presName="linNode" presStyleCnt="0"/>
      <dgm:spPr/>
    </dgm:pt>
    <dgm:pt modelId="{E13D3BE2-9406-433C-895F-42F19D073236}" type="pres">
      <dgm:prSet presAssocID="{BDB6C23D-DDA3-43C5-B843-96A53AF7EF1D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A4A72B3-C153-4399-A020-9AEA481C4C34}" type="pres">
      <dgm:prSet presAssocID="{1686453C-1ECE-4AE0-854C-C1A73A7EAB2E}" presName="sp" presStyleCnt="0"/>
      <dgm:spPr/>
    </dgm:pt>
    <dgm:pt modelId="{688A273C-C777-4446-ACAC-1D1E13C74992}" type="pres">
      <dgm:prSet presAssocID="{A1B6E346-6B38-4B48-8E76-4693D9573CFE}" presName="linNode" presStyleCnt="0"/>
      <dgm:spPr/>
    </dgm:pt>
    <dgm:pt modelId="{7FB84355-ABAC-4959-8964-F189F03A5917}" type="pres">
      <dgm:prSet presAssocID="{A1B6E346-6B38-4B48-8E76-4693D9573CFE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9D951A-8FE1-46F6-A101-08D44FA81B1F}" type="pres">
      <dgm:prSet presAssocID="{5217D26D-57B0-4DB7-9BB0-B8AD3083A0DC}" presName="sp" presStyleCnt="0"/>
      <dgm:spPr/>
    </dgm:pt>
    <dgm:pt modelId="{86FF7FBA-49C4-4FAE-A5BF-D4C7CD9C9CC1}" type="pres">
      <dgm:prSet presAssocID="{F153DB69-355A-4A03-B7CF-05878AD5EDDF}" presName="linNode" presStyleCnt="0"/>
      <dgm:spPr/>
    </dgm:pt>
    <dgm:pt modelId="{72F9AC38-FED2-4CA3-A01A-3109F37C054D}" type="pres">
      <dgm:prSet presAssocID="{F153DB69-355A-4A03-B7CF-05878AD5EDDF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A43AFC0-C813-4E19-B48F-DC46BA04DD72}" srcId="{8D0A369F-6843-4B31-B560-E9FC77BE43C5}" destId="{A1B6E346-6B38-4B48-8E76-4693D9573CFE}" srcOrd="3" destOrd="0" parTransId="{CEBD6E47-08AD-4DA8-9865-273C84EE1275}" sibTransId="{5217D26D-57B0-4DB7-9BB0-B8AD3083A0DC}"/>
    <dgm:cxn modelId="{66E12623-04C5-4FCB-AE7F-9C4C9E591855}" type="presOf" srcId="{BDB6C23D-DDA3-43C5-B843-96A53AF7EF1D}" destId="{E13D3BE2-9406-433C-895F-42F19D073236}" srcOrd="0" destOrd="0" presId="urn:microsoft.com/office/officeart/2005/8/layout/vList5"/>
    <dgm:cxn modelId="{849DA16B-D394-4079-BC92-C54AEEA205F8}" type="presOf" srcId="{8D0A369F-6843-4B31-B560-E9FC77BE43C5}" destId="{55D9F135-C18B-4E60-8B7B-45F61B86FED1}" srcOrd="0" destOrd="0" presId="urn:microsoft.com/office/officeart/2005/8/layout/vList5"/>
    <dgm:cxn modelId="{62F0E722-23DB-400F-826C-C383F081165D}" type="presOf" srcId="{F153DB69-355A-4A03-B7CF-05878AD5EDDF}" destId="{72F9AC38-FED2-4CA3-A01A-3109F37C054D}" srcOrd="0" destOrd="0" presId="urn:microsoft.com/office/officeart/2005/8/layout/vList5"/>
    <dgm:cxn modelId="{7286195C-CE66-4139-989D-304717A8095C}" srcId="{8D0A369F-6843-4B31-B560-E9FC77BE43C5}" destId="{27F32FC0-FDD1-44E9-A73E-F26E0DB669A7}" srcOrd="1" destOrd="0" parTransId="{7475AA0E-E79D-40EA-93DD-3C4FE71A299D}" sibTransId="{D5C44984-D68D-4987-AC88-23D7FD9AB5B8}"/>
    <dgm:cxn modelId="{660E8B3E-34EF-49A4-80AD-01E56FF691DF}" srcId="{8D0A369F-6843-4B31-B560-E9FC77BE43C5}" destId="{F153DB69-355A-4A03-B7CF-05878AD5EDDF}" srcOrd="4" destOrd="0" parTransId="{1AFD2528-62BD-461F-919B-72220B35CBB0}" sibTransId="{B67DEFAD-7416-411B-A5DC-A326719B4E85}"/>
    <dgm:cxn modelId="{ACEEB9CD-06F5-4F62-990C-D6BA8A18B670}" srcId="{8D0A369F-6843-4B31-B560-E9FC77BE43C5}" destId="{BDB6C23D-DDA3-43C5-B843-96A53AF7EF1D}" srcOrd="2" destOrd="0" parTransId="{9A142CD5-CD7B-4D1D-9007-C9C76A27D7E7}" sibTransId="{1686453C-1ECE-4AE0-854C-C1A73A7EAB2E}"/>
    <dgm:cxn modelId="{C7B5BA0B-D797-48BD-AC52-876C0046BCB6}" srcId="{8D0A369F-6843-4B31-B560-E9FC77BE43C5}" destId="{6D7ED849-452B-48F3-B27A-0FB912E46637}" srcOrd="0" destOrd="0" parTransId="{565E8786-C02C-4293-8BFE-00FB55CA7A2D}" sibTransId="{416D5658-83C7-4DA3-A0F8-D9B088158D31}"/>
    <dgm:cxn modelId="{B501B13A-FF47-4878-8B14-AB60DD47F1B5}" type="presOf" srcId="{A1B6E346-6B38-4B48-8E76-4693D9573CFE}" destId="{7FB84355-ABAC-4959-8964-F189F03A5917}" srcOrd="0" destOrd="0" presId="urn:microsoft.com/office/officeart/2005/8/layout/vList5"/>
    <dgm:cxn modelId="{95463DF0-7253-4614-9C99-F616103F8DD8}" type="presOf" srcId="{27F32FC0-FDD1-44E9-A73E-F26E0DB669A7}" destId="{8AB323A0-B8DA-49BB-ACD0-412ED79C56FB}" srcOrd="0" destOrd="0" presId="urn:microsoft.com/office/officeart/2005/8/layout/vList5"/>
    <dgm:cxn modelId="{4A811CF9-7B02-4D7D-B4DC-3B2C53D8CBB3}" type="presOf" srcId="{6D7ED849-452B-48F3-B27A-0FB912E46637}" destId="{67BDB88D-341D-4356-A344-C43AFB06E841}" srcOrd="0" destOrd="0" presId="urn:microsoft.com/office/officeart/2005/8/layout/vList5"/>
    <dgm:cxn modelId="{80ED02AF-4417-4F11-BF4D-392FED1A23FE}" type="presParOf" srcId="{55D9F135-C18B-4E60-8B7B-45F61B86FED1}" destId="{DC014490-5A65-4CC8-B7EE-FBE368449EB1}" srcOrd="0" destOrd="0" presId="urn:microsoft.com/office/officeart/2005/8/layout/vList5"/>
    <dgm:cxn modelId="{EDFC2D64-4C79-4885-A13A-BC214858EE43}" type="presParOf" srcId="{DC014490-5A65-4CC8-B7EE-FBE368449EB1}" destId="{67BDB88D-341D-4356-A344-C43AFB06E841}" srcOrd="0" destOrd="0" presId="urn:microsoft.com/office/officeart/2005/8/layout/vList5"/>
    <dgm:cxn modelId="{304719D8-CE04-426F-8097-F615DEE2F3AD}" type="presParOf" srcId="{55D9F135-C18B-4E60-8B7B-45F61B86FED1}" destId="{C451B694-E4B6-4645-9B64-D299C7A101B9}" srcOrd="1" destOrd="0" presId="urn:microsoft.com/office/officeart/2005/8/layout/vList5"/>
    <dgm:cxn modelId="{70D7055A-5D6D-40F7-9102-39AD032293C7}" type="presParOf" srcId="{55D9F135-C18B-4E60-8B7B-45F61B86FED1}" destId="{57A18E2C-BFCC-4B83-A78F-09DEFBD35102}" srcOrd="2" destOrd="0" presId="urn:microsoft.com/office/officeart/2005/8/layout/vList5"/>
    <dgm:cxn modelId="{11D18A4C-93A3-476A-BAD0-14A1CB0B5161}" type="presParOf" srcId="{57A18E2C-BFCC-4B83-A78F-09DEFBD35102}" destId="{8AB323A0-B8DA-49BB-ACD0-412ED79C56FB}" srcOrd="0" destOrd="0" presId="urn:microsoft.com/office/officeart/2005/8/layout/vList5"/>
    <dgm:cxn modelId="{5D134CAB-9FA0-4C93-992F-9A482C24E77C}" type="presParOf" srcId="{55D9F135-C18B-4E60-8B7B-45F61B86FED1}" destId="{B008E6C0-49F4-43C2-B877-CFDB3C9AB92A}" srcOrd="3" destOrd="0" presId="urn:microsoft.com/office/officeart/2005/8/layout/vList5"/>
    <dgm:cxn modelId="{77629492-8473-4C91-81C1-C8B8C1765AC3}" type="presParOf" srcId="{55D9F135-C18B-4E60-8B7B-45F61B86FED1}" destId="{E2BCB10E-5A76-4085-9AD7-55E839917FFA}" srcOrd="4" destOrd="0" presId="urn:microsoft.com/office/officeart/2005/8/layout/vList5"/>
    <dgm:cxn modelId="{E6C92F26-93F3-40D4-BE53-17A676145DF9}" type="presParOf" srcId="{E2BCB10E-5A76-4085-9AD7-55E839917FFA}" destId="{E13D3BE2-9406-433C-895F-42F19D073236}" srcOrd="0" destOrd="0" presId="urn:microsoft.com/office/officeart/2005/8/layout/vList5"/>
    <dgm:cxn modelId="{D8A6244C-3074-483F-9CD3-32EDDBEF906B}" type="presParOf" srcId="{55D9F135-C18B-4E60-8B7B-45F61B86FED1}" destId="{2A4A72B3-C153-4399-A020-9AEA481C4C34}" srcOrd="5" destOrd="0" presId="urn:microsoft.com/office/officeart/2005/8/layout/vList5"/>
    <dgm:cxn modelId="{7C722D2E-A252-47B7-BC0D-96155DFA8024}" type="presParOf" srcId="{55D9F135-C18B-4E60-8B7B-45F61B86FED1}" destId="{688A273C-C777-4446-ACAC-1D1E13C74992}" srcOrd="6" destOrd="0" presId="urn:microsoft.com/office/officeart/2005/8/layout/vList5"/>
    <dgm:cxn modelId="{C1D50947-8C81-4DE7-BC68-9C123BBE2A4C}" type="presParOf" srcId="{688A273C-C777-4446-ACAC-1D1E13C74992}" destId="{7FB84355-ABAC-4959-8964-F189F03A5917}" srcOrd="0" destOrd="0" presId="urn:microsoft.com/office/officeart/2005/8/layout/vList5"/>
    <dgm:cxn modelId="{70B106F3-D78A-4B4D-BC3E-FB2BA67D90EB}" type="presParOf" srcId="{55D9F135-C18B-4E60-8B7B-45F61B86FED1}" destId="{1F9D951A-8FE1-46F6-A101-08D44FA81B1F}" srcOrd="7" destOrd="0" presId="urn:microsoft.com/office/officeart/2005/8/layout/vList5"/>
    <dgm:cxn modelId="{8BDC099F-1839-40AE-95C3-5F001F246E9F}" type="presParOf" srcId="{55D9F135-C18B-4E60-8B7B-45F61B86FED1}" destId="{86FF7FBA-49C4-4FAE-A5BF-D4C7CD9C9CC1}" srcOrd="8" destOrd="0" presId="urn:microsoft.com/office/officeart/2005/8/layout/vList5"/>
    <dgm:cxn modelId="{91CF5271-F03A-4E42-8E0A-E90027093A23}" type="presParOf" srcId="{86FF7FBA-49C4-4FAE-A5BF-D4C7CD9C9CC1}" destId="{72F9AC38-FED2-4CA3-A01A-3109F37C054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DB88D-341D-4356-A344-C43AFB06E841}">
      <dsp:nvSpPr>
        <dsp:cNvPr id="0" name=""/>
        <dsp:cNvSpPr/>
      </dsp:nvSpPr>
      <dsp:spPr>
        <a:xfrm>
          <a:off x="2633471" y="2169"/>
          <a:ext cx="2962656" cy="94873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2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Cash deposited in bank</a:t>
          </a:r>
          <a:endParaRPr lang="en-GB" sz="1800" kern="1200" dirty="0"/>
        </a:p>
      </dsp:txBody>
      <dsp:txXfrm>
        <a:off x="2679784" y="48482"/>
        <a:ext cx="2870030" cy="856108"/>
      </dsp:txXfrm>
    </dsp:sp>
    <dsp:sp modelId="{8AB323A0-B8DA-49BB-ACD0-412ED79C56FB}">
      <dsp:nvSpPr>
        <dsp:cNvPr id="0" name=""/>
        <dsp:cNvSpPr/>
      </dsp:nvSpPr>
      <dsp:spPr>
        <a:xfrm>
          <a:off x="2633471" y="998341"/>
          <a:ext cx="2962656" cy="94873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3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Cash transactions detected during Search and Survey action </a:t>
          </a:r>
          <a:endParaRPr lang="en-GB" sz="1800" kern="1200"/>
        </a:p>
      </dsp:txBody>
      <dsp:txXfrm>
        <a:off x="2679784" y="1044654"/>
        <a:ext cx="2870030" cy="856108"/>
      </dsp:txXfrm>
    </dsp:sp>
    <dsp:sp modelId="{E13D3BE2-9406-433C-895F-42F19D073236}">
      <dsp:nvSpPr>
        <dsp:cNvPr id="0" name=""/>
        <dsp:cNvSpPr/>
      </dsp:nvSpPr>
      <dsp:spPr>
        <a:xfrm>
          <a:off x="2633471" y="1994512"/>
          <a:ext cx="2962656" cy="94873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4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Prohibitions on Modes of Transactions </a:t>
          </a:r>
          <a:endParaRPr lang="en-GB" sz="1800" kern="1200" dirty="0"/>
        </a:p>
      </dsp:txBody>
      <dsp:txXfrm>
        <a:off x="2679784" y="2040825"/>
        <a:ext cx="2870030" cy="856108"/>
      </dsp:txXfrm>
    </dsp:sp>
    <dsp:sp modelId="{7FB84355-ABAC-4959-8964-F189F03A5917}">
      <dsp:nvSpPr>
        <dsp:cNvPr id="0" name=""/>
        <dsp:cNvSpPr/>
      </dsp:nvSpPr>
      <dsp:spPr>
        <a:xfrm>
          <a:off x="2633471" y="2990684"/>
          <a:ext cx="2962656" cy="94873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5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5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Disallowances of Cash Expenses</a:t>
          </a:r>
          <a:endParaRPr lang="en-GB" sz="1800" kern="1200" dirty="0"/>
        </a:p>
      </dsp:txBody>
      <dsp:txXfrm>
        <a:off x="2679784" y="3036997"/>
        <a:ext cx="2870030" cy="856108"/>
      </dsp:txXfrm>
    </dsp:sp>
    <dsp:sp modelId="{72F9AC38-FED2-4CA3-A01A-3109F37C054D}">
      <dsp:nvSpPr>
        <dsp:cNvPr id="0" name=""/>
        <dsp:cNvSpPr/>
      </dsp:nvSpPr>
      <dsp:spPr>
        <a:xfrm>
          <a:off x="2633471" y="3986855"/>
          <a:ext cx="2962656" cy="948734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6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6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6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Reporting and flagging of Cash transactions</a:t>
          </a:r>
          <a:endParaRPr lang="en-GB" sz="1800" kern="1200"/>
        </a:p>
      </dsp:txBody>
      <dsp:txXfrm>
        <a:off x="2679784" y="4033168"/>
        <a:ext cx="2870030" cy="856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Cash transactions and income tax implications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CA. Pankaj Shah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676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Cash deposit – long holding period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25814"/>
            <a:ext cx="8229600" cy="493776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</a:pPr>
            <a:r>
              <a:rPr lang="en-GB" dirty="0"/>
              <a:t>Probability of human </a:t>
            </a:r>
            <a:r>
              <a:rPr lang="en-GB" dirty="0" smtClean="0"/>
              <a:t>behaviour </a:t>
            </a:r>
            <a:r>
              <a:rPr lang="en-GB" dirty="0"/>
              <a:t>– Person will not hold such huge </a:t>
            </a:r>
            <a:r>
              <a:rPr lang="en-GB" dirty="0" smtClean="0"/>
              <a:t>cash</a:t>
            </a:r>
          </a:p>
          <a:p>
            <a:pPr>
              <a:lnSpc>
                <a:spcPct val="170000"/>
              </a:lnSpc>
            </a:pPr>
            <a:r>
              <a:rPr lang="en-GB" dirty="0" smtClean="0"/>
              <a:t>Justification</a:t>
            </a:r>
          </a:p>
          <a:p>
            <a:pPr lvl="1">
              <a:lnSpc>
                <a:spcPct val="170000"/>
              </a:lnSpc>
            </a:pPr>
            <a:r>
              <a:rPr lang="en-GB" dirty="0"/>
              <a:t>Action of AO only on </a:t>
            </a:r>
            <a:r>
              <a:rPr lang="en-GB" dirty="0" smtClean="0"/>
              <a:t>conjectures</a:t>
            </a:r>
          </a:p>
          <a:p>
            <a:pPr lvl="1">
              <a:lnSpc>
                <a:spcPct val="170000"/>
              </a:lnSpc>
            </a:pPr>
            <a:r>
              <a:rPr lang="en-GB" dirty="0" smtClean="0"/>
              <a:t>If </a:t>
            </a:r>
            <a:r>
              <a:rPr lang="en-GB" dirty="0"/>
              <a:t>AO doubts the existence, - he has to bring evidence on record that the cash was used for some other </a:t>
            </a:r>
            <a:r>
              <a:rPr lang="en-GB" dirty="0" smtClean="0"/>
              <a:t>purpose </a:t>
            </a:r>
          </a:p>
          <a:p>
            <a:pPr lvl="1">
              <a:lnSpc>
                <a:spcPct val="170000"/>
              </a:lnSpc>
            </a:pPr>
            <a:r>
              <a:rPr lang="en-GB" dirty="0" smtClean="0"/>
              <a:t>Long </a:t>
            </a:r>
            <a:r>
              <a:rPr lang="en-GB" dirty="0"/>
              <a:t>Period of holding – Not a reason for addition </a:t>
            </a:r>
            <a:endParaRPr lang="en-GB" dirty="0" smtClean="0"/>
          </a:p>
          <a:p>
            <a:pPr>
              <a:lnSpc>
                <a:spcPct val="17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8259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Jurisprudence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GB" sz="1500" b="1" dirty="0"/>
              <a:t>Jaya </a:t>
            </a:r>
            <a:r>
              <a:rPr lang="en-GB" sz="1500" b="1" dirty="0" err="1"/>
              <a:t>Agarwal</a:t>
            </a:r>
            <a:r>
              <a:rPr lang="en-GB" sz="1500" b="1" dirty="0"/>
              <a:t> v. ITO (2018) 92 taxmann.com 108 (Del.) </a:t>
            </a:r>
          </a:p>
          <a:p>
            <a:pPr lvl="1">
              <a:lnSpc>
                <a:spcPct val="170000"/>
              </a:lnSpc>
            </a:pPr>
            <a:r>
              <a:rPr lang="en-GB" sz="1500" dirty="0"/>
              <a:t>Amount withdrawn for Earnest Money for property – re-deposited</a:t>
            </a:r>
          </a:p>
          <a:p>
            <a:pPr lvl="1">
              <a:lnSpc>
                <a:spcPct val="170000"/>
              </a:lnSpc>
            </a:pPr>
            <a:r>
              <a:rPr lang="en-GB" sz="1500" dirty="0"/>
              <a:t>Explanation not fanciful or sham story – Delay of some months in depositing </a:t>
            </a:r>
          </a:p>
          <a:p>
            <a:pPr lvl="1">
              <a:lnSpc>
                <a:spcPct val="170000"/>
              </a:lnSpc>
            </a:pPr>
            <a:r>
              <a:rPr lang="en-GB" sz="1500" dirty="0"/>
              <a:t>Persons can behave differently even when placed under similar situations</a:t>
            </a:r>
          </a:p>
          <a:p>
            <a:pPr algn="just">
              <a:lnSpc>
                <a:spcPct val="150000"/>
              </a:lnSpc>
            </a:pPr>
            <a:r>
              <a:rPr lang="en-GB" sz="1500" b="1" dirty="0"/>
              <a:t>CIT</a:t>
            </a:r>
            <a:r>
              <a:rPr lang="en-GB" sz="1500" b="1" dirty="0" smtClean="0"/>
              <a:t> </a:t>
            </a:r>
            <a:r>
              <a:rPr lang="en-GB" sz="1500" b="1" dirty="0"/>
              <a:t>v. </a:t>
            </a:r>
            <a:r>
              <a:rPr lang="en-GB" sz="1500" b="1" dirty="0" err="1"/>
              <a:t>Shailesh</a:t>
            </a:r>
            <a:r>
              <a:rPr lang="en-GB" sz="1500" b="1" dirty="0"/>
              <a:t> </a:t>
            </a:r>
            <a:r>
              <a:rPr lang="en-GB" sz="1500" b="1" dirty="0" err="1"/>
              <a:t>Rasiklal</a:t>
            </a:r>
            <a:r>
              <a:rPr lang="en-GB" sz="1500" b="1" dirty="0"/>
              <a:t> Mehta (2009) 176 Taxman 270 (</a:t>
            </a:r>
            <a:r>
              <a:rPr lang="en-GB" sz="1500" b="1" dirty="0" err="1"/>
              <a:t>Guj</a:t>
            </a:r>
            <a:r>
              <a:rPr lang="en-GB" sz="1500" b="1" dirty="0"/>
              <a:t>) </a:t>
            </a:r>
            <a:endParaRPr lang="en-GB" sz="1500" b="1" dirty="0" smtClean="0"/>
          </a:p>
          <a:p>
            <a:pPr lvl="1" algn="just">
              <a:lnSpc>
                <a:spcPct val="150000"/>
              </a:lnSpc>
            </a:pPr>
            <a:r>
              <a:rPr lang="en-GB" sz="1500" dirty="0" smtClean="0"/>
              <a:t>No </a:t>
            </a:r>
            <a:r>
              <a:rPr lang="en-GB" sz="1500" dirty="0"/>
              <a:t>reason to disbelieve cash book maintained by </a:t>
            </a:r>
            <a:r>
              <a:rPr lang="en-GB" sz="1500" dirty="0" smtClean="0"/>
              <a:t>the </a:t>
            </a:r>
            <a:r>
              <a:rPr lang="en-GB" sz="1500" dirty="0" err="1"/>
              <a:t>assessee</a:t>
            </a:r>
            <a:r>
              <a:rPr lang="en-GB" sz="15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en-GB" sz="1500" b="1" dirty="0" smtClean="0"/>
              <a:t>CIT </a:t>
            </a:r>
            <a:r>
              <a:rPr lang="en-GB" sz="1500" b="1" dirty="0"/>
              <a:t>v. Manoj </a:t>
            </a:r>
            <a:r>
              <a:rPr lang="en-GB" sz="1500" b="1" dirty="0" err="1"/>
              <a:t>Indravadan</a:t>
            </a:r>
            <a:r>
              <a:rPr lang="en-GB" sz="1500" b="1" dirty="0"/>
              <a:t> </a:t>
            </a:r>
            <a:r>
              <a:rPr lang="en-GB" sz="1500" b="1" dirty="0" err="1"/>
              <a:t>Choksi</a:t>
            </a:r>
            <a:r>
              <a:rPr lang="en-GB" sz="1500" b="1" dirty="0"/>
              <a:t> (2014) 50 taxman.com 419 (</a:t>
            </a:r>
            <a:r>
              <a:rPr lang="en-GB" sz="1500" b="1" dirty="0" err="1"/>
              <a:t>Guj</a:t>
            </a:r>
            <a:r>
              <a:rPr lang="en-GB" sz="1500" b="1" dirty="0"/>
              <a:t>) </a:t>
            </a:r>
            <a:endParaRPr lang="en-GB" sz="1500" b="1" dirty="0" smtClean="0"/>
          </a:p>
          <a:p>
            <a:pPr lvl="1" algn="just">
              <a:lnSpc>
                <a:spcPct val="150000"/>
              </a:lnSpc>
            </a:pPr>
            <a:r>
              <a:rPr lang="en-GB" sz="1500" dirty="0" smtClean="0"/>
              <a:t>Cash </a:t>
            </a:r>
            <a:r>
              <a:rPr lang="en-GB" sz="1500" dirty="0"/>
              <a:t>deposited out of earlier withdrawal</a:t>
            </a:r>
          </a:p>
          <a:p>
            <a:pPr algn="just">
              <a:lnSpc>
                <a:spcPct val="150000"/>
              </a:lnSpc>
            </a:pPr>
            <a:r>
              <a:rPr lang="en-GB" sz="1500" b="1" dirty="0" smtClean="0"/>
              <a:t>CIT </a:t>
            </a:r>
            <a:r>
              <a:rPr lang="en-GB" sz="1500" b="1" dirty="0"/>
              <a:t>v. Pesto </a:t>
            </a:r>
            <a:r>
              <a:rPr lang="en-GB" sz="1500" b="1" dirty="0" err="1"/>
              <a:t>Chem</a:t>
            </a:r>
            <a:r>
              <a:rPr lang="en-GB" sz="1500" b="1" dirty="0"/>
              <a:t> India Ltd. (1999) 240 ITR 672 (Del.) </a:t>
            </a:r>
            <a:endParaRPr lang="en-GB" sz="1500" b="1" dirty="0" smtClean="0"/>
          </a:p>
          <a:p>
            <a:pPr lvl="1" algn="just">
              <a:lnSpc>
                <a:spcPct val="150000"/>
              </a:lnSpc>
            </a:pPr>
            <a:r>
              <a:rPr lang="en-GB" sz="1500" dirty="0" smtClean="0"/>
              <a:t>Cash </a:t>
            </a:r>
            <a:r>
              <a:rPr lang="en-GB" sz="1500" dirty="0"/>
              <a:t>deposited out of withdrawals made by Directors </a:t>
            </a:r>
            <a:r>
              <a:rPr lang="en-GB" sz="1500" dirty="0" smtClean="0"/>
              <a:t>earlier </a:t>
            </a:r>
            <a:r>
              <a:rPr lang="en-GB" sz="1500" dirty="0"/>
              <a:t>– held explained</a:t>
            </a:r>
          </a:p>
        </p:txBody>
      </p:sp>
    </p:spTree>
    <p:extLst>
      <p:ext uri="{BB962C8B-B14F-4D97-AF65-F5344CB8AC3E}">
        <p14:creationId xmlns:p14="http://schemas.microsoft.com/office/powerpoint/2010/main" val="1031670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Deposit and withdrawal from different locations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GB" sz="2000" dirty="0"/>
              <a:t>Deposit of </a:t>
            </a:r>
            <a:r>
              <a:rPr lang="en-GB" sz="2000" dirty="0" err="1"/>
              <a:t>Rs</a:t>
            </a:r>
            <a:r>
              <a:rPr lang="en-GB" sz="2000" dirty="0"/>
              <a:t>. 10 Lakhs in Mumbai Bank Account and withdrawn </a:t>
            </a:r>
            <a:r>
              <a:rPr lang="en-GB" sz="2000" dirty="0" smtClean="0"/>
              <a:t>amount on </a:t>
            </a:r>
            <a:r>
              <a:rPr lang="en-GB" sz="2000" dirty="0"/>
              <a:t>same date from Pune Bank Account – Whether source established ?</a:t>
            </a:r>
          </a:p>
          <a:p>
            <a:pPr algn="just">
              <a:lnSpc>
                <a:spcPct val="150000"/>
              </a:lnSpc>
            </a:pPr>
            <a:r>
              <a:rPr lang="en-GB" sz="2000" dirty="0" smtClean="0"/>
              <a:t>Human </a:t>
            </a:r>
            <a:r>
              <a:rPr lang="en-GB" sz="2000" dirty="0"/>
              <a:t>Probability – Distance between 2 places – whether possible </a:t>
            </a:r>
            <a:r>
              <a:rPr lang="en-GB" sz="2000" dirty="0" smtClean="0"/>
              <a:t>to transmit </a:t>
            </a:r>
            <a:r>
              <a:rPr lang="en-GB" sz="2000" dirty="0"/>
              <a:t>cash within banking hours ?</a:t>
            </a:r>
          </a:p>
          <a:p>
            <a:pPr algn="just">
              <a:lnSpc>
                <a:spcPct val="150000"/>
              </a:lnSpc>
            </a:pPr>
            <a:r>
              <a:rPr lang="en-GB" sz="2000" dirty="0" smtClean="0"/>
              <a:t>In </a:t>
            </a:r>
            <a:r>
              <a:rPr lang="en-GB" sz="2000" dirty="0"/>
              <a:t>CBS Environment what stopped </a:t>
            </a:r>
            <a:r>
              <a:rPr lang="en-GB" sz="2000" dirty="0" smtClean="0"/>
              <a:t>Assessee </a:t>
            </a:r>
            <a:r>
              <a:rPr lang="en-GB" sz="2000" dirty="0"/>
              <a:t>withdrawing from </a:t>
            </a:r>
            <a:r>
              <a:rPr lang="en-GB" sz="2000" dirty="0" smtClean="0"/>
              <a:t>Mumbai bank </a:t>
            </a:r>
            <a:r>
              <a:rPr lang="en-GB" sz="2000" dirty="0"/>
              <a:t>account ?</a:t>
            </a:r>
          </a:p>
        </p:txBody>
      </p:sp>
    </p:spTree>
    <p:extLst>
      <p:ext uri="{BB962C8B-B14F-4D97-AF65-F5344CB8AC3E}">
        <p14:creationId xmlns:p14="http://schemas.microsoft.com/office/powerpoint/2010/main" val="688431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proviso to S.68 -Source of Source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GB" b="1" dirty="0"/>
              <a:t>Amended First Proviso :</a:t>
            </a:r>
          </a:p>
          <a:p>
            <a:pPr>
              <a:lnSpc>
                <a:spcPct val="160000"/>
              </a:lnSpc>
            </a:pPr>
            <a:r>
              <a:rPr lang="en-GB" dirty="0"/>
              <a:t>Provided that where the sum so credited consists of loan or borrowing or any </a:t>
            </a:r>
            <a:r>
              <a:rPr lang="en-GB" dirty="0" smtClean="0"/>
              <a:t>such amount</a:t>
            </a:r>
            <a:r>
              <a:rPr lang="en-GB" dirty="0"/>
              <a:t>, by whatever name called, any explanation offered by such </a:t>
            </a:r>
            <a:r>
              <a:rPr lang="en-GB" dirty="0" err="1"/>
              <a:t>assessee</a:t>
            </a:r>
            <a:r>
              <a:rPr lang="en-GB" dirty="0"/>
              <a:t> shall </a:t>
            </a:r>
            <a:r>
              <a:rPr lang="en-GB" dirty="0" smtClean="0"/>
              <a:t>be deemed </a:t>
            </a:r>
            <a:r>
              <a:rPr lang="en-GB" dirty="0"/>
              <a:t>to be not satisfactory, unless-</a:t>
            </a:r>
          </a:p>
          <a:p>
            <a:pPr lvl="1">
              <a:lnSpc>
                <a:spcPct val="160000"/>
              </a:lnSpc>
            </a:pPr>
            <a:r>
              <a:rPr lang="en-GB" dirty="0"/>
              <a:t>(a) the person in whose name such credit is recorded in the books of such </a:t>
            </a:r>
            <a:r>
              <a:rPr lang="en-GB" dirty="0" err="1"/>
              <a:t>assessee</a:t>
            </a:r>
            <a:r>
              <a:rPr lang="en-GB" dirty="0"/>
              <a:t> also </a:t>
            </a:r>
          </a:p>
          <a:p>
            <a:pPr lvl="1">
              <a:lnSpc>
                <a:spcPct val="160000"/>
              </a:lnSpc>
            </a:pPr>
            <a:r>
              <a:rPr lang="en-GB" dirty="0"/>
              <a:t>offers an explanation about explanation about the nature and source of such sum </a:t>
            </a:r>
            <a:r>
              <a:rPr lang="en-GB" dirty="0" smtClean="0"/>
              <a:t>so credited</a:t>
            </a:r>
            <a:r>
              <a:rPr lang="en-GB" dirty="0"/>
              <a:t>; and</a:t>
            </a:r>
          </a:p>
          <a:p>
            <a:pPr lvl="1">
              <a:lnSpc>
                <a:spcPct val="160000"/>
              </a:lnSpc>
            </a:pPr>
            <a:r>
              <a:rPr lang="en-GB" dirty="0"/>
              <a:t>(b) Such explanation in the opinion of the Assessing Officer aforesaid has been found to </a:t>
            </a:r>
            <a:r>
              <a:rPr lang="en-GB" dirty="0" smtClean="0"/>
              <a:t>be </a:t>
            </a:r>
            <a:r>
              <a:rPr lang="en-GB" dirty="0"/>
              <a:t>satisfactory;</a:t>
            </a:r>
          </a:p>
        </p:txBody>
      </p:sp>
    </p:spTree>
    <p:extLst>
      <p:ext uri="{BB962C8B-B14F-4D97-AF65-F5344CB8AC3E}">
        <p14:creationId xmlns:p14="http://schemas.microsoft.com/office/powerpoint/2010/main" val="1836930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Scope of first proviso to S.68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GB" dirty="0"/>
              <a:t>Is it confined to Loans or borrowings</a:t>
            </a:r>
          </a:p>
          <a:p>
            <a:pPr lvl="1" algn="just">
              <a:lnSpc>
                <a:spcPct val="150000"/>
              </a:lnSpc>
            </a:pPr>
            <a:r>
              <a:rPr lang="en-GB" sz="2200" dirty="0" smtClean="0"/>
              <a:t>Meaning </a:t>
            </a:r>
            <a:r>
              <a:rPr lang="en-GB" sz="2200" dirty="0"/>
              <a:t>of any such amount by whatever name called ?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Gift </a:t>
            </a:r>
            <a:r>
              <a:rPr lang="en-GB" dirty="0"/>
              <a:t>from father – whether can be covered by </a:t>
            </a:r>
            <a:r>
              <a:rPr lang="en-GB" dirty="0" smtClean="0"/>
              <a:t>Amended First </a:t>
            </a:r>
            <a:r>
              <a:rPr lang="en-GB" dirty="0"/>
              <a:t>proviso ?</a:t>
            </a:r>
          </a:p>
          <a:p>
            <a:pPr lvl="1" algn="just">
              <a:lnSpc>
                <a:spcPct val="150000"/>
              </a:lnSpc>
            </a:pPr>
            <a:r>
              <a:rPr lang="en-GB" sz="2200" dirty="0" smtClean="0"/>
              <a:t>Normal </a:t>
            </a:r>
            <a:r>
              <a:rPr lang="en-GB" sz="2200" dirty="0"/>
              <a:t>provisions of section 68 – (De-hors </a:t>
            </a:r>
            <a:r>
              <a:rPr lang="en-GB" sz="2200" dirty="0" smtClean="0"/>
              <a:t>1st </a:t>
            </a:r>
            <a:r>
              <a:rPr lang="en-GB" sz="2200" dirty="0"/>
              <a:t>proviso)</a:t>
            </a:r>
          </a:p>
          <a:p>
            <a:pPr lvl="1" algn="just">
              <a:lnSpc>
                <a:spcPct val="150000"/>
              </a:lnSpc>
            </a:pPr>
            <a:r>
              <a:rPr lang="en-GB" sz="2200" dirty="0" smtClean="0"/>
              <a:t>Source </a:t>
            </a:r>
            <a:r>
              <a:rPr lang="en-GB" sz="2200" dirty="0"/>
              <a:t>of the Source is not required to be explained by the </a:t>
            </a:r>
            <a:r>
              <a:rPr lang="en-GB" sz="2200" dirty="0" err="1"/>
              <a:t>assessee</a:t>
            </a:r>
            <a:r>
              <a:rPr lang="en-GB" sz="2200" dirty="0"/>
              <a:t> </a:t>
            </a:r>
            <a:r>
              <a:rPr lang="en-GB" sz="2200" dirty="0" smtClean="0"/>
              <a:t>unless the </a:t>
            </a:r>
            <a:r>
              <a:rPr lang="en-GB" sz="2200" dirty="0"/>
              <a:t>entry is in the name of a close relative of the </a:t>
            </a:r>
            <a:r>
              <a:rPr lang="en-GB" sz="2200" dirty="0" err="1"/>
              <a:t>assessee</a:t>
            </a:r>
            <a:endParaRPr lang="en-GB" sz="2200" dirty="0"/>
          </a:p>
          <a:p>
            <a:pPr lvl="2" algn="just">
              <a:lnSpc>
                <a:spcPct val="150000"/>
              </a:lnSpc>
            </a:pPr>
            <a:r>
              <a:rPr lang="en-GB" sz="1900" dirty="0" err="1" smtClean="0"/>
              <a:t>Sarogi</a:t>
            </a:r>
            <a:r>
              <a:rPr lang="en-GB" sz="1900" dirty="0" smtClean="0"/>
              <a:t> </a:t>
            </a:r>
            <a:r>
              <a:rPr lang="en-GB" sz="1900" dirty="0"/>
              <a:t>Credit Corporation v. CIT 103 ITR 344 (Pat.)</a:t>
            </a:r>
          </a:p>
        </p:txBody>
      </p:sp>
    </p:spTree>
    <p:extLst>
      <p:ext uri="{BB962C8B-B14F-4D97-AF65-F5344CB8AC3E}">
        <p14:creationId xmlns:p14="http://schemas.microsoft.com/office/powerpoint/2010/main" val="3872039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68 vs. 56(2)(x)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1800" dirty="0"/>
              <a:t>Offering of Income u/s. 56(2)(x) – does not rule out the possibility of examination u/s. </a:t>
            </a:r>
            <a:r>
              <a:rPr lang="en-GB" sz="1800" dirty="0" smtClean="0"/>
              <a:t>68</a:t>
            </a:r>
          </a:p>
          <a:p>
            <a:pPr algn="just"/>
            <a:r>
              <a:rPr lang="en-GB" sz="1800" dirty="0"/>
              <a:t>Section 56 is a computation section for IFOS whereas section 68 applies at the stage of aggregation </a:t>
            </a:r>
            <a:r>
              <a:rPr lang="en-GB" sz="1800" dirty="0" smtClean="0"/>
              <a:t>of income</a:t>
            </a:r>
            <a:endParaRPr lang="en-GB" sz="1800" dirty="0"/>
          </a:p>
          <a:p>
            <a:pPr algn="just"/>
            <a:r>
              <a:rPr lang="en-GB" sz="1800" dirty="0" smtClean="0"/>
              <a:t>If </a:t>
            </a:r>
            <a:r>
              <a:rPr lang="en-GB" sz="1800" dirty="0"/>
              <a:t>General tests of section 68 i.e. Identity – capacity – genuineness is established then 68 will be </a:t>
            </a:r>
            <a:r>
              <a:rPr lang="en-GB" sz="1800" dirty="0" smtClean="0"/>
              <a:t>avoided and </a:t>
            </a:r>
            <a:r>
              <a:rPr lang="en-GB" sz="1800" dirty="0"/>
              <a:t>56 can independently apply</a:t>
            </a:r>
          </a:p>
          <a:p>
            <a:pPr algn="just"/>
            <a:r>
              <a:rPr lang="en-GB" sz="1800" dirty="0" smtClean="0"/>
              <a:t>If </a:t>
            </a:r>
            <a:r>
              <a:rPr lang="en-GB" sz="1800" dirty="0"/>
              <a:t>not – sec. 68 will apply and then sec. 56 cannot be applied since the presumption is that it is </a:t>
            </a:r>
            <a:r>
              <a:rPr lang="en-GB" sz="1800" dirty="0" smtClean="0"/>
              <a:t>the </a:t>
            </a:r>
            <a:r>
              <a:rPr lang="en-GB" sz="1800" dirty="0" err="1" smtClean="0"/>
              <a:t>assessee’s</a:t>
            </a:r>
            <a:r>
              <a:rPr lang="en-GB" sz="1800" dirty="0" smtClean="0"/>
              <a:t> </a:t>
            </a:r>
            <a:r>
              <a:rPr lang="en-GB" sz="1800" dirty="0"/>
              <a:t>own money</a:t>
            </a:r>
          </a:p>
          <a:p>
            <a:pPr algn="just"/>
            <a:r>
              <a:rPr lang="en-GB" sz="1800" dirty="0" smtClean="0"/>
              <a:t>Sunrise </a:t>
            </a:r>
            <a:r>
              <a:rPr lang="en-GB" sz="1800" dirty="0"/>
              <a:t>Academy of Medical Specialities India P. Ltd. v. ITO 409 ITR 109 (Kerala)</a:t>
            </a:r>
          </a:p>
          <a:p>
            <a:pPr lvl="1" algn="just"/>
            <a:r>
              <a:rPr lang="en-GB" sz="1600" dirty="0" smtClean="0"/>
              <a:t>Judgment </a:t>
            </a:r>
            <a:r>
              <a:rPr lang="en-GB" sz="1600" dirty="0"/>
              <a:t>in the context of section 56(2)(</a:t>
            </a:r>
            <a:r>
              <a:rPr lang="en-GB" sz="1600" dirty="0" err="1"/>
              <a:t>viib</a:t>
            </a:r>
            <a:r>
              <a:rPr lang="en-GB" sz="1600" dirty="0"/>
              <a:t>)</a:t>
            </a:r>
          </a:p>
          <a:p>
            <a:pPr lvl="1" algn="just"/>
            <a:r>
              <a:rPr lang="en-GB" sz="1600" dirty="0" smtClean="0"/>
              <a:t>If </a:t>
            </a:r>
            <a:r>
              <a:rPr lang="en-GB" sz="1600" dirty="0" err="1"/>
              <a:t>assessee</a:t>
            </a:r>
            <a:r>
              <a:rPr lang="en-GB" sz="1600" dirty="0"/>
              <a:t> able to establish the credit genuine – section 68 will not apply and only the share premium will be </a:t>
            </a:r>
            <a:r>
              <a:rPr lang="en-GB" sz="1600" dirty="0" smtClean="0"/>
              <a:t>taxed u/s</a:t>
            </a:r>
            <a:r>
              <a:rPr lang="en-GB" sz="1600" dirty="0"/>
              <a:t>. 56(2)(</a:t>
            </a:r>
            <a:r>
              <a:rPr lang="en-GB" sz="1600" dirty="0" err="1"/>
              <a:t>viib</a:t>
            </a:r>
            <a:r>
              <a:rPr lang="en-GB" sz="1600" dirty="0"/>
              <a:t>)</a:t>
            </a:r>
          </a:p>
          <a:p>
            <a:pPr algn="just"/>
            <a:r>
              <a:rPr lang="en-GB" sz="1800" dirty="0" smtClean="0"/>
              <a:t>Otherwise </a:t>
            </a:r>
            <a:r>
              <a:rPr lang="en-GB" sz="1800" dirty="0"/>
              <a:t>entire amount of receipt will be subjected to section 68 of the Act</a:t>
            </a:r>
            <a:r>
              <a:rPr lang="en-GB" sz="1800" dirty="0" smtClean="0"/>
              <a:t>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992055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Joint Bank Accounts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en-GB" dirty="0" smtClean="0"/>
              <a:t>Joint </a:t>
            </a:r>
            <a:r>
              <a:rPr lang="en-GB" dirty="0"/>
              <a:t>account can be operated by either account holders</a:t>
            </a:r>
          </a:p>
          <a:p>
            <a:pPr>
              <a:lnSpc>
                <a:spcPct val="170000"/>
              </a:lnSpc>
            </a:pPr>
            <a:r>
              <a:rPr lang="en-GB" dirty="0" smtClean="0"/>
              <a:t>No </a:t>
            </a:r>
            <a:r>
              <a:rPr lang="en-GB" dirty="0"/>
              <a:t>Presumption that only first holder is transacting through the account.</a:t>
            </a:r>
          </a:p>
          <a:p>
            <a:pPr>
              <a:lnSpc>
                <a:spcPct val="170000"/>
              </a:lnSpc>
            </a:pPr>
            <a:r>
              <a:rPr lang="en-GB" dirty="0" smtClean="0"/>
              <a:t>If </a:t>
            </a:r>
            <a:r>
              <a:rPr lang="en-GB" dirty="0"/>
              <a:t>disclosed bank account – Normally in the case of the joint holder who has </a:t>
            </a:r>
            <a:r>
              <a:rPr lang="en-GB" dirty="0" smtClean="0"/>
              <a:t>been disclosing </a:t>
            </a:r>
            <a:r>
              <a:rPr lang="en-GB" dirty="0"/>
              <a:t>the bank account in his Returns.</a:t>
            </a:r>
          </a:p>
          <a:p>
            <a:pPr>
              <a:lnSpc>
                <a:spcPct val="170000"/>
              </a:lnSpc>
            </a:pPr>
            <a:r>
              <a:rPr lang="en-GB" dirty="0" smtClean="0"/>
              <a:t>If </a:t>
            </a:r>
            <a:r>
              <a:rPr lang="en-GB" dirty="0"/>
              <a:t>undisclosed bank account - Onus of proof – on the </a:t>
            </a:r>
            <a:r>
              <a:rPr lang="en-GB" dirty="0" smtClean="0"/>
              <a:t>Assessee </a:t>
            </a:r>
            <a:r>
              <a:rPr lang="en-GB" dirty="0"/>
              <a:t>to establish as to </a:t>
            </a:r>
            <a:r>
              <a:rPr lang="en-GB" dirty="0" smtClean="0"/>
              <a:t>whose transactions </a:t>
            </a:r>
            <a:r>
              <a:rPr lang="en-GB" dirty="0"/>
              <a:t>are there</a:t>
            </a:r>
          </a:p>
          <a:p>
            <a:pPr lvl="1">
              <a:lnSpc>
                <a:spcPct val="170000"/>
              </a:lnSpc>
            </a:pPr>
            <a:r>
              <a:rPr lang="en-GB" b="1" dirty="0" smtClean="0"/>
              <a:t>Praveen </a:t>
            </a:r>
            <a:r>
              <a:rPr lang="en-GB" b="1" dirty="0"/>
              <a:t>Kumar v. CIT 415 ITR 241 (P &amp; H)</a:t>
            </a:r>
          </a:p>
          <a:p>
            <a:pPr lvl="2">
              <a:lnSpc>
                <a:spcPct val="170000"/>
              </a:lnSpc>
            </a:pPr>
            <a:r>
              <a:rPr lang="en-GB" dirty="0" smtClean="0"/>
              <a:t>Assessee </a:t>
            </a:r>
            <a:r>
              <a:rPr lang="en-GB" dirty="0"/>
              <a:t>claimed that the bank account belonged to his maternal grandfather and his name </a:t>
            </a:r>
            <a:r>
              <a:rPr lang="en-GB" dirty="0" smtClean="0"/>
              <a:t>was added </a:t>
            </a:r>
            <a:r>
              <a:rPr lang="en-GB" dirty="0"/>
              <a:t>only for assistance to his old </a:t>
            </a:r>
            <a:r>
              <a:rPr lang="en-GB" dirty="0" smtClean="0"/>
              <a:t>grandfather </a:t>
            </a:r>
            <a:endParaRPr lang="en-GB" dirty="0"/>
          </a:p>
          <a:p>
            <a:pPr lvl="2">
              <a:lnSpc>
                <a:spcPct val="170000"/>
              </a:lnSpc>
            </a:pPr>
            <a:r>
              <a:rPr lang="en-GB" dirty="0" smtClean="0"/>
              <a:t>Could </a:t>
            </a:r>
            <a:r>
              <a:rPr lang="en-GB" dirty="0"/>
              <a:t>not produce evidence to show that the grandfather had substantial source of income </a:t>
            </a:r>
            <a:r>
              <a:rPr lang="en-GB" dirty="0" smtClean="0"/>
              <a:t>to justify </a:t>
            </a:r>
            <a:r>
              <a:rPr lang="en-GB" dirty="0"/>
              <a:t>huge amount deposited in bank</a:t>
            </a:r>
          </a:p>
          <a:p>
            <a:pPr lvl="2">
              <a:lnSpc>
                <a:spcPct val="170000"/>
              </a:lnSpc>
            </a:pPr>
            <a:r>
              <a:rPr lang="en-GB" dirty="0" smtClean="0"/>
              <a:t>Addition </a:t>
            </a:r>
            <a:r>
              <a:rPr lang="en-GB" dirty="0"/>
              <a:t>confirmed in the hands of the </a:t>
            </a:r>
            <a:r>
              <a:rPr lang="en-GB" dirty="0" smtClean="0"/>
              <a:t>Assessee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4883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Peak credit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Peak </a:t>
            </a:r>
            <a:r>
              <a:rPr lang="en-GB" dirty="0"/>
              <a:t>Credit possible only when </a:t>
            </a:r>
            <a:r>
              <a:rPr lang="en-GB" dirty="0" err="1"/>
              <a:t>assessee</a:t>
            </a:r>
            <a:r>
              <a:rPr lang="en-GB" dirty="0"/>
              <a:t> can show recycling of the </a:t>
            </a:r>
            <a:r>
              <a:rPr lang="en-GB" dirty="0" smtClean="0"/>
              <a:t>same funds </a:t>
            </a:r>
            <a:r>
              <a:rPr lang="en-GB" dirty="0"/>
              <a:t>over the period of the time – Onus on the </a:t>
            </a:r>
            <a:r>
              <a:rPr lang="en-GB" dirty="0" err="1"/>
              <a:t>assessee</a:t>
            </a:r>
            <a:endParaRPr lang="en-GB" dirty="0"/>
          </a:p>
          <a:p>
            <a:r>
              <a:rPr lang="en-GB" dirty="0" smtClean="0"/>
              <a:t>The </a:t>
            </a:r>
            <a:r>
              <a:rPr lang="en-GB" dirty="0" err="1"/>
              <a:t>assessee</a:t>
            </a:r>
            <a:r>
              <a:rPr lang="en-GB" dirty="0"/>
              <a:t> must admit at least the first trench of deposit as his </a:t>
            </a:r>
            <a:r>
              <a:rPr lang="en-GB" dirty="0" smtClean="0"/>
              <a:t>income </a:t>
            </a:r>
          </a:p>
          <a:p>
            <a:pPr lvl="1"/>
            <a:r>
              <a:rPr lang="en-GB" dirty="0" smtClean="0"/>
              <a:t>CIT </a:t>
            </a:r>
            <a:r>
              <a:rPr lang="en-GB" dirty="0"/>
              <a:t>v. D. K. </a:t>
            </a:r>
            <a:r>
              <a:rPr lang="en-GB" dirty="0" err="1"/>
              <a:t>Garg</a:t>
            </a:r>
            <a:r>
              <a:rPr lang="en-GB" dirty="0"/>
              <a:t> 404 ITR 757 (Del.) / </a:t>
            </a:r>
            <a:r>
              <a:rPr lang="en-GB" dirty="0" err="1"/>
              <a:t>Sudhirkumar</a:t>
            </a:r>
            <a:r>
              <a:rPr lang="en-GB" dirty="0"/>
              <a:t> Sharma HUF v. CIT </a:t>
            </a:r>
            <a:r>
              <a:rPr lang="en-GB" dirty="0" smtClean="0"/>
              <a:t>224 Taxman </a:t>
            </a:r>
            <a:r>
              <a:rPr lang="en-GB" dirty="0"/>
              <a:t>178 (P &amp; </a:t>
            </a:r>
            <a:r>
              <a:rPr lang="en-GB" dirty="0" smtClean="0"/>
              <a:t>H)</a:t>
            </a:r>
          </a:p>
          <a:p>
            <a:r>
              <a:rPr lang="en-GB" dirty="0" smtClean="0"/>
              <a:t>The </a:t>
            </a:r>
            <a:r>
              <a:rPr lang="en-GB" dirty="0" err="1"/>
              <a:t>assessee</a:t>
            </a:r>
            <a:r>
              <a:rPr lang="en-GB" dirty="0"/>
              <a:t> needs to explain the source of each deposit in his account as well </a:t>
            </a:r>
            <a:r>
              <a:rPr lang="en-GB" dirty="0" smtClean="0"/>
              <a:t>as corresponding </a:t>
            </a:r>
            <a:r>
              <a:rPr lang="en-GB" dirty="0"/>
              <a:t>destination of the payments - Nexus for each deposit to be </a:t>
            </a:r>
            <a:r>
              <a:rPr lang="en-GB" dirty="0" smtClean="0"/>
              <a:t>explained </a:t>
            </a:r>
          </a:p>
          <a:p>
            <a:r>
              <a:rPr lang="en-GB" dirty="0" smtClean="0"/>
              <a:t>Global </a:t>
            </a:r>
            <a:r>
              <a:rPr lang="en-GB" dirty="0"/>
              <a:t>peak cannot be applied - Individual entries need to be explained</a:t>
            </a:r>
          </a:p>
        </p:txBody>
      </p:sp>
    </p:spTree>
    <p:extLst>
      <p:ext uri="{BB962C8B-B14F-4D97-AF65-F5344CB8AC3E}">
        <p14:creationId xmlns:p14="http://schemas.microsoft.com/office/powerpoint/2010/main" val="2422472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Peak credit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/>
              <a:t>Other </a:t>
            </a:r>
            <a:r>
              <a:rPr lang="en-GB" dirty="0"/>
              <a:t>Possibility – Offer only some percentage of turnover </a:t>
            </a:r>
            <a:r>
              <a:rPr lang="en-GB" dirty="0" smtClean="0"/>
              <a:t>as income</a:t>
            </a:r>
            <a:endParaRPr lang="en-GB" dirty="0"/>
          </a:p>
          <a:p>
            <a:pPr lvl="1" algn="just"/>
            <a:r>
              <a:rPr lang="en-GB" dirty="0" smtClean="0"/>
              <a:t>PCIT </a:t>
            </a:r>
            <a:r>
              <a:rPr lang="en-GB" dirty="0"/>
              <a:t>v. </a:t>
            </a:r>
            <a:r>
              <a:rPr lang="en-GB" dirty="0" err="1"/>
              <a:t>Alag</a:t>
            </a:r>
            <a:r>
              <a:rPr lang="en-GB" dirty="0"/>
              <a:t> Securities P. Ltd. 425 ITR 658 (</a:t>
            </a:r>
            <a:r>
              <a:rPr lang="en-GB" dirty="0" err="1"/>
              <a:t>Bom</a:t>
            </a:r>
            <a:r>
              <a:rPr lang="en-GB" dirty="0"/>
              <a:t>.)</a:t>
            </a:r>
          </a:p>
          <a:p>
            <a:pPr lvl="2" algn="just"/>
            <a:r>
              <a:rPr lang="en-GB" dirty="0" smtClean="0"/>
              <a:t>When </a:t>
            </a:r>
            <a:r>
              <a:rPr lang="en-GB" dirty="0" err="1"/>
              <a:t>assessee</a:t>
            </a:r>
            <a:r>
              <a:rPr lang="en-GB" dirty="0"/>
              <a:t> is admittedly an entry provider, the </a:t>
            </a:r>
            <a:r>
              <a:rPr lang="en-GB" dirty="0" smtClean="0"/>
              <a:t>amount credited </a:t>
            </a:r>
            <a:r>
              <a:rPr lang="en-GB" dirty="0"/>
              <a:t>cannot be said to be income of the </a:t>
            </a:r>
            <a:r>
              <a:rPr lang="en-GB" dirty="0" err="1"/>
              <a:t>assessee</a:t>
            </a:r>
            <a:r>
              <a:rPr lang="en-GB" dirty="0" smtClean="0"/>
              <a:t>.</a:t>
            </a:r>
          </a:p>
          <a:p>
            <a:pPr lvl="2" algn="just"/>
            <a:r>
              <a:rPr lang="en-GB" dirty="0" smtClean="0"/>
              <a:t>Accordingly </a:t>
            </a:r>
            <a:r>
              <a:rPr lang="en-GB" dirty="0"/>
              <a:t>section 68 will not apply in such cases.</a:t>
            </a:r>
          </a:p>
          <a:p>
            <a:pPr lvl="2" algn="just"/>
            <a:r>
              <a:rPr lang="en-GB" dirty="0" smtClean="0"/>
              <a:t>It </a:t>
            </a:r>
            <a:r>
              <a:rPr lang="en-GB" dirty="0"/>
              <a:t>would be appropriate to tax the income of the </a:t>
            </a:r>
            <a:r>
              <a:rPr lang="en-GB" dirty="0" err="1"/>
              <a:t>assessee</a:t>
            </a:r>
            <a:r>
              <a:rPr lang="en-GB" dirty="0"/>
              <a:t> </a:t>
            </a:r>
            <a:r>
              <a:rPr lang="en-GB" dirty="0" smtClean="0"/>
              <a:t>which is </a:t>
            </a:r>
            <a:r>
              <a:rPr lang="en-GB" dirty="0"/>
              <a:t>the commission income from business of providing </a:t>
            </a:r>
            <a:r>
              <a:rPr lang="en-GB" dirty="0" smtClean="0"/>
              <a:t>such accommodation </a:t>
            </a:r>
            <a:r>
              <a:rPr lang="en-GB" dirty="0"/>
              <a:t>entry.</a:t>
            </a:r>
          </a:p>
        </p:txBody>
      </p:sp>
    </p:spTree>
    <p:extLst>
      <p:ext uri="{BB962C8B-B14F-4D97-AF65-F5344CB8AC3E}">
        <p14:creationId xmlns:p14="http://schemas.microsoft.com/office/powerpoint/2010/main" val="984393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Coverage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62656018"/>
              </p:ext>
            </p:extLst>
          </p:nvPr>
        </p:nvGraphicFramePr>
        <p:xfrm>
          <a:off x="457200" y="1219200"/>
          <a:ext cx="8229600" cy="493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0820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Cash Deposits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Including demonetisation cases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1039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Provisions attracted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 smtClean="0"/>
              <a:t>Section 40A(3)</a:t>
            </a:r>
          </a:p>
          <a:p>
            <a:r>
              <a:rPr lang="en-IN" dirty="0" smtClean="0"/>
              <a:t>Section 26SS/T, 269ST</a:t>
            </a:r>
            <a:endParaRPr lang="en-GB" dirty="0" smtClean="0"/>
          </a:p>
          <a:p>
            <a:r>
              <a:rPr lang="en-GB" dirty="0" smtClean="0"/>
              <a:t>Section </a:t>
            </a:r>
            <a:r>
              <a:rPr lang="en-GB" dirty="0" smtClean="0"/>
              <a:t>68</a:t>
            </a:r>
          </a:p>
          <a:p>
            <a:r>
              <a:rPr lang="en-GB" dirty="0" smtClean="0"/>
              <a:t>Section 69</a:t>
            </a:r>
          </a:p>
          <a:p>
            <a:r>
              <a:rPr lang="en-GB" dirty="0" smtClean="0"/>
              <a:t>Section 115BBE</a:t>
            </a:r>
          </a:p>
          <a:p>
            <a:r>
              <a:rPr lang="en-GB" dirty="0" smtClean="0"/>
              <a:t>Section 271AAC</a:t>
            </a:r>
          </a:p>
          <a:p>
            <a:r>
              <a:rPr lang="en-GB" dirty="0" smtClean="0"/>
              <a:t>Section 28</a:t>
            </a:r>
          </a:p>
          <a:p>
            <a:r>
              <a:rPr lang="en-GB" dirty="0" smtClean="0"/>
              <a:t>Section </a:t>
            </a:r>
            <a:r>
              <a:rPr lang="en-GB" dirty="0" smtClean="0"/>
              <a:t>44AD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18241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271AAC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/>
              <a:t>Penalty @ 10% of tax as per sec. 115BBE for income as per </a:t>
            </a:r>
            <a:r>
              <a:rPr lang="en-GB" dirty="0" smtClean="0"/>
              <a:t>specified sections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477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Section 68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Whether bank statement is books of account?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Sec. 68 – Where any sum is found credited in the </a:t>
            </a:r>
            <a:r>
              <a:rPr lang="en-GB" b="1" u="sng" dirty="0"/>
              <a:t>books </a:t>
            </a:r>
            <a:r>
              <a:rPr lang="en-GB" dirty="0"/>
              <a:t>of an </a:t>
            </a:r>
            <a:r>
              <a:rPr lang="en-GB" dirty="0" err="1" smtClean="0"/>
              <a:t>assessee</a:t>
            </a:r>
            <a:r>
              <a:rPr lang="en-GB" dirty="0" smtClean="0"/>
              <a:t> maintained </a:t>
            </a:r>
            <a:r>
              <a:rPr lang="en-GB" dirty="0"/>
              <a:t>for any previous </a:t>
            </a:r>
            <a:r>
              <a:rPr lang="en-GB" dirty="0" smtClean="0"/>
              <a:t>year……</a:t>
            </a:r>
          </a:p>
          <a:p>
            <a:pPr>
              <a:lnSpc>
                <a:spcPct val="150000"/>
              </a:lnSpc>
            </a:pPr>
            <a:r>
              <a:rPr lang="en-GB" dirty="0"/>
              <a:t>CIT v. </a:t>
            </a:r>
            <a:r>
              <a:rPr lang="en-GB" dirty="0" err="1"/>
              <a:t>Bhaichand</a:t>
            </a:r>
            <a:r>
              <a:rPr lang="en-GB" dirty="0"/>
              <a:t> N. Gandhi 141 ITR 67 (</a:t>
            </a:r>
            <a:r>
              <a:rPr lang="en-GB" dirty="0" err="1"/>
              <a:t>Bom</a:t>
            </a:r>
            <a:r>
              <a:rPr lang="en-GB" dirty="0"/>
              <a:t>).</a:t>
            </a:r>
          </a:p>
          <a:p>
            <a:pPr lvl="1" algn="just">
              <a:lnSpc>
                <a:spcPct val="150000"/>
              </a:lnSpc>
            </a:pPr>
            <a:r>
              <a:rPr lang="en-GB" sz="2000" dirty="0" smtClean="0"/>
              <a:t>Money </a:t>
            </a:r>
            <a:r>
              <a:rPr lang="en-GB" sz="2000" dirty="0"/>
              <a:t>deposited in bank – Relationship between bank and customer is that </a:t>
            </a:r>
            <a:r>
              <a:rPr lang="en-GB" sz="2000" dirty="0" smtClean="0"/>
              <a:t>of Debtor </a:t>
            </a:r>
            <a:r>
              <a:rPr lang="en-GB" sz="2000" dirty="0"/>
              <a:t>and Creditor – Not of Trustee and </a:t>
            </a:r>
            <a:r>
              <a:rPr lang="en-GB" sz="2000" dirty="0" smtClean="0"/>
              <a:t>Beneficiary </a:t>
            </a:r>
          </a:p>
          <a:p>
            <a:pPr lvl="1" algn="just">
              <a:lnSpc>
                <a:spcPct val="150000"/>
              </a:lnSpc>
            </a:pPr>
            <a:r>
              <a:rPr lang="en-GB" sz="2000" dirty="0" smtClean="0"/>
              <a:t>Passbook </a:t>
            </a:r>
            <a:r>
              <a:rPr lang="en-GB" sz="2000" dirty="0"/>
              <a:t>is just a copy of the account of customer in the books of bank</a:t>
            </a:r>
          </a:p>
          <a:p>
            <a:pPr lvl="1" algn="just">
              <a:lnSpc>
                <a:spcPct val="150000"/>
              </a:lnSpc>
            </a:pPr>
            <a:r>
              <a:rPr lang="en-GB" sz="2000" dirty="0" smtClean="0"/>
              <a:t>Passbook </a:t>
            </a:r>
            <a:r>
              <a:rPr lang="en-GB" sz="2000" dirty="0"/>
              <a:t>is not maintained by bank as agent of customer</a:t>
            </a:r>
          </a:p>
          <a:p>
            <a:pPr lvl="1" algn="just">
              <a:lnSpc>
                <a:spcPct val="150000"/>
              </a:lnSpc>
            </a:pPr>
            <a:r>
              <a:rPr lang="en-GB" sz="2000" dirty="0" smtClean="0"/>
              <a:t>Passbook </a:t>
            </a:r>
            <a:r>
              <a:rPr lang="en-GB" sz="2000" dirty="0"/>
              <a:t>is not books of accounts of the </a:t>
            </a:r>
            <a:r>
              <a:rPr lang="en-GB" sz="2000" dirty="0" err="1"/>
              <a:t>assessee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167472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No books of accounts </a:t>
            </a:r>
            <a:r>
              <a:rPr lang="en-GB" dirty="0" smtClean="0"/>
              <a:t>maintained…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sz="2200" dirty="0" err="1"/>
              <a:t>Arunkumar</a:t>
            </a:r>
            <a:r>
              <a:rPr lang="en-GB" sz="2200" dirty="0"/>
              <a:t> J. </a:t>
            </a:r>
            <a:r>
              <a:rPr lang="en-GB" sz="2200" dirty="0" err="1"/>
              <a:t>Muchhala</a:t>
            </a:r>
            <a:r>
              <a:rPr lang="en-GB" sz="2200" dirty="0"/>
              <a:t> v. CIT 399 ITR 256 (</a:t>
            </a:r>
            <a:r>
              <a:rPr lang="en-GB" sz="2200" dirty="0" err="1"/>
              <a:t>Bom</a:t>
            </a:r>
            <a:r>
              <a:rPr lang="en-GB" sz="2200" dirty="0"/>
              <a:t>.)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Assessee </a:t>
            </a:r>
            <a:r>
              <a:rPr lang="en-GB" dirty="0"/>
              <a:t>engaged in business – required to maintain books of accounts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Cannot </a:t>
            </a:r>
            <a:r>
              <a:rPr lang="en-GB" dirty="0"/>
              <a:t>take advantage of his own wrong</a:t>
            </a:r>
          </a:p>
          <a:p>
            <a:pPr>
              <a:lnSpc>
                <a:spcPct val="150000"/>
              </a:lnSpc>
            </a:pPr>
            <a:r>
              <a:rPr lang="en-GB" sz="2400" dirty="0" err="1" smtClean="0"/>
              <a:t>Sudhir</a:t>
            </a:r>
            <a:r>
              <a:rPr lang="en-GB" sz="2400" dirty="0" smtClean="0"/>
              <a:t> </a:t>
            </a:r>
            <a:r>
              <a:rPr lang="en-GB" sz="2400" dirty="0"/>
              <a:t>Kumar Sharma HUF v. CIT 46 taxman.com 340 (P &amp; H)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SLP </a:t>
            </a:r>
            <a:r>
              <a:rPr lang="en-GB" dirty="0"/>
              <a:t>dismissed in 69 taxman.com </a:t>
            </a:r>
            <a:r>
              <a:rPr lang="en-GB" dirty="0" smtClean="0"/>
              <a:t>219(SC)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Difference </a:t>
            </a:r>
            <a:r>
              <a:rPr lang="en-GB" dirty="0"/>
              <a:t>between Not maintaining books of accounts and not producing </a:t>
            </a:r>
            <a:r>
              <a:rPr lang="en-GB" dirty="0" smtClean="0"/>
              <a:t>the same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4044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 books of accounts maintained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GB" dirty="0"/>
              <a:t>Sec. 2(12A) </a:t>
            </a:r>
            <a:r>
              <a:rPr lang="en-GB" dirty="0" err="1"/>
              <a:t>w.e.f</a:t>
            </a:r>
            <a:r>
              <a:rPr lang="en-GB" dirty="0"/>
              <a:t>. 1-6-2001 : “books or books of account” includes ledgers, day-books</a:t>
            </a:r>
            <a:r>
              <a:rPr lang="en-GB" dirty="0" smtClean="0"/>
              <a:t>, cash </a:t>
            </a:r>
            <a:r>
              <a:rPr lang="en-GB" dirty="0"/>
              <a:t>books, account books and other books, whether kept in the written form or </a:t>
            </a:r>
            <a:r>
              <a:rPr lang="en-GB" dirty="0" smtClean="0"/>
              <a:t>as print-outs </a:t>
            </a:r>
            <a:r>
              <a:rPr lang="en-GB" dirty="0"/>
              <a:t>of data stored in a floppy, disc, tape or any other form of </a:t>
            </a:r>
            <a:r>
              <a:rPr lang="en-GB" dirty="0" smtClean="0"/>
              <a:t>electro-magnetic data </a:t>
            </a:r>
            <a:r>
              <a:rPr lang="en-GB" dirty="0"/>
              <a:t>storage device</a:t>
            </a:r>
          </a:p>
          <a:p>
            <a:pPr>
              <a:lnSpc>
                <a:spcPct val="170000"/>
              </a:lnSpc>
            </a:pPr>
            <a:r>
              <a:rPr lang="en-GB" dirty="0" err="1" smtClean="0"/>
              <a:t>Jagdish</a:t>
            </a:r>
            <a:r>
              <a:rPr lang="en-GB" dirty="0" smtClean="0"/>
              <a:t> </a:t>
            </a:r>
            <a:r>
              <a:rPr lang="en-GB" dirty="0"/>
              <a:t>Prasad Sharma v. ITO 182 ITD 246 (Del.) / Jenna </a:t>
            </a:r>
            <a:r>
              <a:rPr lang="en-GB" dirty="0" err="1"/>
              <a:t>Goel</a:t>
            </a:r>
            <a:r>
              <a:rPr lang="en-GB" dirty="0"/>
              <a:t> v. DCIT – ITA No</a:t>
            </a:r>
            <a:r>
              <a:rPr lang="en-GB" dirty="0" smtClean="0"/>
              <a:t>. 937/Del</a:t>
            </a:r>
            <a:r>
              <a:rPr lang="en-GB" dirty="0"/>
              <a:t>./</a:t>
            </a:r>
            <a:r>
              <a:rPr lang="en-GB" dirty="0" smtClean="0"/>
              <a:t>2012</a:t>
            </a:r>
          </a:p>
          <a:p>
            <a:pPr lvl="1">
              <a:lnSpc>
                <a:spcPct val="170000"/>
              </a:lnSpc>
            </a:pPr>
            <a:r>
              <a:rPr lang="en-GB" dirty="0" smtClean="0"/>
              <a:t>With </a:t>
            </a:r>
            <a:r>
              <a:rPr lang="en-GB" dirty="0"/>
              <a:t>the definition of Books or books of accounts on the statute, - Passbook can be said to be </a:t>
            </a:r>
            <a:r>
              <a:rPr lang="en-GB" dirty="0" smtClean="0"/>
              <a:t>a Day </a:t>
            </a:r>
            <a:r>
              <a:rPr lang="en-GB" dirty="0"/>
              <a:t>book</a:t>
            </a:r>
          </a:p>
          <a:p>
            <a:pPr lvl="1">
              <a:lnSpc>
                <a:spcPct val="170000"/>
              </a:lnSpc>
            </a:pPr>
            <a:r>
              <a:rPr lang="en-GB" dirty="0" smtClean="0"/>
              <a:t>It </a:t>
            </a:r>
            <a:r>
              <a:rPr lang="en-GB" dirty="0"/>
              <a:t>is not material as to who writes the same.</a:t>
            </a:r>
          </a:p>
          <a:p>
            <a:pPr>
              <a:lnSpc>
                <a:spcPct val="170000"/>
              </a:lnSpc>
            </a:pPr>
            <a:r>
              <a:rPr lang="en-GB" dirty="0" smtClean="0"/>
              <a:t>Is </a:t>
            </a:r>
            <a:r>
              <a:rPr lang="en-GB" dirty="0"/>
              <a:t>Diary found in a search books or books of account ?</a:t>
            </a:r>
          </a:p>
          <a:p>
            <a:pPr lvl="1">
              <a:lnSpc>
                <a:spcPct val="170000"/>
              </a:lnSpc>
            </a:pPr>
            <a:r>
              <a:rPr lang="en-GB" dirty="0" smtClean="0"/>
              <a:t>The </a:t>
            </a:r>
            <a:r>
              <a:rPr lang="en-GB" dirty="0"/>
              <a:t>book should be in relation to regular business of the </a:t>
            </a:r>
            <a:r>
              <a:rPr lang="en-GB" dirty="0" err="1"/>
              <a:t>assessee</a:t>
            </a:r>
            <a:r>
              <a:rPr lang="en-GB" dirty="0"/>
              <a:t> – Unless the entry in the </a:t>
            </a:r>
            <a:r>
              <a:rPr lang="en-GB" dirty="0" smtClean="0"/>
              <a:t>book brings </a:t>
            </a:r>
            <a:r>
              <a:rPr lang="en-GB" dirty="0"/>
              <a:t>in any cash credit in the business, the same shall not be on par with the regular books </a:t>
            </a:r>
            <a:r>
              <a:rPr lang="en-GB" dirty="0" smtClean="0"/>
              <a:t>of accounts </a:t>
            </a:r>
            <a:r>
              <a:rPr lang="en-GB" dirty="0"/>
              <a:t>– Diary may have other implications but may still not be a book</a:t>
            </a:r>
          </a:p>
        </p:txBody>
      </p:sp>
    </p:spTree>
    <p:extLst>
      <p:ext uri="{BB962C8B-B14F-4D97-AF65-F5344CB8AC3E}">
        <p14:creationId xmlns:p14="http://schemas.microsoft.com/office/powerpoint/2010/main" val="3788240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 books of accounts…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GB" dirty="0"/>
              <a:t>Sec. 69 – where in the financial year immediately preceding the assessment year the </a:t>
            </a:r>
            <a:r>
              <a:rPr lang="en-GB" dirty="0" err="1"/>
              <a:t>assessee</a:t>
            </a:r>
            <a:r>
              <a:rPr lang="en-GB" dirty="0"/>
              <a:t> </a:t>
            </a:r>
            <a:r>
              <a:rPr lang="en-GB" dirty="0" smtClean="0"/>
              <a:t>has made </a:t>
            </a:r>
            <a:r>
              <a:rPr lang="en-GB" dirty="0"/>
              <a:t>investments which are not recorded in the books of accounts, </a:t>
            </a:r>
            <a:r>
              <a:rPr lang="en-GB" dirty="0">
                <a:solidFill>
                  <a:srgbClr val="FF0000"/>
                </a:solidFill>
              </a:rPr>
              <a:t>if any</a:t>
            </a:r>
            <a:r>
              <a:rPr lang="en-GB" dirty="0"/>
              <a:t>, maintained by him </a:t>
            </a:r>
            <a:r>
              <a:rPr lang="en-GB" dirty="0" smtClean="0"/>
              <a:t>for any </a:t>
            </a:r>
            <a:r>
              <a:rPr lang="en-GB" dirty="0"/>
              <a:t>source…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Sec</a:t>
            </a:r>
            <a:r>
              <a:rPr lang="en-GB" dirty="0"/>
              <a:t>. 69A – where in any financial year the </a:t>
            </a:r>
            <a:r>
              <a:rPr lang="en-GB" dirty="0" err="1"/>
              <a:t>assessee</a:t>
            </a:r>
            <a:r>
              <a:rPr lang="en-GB" dirty="0"/>
              <a:t> is found to be the owner of any money</a:t>
            </a:r>
            <a:r>
              <a:rPr lang="en-GB" dirty="0" smtClean="0"/>
              <a:t>, bullion</a:t>
            </a:r>
            <a:r>
              <a:rPr lang="en-GB" dirty="0"/>
              <a:t>, jewellery or other valuable article and such money, bullion, jewellery or valuable article </a:t>
            </a:r>
            <a:r>
              <a:rPr lang="en-GB" dirty="0" smtClean="0"/>
              <a:t>is not </a:t>
            </a:r>
            <a:r>
              <a:rPr lang="en-GB" dirty="0"/>
              <a:t>recorded in the books of account, </a:t>
            </a:r>
            <a:r>
              <a:rPr lang="en-GB" dirty="0">
                <a:solidFill>
                  <a:srgbClr val="FF0000"/>
                </a:solidFill>
              </a:rPr>
              <a:t>if any,</a:t>
            </a:r>
            <a:r>
              <a:rPr lang="en-GB" dirty="0"/>
              <a:t> maintained by him for any source ….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“</a:t>
            </a:r>
            <a:r>
              <a:rPr lang="en-GB" dirty="0"/>
              <a:t>If any” in section 69 and 69A would mean that even if no books are maintained – section </a:t>
            </a:r>
            <a:r>
              <a:rPr lang="en-GB" dirty="0" smtClean="0"/>
              <a:t>will apply</a:t>
            </a:r>
          </a:p>
          <a:p>
            <a:pPr algn="just">
              <a:lnSpc>
                <a:spcPct val="170000"/>
              </a:lnSpc>
            </a:pPr>
            <a:r>
              <a:rPr lang="en-GB" dirty="0"/>
              <a:t>Manoj </a:t>
            </a:r>
            <a:r>
              <a:rPr lang="en-GB" dirty="0" err="1"/>
              <a:t>Aggarwal</a:t>
            </a:r>
            <a:r>
              <a:rPr lang="en-GB" dirty="0"/>
              <a:t> v. DCIT (2008) 113 ITD 377 (Delhi )(SB)</a:t>
            </a:r>
          </a:p>
          <a:p>
            <a:pPr lvl="1" algn="just">
              <a:lnSpc>
                <a:spcPct val="170000"/>
              </a:lnSpc>
            </a:pPr>
            <a:r>
              <a:rPr lang="en-GB" dirty="0" smtClean="0"/>
              <a:t>The </a:t>
            </a:r>
            <a:r>
              <a:rPr lang="en-GB" dirty="0"/>
              <a:t>onus is on the </a:t>
            </a:r>
            <a:r>
              <a:rPr lang="en-GB" dirty="0" err="1"/>
              <a:t>assessee</a:t>
            </a:r>
            <a:r>
              <a:rPr lang="en-GB" dirty="0"/>
              <a:t> to prove the nature and source </a:t>
            </a:r>
            <a:r>
              <a:rPr lang="en-GB" dirty="0" smtClean="0"/>
              <a:t>of </a:t>
            </a:r>
            <a:r>
              <a:rPr lang="en-GB" dirty="0"/>
              <a:t>the </a:t>
            </a:r>
            <a:r>
              <a:rPr lang="en-GB" dirty="0" smtClean="0"/>
              <a:t>receipt </a:t>
            </a:r>
          </a:p>
          <a:p>
            <a:pPr lvl="1" algn="just">
              <a:lnSpc>
                <a:spcPct val="170000"/>
              </a:lnSpc>
            </a:pPr>
            <a:r>
              <a:rPr lang="en-GB" dirty="0" smtClean="0"/>
              <a:t>Even </a:t>
            </a:r>
            <a:r>
              <a:rPr lang="en-GB" dirty="0"/>
              <a:t>if section 68 cannot strictly apply - Section 69 or Section 69B can be applied where </a:t>
            </a:r>
            <a:r>
              <a:rPr lang="en-GB" dirty="0" err="1"/>
              <a:t>assessee</a:t>
            </a:r>
            <a:r>
              <a:rPr lang="en-GB" dirty="0"/>
              <a:t> does not </a:t>
            </a:r>
            <a:r>
              <a:rPr lang="en-GB" dirty="0" smtClean="0"/>
              <a:t>maintain books </a:t>
            </a:r>
            <a:r>
              <a:rPr lang="en-GB" dirty="0"/>
              <a:t>of accounts</a:t>
            </a:r>
          </a:p>
        </p:txBody>
      </p:sp>
    </p:spTree>
    <p:extLst>
      <p:ext uri="{BB962C8B-B14F-4D97-AF65-F5344CB8AC3E}">
        <p14:creationId xmlns:p14="http://schemas.microsoft.com/office/powerpoint/2010/main" val="15931449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79</TotalTime>
  <Words>1549</Words>
  <Application>Microsoft Office PowerPoint</Application>
  <PresentationFormat>On-screen Show (4:3)</PresentationFormat>
  <Paragraphs>114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Origin</vt:lpstr>
      <vt:lpstr>Cash transactions and income tax implications</vt:lpstr>
      <vt:lpstr>Coverage</vt:lpstr>
      <vt:lpstr>Cash Deposits</vt:lpstr>
      <vt:lpstr>Provisions attracted</vt:lpstr>
      <vt:lpstr>Section 271AAC</vt:lpstr>
      <vt:lpstr>Section 68</vt:lpstr>
      <vt:lpstr>No books of accounts maintained…</vt:lpstr>
      <vt:lpstr>No books of accounts maintained</vt:lpstr>
      <vt:lpstr>No books of accounts…</vt:lpstr>
      <vt:lpstr>Cash deposit – long holding period</vt:lpstr>
      <vt:lpstr>Jurisprudence</vt:lpstr>
      <vt:lpstr>Deposit and withdrawal from different locations</vt:lpstr>
      <vt:lpstr>First proviso to S.68 -Source of Source</vt:lpstr>
      <vt:lpstr>Scope of first proviso to S.68</vt:lpstr>
      <vt:lpstr>Section 68 vs. 56(2)(x)</vt:lpstr>
      <vt:lpstr>Joint Bank Accounts</vt:lpstr>
      <vt:lpstr>Peak credit</vt:lpstr>
      <vt:lpstr>Peak credit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Cash transactions and income tax implications</dc:title>
  <dc:creator>HP</dc:creator>
  <cp:lastModifiedBy>Pankaj Shah</cp:lastModifiedBy>
  <cp:revision>11</cp:revision>
  <dcterms:created xsi:type="dcterms:W3CDTF">2006-08-16T00:00:00Z</dcterms:created>
  <dcterms:modified xsi:type="dcterms:W3CDTF">2024-04-26T08:18:05Z</dcterms:modified>
</cp:coreProperties>
</file>