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6"/>
  </p:notesMasterIdLst>
  <p:sldIdLst>
    <p:sldId id="256" r:id="rId2"/>
    <p:sldId id="262" r:id="rId3"/>
    <p:sldId id="339" r:id="rId4"/>
    <p:sldId id="310" r:id="rId5"/>
    <p:sldId id="311" r:id="rId6"/>
    <p:sldId id="312" r:id="rId7"/>
    <p:sldId id="313" r:id="rId8"/>
    <p:sldId id="305" r:id="rId9"/>
    <p:sldId id="260" r:id="rId10"/>
    <p:sldId id="257" r:id="rId11"/>
    <p:sldId id="306" r:id="rId12"/>
    <p:sldId id="329" r:id="rId13"/>
    <p:sldId id="330" r:id="rId14"/>
    <p:sldId id="259" r:id="rId15"/>
    <p:sldId id="261" r:id="rId16"/>
    <p:sldId id="331" r:id="rId17"/>
    <p:sldId id="318" r:id="rId18"/>
    <p:sldId id="336" r:id="rId19"/>
    <p:sldId id="337" r:id="rId20"/>
    <p:sldId id="319" r:id="rId21"/>
    <p:sldId id="320" r:id="rId22"/>
    <p:sldId id="321" r:id="rId23"/>
    <p:sldId id="322" r:id="rId24"/>
    <p:sldId id="334" r:id="rId25"/>
    <p:sldId id="335" r:id="rId26"/>
    <p:sldId id="327" r:id="rId27"/>
    <p:sldId id="325" r:id="rId28"/>
    <p:sldId id="326" r:id="rId29"/>
    <p:sldId id="282" r:id="rId30"/>
    <p:sldId id="283" r:id="rId31"/>
    <p:sldId id="266" r:id="rId32"/>
    <p:sldId id="284" r:id="rId33"/>
    <p:sldId id="285" r:id="rId34"/>
    <p:sldId id="287" r:id="rId35"/>
    <p:sldId id="314" r:id="rId36"/>
    <p:sldId id="315" r:id="rId37"/>
    <p:sldId id="267" r:id="rId38"/>
    <p:sldId id="286" r:id="rId39"/>
    <p:sldId id="268" r:id="rId40"/>
    <p:sldId id="288" r:id="rId41"/>
    <p:sldId id="338" r:id="rId42"/>
    <p:sldId id="289" r:id="rId43"/>
    <p:sldId id="290" r:id="rId44"/>
    <p:sldId id="291" r:id="rId45"/>
    <p:sldId id="292" r:id="rId46"/>
    <p:sldId id="271" r:id="rId47"/>
    <p:sldId id="323" r:id="rId48"/>
    <p:sldId id="324" r:id="rId49"/>
    <p:sldId id="293" r:id="rId50"/>
    <p:sldId id="273" r:id="rId51"/>
    <p:sldId id="295" r:id="rId52"/>
    <p:sldId id="277" r:id="rId53"/>
    <p:sldId id="298" r:id="rId54"/>
    <p:sldId id="278" r:id="rId55"/>
    <p:sldId id="299" r:id="rId56"/>
    <p:sldId id="280" r:id="rId57"/>
    <p:sldId id="300" r:id="rId58"/>
    <p:sldId id="281" r:id="rId59"/>
    <p:sldId id="301" r:id="rId60"/>
    <p:sldId id="302" r:id="rId61"/>
    <p:sldId id="316" r:id="rId62"/>
    <p:sldId id="317" r:id="rId63"/>
    <p:sldId id="328" r:id="rId64"/>
    <p:sldId id="304" r:id="rId6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7C97AE30-188C-421F-B163-BE63FB6CD02A}">
          <p14:sldIdLst>
            <p14:sldId id="256"/>
            <p14:sldId id="262"/>
            <p14:sldId id="339"/>
            <p14:sldId id="310"/>
            <p14:sldId id="311"/>
            <p14:sldId id="312"/>
            <p14:sldId id="313"/>
            <p14:sldId id="305"/>
            <p14:sldId id="260"/>
            <p14:sldId id="257"/>
            <p14:sldId id="306"/>
            <p14:sldId id="329"/>
            <p14:sldId id="330"/>
            <p14:sldId id="259"/>
            <p14:sldId id="261"/>
            <p14:sldId id="331"/>
            <p14:sldId id="318"/>
            <p14:sldId id="336"/>
            <p14:sldId id="337"/>
            <p14:sldId id="319"/>
            <p14:sldId id="320"/>
            <p14:sldId id="321"/>
            <p14:sldId id="322"/>
            <p14:sldId id="334"/>
            <p14:sldId id="335"/>
            <p14:sldId id="327"/>
            <p14:sldId id="325"/>
            <p14:sldId id="326"/>
            <p14:sldId id="282"/>
            <p14:sldId id="283"/>
            <p14:sldId id="266"/>
            <p14:sldId id="284"/>
            <p14:sldId id="285"/>
            <p14:sldId id="287"/>
            <p14:sldId id="314"/>
            <p14:sldId id="315"/>
            <p14:sldId id="267"/>
            <p14:sldId id="286"/>
            <p14:sldId id="268"/>
            <p14:sldId id="288"/>
            <p14:sldId id="338"/>
            <p14:sldId id="289"/>
            <p14:sldId id="290"/>
            <p14:sldId id="291"/>
            <p14:sldId id="292"/>
            <p14:sldId id="271"/>
            <p14:sldId id="323"/>
            <p14:sldId id="324"/>
            <p14:sldId id="293"/>
            <p14:sldId id="273"/>
            <p14:sldId id="295"/>
            <p14:sldId id="277"/>
            <p14:sldId id="298"/>
            <p14:sldId id="278"/>
            <p14:sldId id="299"/>
            <p14:sldId id="280"/>
            <p14:sldId id="300"/>
            <p14:sldId id="281"/>
            <p14:sldId id="301"/>
            <p14:sldId id="302"/>
            <p14:sldId id="316"/>
            <p14:sldId id="317"/>
            <p14:sldId id="328"/>
            <p14:sldId id="304"/>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110" d="100"/>
          <a:sy n="110" d="100"/>
        </p:scale>
        <p:origin x="-1644" y="-7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diagrams/_rels/data21.xml.rels><?xml version="1.0" encoding="UTF-8" standalone="yes"?>
<Relationships xmlns="http://schemas.openxmlformats.org/package/2006/relationships"><Relationship Id="rId1" Type="http://schemas.openxmlformats.org/officeDocument/2006/relationships/hyperlink" Target="https://www.taxmann.com/fileopen.aspx?id=101010000000053916&amp;source=link" TargetMode="External"/></Relationships>
</file>

<file path=ppt/diagrams/_rels/data26.xml.rels><?xml version="1.0" encoding="UTF-8" standalone="yes"?>
<Relationships xmlns="http://schemas.openxmlformats.org/package/2006/relationships"><Relationship Id="rId1" Type="http://schemas.openxmlformats.org/officeDocument/2006/relationships/hyperlink" Target="https://www.taxmann.com/fileopen.aspx?id=101010000000035017&amp;source=link" TargetMode="External"/></Relationships>
</file>

<file path=ppt/diagrams/_rels/drawing21.xml.rels><?xml version="1.0" encoding="UTF-8" standalone="yes"?>
<Relationships xmlns="http://schemas.openxmlformats.org/package/2006/relationships"><Relationship Id="rId1" Type="http://schemas.openxmlformats.org/officeDocument/2006/relationships/hyperlink" Target="https://www.taxmann.com/fileopen.aspx?id=101010000000053916&amp;source=link" TargetMode="External"/></Relationships>
</file>

<file path=ppt/diagrams/_rels/drawing26.xml.rels><?xml version="1.0" encoding="UTF-8" standalone="yes"?>
<Relationships xmlns="http://schemas.openxmlformats.org/package/2006/relationships"><Relationship Id="rId1" Type="http://schemas.openxmlformats.org/officeDocument/2006/relationships/hyperlink" Target="https://www.taxmann.com/fileopen.aspx?id=101010000000035017&amp;source=link"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CE6E6A-0A74-4DE0-B07A-EC9D5CFEA88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6ACAA4AB-51AB-456C-BC09-89C286912779}">
      <dgm:prSet phldrT="[Text]"/>
      <dgm:spPr/>
      <dgm:t>
        <a:bodyPr/>
        <a:lstStyle/>
        <a:p>
          <a:r>
            <a:rPr lang="en-US" dirty="0"/>
            <a:t>Should be a Capital asset</a:t>
          </a:r>
        </a:p>
      </dgm:t>
    </dgm:pt>
    <dgm:pt modelId="{5BF9FD67-6AFE-4001-9124-567E4B0676EC}" type="parTrans" cxnId="{75F819DD-6C63-44D3-B5AD-79DAD978FD8E}">
      <dgm:prSet/>
      <dgm:spPr/>
      <dgm:t>
        <a:bodyPr/>
        <a:lstStyle/>
        <a:p>
          <a:endParaRPr lang="en-US"/>
        </a:p>
      </dgm:t>
    </dgm:pt>
    <dgm:pt modelId="{7BC29ED5-FDC7-4C76-BDB3-3F126E1E1EF4}" type="sibTrans" cxnId="{75F819DD-6C63-44D3-B5AD-79DAD978FD8E}">
      <dgm:prSet/>
      <dgm:spPr/>
      <dgm:t>
        <a:bodyPr/>
        <a:lstStyle/>
        <a:p>
          <a:endParaRPr lang="en-US"/>
        </a:p>
      </dgm:t>
    </dgm:pt>
    <dgm:pt modelId="{D9B4E906-C9CB-47B7-92CD-4AC8BFF2BB1A}">
      <dgm:prSet phldrT="[Text]"/>
      <dgm:spPr/>
      <dgm:t>
        <a:bodyPr/>
        <a:lstStyle/>
        <a:p>
          <a:r>
            <a:rPr lang="en-US" dirty="0"/>
            <a:t>Transfer in the previous year</a:t>
          </a:r>
        </a:p>
      </dgm:t>
    </dgm:pt>
    <dgm:pt modelId="{E514D6D2-E596-4B12-A77F-291F9440B2A1}" type="parTrans" cxnId="{7B006458-8C0A-46F6-8470-255DDB5BE5BD}">
      <dgm:prSet/>
      <dgm:spPr/>
      <dgm:t>
        <a:bodyPr/>
        <a:lstStyle/>
        <a:p>
          <a:endParaRPr lang="en-US"/>
        </a:p>
      </dgm:t>
    </dgm:pt>
    <dgm:pt modelId="{0092023E-4EB7-4F7F-A7CE-FBD29FBF7F58}" type="sibTrans" cxnId="{7B006458-8C0A-46F6-8470-255DDB5BE5BD}">
      <dgm:prSet/>
      <dgm:spPr/>
      <dgm:t>
        <a:bodyPr/>
        <a:lstStyle/>
        <a:p>
          <a:endParaRPr lang="en-US"/>
        </a:p>
      </dgm:t>
    </dgm:pt>
    <dgm:pt modelId="{E04B5F2D-23D3-48DF-967A-886A18A36AB0}">
      <dgm:prSet phldrT="[Text]"/>
      <dgm:spPr/>
      <dgm:t>
        <a:bodyPr/>
        <a:lstStyle/>
        <a:p>
          <a:r>
            <a:rPr lang="en-US" dirty="0"/>
            <a:t>Gain/loss as a result of transfer</a:t>
          </a:r>
        </a:p>
      </dgm:t>
    </dgm:pt>
    <dgm:pt modelId="{9CEA1906-DE02-40D9-A7C1-48F524DC3DD0}" type="parTrans" cxnId="{E9CBC659-2021-43A6-9880-5161BD5F02C3}">
      <dgm:prSet/>
      <dgm:spPr/>
      <dgm:t>
        <a:bodyPr/>
        <a:lstStyle/>
        <a:p>
          <a:endParaRPr lang="en-US"/>
        </a:p>
      </dgm:t>
    </dgm:pt>
    <dgm:pt modelId="{A4AB77A6-9D18-4335-979C-ED05D04E8772}" type="sibTrans" cxnId="{E9CBC659-2021-43A6-9880-5161BD5F02C3}">
      <dgm:prSet/>
      <dgm:spPr/>
      <dgm:t>
        <a:bodyPr/>
        <a:lstStyle/>
        <a:p>
          <a:endParaRPr lang="en-US"/>
        </a:p>
      </dgm:t>
    </dgm:pt>
    <dgm:pt modelId="{BC2B0413-ADD5-47FD-9202-F08FF564F18A}">
      <dgm:prSet phldrT="[Text]"/>
      <dgm:spPr/>
      <dgm:t>
        <a:bodyPr/>
        <a:lstStyle/>
        <a:p>
          <a:r>
            <a:rPr lang="en-US" dirty="0"/>
            <a:t>Not exempted or deductible under Section 54, 54B, 54D, 54EC, 54F, 54G and 54GA</a:t>
          </a:r>
        </a:p>
      </dgm:t>
    </dgm:pt>
    <dgm:pt modelId="{B7B1C8F5-96AE-4550-AD64-0EB83001B3AD}" type="parTrans" cxnId="{97CC58FF-D38C-48DE-B8F9-D0333439241D}">
      <dgm:prSet/>
      <dgm:spPr/>
      <dgm:t>
        <a:bodyPr/>
        <a:lstStyle/>
        <a:p>
          <a:endParaRPr lang="en-US"/>
        </a:p>
      </dgm:t>
    </dgm:pt>
    <dgm:pt modelId="{310408BF-7BBE-49B0-80AB-5E2E2231C07B}" type="sibTrans" cxnId="{97CC58FF-D38C-48DE-B8F9-D0333439241D}">
      <dgm:prSet/>
      <dgm:spPr/>
      <dgm:t>
        <a:bodyPr/>
        <a:lstStyle/>
        <a:p>
          <a:endParaRPr lang="en-US"/>
        </a:p>
      </dgm:t>
    </dgm:pt>
    <dgm:pt modelId="{7F4B835A-58E2-4694-875A-3245A3200C70}">
      <dgm:prSet phldrT="[Text]"/>
      <dgm:spPr/>
      <dgm:t>
        <a:bodyPr/>
        <a:lstStyle/>
        <a:p>
          <a:r>
            <a:rPr lang="en-US" dirty="0"/>
            <a:t>Sale consideration</a:t>
          </a:r>
        </a:p>
      </dgm:t>
    </dgm:pt>
    <dgm:pt modelId="{B8264929-AC01-417B-A321-B85B26030857}" type="parTrans" cxnId="{EF2E498A-FDAA-40A9-AD8D-5777AF5A3807}">
      <dgm:prSet/>
      <dgm:spPr/>
      <dgm:t>
        <a:bodyPr/>
        <a:lstStyle/>
        <a:p>
          <a:endParaRPr lang="en-US"/>
        </a:p>
      </dgm:t>
    </dgm:pt>
    <dgm:pt modelId="{C4D9A7B6-84EE-40E9-9A7B-A4F9F4AEAC06}" type="sibTrans" cxnId="{EF2E498A-FDAA-40A9-AD8D-5777AF5A3807}">
      <dgm:prSet/>
      <dgm:spPr/>
      <dgm:t>
        <a:bodyPr/>
        <a:lstStyle/>
        <a:p>
          <a:endParaRPr lang="en-US"/>
        </a:p>
      </dgm:t>
    </dgm:pt>
    <dgm:pt modelId="{33B7A347-DB27-48A8-9338-DEABC91B0913}">
      <dgm:prSet phldrT="[Text]"/>
      <dgm:spPr/>
      <dgm:t>
        <a:bodyPr/>
        <a:lstStyle/>
        <a:p>
          <a:r>
            <a:rPr lang="en-US" dirty="0"/>
            <a:t>Cost of acquisition</a:t>
          </a:r>
        </a:p>
      </dgm:t>
    </dgm:pt>
    <dgm:pt modelId="{E0E77BA9-C24A-4583-B043-6F8BCC8F11D9}" type="parTrans" cxnId="{536034E2-2C1C-45BE-9EDD-E5F75DC9CCC1}">
      <dgm:prSet/>
      <dgm:spPr/>
      <dgm:t>
        <a:bodyPr/>
        <a:lstStyle/>
        <a:p>
          <a:endParaRPr lang="en-US"/>
        </a:p>
      </dgm:t>
    </dgm:pt>
    <dgm:pt modelId="{15AA824C-F0C2-430A-A333-276B1687B0DD}" type="sibTrans" cxnId="{536034E2-2C1C-45BE-9EDD-E5F75DC9CCC1}">
      <dgm:prSet/>
      <dgm:spPr/>
      <dgm:t>
        <a:bodyPr/>
        <a:lstStyle/>
        <a:p>
          <a:endParaRPr lang="en-US"/>
        </a:p>
      </dgm:t>
    </dgm:pt>
    <dgm:pt modelId="{DEF00650-0550-4B9E-A9F4-C4332513449F}" type="pres">
      <dgm:prSet presAssocID="{48CE6E6A-0A74-4DE0-B07A-EC9D5CFEA883}" presName="linear" presStyleCnt="0">
        <dgm:presLayoutVars>
          <dgm:dir/>
          <dgm:animLvl val="lvl"/>
          <dgm:resizeHandles val="exact"/>
        </dgm:presLayoutVars>
      </dgm:prSet>
      <dgm:spPr/>
      <dgm:t>
        <a:bodyPr/>
        <a:lstStyle/>
        <a:p>
          <a:endParaRPr lang="en-GB"/>
        </a:p>
      </dgm:t>
    </dgm:pt>
    <dgm:pt modelId="{F90DAEB9-7D9D-4E5D-AE52-809BC6F98A66}" type="pres">
      <dgm:prSet presAssocID="{6ACAA4AB-51AB-456C-BC09-89C286912779}" presName="parentLin" presStyleCnt="0"/>
      <dgm:spPr/>
      <dgm:t>
        <a:bodyPr/>
        <a:lstStyle/>
        <a:p>
          <a:endParaRPr lang="en-GB"/>
        </a:p>
      </dgm:t>
    </dgm:pt>
    <dgm:pt modelId="{80B1E569-D91A-4630-9D3D-291EFC8B77E3}" type="pres">
      <dgm:prSet presAssocID="{6ACAA4AB-51AB-456C-BC09-89C286912779}" presName="parentLeftMargin" presStyleLbl="node1" presStyleIdx="0" presStyleCnt="3"/>
      <dgm:spPr/>
      <dgm:t>
        <a:bodyPr/>
        <a:lstStyle/>
        <a:p>
          <a:endParaRPr lang="en-GB"/>
        </a:p>
      </dgm:t>
    </dgm:pt>
    <dgm:pt modelId="{BA1E3A3C-8878-41E2-BC4E-EF0224E66D4A}" type="pres">
      <dgm:prSet presAssocID="{6ACAA4AB-51AB-456C-BC09-89C286912779}" presName="parentText" presStyleLbl="node1" presStyleIdx="0" presStyleCnt="3">
        <dgm:presLayoutVars>
          <dgm:chMax val="0"/>
          <dgm:bulletEnabled val="1"/>
        </dgm:presLayoutVars>
      </dgm:prSet>
      <dgm:spPr/>
      <dgm:t>
        <a:bodyPr/>
        <a:lstStyle/>
        <a:p>
          <a:endParaRPr lang="en-GB"/>
        </a:p>
      </dgm:t>
    </dgm:pt>
    <dgm:pt modelId="{EB6FCE1D-79F5-4788-A678-CA74849854BE}" type="pres">
      <dgm:prSet presAssocID="{6ACAA4AB-51AB-456C-BC09-89C286912779}" presName="negativeSpace" presStyleCnt="0"/>
      <dgm:spPr/>
      <dgm:t>
        <a:bodyPr/>
        <a:lstStyle/>
        <a:p>
          <a:endParaRPr lang="en-GB"/>
        </a:p>
      </dgm:t>
    </dgm:pt>
    <dgm:pt modelId="{348CA1DD-9374-4E46-88BF-522061C55A90}" type="pres">
      <dgm:prSet presAssocID="{6ACAA4AB-51AB-456C-BC09-89C286912779}" presName="childText" presStyleLbl="conFgAcc1" presStyleIdx="0" presStyleCnt="3">
        <dgm:presLayoutVars>
          <dgm:bulletEnabled val="1"/>
        </dgm:presLayoutVars>
      </dgm:prSet>
      <dgm:spPr/>
      <dgm:t>
        <a:bodyPr/>
        <a:lstStyle/>
        <a:p>
          <a:endParaRPr lang="en-GB"/>
        </a:p>
      </dgm:t>
    </dgm:pt>
    <dgm:pt modelId="{E0C3BA58-D33F-4AF9-A10E-C7FFE8F03CF6}" type="pres">
      <dgm:prSet presAssocID="{7BC29ED5-FDC7-4C76-BDB3-3F126E1E1EF4}" presName="spaceBetweenRectangles" presStyleCnt="0"/>
      <dgm:spPr/>
      <dgm:t>
        <a:bodyPr/>
        <a:lstStyle/>
        <a:p>
          <a:endParaRPr lang="en-GB"/>
        </a:p>
      </dgm:t>
    </dgm:pt>
    <dgm:pt modelId="{7161A356-D00A-4E8C-8C26-D21E825C76E5}" type="pres">
      <dgm:prSet presAssocID="{D9B4E906-C9CB-47B7-92CD-4AC8BFF2BB1A}" presName="parentLin" presStyleCnt="0"/>
      <dgm:spPr/>
      <dgm:t>
        <a:bodyPr/>
        <a:lstStyle/>
        <a:p>
          <a:endParaRPr lang="en-GB"/>
        </a:p>
      </dgm:t>
    </dgm:pt>
    <dgm:pt modelId="{31F80068-CA54-4511-A2D9-4772BFAA7D1A}" type="pres">
      <dgm:prSet presAssocID="{D9B4E906-C9CB-47B7-92CD-4AC8BFF2BB1A}" presName="parentLeftMargin" presStyleLbl="node1" presStyleIdx="0" presStyleCnt="3"/>
      <dgm:spPr/>
      <dgm:t>
        <a:bodyPr/>
        <a:lstStyle/>
        <a:p>
          <a:endParaRPr lang="en-GB"/>
        </a:p>
      </dgm:t>
    </dgm:pt>
    <dgm:pt modelId="{F9E651B7-5A3C-4F7C-B2CD-5B8138CA4522}" type="pres">
      <dgm:prSet presAssocID="{D9B4E906-C9CB-47B7-92CD-4AC8BFF2BB1A}" presName="parentText" presStyleLbl="node1" presStyleIdx="1" presStyleCnt="3">
        <dgm:presLayoutVars>
          <dgm:chMax val="0"/>
          <dgm:bulletEnabled val="1"/>
        </dgm:presLayoutVars>
      </dgm:prSet>
      <dgm:spPr/>
      <dgm:t>
        <a:bodyPr/>
        <a:lstStyle/>
        <a:p>
          <a:endParaRPr lang="en-GB"/>
        </a:p>
      </dgm:t>
    </dgm:pt>
    <dgm:pt modelId="{FD103FF8-DD60-46C1-9558-80E5A8AD4AED}" type="pres">
      <dgm:prSet presAssocID="{D9B4E906-C9CB-47B7-92CD-4AC8BFF2BB1A}" presName="negativeSpace" presStyleCnt="0"/>
      <dgm:spPr/>
      <dgm:t>
        <a:bodyPr/>
        <a:lstStyle/>
        <a:p>
          <a:endParaRPr lang="en-GB"/>
        </a:p>
      </dgm:t>
    </dgm:pt>
    <dgm:pt modelId="{80BCAFDA-0C1C-42B1-98E6-9702F51E7801}" type="pres">
      <dgm:prSet presAssocID="{D9B4E906-C9CB-47B7-92CD-4AC8BFF2BB1A}" presName="childText" presStyleLbl="conFgAcc1" presStyleIdx="1" presStyleCnt="3">
        <dgm:presLayoutVars>
          <dgm:bulletEnabled val="1"/>
        </dgm:presLayoutVars>
      </dgm:prSet>
      <dgm:spPr/>
      <dgm:t>
        <a:bodyPr/>
        <a:lstStyle/>
        <a:p>
          <a:endParaRPr lang="en-GB"/>
        </a:p>
      </dgm:t>
    </dgm:pt>
    <dgm:pt modelId="{1F6D254B-C4DE-4257-B61C-45C76B9B7792}" type="pres">
      <dgm:prSet presAssocID="{0092023E-4EB7-4F7F-A7CE-FBD29FBF7F58}" presName="spaceBetweenRectangles" presStyleCnt="0"/>
      <dgm:spPr/>
      <dgm:t>
        <a:bodyPr/>
        <a:lstStyle/>
        <a:p>
          <a:endParaRPr lang="en-GB"/>
        </a:p>
      </dgm:t>
    </dgm:pt>
    <dgm:pt modelId="{367F06A4-4E5C-4AD0-954D-55D067D6FD8F}" type="pres">
      <dgm:prSet presAssocID="{E04B5F2D-23D3-48DF-967A-886A18A36AB0}" presName="parentLin" presStyleCnt="0"/>
      <dgm:spPr/>
      <dgm:t>
        <a:bodyPr/>
        <a:lstStyle/>
        <a:p>
          <a:endParaRPr lang="en-GB"/>
        </a:p>
      </dgm:t>
    </dgm:pt>
    <dgm:pt modelId="{F664DD2E-15D3-4C7E-BFCC-37FC0B6EA6D2}" type="pres">
      <dgm:prSet presAssocID="{E04B5F2D-23D3-48DF-967A-886A18A36AB0}" presName="parentLeftMargin" presStyleLbl="node1" presStyleIdx="1" presStyleCnt="3"/>
      <dgm:spPr/>
      <dgm:t>
        <a:bodyPr/>
        <a:lstStyle/>
        <a:p>
          <a:endParaRPr lang="en-GB"/>
        </a:p>
      </dgm:t>
    </dgm:pt>
    <dgm:pt modelId="{CFFB965E-61B8-4A9F-8B21-8C697066524D}" type="pres">
      <dgm:prSet presAssocID="{E04B5F2D-23D3-48DF-967A-886A18A36AB0}" presName="parentText" presStyleLbl="node1" presStyleIdx="2" presStyleCnt="3">
        <dgm:presLayoutVars>
          <dgm:chMax val="0"/>
          <dgm:bulletEnabled val="1"/>
        </dgm:presLayoutVars>
      </dgm:prSet>
      <dgm:spPr/>
      <dgm:t>
        <a:bodyPr/>
        <a:lstStyle/>
        <a:p>
          <a:endParaRPr lang="en-GB"/>
        </a:p>
      </dgm:t>
    </dgm:pt>
    <dgm:pt modelId="{5169D1C5-28A3-4C70-8E15-0945FCEE556C}" type="pres">
      <dgm:prSet presAssocID="{E04B5F2D-23D3-48DF-967A-886A18A36AB0}" presName="negativeSpace" presStyleCnt="0"/>
      <dgm:spPr/>
      <dgm:t>
        <a:bodyPr/>
        <a:lstStyle/>
        <a:p>
          <a:endParaRPr lang="en-GB"/>
        </a:p>
      </dgm:t>
    </dgm:pt>
    <dgm:pt modelId="{8670DA87-D6C7-4682-847C-EEBC556E8D88}" type="pres">
      <dgm:prSet presAssocID="{E04B5F2D-23D3-48DF-967A-886A18A36AB0}" presName="childText" presStyleLbl="conFgAcc1" presStyleIdx="2" presStyleCnt="3">
        <dgm:presLayoutVars>
          <dgm:bulletEnabled val="1"/>
        </dgm:presLayoutVars>
      </dgm:prSet>
      <dgm:spPr/>
      <dgm:t>
        <a:bodyPr/>
        <a:lstStyle/>
        <a:p>
          <a:endParaRPr lang="en-GB"/>
        </a:p>
      </dgm:t>
    </dgm:pt>
  </dgm:ptLst>
  <dgm:cxnLst>
    <dgm:cxn modelId="{12A9F560-E61A-45FC-9974-412D48CB21AB}" type="presOf" srcId="{6ACAA4AB-51AB-456C-BC09-89C286912779}" destId="{80B1E569-D91A-4630-9D3D-291EFC8B77E3}" srcOrd="0" destOrd="0" presId="urn:microsoft.com/office/officeart/2005/8/layout/list1"/>
    <dgm:cxn modelId="{E39101DA-7EDB-4515-B32B-4368F75A165B}" type="presOf" srcId="{33B7A347-DB27-48A8-9338-DEABC91B0913}" destId="{80BCAFDA-0C1C-42B1-98E6-9702F51E7801}" srcOrd="0" destOrd="1" presId="urn:microsoft.com/office/officeart/2005/8/layout/list1"/>
    <dgm:cxn modelId="{75F819DD-6C63-44D3-B5AD-79DAD978FD8E}" srcId="{48CE6E6A-0A74-4DE0-B07A-EC9D5CFEA883}" destId="{6ACAA4AB-51AB-456C-BC09-89C286912779}" srcOrd="0" destOrd="0" parTransId="{5BF9FD67-6AFE-4001-9124-567E4B0676EC}" sibTransId="{7BC29ED5-FDC7-4C76-BDB3-3F126E1E1EF4}"/>
    <dgm:cxn modelId="{536034E2-2C1C-45BE-9EDD-E5F75DC9CCC1}" srcId="{D9B4E906-C9CB-47B7-92CD-4AC8BFF2BB1A}" destId="{33B7A347-DB27-48A8-9338-DEABC91B0913}" srcOrd="1" destOrd="0" parTransId="{E0E77BA9-C24A-4583-B043-6F8BCC8F11D9}" sibTransId="{15AA824C-F0C2-430A-A333-276B1687B0DD}"/>
    <dgm:cxn modelId="{E9CBC659-2021-43A6-9880-5161BD5F02C3}" srcId="{48CE6E6A-0A74-4DE0-B07A-EC9D5CFEA883}" destId="{E04B5F2D-23D3-48DF-967A-886A18A36AB0}" srcOrd="2" destOrd="0" parTransId="{9CEA1906-DE02-40D9-A7C1-48F524DC3DD0}" sibTransId="{A4AB77A6-9D18-4335-979C-ED05D04E8772}"/>
    <dgm:cxn modelId="{5FE6360C-4707-4E89-B028-5EC2045A218F}" type="presOf" srcId="{48CE6E6A-0A74-4DE0-B07A-EC9D5CFEA883}" destId="{DEF00650-0550-4B9E-A9F4-C4332513449F}" srcOrd="0" destOrd="0" presId="urn:microsoft.com/office/officeart/2005/8/layout/list1"/>
    <dgm:cxn modelId="{CF0E3F47-4843-4137-B386-AF90AC9D95C4}" type="presOf" srcId="{D9B4E906-C9CB-47B7-92CD-4AC8BFF2BB1A}" destId="{F9E651B7-5A3C-4F7C-B2CD-5B8138CA4522}" srcOrd="1" destOrd="0" presId="urn:microsoft.com/office/officeart/2005/8/layout/list1"/>
    <dgm:cxn modelId="{C4C4B532-97C1-4C4F-911D-68E0E15E3924}" type="presOf" srcId="{7F4B835A-58E2-4694-875A-3245A3200C70}" destId="{80BCAFDA-0C1C-42B1-98E6-9702F51E7801}" srcOrd="0" destOrd="0" presId="urn:microsoft.com/office/officeart/2005/8/layout/list1"/>
    <dgm:cxn modelId="{7B006458-8C0A-46F6-8470-255DDB5BE5BD}" srcId="{48CE6E6A-0A74-4DE0-B07A-EC9D5CFEA883}" destId="{D9B4E906-C9CB-47B7-92CD-4AC8BFF2BB1A}" srcOrd="1" destOrd="0" parTransId="{E514D6D2-E596-4B12-A77F-291F9440B2A1}" sibTransId="{0092023E-4EB7-4F7F-A7CE-FBD29FBF7F58}"/>
    <dgm:cxn modelId="{07614A8C-E273-4061-B65C-8A72C90CB4EE}" type="presOf" srcId="{E04B5F2D-23D3-48DF-967A-886A18A36AB0}" destId="{F664DD2E-15D3-4C7E-BFCC-37FC0B6EA6D2}" srcOrd="0" destOrd="0" presId="urn:microsoft.com/office/officeart/2005/8/layout/list1"/>
    <dgm:cxn modelId="{EF2E498A-FDAA-40A9-AD8D-5777AF5A3807}" srcId="{D9B4E906-C9CB-47B7-92CD-4AC8BFF2BB1A}" destId="{7F4B835A-58E2-4694-875A-3245A3200C70}" srcOrd="0" destOrd="0" parTransId="{B8264929-AC01-417B-A321-B85B26030857}" sibTransId="{C4D9A7B6-84EE-40E9-9A7B-A4F9F4AEAC06}"/>
    <dgm:cxn modelId="{1254D98E-25C3-46BD-B5E9-ACD80526A2EA}" type="presOf" srcId="{6ACAA4AB-51AB-456C-BC09-89C286912779}" destId="{BA1E3A3C-8878-41E2-BC4E-EF0224E66D4A}" srcOrd="1" destOrd="0" presId="urn:microsoft.com/office/officeart/2005/8/layout/list1"/>
    <dgm:cxn modelId="{EF3B3F1B-7969-4C5C-A3FF-A11C44034159}" type="presOf" srcId="{E04B5F2D-23D3-48DF-967A-886A18A36AB0}" destId="{CFFB965E-61B8-4A9F-8B21-8C697066524D}" srcOrd="1" destOrd="0" presId="urn:microsoft.com/office/officeart/2005/8/layout/list1"/>
    <dgm:cxn modelId="{97CC58FF-D38C-48DE-B8F9-D0333439241D}" srcId="{E04B5F2D-23D3-48DF-967A-886A18A36AB0}" destId="{BC2B0413-ADD5-47FD-9202-F08FF564F18A}" srcOrd="0" destOrd="0" parTransId="{B7B1C8F5-96AE-4550-AD64-0EB83001B3AD}" sibTransId="{310408BF-7BBE-49B0-80AB-5E2E2231C07B}"/>
    <dgm:cxn modelId="{A5A25591-60A1-436F-A7F1-76435839F51F}" type="presOf" srcId="{BC2B0413-ADD5-47FD-9202-F08FF564F18A}" destId="{8670DA87-D6C7-4682-847C-EEBC556E8D88}" srcOrd="0" destOrd="0" presId="urn:microsoft.com/office/officeart/2005/8/layout/list1"/>
    <dgm:cxn modelId="{B08E3654-9D51-4E08-A385-39BA7F2124CF}" type="presOf" srcId="{D9B4E906-C9CB-47B7-92CD-4AC8BFF2BB1A}" destId="{31F80068-CA54-4511-A2D9-4772BFAA7D1A}" srcOrd="0" destOrd="0" presId="urn:microsoft.com/office/officeart/2005/8/layout/list1"/>
    <dgm:cxn modelId="{C115F88D-5193-4838-9B9D-8DB888C3F7EA}" type="presParOf" srcId="{DEF00650-0550-4B9E-A9F4-C4332513449F}" destId="{F90DAEB9-7D9D-4E5D-AE52-809BC6F98A66}" srcOrd="0" destOrd="0" presId="urn:microsoft.com/office/officeart/2005/8/layout/list1"/>
    <dgm:cxn modelId="{6F4B1BD8-4D80-444B-8ED0-99A195CE5AD2}" type="presParOf" srcId="{F90DAEB9-7D9D-4E5D-AE52-809BC6F98A66}" destId="{80B1E569-D91A-4630-9D3D-291EFC8B77E3}" srcOrd="0" destOrd="0" presId="urn:microsoft.com/office/officeart/2005/8/layout/list1"/>
    <dgm:cxn modelId="{C5109CEF-2556-4C52-9DBE-F1AC295FD43D}" type="presParOf" srcId="{F90DAEB9-7D9D-4E5D-AE52-809BC6F98A66}" destId="{BA1E3A3C-8878-41E2-BC4E-EF0224E66D4A}" srcOrd="1" destOrd="0" presId="urn:microsoft.com/office/officeart/2005/8/layout/list1"/>
    <dgm:cxn modelId="{4B71FB05-A159-43DF-88C5-A994347EA798}" type="presParOf" srcId="{DEF00650-0550-4B9E-A9F4-C4332513449F}" destId="{EB6FCE1D-79F5-4788-A678-CA74849854BE}" srcOrd="1" destOrd="0" presId="urn:microsoft.com/office/officeart/2005/8/layout/list1"/>
    <dgm:cxn modelId="{509720D4-78BC-4B3D-91ED-02C428D17E7E}" type="presParOf" srcId="{DEF00650-0550-4B9E-A9F4-C4332513449F}" destId="{348CA1DD-9374-4E46-88BF-522061C55A90}" srcOrd="2" destOrd="0" presId="urn:microsoft.com/office/officeart/2005/8/layout/list1"/>
    <dgm:cxn modelId="{DD941F87-A48C-4376-8E7C-DA6D74E34955}" type="presParOf" srcId="{DEF00650-0550-4B9E-A9F4-C4332513449F}" destId="{E0C3BA58-D33F-4AF9-A10E-C7FFE8F03CF6}" srcOrd="3" destOrd="0" presId="urn:microsoft.com/office/officeart/2005/8/layout/list1"/>
    <dgm:cxn modelId="{44E1AB9F-14B4-4F88-8754-46F10A57C0D7}" type="presParOf" srcId="{DEF00650-0550-4B9E-A9F4-C4332513449F}" destId="{7161A356-D00A-4E8C-8C26-D21E825C76E5}" srcOrd="4" destOrd="0" presId="urn:microsoft.com/office/officeart/2005/8/layout/list1"/>
    <dgm:cxn modelId="{04208879-4344-4066-A776-14A3155090B7}" type="presParOf" srcId="{7161A356-D00A-4E8C-8C26-D21E825C76E5}" destId="{31F80068-CA54-4511-A2D9-4772BFAA7D1A}" srcOrd="0" destOrd="0" presId="urn:microsoft.com/office/officeart/2005/8/layout/list1"/>
    <dgm:cxn modelId="{92C06F87-53BB-4FE0-843D-62086FBE54F0}" type="presParOf" srcId="{7161A356-D00A-4E8C-8C26-D21E825C76E5}" destId="{F9E651B7-5A3C-4F7C-B2CD-5B8138CA4522}" srcOrd="1" destOrd="0" presId="urn:microsoft.com/office/officeart/2005/8/layout/list1"/>
    <dgm:cxn modelId="{622C54F3-754A-400D-9F2D-9116C860BF27}" type="presParOf" srcId="{DEF00650-0550-4B9E-A9F4-C4332513449F}" destId="{FD103FF8-DD60-46C1-9558-80E5A8AD4AED}" srcOrd="5" destOrd="0" presId="urn:microsoft.com/office/officeart/2005/8/layout/list1"/>
    <dgm:cxn modelId="{ADB576C2-A2CA-444E-AC6F-80CB409FC146}" type="presParOf" srcId="{DEF00650-0550-4B9E-A9F4-C4332513449F}" destId="{80BCAFDA-0C1C-42B1-98E6-9702F51E7801}" srcOrd="6" destOrd="0" presId="urn:microsoft.com/office/officeart/2005/8/layout/list1"/>
    <dgm:cxn modelId="{CCC08FF2-577B-42AC-B746-EE75A565BF22}" type="presParOf" srcId="{DEF00650-0550-4B9E-A9F4-C4332513449F}" destId="{1F6D254B-C4DE-4257-B61C-45C76B9B7792}" srcOrd="7" destOrd="0" presId="urn:microsoft.com/office/officeart/2005/8/layout/list1"/>
    <dgm:cxn modelId="{3508A6AB-2F2F-4C9A-AB68-28780DEAC50B}" type="presParOf" srcId="{DEF00650-0550-4B9E-A9F4-C4332513449F}" destId="{367F06A4-4E5C-4AD0-954D-55D067D6FD8F}" srcOrd="8" destOrd="0" presId="urn:microsoft.com/office/officeart/2005/8/layout/list1"/>
    <dgm:cxn modelId="{14A7B246-844E-4B1A-B8C9-5D16FEFA4FC6}" type="presParOf" srcId="{367F06A4-4E5C-4AD0-954D-55D067D6FD8F}" destId="{F664DD2E-15D3-4C7E-BFCC-37FC0B6EA6D2}" srcOrd="0" destOrd="0" presId="urn:microsoft.com/office/officeart/2005/8/layout/list1"/>
    <dgm:cxn modelId="{CED0EA84-039E-4070-9EDF-F02D8B0A1E55}" type="presParOf" srcId="{367F06A4-4E5C-4AD0-954D-55D067D6FD8F}" destId="{CFFB965E-61B8-4A9F-8B21-8C697066524D}" srcOrd="1" destOrd="0" presId="urn:microsoft.com/office/officeart/2005/8/layout/list1"/>
    <dgm:cxn modelId="{43733BD3-EA58-47E3-B624-8EBBA3E1B353}" type="presParOf" srcId="{DEF00650-0550-4B9E-A9F4-C4332513449F}" destId="{5169D1C5-28A3-4C70-8E15-0945FCEE556C}" srcOrd="9" destOrd="0" presId="urn:microsoft.com/office/officeart/2005/8/layout/list1"/>
    <dgm:cxn modelId="{48DC75B7-7DC3-4D3C-8978-0164D1573F7A}" type="presParOf" srcId="{DEF00650-0550-4B9E-A9F4-C4332513449F}" destId="{8670DA87-D6C7-4682-847C-EEBC556E8D88}"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DB1802A-009F-417A-83F9-1D03BE928342}"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en-US"/>
        </a:p>
      </dgm:t>
    </dgm:pt>
    <dgm:pt modelId="{9C01EF75-AF9A-4180-BD3D-E9C7873F4A7F}">
      <dgm:prSet/>
      <dgm:spPr/>
      <dgm:t>
        <a:bodyPr/>
        <a:lstStyle/>
        <a:p>
          <a:pPr rtl="0"/>
          <a:r>
            <a:rPr lang="en-US" dirty="0"/>
            <a:t>CIT Vs. K. Raja </a:t>
          </a:r>
          <a:r>
            <a:rPr lang="en-US" dirty="0" err="1"/>
            <a:t>Gopala</a:t>
          </a:r>
          <a:r>
            <a:rPr lang="en-US" dirty="0"/>
            <a:t> </a:t>
          </a:r>
          <a:r>
            <a:rPr lang="en-US" dirty="0" err="1"/>
            <a:t>Rao</a:t>
          </a:r>
          <a:r>
            <a:rPr lang="en-US" dirty="0"/>
            <a:t> (2001 252 ITR 459 Mad)</a:t>
          </a:r>
        </a:p>
      </dgm:t>
    </dgm:pt>
    <dgm:pt modelId="{1C8D764B-A726-4E68-B360-25E09C2CFC11}" type="parTrans" cxnId="{1F65552C-411D-45D8-A294-8DA9B9DD2722}">
      <dgm:prSet/>
      <dgm:spPr/>
      <dgm:t>
        <a:bodyPr/>
        <a:lstStyle/>
        <a:p>
          <a:endParaRPr lang="en-US"/>
        </a:p>
      </dgm:t>
    </dgm:pt>
    <dgm:pt modelId="{999B79E1-0191-48A7-8DD9-C5BCC60A8881}" type="sibTrans" cxnId="{1F65552C-411D-45D8-A294-8DA9B9DD2722}">
      <dgm:prSet/>
      <dgm:spPr/>
      <dgm:t>
        <a:bodyPr/>
        <a:lstStyle/>
        <a:p>
          <a:endParaRPr lang="en-US"/>
        </a:p>
      </dgm:t>
    </dgm:pt>
    <dgm:pt modelId="{C6738722-7F83-43A2-A91C-D0AE58557C7E}">
      <dgm:prSet/>
      <dgm:spPr/>
      <dgm:t>
        <a:bodyPr/>
        <a:lstStyle/>
        <a:p>
          <a:pPr algn="just" rtl="0"/>
          <a:r>
            <a:rPr lang="en-US" i="1" dirty="0"/>
            <a:t>Payment of consideration for the sale indisputably having been made with the borrowed funds, the borrowing directly related to the acquisition and, interest paid thereon would form part of the cost of acquisition.</a:t>
          </a:r>
        </a:p>
      </dgm:t>
    </dgm:pt>
    <dgm:pt modelId="{05203913-02A3-4BC7-8CD5-1C136B8D9075}" type="parTrans" cxnId="{5D641D91-1150-4235-A568-AA27F0020212}">
      <dgm:prSet/>
      <dgm:spPr/>
      <dgm:t>
        <a:bodyPr/>
        <a:lstStyle/>
        <a:p>
          <a:endParaRPr lang="en-US"/>
        </a:p>
      </dgm:t>
    </dgm:pt>
    <dgm:pt modelId="{2F232A78-E788-4022-8F81-EEF3455C690A}" type="sibTrans" cxnId="{5D641D91-1150-4235-A568-AA27F0020212}">
      <dgm:prSet/>
      <dgm:spPr/>
      <dgm:t>
        <a:bodyPr/>
        <a:lstStyle/>
        <a:p>
          <a:endParaRPr lang="en-US"/>
        </a:p>
      </dgm:t>
    </dgm:pt>
    <dgm:pt modelId="{280AE950-61C4-460E-9860-91607A81D476}">
      <dgm:prSet/>
      <dgm:spPr/>
      <dgm:t>
        <a:bodyPr/>
        <a:lstStyle/>
        <a:p>
          <a:pPr rtl="0"/>
          <a:r>
            <a:rPr lang="en-US" dirty="0"/>
            <a:t>ACIT v. C. </a:t>
          </a:r>
          <a:r>
            <a:rPr lang="en-US" dirty="0" err="1"/>
            <a:t>Ramabrahmam</a:t>
          </a:r>
          <a:r>
            <a:rPr lang="en-US" dirty="0"/>
            <a:t>(ITA 943/</a:t>
          </a:r>
          <a:r>
            <a:rPr lang="en-US" dirty="0" err="1"/>
            <a:t>Mds</a:t>
          </a:r>
          <a:r>
            <a:rPr lang="en-US" dirty="0"/>
            <a:t>/2012)</a:t>
          </a:r>
        </a:p>
      </dgm:t>
    </dgm:pt>
    <dgm:pt modelId="{70905856-A536-4047-BD26-2E88D77AB19F}" type="parTrans" cxnId="{AEF0F0C8-3B35-4D0F-8DE2-C05D5E3139E4}">
      <dgm:prSet/>
      <dgm:spPr/>
      <dgm:t>
        <a:bodyPr/>
        <a:lstStyle/>
        <a:p>
          <a:endParaRPr lang="en-US"/>
        </a:p>
      </dgm:t>
    </dgm:pt>
    <dgm:pt modelId="{7348BFF0-5D6B-41EA-BDB1-70BAA0BD13B7}" type="sibTrans" cxnId="{AEF0F0C8-3B35-4D0F-8DE2-C05D5E3139E4}">
      <dgm:prSet/>
      <dgm:spPr/>
      <dgm:t>
        <a:bodyPr/>
        <a:lstStyle/>
        <a:p>
          <a:endParaRPr lang="en-US"/>
        </a:p>
      </dgm:t>
    </dgm:pt>
    <dgm:pt modelId="{01044A9E-029A-456F-BC41-175FB50DC5E9}">
      <dgm:prSet/>
      <dgm:spPr/>
      <dgm:t>
        <a:bodyPr/>
        <a:lstStyle/>
        <a:p>
          <a:pPr algn="just" rtl="0"/>
          <a:r>
            <a:rPr lang="en-US" i="1" dirty="0"/>
            <a:t>Deduction of interest on housing loan against income from house property does not preclude the taxpayer to include the same interest in the cost of acquisition of the house property at the time of computing capital gains on sale of such house property</a:t>
          </a:r>
        </a:p>
      </dgm:t>
    </dgm:pt>
    <dgm:pt modelId="{9B529C38-805C-4C32-BB48-E84F14EC3B78}" type="parTrans" cxnId="{B20924DC-A352-4FE2-9259-A29674EF19A8}">
      <dgm:prSet/>
      <dgm:spPr/>
      <dgm:t>
        <a:bodyPr/>
        <a:lstStyle/>
        <a:p>
          <a:endParaRPr lang="en-US"/>
        </a:p>
      </dgm:t>
    </dgm:pt>
    <dgm:pt modelId="{240BADE1-A528-4E0A-B281-0AF0A7EC2534}" type="sibTrans" cxnId="{B20924DC-A352-4FE2-9259-A29674EF19A8}">
      <dgm:prSet/>
      <dgm:spPr/>
      <dgm:t>
        <a:bodyPr/>
        <a:lstStyle/>
        <a:p>
          <a:endParaRPr lang="en-US"/>
        </a:p>
      </dgm:t>
    </dgm:pt>
    <dgm:pt modelId="{8B0B2128-6936-45DF-BC07-9D5C57B9C284}" type="pres">
      <dgm:prSet presAssocID="{5DB1802A-009F-417A-83F9-1D03BE928342}" presName="linear" presStyleCnt="0">
        <dgm:presLayoutVars>
          <dgm:animLvl val="lvl"/>
          <dgm:resizeHandles val="exact"/>
        </dgm:presLayoutVars>
      </dgm:prSet>
      <dgm:spPr/>
      <dgm:t>
        <a:bodyPr/>
        <a:lstStyle/>
        <a:p>
          <a:endParaRPr lang="en-GB"/>
        </a:p>
      </dgm:t>
    </dgm:pt>
    <dgm:pt modelId="{0E5E40E3-1059-41A2-B2D1-3A74638CAE25}" type="pres">
      <dgm:prSet presAssocID="{9C01EF75-AF9A-4180-BD3D-E9C7873F4A7F}" presName="parentText" presStyleLbl="node1" presStyleIdx="0" presStyleCnt="2">
        <dgm:presLayoutVars>
          <dgm:chMax val="0"/>
          <dgm:bulletEnabled val="1"/>
        </dgm:presLayoutVars>
      </dgm:prSet>
      <dgm:spPr/>
      <dgm:t>
        <a:bodyPr/>
        <a:lstStyle/>
        <a:p>
          <a:endParaRPr lang="en-GB"/>
        </a:p>
      </dgm:t>
    </dgm:pt>
    <dgm:pt modelId="{CB403FB7-8D4A-4790-8543-AB7E0C548243}" type="pres">
      <dgm:prSet presAssocID="{9C01EF75-AF9A-4180-BD3D-E9C7873F4A7F}" presName="childText" presStyleLbl="revTx" presStyleIdx="0" presStyleCnt="2">
        <dgm:presLayoutVars>
          <dgm:bulletEnabled val="1"/>
        </dgm:presLayoutVars>
      </dgm:prSet>
      <dgm:spPr/>
      <dgm:t>
        <a:bodyPr/>
        <a:lstStyle/>
        <a:p>
          <a:endParaRPr lang="en-GB"/>
        </a:p>
      </dgm:t>
    </dgm:pt>
    <dgm:pt modelId="{58B2F88D-2D45-4B26-B125-3AA24B67A1DD}" type="pres">
      <dgm:prSet presAssocID="{280AE950-61C4-460E-9860-91607A81D476}" presName="parentText" presStyleLbl="node1" presStyleIdx="1" presStyleCnt="2">
        <dgm:presLayoutVars>
          <dgm:chMax val="0"/>
          <dgm:bulletEnabled val="1"/>
        </dgm:presLayoutVars>
      </dgm:prSet>
      <dgm:spPr/>
      <dgm:t>
        <a:bodyPr/>
        <a:lstStyle/>
        <a:p>
          <a:endParaRPr lang="en-GB"/>
        </a:p>
      </dgm:t>
    </dgm:pt>
    <dgm:pt modelId="{6ACBF1B6-C5CD-4566-B152-6E02EE4D152D}" type="pres">
      <dgm:prSet presAssocID="{280AE950-61C4-460E-9860-91607A81D476}" presName="childText" presStyleLbl="revTx" presStyleIdx="1" presStyleCnt="2">
        <dgm:presLayoutVars>
          <dgm:bulletEnabled val="1"/>
        </dgm:presLayoutVars>
      </dgm:prSet>
      <dgm:spPr/>
      <dgm:t>
        <a:bodyPr/>
        <a:lstStyle/>
        <a:p>
          <a:endParaRPr lang="en-GB"/>
        </a:p>
      </dgm:t>
    </dgm:pt>
  </dgm:ptLst>
  <dgm:cxnLst>
    <dgm:cxn modelId="{F6B62A53-1276-496C-BDB4-78C0322A8656}" type="presOf" srcId="{01044A9E-029A-456F-BC41-175FB50DC5E9}" destId="{6ACBF1B6-C5CD-4566-B152-6E02EE4D152D}" srcOrd="0" destOrd="0" presId="urn:microsoft.com/office/officeart/2005/8/layout/vList2"/>
    <dgm:cxn modelId="{C0055335-43EE-4EEA-9C7D-1091F7507F6A}" type="presOf" srcId="{C6738722-7F83-43A2-A91C-D0AE58557C7E}" destId="{CB403FB7-8D4A-4790-8543-AB7E0C548243}" srcOrd="0" destOrd="0" presId="urn:microsoft.com/office/officeart/2005/8/layout/vList2"/>
    <dgm:cxn modelId="{1F65552C-411D-45D8-A294-8DA9B9DD2722}" srcId="{5DB1802A-009F-417A-83F9-1D03BE928342}" destId="{9C01EF75-AF9A-4180-BD3D-E9C7873F4A7F}" srcOrd="0" destOrd="0" parTransId="{1C8D764B-A726-4E68-B360-25E09C2CFC11}" sibTransId="{999B79E1-0191-48A7-8DD9-C5BCC60A8881}"/>
    <dgm:cxn modelId="{5D641D91-1150-4235-A568-AA27F0020212}" srcId="{9C01EF75-AF9A-4180-BD3D-E9C7873F4A7F}" destId="{C6738722-7F83-43A2-A91C-D0AE58557C7E}" srcOrd="0" destOrd="0" parTransId="{05203913-02A3-4BC7-8CD5-1C136B8D9075}" sibTransId="{2F232A78-E788-4022-8F81-EEF3455C690A}"/>
    <dgm:cxn modelId="{A2063480-263F-4D56-A6C5-1F0272B28CA4}" type="presOf" srcId="{9C01EF75-AF9A-4180-BD3D-E9C7873F4A7F}" destId="{0E5E40E3-1059-41A2-B2D1-3A74638CAE25}" srcOrd="0" destOrd="0" presId="urn:microsoft.com/office/officeart/2005/8/layout/vList2"/>
    <dgm:cxn modelId="{AEF0F0C8-3B35-4D0F-8DE2-C05D5E3139E4}" srcId="{5DB1802A-009F-417A-83F9-1D03BE928342}" destId="{280AE950-61C4-460E-9860-91607A81D476}" srcOrd="1" destOrd="0" parTransId="{70905856-A536-4047-BD26-2E88D77AB19F}" sibTransId="{7348BFF0-5D6B-41EA-BDB1-70BAA0BD13B7}"/>
    <dgm:cxn modelId="{1E457255-D0E8-4711-BEB9-5D3DD7A8F6EA}" type="presOf" srcId="{280AE950-61C4-460E-9860-91607A81D476}" destId="{58B2F88D-2D45-4B26-B125-3AA24B67A1DD}" srcOrd="0" destOrd="0" presId="urn:microsoft.com/office/officeart/2005/8/layout/vList2"/>
    <dgm:cxn modelId="{B20924DC-A352-4FE2-9259-A29674EF19A8}" srcId="{280AE950-61C4-460E-9860-91607A81D476}" destId="{01044A9E-029A-456F-BC41-175FB50DC5E9}" srcOrd="0" destOrd="0" parTransId="{9B529C38-805C-4C32-BB48-E84F14EC3B78}" sibTransId="{240BADE1-A528-4E0A-B281-0AF0A7EC2534}"/>
    <dgm:cxn modelId="{89F29F7B-4AA1-4363-9BEF-BA6CCCA9EA8D}" type="presOf" srcId="{5DB1802A-009F-417A-83F9-1D03BE928342}" destId="{8B0B2128-6936-45DF-BC07-9D5C57B9C284}" srcOrd="0" destOrd="0" presId="urn:microsoft.com/office/officeart/2005/8/layout/vList2"/>
    <dgm:cxn modelId="{3623DE83-BBB8-4DF4-807D-B9E4E1C40066}" type="presParOf" srcId="{8B0B2128-6936-45DF-BC07-9D5C57B9C284}" destId="{0E5E40E3-1059-41A2-B2D1-3A74638CAE25}" srcOrd="0" destOrd="0" presId="urn:microsoft.com/office/officeart/2005/8/layout/vList2"/>
    <dgm:cxn modelId="{4DD39157-C82E-41E2-836E-4054B791A384}" type="presParOf" srcId="{8B0B2128-6936-45DF-BC07-9D5C57B9C284}" destId="{CB403FB7-8D4A-4790-8543-AB7E0C548243}" srcOrd="1" destOrd="0" presId="urn:microsoft.com/office/officeart/2005/8/layout/vList2"/>
    <dgm:cxn modelId="{2D137E3D-B06F-4550-9958-1881E389EC3B}" type="presParOf" srcId="{8B0B2128-6936-45DF-BC07-9D5C57B9C284}" destId="{58B2F88D-2D45-4B26-B125-3AA24B67A1DD}" srcOrd="2" destOrd="0" presId="urn:microsoft.com/office/officeart/2005/8/layout/vList2"/>
    <dgm:cxn modelId="{9452A586-21A2-4475-8A7C-B7CF43EC2B54}" type="presParOf" srcId="{8B0B2128-6936-45DF-BC07-9D5C57B9C284}" destId="{6ACBF1B6-C5CD-4566-B152-6E02EE4D152D}"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F53015C-9A6F-4E69-8A2D-F7C2D10A4458}"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88AF9DD7-8148-4DC8-A9A8-522EDAF053C1}">
      <dgm:prSet/>
      <dgm:spPr/>
      <dgm:t>
        <a:bodyPr/>
        <a:lstStyle/>
        <a:p>
          <a:pPr rtl="0"/>
          <a:r>
            <a:rPr lang="en-US" dirty="0"/>
            <a:t>Existence of Dispute and friction</a:t>
          </a:r>
        </a:p>
      </dgm:t>
    </dgm:pt>
    <dgm:pt modelId="{94311FCF-815B-4E92-B427-78815897EAB6}" type="parTrans" cxnId="{97567CD2-2BC6-45B3-B5F0-4FCD6591894B}">
      <dgm:prSet/>
      <dgm:spPr/>
      <dgm:t>
        <a:bodyPr/>
        <a:lstStyle/>
        <a:p>
          <a:endParaRPr lang="en-US"/>
        </a:p>
      </dgm:t>
    </dgm:pt>
    <dgm:pt modelId="{763F8E17-F699-4A77-9E31-A2EEDE4C48DC}" type="sibTrans" cxnId="{97567CD2-2BC6-45B3-B5F0-4FCD6591894B}">
      <dgm:prSet/>
      <dgm:spPr/>
      <dgm:t>
        <a:bodyPr/>
        <a:lstStyle/>
        <a:p>
          <a:endParaRPr lang="en-US"/>
        </a:p>
      </dgm:t>
    </dgm:pt>
    <dgm:pt modelId="{926D4C4E-3E3A-45EE-B6DE-EFA6833A8FF6}">
      <dgm:prSet/>
      <dgm:spPr/>
      <dgm:t>
        <a:bodyPr/>
        <a:lstStyle/>
        <a:p>
          <a:pPr rtl="0"/>
          <a:r>
            <a:rPr lang="en-US" dirty="0" err="1"/>
            <a:t>Bonafide</a:t>
          </a:r>
          <a:r>
            <a:rPr lang="en-US" dirty="0"/>
            <a:t> Realignment of Interest and Rights</a:t>
          </a:r>
        </a:p>
      </dgm:t>
    </dgm:pt>
    <dgm:pt modelId="{022831A2-3DCA-4193-8EBB-08B9D5BD07C2}" type="parTrans" cxnId="{CE04CF2A-47A3-4CA7-AE55-5AFECB18A068}">
      <dgm:prSet/>
      <dgm:spPr/>
      <dgm:t>
        <a:bodyPr/>
        <a:lstStyle/>
        <a:p>
          <a:endParaRPr lang="en-US"/>
        </a:p>
      </dgm:t>
    </dgm:pt>
    <dgm:pt modelId="{6F451354-880B-450B-9F90-8BF8AF7FA75C}" type="sibTrans" cxnId="{CE04CF2A-47A3-4CA7-AE55-5AFECB18A068}">
      <dgm:prSet/>
      <dgm:spPr/>
      <dgm:t>
        <a:bodyPr/>
        <a:lstStyle/>
        <a:p>
          <a:endParaRPr lang="en-US"/>
        </a:p>
      </dgm:t>
    </dgm:pt>
    <dgm:pt modelId="{5C16C5F8-9010-4D12-86C8-0AE1B27F4E2A}">
      <dgm:prSet/>
      <dgm:spPr/>
      <dgm:t>
        <a:bodyPr/>
        <a:lstStyle/>
        <a:p>
          <a:pPr rtl="0"/>
          <a:r>
            <a:rPr lang="en-US" dirty="0"/>
            <a:t>Not transfer</a:t>
          </a:r>
        </a:p>
      </dgm:t>
    </dgm:pt>
    <dgm:pt modelId="{7FB8F8DF-6549-4443-B9AF-885E40A56835}" type="parTrans" cxnId="{F14E97D9-6743-4767-B0D3-34730252A07B}">
      <dgm:prSet/>
      <dgm:spPr/>
      <dgm:t>
        <a:bodyPr/>
        <a:lstStyle/>
        <a:p>
          <a:endParaRPr lang="en-US"/>
        </a:p>
      </dgm:t>
    </dgm:pt>
    <dgm:pt modelId="{D0BEC62D-DF52-4AF3-B6BC-9EC0EDE82A49}" type="sibTrans" cxnId="{F14E97D9-6743-4767-B0D3-34730252A07B}">
      <dgm:prSet/>
      <dgm:spPr/>
      <dgm:t>
        <a:bodyPr/>
        <a:lstStyle/>
        <a:p>
          <a:endParaRPr lang="en-US"/>
        </a:p>
      </dgm:t>
    </dgm:pt>
    <dgm:pt modelId="{5A5E18EA-A95C-4CC5-9EDE-E40C66015CA0}">
      <dgm:prSet/>
      <dgm:spPr/>
      <dgm:t>
        <a:bodyPr/>
        <a:lstStyle/>
        <a:p>
          <a:pPr rtl="0"/>
          <a:r>
            <a:rPr lang="en-US" dirty="0"/>
            <a:t>CIT v. A.L. </a:t>
          </a:r>
          <a:r>
            <a:rPr lang="en-US" dirty="0" err="1"/>
            <a:t>Ramanatham</a:t>
          </a:r>
          <a:r>
            <a:rPr lang="en-US" dirty="0"/>
            <a:t> (245 ITR 494)(Mad)</a:t>
          </a:r>
        </a:p>
      </dgm:t>
    </dgm:pt>
    <dgm:pt modelId="{A93AC4FD-17D1-4EEC-B2D5-F18638FC8F41}" type="parTrans" cxnId="{31D6ABCC-AA20-475E-9965-A517BBF7DC85}">
      <dgm:prSet/>
      <dgm:spPr/>
      <dgm:t>
        <a:bodyPr/>
        <a:lstStyle/>
        <a:p>
          <a:endParaRPr lang="en-US"/>
        </a:p>
      </dgm:t>
    </dgm:pt>
    <dgm:pt modelId="{865B28BF-2D29-425F-94BB-370ADD7F9D96}" type="sibTrans" cxnId="{31D6ABCC-AA20-475E-9965-A517BBF7DC85}">
      <dgm:prSet/>
      <dgm:spPr/>
      <dgm:t>
        <a:bodyPr/>
        <a:lstStyle/>
        <a:p>
          <a:endParaRPr lang="en-US"/>
        </a:p>
      </dgm:t>
    </dgm:pt>
    <dgm:pt modelId="{48F240B8-AF6D-4073-8396-F57EC846355B}">
      <dgm:prSet/>
      <dgm:spPr/>
      <dgm:t>
        <a:bodyPr/>
        <a:lstStyle/>
        <a:p>
          <a:pPr rtl="0"/>
          <a:r>
            <a:rPr lang="en-US" dirty="0"/>
            <a:t>CIT v. Kay ARR Enterprises (299 ITR 348)(Mad)</a:t>
          </a:r>
        </a:p>
      </dgm:t>
    </dgm:pt>
    <dgm:pt modelId="{21EA289E-748C-4A54-B2AA-42438131F5CF}" type="parTrans" cxnId="{2A8FDA77-AD82-4426-8019-F4FDC6C91396}">
      <dgm:prSet/>
      <dgm:spPr/>
      <dgm:t>
        <a:bodyPr/>
        <a:lstStyle/>
        <a:p>
          <a:endParaRPr lang="en-US"/>
        </a:p>
      </dgm:t>
    </dgm:pt>
    <dgm:pt modelId="{FDFBEB11-5234-4120-89B9-DE5112EF3EE8}" type="sibTrans" cxnId="{2A8FDA77-AD82-4426-8019-F4FDC6C91396}">
      <dgm:prSet/>
      <dgm:spPr/>
      <dgm:t>
        <a:bodyPr/>
        <a:lstStyle/>
        <a:p>
          <a:endParaRPr lang="en-US"/>
        </a:p>
      </dgm:t>
    </dgm:pt>
    <dgm:pt modelId="{ACD1FCBF-FBEB-46ED-A2D0-9C4125A3DE52}">
      <dgm:prSet/>
      <dgm:spPr/>
      <dgm:t>
        <a:bodyPr/>
        <a:lstStyle/>
        <a:p>
          <a:pPr rtl="0"/>
          <a:r>
            <a:rPr lang="en-IN" dirty="0"/>
            <a:t>Family Arrangement – Corporate Entity </a:t>
          </a:r>
          <a:endParaRPr lang="en-US" dirty="0"/>
        </a:p>
      </dgm:t>
    </dgm:pt>
    <dgm:pt modelId="{6F703C77-599C-469F-88C2-E9F5232C9EEE}" type="parTrans" cxnId="{D72DDDAA-08A8-4A92-92C3-56C2F82596B7}">
      <dgm:prSet/>
      <dgm:spPr/>
      <dgm:t>
        <a:bodyPr/>
        <a:lstStyle/>
        <a:p>
          <a:endParaRPr lang="en-US"/>
        </a:p>
      </dgm:t>
    </dgm:pt>
    <dgm:pt modelId="{3C033ACA-D919-46EB-809C-2DDB0590283D}" type="sibTrans" cxnId="{D72DDDAA-08A8-4A92-92C3-56C2F82596B7}">
      <dgm:prSet/>
      <dgm:spPr/>
      <dgm:t>
        <a:bodyPr/>
        <a:lstStyle/>
        <a:p>
          <a:endParaRPr lang="en-US"/>
        </a:p>
      </dgm:t>
    </dgm:pt>
    <dgm:pt modelId="{6984C009-A37D-4037-B239-6DC176BD422B}">
      <dgm:prSet/>
      <dgm:spPr/>
      <dgm:t>
        <a:bodyPr/>
        <a:lstStyle/>
        <a:p>
          <a:r>
            <a:rPr lang="en-IN" dirty="0" err="1"/>
            <a:t>B.A.Mohota</a:t>
          </a:r>
          <a:r>
            <a:rPr lang="en-IN" dirty="0"/>
            <a:t> Textiles Traders </a:t>
          </a:r>
          <a:r>
            <a:rPr lang="en-IN" dirty="0" err="1"/>
            <a:t>Pvt.</a:t>
          </a:r>
          <a:r>
            <a:rPr lang="en-IN" dirty="0"/>
            <a:t> Ltd. v. DCIT [2017] 82 taxmann.com 397 (Bombay HC)-  </a:t>
          </a:r>
          <a:r>
            <a:rPr lang="en-IN" i="1" dirty="0"/>
            <a:t>While a family arrangement/settlement does not amount to a "transfer" u/s 2(47) as it only recognizes "pre-existing rights" between the parties, the same applies only to members of the families and </a:t>
          </a:r>
          <a:r>
            <a:rPr lang="en-IN" b="1" i="1" dirty="0"/>
            <a:t>not to transfers made by corporate entities</a:t>
          </a:r>
          <a:r>
            <a:rPr lang="en-IN" i="1" dirty="0"/>
            <a:t>. The corporate veil can never be lifted at the instance of the company itself because that would amount to its denying its own corporate existence. </a:t>
          </a:r>
          <a:r>
            <a:rPr lang="en-IN" b="1" i="1" dirty="0"/>
            <a:t>The fact that the Company is wholly owned by the members of the family is irrelevant.</a:t>
          </a:r>
          <a:endParaRPr lang="en-IN" dirty="0"/>
        </a:p>
      </dgm:t>
    </dgm:pt>
    <dgm:pt modelId="{F25E0AE8-938D-41AA-AA44-0DCE9CD3924A}" type="parTrans" cxnId="{8E91FB4B-569C-4A22-BD36-7F77D020029E}">
      <dgm:prSet/>
      <dgm:spPr/>
      <dgm:t>
        <a:bodyPr/>
        <a:lstStyle/>
        <a:p>
          <a:endParaRPr lang="en-US"/>
        </a:p>
      </dgm:t>
    </dgm:pt>
    <dgm:pt modelId="{022A6150-0E90-4535-8B40-60847D24C26E}" type="sibTrans" cxnId="{8E91FB4B-569C-4A22-BD36-7F77D020029E}">
      <dgm:prSet/>
      <dgm:spPr/>
      <dgm:t>
        <a:bodyPr/>
        <a:lstStyle/>
        <a:p>
          <a:endParaRPr lang="en-US"/>
        </a:p>
      </dgm:t>
    </dgm:pt>
    <dgm:pt modelId="{C8E4D928-61CE-488C-992B-FA52A34D7807}" type="pres">
      <dgm:prSet presAssocID="{3F53015C-9A6F-4E69-8A2D-F7C2D10A4458}" presName="linear" presStyleCnt="0">
        <dgm:presLayoutVars>
          <dgm:animLvl val="lvl"/>
          <dgm:resizeHandles val="exact"/>
        </dgm:presLayoutVars>
      </dgm:prSet>
      <dgm:spPr/>
      <dgm:t>
        <a:bodyPr/>
        <a:lstStyle/>
        <a:p>
          <a:endParaRPr lang="en-GB"/>
        </a:p>
      </dgm:t>
    </dgm:pt>
    <dgm:pt modelId="{E1D5357E-64BE-46FC-96EA-7105F11AC3DD}" type="pres">
      <dgm:prSet presAssocID="{88AF9DD7-8148-4DC8-A9A8-522EDAF053C1}" presName="parentText" presStyleLbl="node1" presStyleIdx="0" presStyleCnt="3">
        <dgm:presLayoutVars>
          <dgm:chMax val="0"/>
          <dgm:bulletEnabled val="1"/>
        </dgm:presLayoutVars>
      </dgm:prSet>
      <dgm:spPr/>
      <dgm:t>
        <a:bodyPr/>
        <a:lstStyle/>
        <a:p>
          <a:endParaRPr lang="en-GB"/>
        </a:p>
      </dgm:t>
    </dgm:pt>
    <dgm:pt modelId="{21756F08-25F6-4A80-A306-5E5806B97538}" type="pres">
      <dgm:prSet presAssocID="{88AF9DD7-8148-4DC8-A9A8-522EDAF053C1}" presName="childText" presStyleLbl="revTx" presStyleIdx="0" presStyleCnt="3">
        <dgm:presLayoutVars>
          <dgm:bulletEnabled val="1"/>
        </dgm:presLayoutVars>
      </dgm:prSet>
      <dgm:spPr/>
      <dgm:t>
        <a:bodyPr/>
        <a:lstStyle/>
        <a:p>
          <a:endParaRPr lang="en-GB"/>
        </a:p>
      </dgm:t>
    </dgm:pt>
    <dgm:pt modelId="{0D18C02D-E7CF-4E9A-BC09-D12C13AD1515}" type="pres">
      <dgm:prSet presAssocID="{5C16C5F8-9010-4D12-86C8-0AE1B27F4E2A}" presName="parentText" presStyleLbl="node1" presStyleIdx="1" presStyleCnt="3">
        <dgm:presLayoutVars>
          <dgm:chMax val="0"/>
          <dgm:bulletEnabled val="1"/>
        </dgm:presLayoutVars>
      </dgm:prSet>
      <dgm:spPr/>
      <dgm:t>
        <a:bodyPr/>
        <a:lstStyle/>
        <a:p>
          <a:endParaRPr lang="en-GB"/>
        </a:p>
      </dgm:t>
    </dgm:pt>
    <dgm:pt modelId="{11B7FD86-7847-4353-9BA1-1E72F2484CF3}" type="pres">
      <dgm:prSet presAssocID="{5C16C5F8-9010-4D12-86C8-0AE1B27F4E2A}" presName="childText" presStyleLbl="revTx" presStyleIdx="1" presStyleCnt="3">
        <dgm:presLayoutVars>
          <dgm:bulletEnabled val="1"/>
        </dgm:presLayoutVars>
      </dgm:prSet>
      <dgm:spPr/>
      <dgm:t>
        <a:bodyPr/>
        <a:lstStyle/>
        <a:p>
          <a:endParaRPr lang="en-GB"/>
        </a:p>
      </dgm:t>
    </dgm:pt>
    <dgm:pt modelId="{5CDCD835-1E4E-4090-B37E-E8FAA841BE8D}" type="pres">
      <dgm:prSet presAssocID="{ACD1FCBF-FBEB-46ED-A2D0-9C4125A3DE52}" presName="parentText" presStyleLbl="node1" presStyleIdx="2" presStyleCnt="3">
        <dgm:presLayoutVars>
          <dgm:chMax val="0"/>
          <dgm:bulletEnabled val="1"/>
        </dgm:presLayoutVars>
      </dgm:prSet>
      <dgm:spPr/>
      <dgm:t>
        <a:bodyPr/>
        <a:lstStyle/>
        <a:p>
          <a:endParaRPr lang="en-GB"/>
        </a:p>
      </dgm:t>
    </dgm:pt>
    <dgm:pt modelId="{43DD2A80-4BC5-41B0-9422-56285FED7343}" type="pres">
      <dgm:prSet presAssocID="{ACD1FCBF-FBEB-46ED-A2D0-9C4125A3DE52}" presName="childText" presStyleLbl="revTx" presStyleIdx="2" presStyleCnt="3">
        <dgm:presLayoutVars>
          <dgm:bulletEnabled val="1"/>
        </dgm:presLayoutVars>
      </dgm:prSet>
      <dgm:spPr/>
      <dgm:t>
        <a:bodyPr/>
        <a:lstStyle/>
        <a:p>
          <a:endParaRPr lang="en-GB"/>
        </a:p>
      </dgm:t>
    </dgm:pt>
  </dgm:ptLst>
  <dgm:cxnLst>
    <dgm:cxn modelId="{5FEF11D6-C4B0-4580-BADB-B4221038EEC9}" type="presOf" srcId="{48F240B8-AF6D-4073-8396-F57EC846355B}" destId="{11B7FD86-7847-4353-9BA1-1E72F2484CF3}" srcOrd="0" destOrd="1" presId="urn:microsoft.com/office/officeart/2005/8/layout/vList2"/>
    <dgm:cxn modelId="{97567CD2-2BC6-45B3-B5F0-4FCD6591894B}" srcId="{3F53015C-9A6F-4E69-8A2D-F7C2D10A4458}" destId="{88AF9DD7-8148-4DC8-A9A8-522EDAF053C1}" srcOrd="0" destOrd="0" parTransId="{94311FCF-815B-4E92-B427-78815897EAB6}" sibTransId="{763F8E17-F699-4A77-9E31-A2EEDE4C48DC}"/>
    <dgm:cxn modelId="{C51DA589-5372-442A-A46E-35E80940F065}" type="presOf" srcId="{5C16C5F8-9010-4D12-86C8-0AE1B27F4E2A}" destId="{0D18C02D-E7CF-4E9A-BC09-D12C13AD1515}" srcOrd="0" destOrd="0" presId="urn:microsoft.com/office/officeart/2005/8/layout/vList2"/>
    <dgm:cxn modelId="{8E91FB4B-569C-4A22-BD36-7F77D020029E}" srcId="{ACD1FCBF-FBEB-46ED-A2D0-9C4125A3DE52}" destId="{6984C009-A37D-4037-B239-6DC176BD422B}" srcOrd="0" destOrd="0" parTransId="{F25E0AE8-938D-41AA-AA44-0DCE9CD3924A}" sibTransId="{022A6150-0E90-4535-8B40-60847D24C26E}"/>
    <dgm:cxn modelId="{CE04CF2A-47A3-4CA7-AE55-5AFECB18A068}" srcId="{88AF9DD7-8148-4DC8-A9A8-522EDAF053C1}" destId="{926D4C4E-3E3A-45EE-B6DE-EFA6833A8FF6}" srcOrd="0" destOrd="0" parTransId="{022831A2-3DCA-4193-8EBB-08B9D5BD07C2}" sibTransId="{6F451354-880B-450B-9F90-8BF8AF7FA75C}"/>
    <dgm:cxn modelId="{6A4D973C-9115-4537-B3A9-02BBD0E3005B}" type="presOf" srcId="{3F53015C-9A6F-4E69-8A2D-F7C2D10A4458}" destId="{C8E4D928-61CE-488C-992B-FA52A34D7807}" srcOrd="0" destOrd="0" presId="urn:microsoft.com/office/officeart/2005/8/layout/vList2"/>
    <dgm:cxn modelId="{92F846EC-779F-4044-BD22-D28929F98DDD}" type="presOf" srcId="{88AF9DD7-8148-4DC8-A9A8-522EDAF053C1}" destId="{E1D5357E-64BE-46FC-96EA-7105F11AC3DD}" srcOrd="0" destOrd="0" presId="urn:microsoft.com/office/officeart/2005/8/layout/vList2"/>
    <dgm:cxn modelId="{BDACDFF7-49B0-4855-B271-B372985824A8}" type="presOf" srcId="{5A5E18EA-A95C-4CC5-9EDE-E40C66015CA0}" destId="{11B7FD86-7847-4353-9BA1-1E72F2484CF3}" srcOrd="0" destOrd="0" presId="urn:microsoft.com/office/officeart/2005/8/layout/vList2"/>
    <dgm:cxn modelId="{2A8FDA77-AD82-4426-8019-F4FDC6C91396}" srcId="{5C16C5F8-9010-4D12-86C8-0AE1B27F4E2A}" destId="{48F240B8-AF6D-4073-8396-F57EC846355B}" srcOrd="1" destOrd="0" parTransId="{21EA289E-748C-4A54-B2AA-42438131F5CF}" sibTransId="{FDFBEB11-5234-4120-89B9-DE5112EF3EE8}"/>
    <dgm:cxn modelId="{31D6ABCC-AA20-475E-9965-A517BBF7DC85}" srcId="{5C16C5F8-9010-4D12-86C8-0AE1B27F4E2A}" destId="{5A5E18EA-A95C-4CC5-9EDE-E40C66015CA0}" srcOrd="0" destOrd="0" parTransId="{A93AC4FD-17D1-4EEC-B2D5-F18638FC8F41}" sibTransId="{865B28BF-2D29-425F-94BB-370ADD7F9D96}"/>
    <dgm:cxn modelId="{1D41423F-F439-416A-A204-7F62FB6640A3}" type="presOf" srcId="{6984C009-A37D-4037-B239-6DC176BD422B}" destId="{43DD2A80-4BC5-41B0-9422-56285FED7343}" srcOrd="0" destOrd="0" presId="urn:microsoft.com/office/officeart/2005/8/layout/vList2"/>
    <dgm:cxn modelId="{D72DDDAA-08A8-4A92-92C3-56C2F82596B7}" srcId="{3F53015C-9A6F-4E69-8A2D-F7C2D10A4458}" destId="{ACD1FCBF-FBEB-46ED-A2D0-9C4125A3DE52}" srcOrd="2" destOrd="0" parTransId="{6F703C77-599C-469F-88C2-E9F5232C9EEE}" sibTransId="{3C033ACA-D919-46EB-809C-2DDB0590283D}"/>
    <dgm:cxn modelId="{A0A66E28-F026-489D-A105-C0A4F0CBC650}" type="presOf" srcId="{ACD1FCBF-FBEB-46ED-A2D0-9C4125A3DE52}" destId="{5CDCD835-1E4E-4090-B37E-E8FAA841BE8D}" srcOrd="0" destOrd="0" presId="urn:microsoft.com/office/officeart/2005/8/layout/vList2"/>
    <dgm:cxn modelId="{F14E97D9-6743-4767-B0D3-34730252A07B}" srcId="{3F53015C-9A6F-4E69-8A2D-F7C2D10A4458}" destId="{5C16C5F8-9010-4D12-86C8-0AE1B27F4E2A}" srcOrd="1" destOrd="0" parTransId="{7FB8F8DF-6549-4443-B9AF-885E40A56835}" sibTransId="{D0BEC62D-DF52-4AF3-B6BC-9EC0EDE82A49}"/>
    <dgm:cxn modelId="{F207A6FB-A02F-43FA-A95A-6A991070ECEB}" type="presOf" srcId="{926D4C4E-3E3A-45EE-B6DE-EFA6833A8FF6}" destId="{21756F08-25F6-4A80-A306-5E5806B97538}" srcOrd="0" destOrd="0" presId="urn:microsoft.com/office/officeart/2005/8/layout/vList2"/>
    <dgm:cxn modelId="{9451E298-756D-4A68-88B6-7AE64877D4EF}" type="presParOf" srcId="{C8E4D928-61CE-488C-992B-FA52A34D7807}" destId="{E1D5357E-64BE-46FC-96EA-7105F11AC3DD}" srcOrd="0" destOrd="0" presId="urn:microsoft.com/office/officeart/2005/8/layout/vList2"/>
    <dgm:cxn modelId="{8F2798C8-E561-417E-9E08-C3A0F715A246}" type="presParOf" srcId="{C8E4D928-61CE-488C-992B-FA52A34D7807}" destId="{21756F08-25F6-4A80-A306-5E5806B97538}" srcOrd="1" destOrd="0" presId="urn:microsoft.com/office/officeart/2005/8/layout/vList2"/>
    <dgm:cxn modelId="{1AC5A258-363A-45ED-B4A8-AB0B8591E16C}" type="presParOf" srcId="{C8E4D928-61CE-488C-992B-FA52A34D7807}" destId="{0D18C02D-E7CF-4E9A-BC09-D12C13AD1515}" srcOrd="2" destOrd="0" presId="urn:microsoft.com/office/officeart/2005/8/layout/vList2"/>
    <dgm:cxn modelId="{01DBC787-2C70-4EB9-B00F-EBD7129ACFEA}" type="presParOf" srcId="{C8E4D928-61CE-488C-992B-FA52A34D7807}" destId="{11B7FD86-7847-4353-9BA1-1E72F2484CF3}" srcOrd="3" destOrd="0" presId="urn:microsoft.com/office/officeart/2005/8/layout/vList2"/>
    <dgm:cxn modelId="{F92EB03B-5819-4AA5-A154-8E37979F8575}" type="presParOf" srcId="{C8E4D928-61CE-488C-992B-FA52A34D7807}" destId="{5CDCD835-1E4E-4090-B37E-E8FAA841BE8D}" srcOrd="4" destOrd="0" presId="urn:microsoft.com/office/officeart/2005/8/layout/vList2"/>
    <dgm:cxn modelId="{4542CA3C-A9B6-40BC-88A3-0725E8E899E9}" type="presParOf" srcId="{C8E4D928-61CE-488C-992B-FA52A34D7807}" destId="{43DD2A80-4BC5-41B0-9422-56285FED7343}"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3A4B638-A6CB-4A93-A226-CCDBD1B3AB7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BC42245-52D1-44CF-822D-61ECE2F7F6D2}">
      <dgm:prSet/>
      <dgm:spPr/>
      <dgm:t>
        <a:bodyPr/>
        <a:lstStyle/>
        <a:p>
          <a:pPr rtl="0"/>
          <a:r>
            <a:rPr lang="en-US" dirty="0"/>
            <a:t>Sum received by the taxpayer from legal heirs in consideration of taxpayer giving up his right to contest the will of the deceased. </a:t>
          </a:r>
        </a:p>
      </dgm:t>
    </dgm:pt>
    <dgm:pt modelId="{CFAEDFC5-AF46-473B-9DF7-B85DD5986CE9}" type="parTrans" cxnId="{48C7E8A4-66E9-4A2A-8200-37C4DAC44815}">
      <dgm:prSet/>
      <dgm:spPr/>
      <dgm:t>
        <a:bodyPr/>
        <a:lstStyle/>
        <a:p>
          <a:endParaRPr lang="en-US"/>
        </a:p>
      </dgm:t>
    </dgm:pt>
    <dgm:pt modelId="{48E40FD6-13C0-48A6-BC87-BB8AF6B8C7AE}" type="sibTrans" cxnId="{48C7E8A4-66E9-4A2A-8200-37C4DAC44815}">
      <dgm:prSet/>
      <dgm:spPr/>
      <dgm:t>
        <a:bodyPr/>
        <a:lstStyle/>
        <a:p>
          <a:endParaRPr lang="en-US"/>
        </a:p>
      </dgm:t>
    </dgm:pt>
    <dgm:pt modelId="{69C5AFC8-41A0-4E5F-9453-F6232A4D1631}">
      <dgm:prSet/>
      <dgm:spPr/>
      <dgm:t>
        <a:bodyPr/>
        <a:lstStyle/>
        <a:p>
          <a:pPr rtl="0"/>
          <a:r>
            <a:rPr lang="en-US"/>
            <a:t>PurvezA Poonawalla [ITA No.6476/MUM/2009 (AY 2006-07)]</a:t>
          </a:r>
        </a:p>
      </dgm:t>
    </dgm:pt>
    <dgm:pt modelId="{CB6BE3BE-5AD6-49A8-BA5E-53D406B91272}" type="parTrans" cxnId="{C0590970-59CE-46CC-8948-2906A3345EA8}">
      <dgm:prSet/>
      <dgm:spPr/>
      <dgm:t>
        <a:bodyPr/>
        <a:lstStyle/>
        <a:p>
          <a:endParaRPr lang="en-US"/>
        </a:p>
      </dgm:t>
    </dgm:pt>
    <dgm:pt modelId="{AE801714-FC44-4ED7-9ECE-5BCAFC0D70EC}" type="sibTrans" cxnId="{C0590970-59CE-46CC-8948-2906A3345EA8}">
      <dgm:prSet/>
      <dgm:spPr/>
      <dgm:t>
        <a:bodyPr/>
        <a:lstStyle/>
        <a:p>
          <a:endParaRPr lang="en-US"/>
        </a:p>
      </dgm:t>
    </dgm:pt>
    <dgm:pt modelId="{29069013-442F-46F6-9532-B8D965F1478C}">
      <dgm:prSet/>
      <dgm:spPr/>
      <dgm:t>
        <a:bodyPr/>
        <a:lstStyle/>
        <a:p>
          <a:pPr rtl="0"/>
          <a:r>
            <a:rPr lang="en-US"/>
            <a:t>“Right to sue” is not regarded as a capital asset- since not capable of being transferred</a:t>
          </a:r>
        </a:p>
      </dgm:t>
    </dgm:pt>
    <dgm:pt modelId="{04222FCD-2770-4DFC-A6AC-54A14F6D97FA}" type="parTrans" cxnId="{E3469789-3EA0-4E6D-ABDA-AA8B8025513D}">
      <dgm:prSet/>
      <dgm:spPr/>
      <dgm:t>
        <a:bodyPr/>
        <a:lstStyle/>
        <a:p>
          <a:endParaRPr lang="en-US"/>
        </a:p>
      </dgm:t>
    </dgm:pt>
    <dgm:pt modelId="{13BDE1C6-14C5-4666-9EA2-1136623A20F3}" type="sibTrans" cxnId="{E3469789-3EA0-4E6D-ABDA-AA8B8025513D}">
      <dgm:prSet/>
      <dgm:spPr/>
      <dgm:t>
        <a:bodyPr/>
        <a:lstStyle/>
        <a:p>
          <a:endParaRPr lang="en-US"/>
        </a:p>
      </dgm:t>
    </dgm:pt>
    <dgm:pt modelId="{12C6306B-4B0E-4829-9100-0F24A09D915F}">
      <dgm:prSet/>
      <dgm:spPr/>
      <dgm:t>
        <a:bodyPr/>
        <a:lstStyle/>
        <a:p>
          <a:pPr rtl="0"/>
          <a:r>
            <a:rPr lang="en-US"/>
            <a:t>Baroda Cement &amp; Chemicals (Guj) (HC) (158 ITR 636) ; CIT v J Dalmia [1985] 20 Taxman 86 (Delhi) ;</a:t>
          </a:r>
        </a:p>
      </dgm:t>
    </dgm:pt>
    <dgm:pt modelId="{8051C0F8-2E98-43FD-8296-E7CA72E0C200}" type="parTrans" cxnId="{138ED9DB-9660-4209-8EF7-166EB92B2C6A}">
      <dgm:prSet/>
      <dgm:spPr/>
      <dgm:t>
        <a:bodyPr/>
        <a:lstStyle/>
        <a:p>
          <a:endParaRPr lang="en-US"/>
        </a:p>
      </dgm:t>
    </dgm:pt>
    <dgm:pt modelId="{0A725071-8DF9-4034-9EDB-EDC310582DB3}" type="sibTrans" cxnId="{138ED9DB-9660-4209-8EF7-166EB92B2C6A}">
      <dgm:prSet/>
      <dgm:spPr/>
      <dgm:t>
        <a:bodyPr/>
        <a:lstStyle/>
        <a:p>
          <a:endParaRPr lang="en-US"/>
        </a:p>
      </dgm:t>
    </dgm:pt>
    <dgm:pt modelId="{407063FA-95B1-4328-ACBF-0EDE331BC28B}">
      <dgm:prSet/>
      <dgm:spPr/>
      <dgm:t>
        <a:bodyPr/>
        <a:lstStyle/>
        <a:p>
          <a:pPr rtl="0"/>
          <a:r>
            <a:rPr lang="en-US"/>
            <a:t>Patel Brass Woks v CIT [2007] 163 TAXMAN 279 (GUJ.)</a:t>
          </a:r>
        </a:p>
      </dgm:t>
    </dgm:pt>
    <dgm:pt modelId="{0580533B-3C9F-4685-85E2-D406B2531689}" type="parTrans" cxnId="{4B8C3995-3B54-431F-99F6-E81CE2E455AB}">
      <dgm:prSet/>
      <dgm:spPr/>
      <dgm:t>
        <a:bodyPr/>
        <a:lstStyle/>
        <a:p>
          <a:endParaRPr lang="en-US"/>
        </a:p>
      </dgm:t>
    </dgm:pt>
    <dgm:pt modelId="{E3E325B7-B35D-4C3F-AB68-3D2489F8E9FE}" type="sibTrans" cxnId="{4B8C3995-3B54-431F-99F6-E81CE2E455AB}">
      <dgm:prSet/>
      <dgm:spPr/>
      <dgm:t>
        <a:bodyPr/>
        <a:lstStyle/>
        <a:p>
          <a:endParaRPr lang="en-US"/>
        </a:p>
      </dgm:t>
    </dgm:pt>
    <dgm:pt modelId="{B7FE4602-4F16-466D-8F67-57762526DDE2}">
      <dgm:prSet/>
      <dgm:spPr/>
      <dgm:t>
        <a:bodyPr/>
        <a:lstStyle/>
        <a:p>
          <a:pPr rtl="0"/>
          <a:r>
            <a:rPr lang="en-US"/>
            <a:t>As </a:t>
          </a:r>
          <a:r>
            <a:rPr lang="en-US" dirty="0"/>
            <a:t>per the definition of  “consideration” under Contract Act, taxpayer’s abstinence from contesting the will constituted consideration for payment. Thus, that sum received was not chargeable to tax under s. 56(2)(vii)</a:t>
          </a:r>
        </a:p>
      </dgm:t>
    </dgm:pt>
    <dgm:pt modelId="{07A11C71-747B-448C-9EA3-3A9A7E3D82BF}" type="parTrans" cxnId="{509FC805-94B4-44C0-A7F7-6BB6FE7A4E17}">
      <dgm:prSet/>
      <dgm:spPr/>
      <dgm:t>
        <a:bodyPr/>
        <a:lstStyle/>
        <a:p>
          <a:endParaRPr lang="en-US"/>
        </a:p>
      </dgm:t>
    </dgm:pt>
    <dgm:pt modelId="{8A080561-19A0-4490-BE53-20442837BF21}" type="sibTrans" cxnId="{509FC805-94B4-44C0-A7F7-6BB6FE7A4E17}">
      <dgm:prSet/>
      <dgm:spPr/>
      <dgm:t>
        <a:bodyPr/>
        <a:lstStyle/>
        <a:p>
          <a:endParaRPr lang="en-US"/>
        </a:p>
      </dgm:t>
    </dgm:pt>
    <dgm:pt modelId="{3EE39E87-BD14-4E47-9E13-140B9E15B752}" type="pres">
      <dgm:prSet presAssocID="{33A4B638-A6CB-4A93-A226-CCDBD1B3AB78}" presName="linear" presStyleCnt="0">
        <dgm:presLayoutVars>
          <dgm:animLvl val="lvl"/>
          <dgm:resizeHandles val="exact"/>
        </dgm:presLayoutVars>
      </dgm:prSet>
      <dgm:spPr/>
      <dgm:t>
        <a:bodyPr/>
        <a:lstStyle/>
        <a:p>
          <a:endParaRPr lang="en-GB"/>
        </a:p>
      </dgm:t>
    </dgm:pt>
    <dgm:pt modelId="{5B35602F-4D28-4E1D-B2EC-64E5A0140CFD}" type="pres">
      <dgm:prSet presAssocID="{8BC42245-52D1-44CF-822D-61ECE2F7F6D2}" presName="parentText" presStyleLbl="node1" presStyleIdx="0" presStyleCnt="2">
        <dgm:presLayoutVars>
          <dgm:chMax val="0"/>
          <dgm:bulletEnabled val="1"/>
        </dgm:presLayoutVars>
      </dgm:prSet>
      <dgm:spPr/>
      <dgm:t>
        <a:bodyPr/>
        <a:lstStyle/>
        <a:p>
          <a:endParaRPr lang="en-GB"/>
        </a:p>
      </dgm:t>
    </dgm:pt>
    <dgm:pt modelId="{53028953-5675-4E9F-A525-6643DA2A854F}" type="pres">
      <dgm:prSet presAssocID="{8BC42245-52D1-44CF-822D-61ECE2F7F6D2}" presName="childText" presStyleLbl="revTx" presStyleIdx="0" presStyleCnt="2">
        <dgm:presLayoutVars>
          <dgm:bulletEnabled val="1"/>
        </dgm:presLayoutVars>
      </dgm:prSet>
      <dgm:spPr/>
      <dgm:t>
        <a:bodyPr/>
        <a:lstStyle/>
        <a:p>
          <a:endParaRPr lang="en-GB"/>
        </a:p>
      </dgm:t>
    </dgm:pt>
    <dgm:pt modelId="{256D2AC9-5C8D-4146-ACF0-F5339F78E78A}" type="pres">
      <dgm:prSet presAssocID="{29069013-442F-46F6-9532-B8D965F1478C}" presName="parentText" presStyleLbl="node1" presStyleIdx="1" presStyleCnt="2">
        <dgm:presLayoutVars>
          <dgm:chMax val="0"/>
          <dgm:bulletEnabled val="1"/>
        </dgm:presLayoutVars>
      </dgm:prSet>
      <dgm:spPr/>
      <dgm:t>
        <a:bodyPr/>
        <a:lstStyle/>
        <a:p>
          <a:endParaRPr lang="en-GB"/>
        </a:p>
      </dgm:t>
    </dgm:pt>
    <dgm:pt modelId="{DE921A1C-1ACC-4820-A5CD-51F9D90364D8}" type="pres">
      <dgm:prSet presAssocID="{29069013-442F-46F6-9532-B8D965F1478C}" presName="childText" presStyleLbl="revTx" presStyleIdx="1" presStyleCnt="2">
        <dgm:presLayoutVars>
          <dgm:bulletEnabled val="1"/>
        </dgm:presLayoutVars>
      </dgm:prSet>
      <dgm:spPr/>
      <dgm:t>
        <a:bodyPr/>
        <a:lstStyle/>
        <a:p>
          <a:endParaRPr lang="en-GB"/>
        </a:p>
      </dgm:t>
    </dgm:pt>
  </dgm:ptLst>
  <dgm:cxnLst>
    <dgm:cxn modelId="{4BE0D023-54CD-4023-8BA8-7B853C07BC8B}" type="presOf" srcId="{33A4B638-A6CB-4A93-A226-CCDBD1B3AB78}" destId="{3EE39E87-BD14-4E47-9E13-140B9E15B752}" srcOrd="0" destOrd="0" presId="urn:microsoft.com/office/officeart/2005/8/layout/vList2"/>
    <dgm:cxn modelId="{6FDCAA0A-9692-480F-8495-120EE0D4FC26}" type="presOf" srcId="{407063FA-95B1-4328-ACBF-0EDE331BC28B}" destId="{DE921A1C-1ACC-4820-A5CD-51F9D90364D8}" srcOrd="0" destOrd="1" presId="urn:microsoft.com/office/officeart/2005/8/layout/vList2"/>
    <dgm:cxn modelId="{74B3FA02-289B-488C-A075-C62ED76FF092}" type="presOf" srcId="{B7FE4602-4F16-466D-8F67-57762526DDE2}" destId="{53028953-5675-4E9F-A525-6643DA2A854F}" srcOrd="0" destOrd="0" presId="urn:microsoft.com/office/officeart/2005/8/layout/vList2"/>
    <dgm:cxn modelId="{BF1C89B1-AD7B-4C9A-A32A-E24AB113EEEC}" type="presOf" srcId="{12C6306B-4B0E-4829-9100-0F24A09D915F}" destId="{DE921A1C-1ACC-4820-A5CD-51F9D90364D8}" srcOrd="0" destOrd="0" presId="urn:microsoft.com/office/officeart/2005/8/layout/vList2"/>
    <dgm:cxn modelId="{C0590970-59CE-46CC-8948-2906A3345EA8}" srcId="{8BC42245-52D1-44CF-822D-61ECE2F7F6D2}" destId="{69C5AFC8-41A0-4E5F-9453-F6232A4D1631}" srcOrd="1" destOrd="0" parTransId="{CB6BE3BE-5AD6-49A8-BA5E-53D406B91272}" sibTransId="{AE801714-FC44-4ED7-9ECE-5BCAFC0D70EC}"/>
    <dgm:cxn modelId="{94C2E100-507F-4C2F-AAAE-10E2A80418C8}" type="presOf" srcId="{8BC42245-52D1-44CF-822D-61ECE2F7F6D2}" destId="{5B35602F-4D28-4E1D-B2EC-64E5A0140CFD}" srcOrd="0" destOrd="0" presId="urn:microsoft.com/office/officeart/2005/8/layout/vList2"/>
    <dgm:cxn modelId="{E3469789-3EA0-4E6D-ABDA-AA8B8025513D}" srcId="{33A4B638-A6CB-4A93-A226-CCDBD1B3AB78}" destId="{29069013-442F-46F6-9532-B8D965F1478C}" srcOrd="1" destOrd="0" parTransId="{04222FCD-2770-4DFC-A6AC-54A14F6D97FA}" sibTransId="{13BDE1C6-14C5-4666-9EA2-1136623A20F3}"/>
    <dgm:cxn modelId="{119ADB37-88CE-4B3E-9A5E-931ABFCC5B44}" type="presOf" srcId="{29069013-442F-46F6-9532-B8D965F1478C}" destId="{256D2AC9-5C8D-4146-ACF0-F5339F78E78A}" srcOrd="0" destOrd="0" presId="urn:microsoft.com/office/officeart/2005/8/layout/vList2"/>
    <dgm:cxn modelId="{138ED9DB-9660-4209-8EF7-166EB92B2C6A}" srcId="{29069013-442F-46F6-9532-B8D965F1478C}" destId="{12C6306B-4B0E-4829-9100-0F24A09D915F}" srcOrd="0" destOrd="0" parTransId="{8051C0F8-2E98-43FD-8296-E7CA72E0C200}" sibTransId="{0A725071-8DF9-4034-9EDB-EDC310582DB3}"/>
    <dgm:cxn modelId="{4B8C3995-3B54-431F-99F6-E81CE2E455AB}" srcId="{29069013-442F-46F6-9532-B8D965F1478C}" destId="{407063FA-95B1-4328-ACBF-0EDE331BC28B}" srcOrd="1" destOrd="0" parTransId="{0580533B-3C9F-4685-85E2-D406B2531689}" sibTransId="{E3E325B7-B35D-4C3F-AB68-3D2489F8E9FE}"/>
    <dgm:cxn modelId="{48C7E8A4-66E9-4A2A-8200-37C4DAC44815}" srcId="{33A4B638-A6CB-4A93-A226-CCDBD1B3AB78}" destId="{8BC42245-52D1-44CF-822D-61ECE2F7F6D2}" srcOrd="0" destOrd="0" parTransId="{CFAEDFC5-AF46-473B-9DF7-B85DD5986CE9}" sibTransId="{48E40FD6-13C0-48A6-BC87-BB8AF6B8C7AE}"/>
    <dgm:cxn modelId="{458BD9AC-F815-4623-83EA-1EF42D104329}" type="presOf" srcId="{69C5AFC8-41A0-4E5F-9453-F6232A4D1631}" destId="{53028953-5675-4E9F-A525-6643DA2A854F}" srcOrd="0" destOrd="1" presId="urn:microsoft.com/office/officeart/2005/8/layout/vList2"/>
    <dgm:cxn modelId="{509FC805-94B4-44C0-A7F7-6BB6FE7A4E17}" srcId="{8BC42245-52D1-44CF-822D-61ECE2F7F6D2}" destId="{B7FE4602-4F16-466D-8F67-57762526DDE2}" srcOrd="0" destOrd="0" parTransId="{07A11C71-747B-448C-9EA3-3A9A7E3D82BF}" sibTransId="{8A080561-19A0-4490-BE53-20442837BF21}"/>
    <dgm:cxn modelId="{AC785E6C-733D-4458-BC3B-D865C444ECED}" type="presParOf" srcId="{3EE39E87-BD14-4E47-9E13-140B9E15B752}" destId="{5B35602F-4D28-4E1D-B2EC-64E5A0140CFD}" srcOrd="0" destOrd="0" presId="urn:microsoft.com/office/officeart/2005/8/layout/vList2"/>
    <dgm:cxn modelId="{810308E2-79C5-4870-9A44-C435CF77DCBE}" type="presParOf" srcId="{3EE39E87-BD14-4E47-9E13-140B9E15B752}" destId="{53028953-5675-4E9F-A525-6643DA2A854F}" srcOrd="1" destOrd="0" presId="urn:microsoft.com/office/officeart/2005/8/layout/vList2"/>
    <dgm:cxn modelId="{172278F4-4435-454C-AACA-831C581B154B}" type="presParOf" srcId="{3EE39E87-BD14-4E47-9E13-140B9E15B752}" destId="{256D2AC9-5C8D-4146-ACF0-F5339F78E78A}" srcOrd="2" destOrd="0" presId="urn:microsoft.com/office/officeart/2005/8/layout/vList2"/>
    <dgm:cxn modelId="{50C621EE-2CC0-45DB-86D2-CE19D86725E3}" type="presParOf" srcId="{3EE39E87-BD14-4E47-9E13-140B9E15B752}" destId="{DE921A1C-1ACC-4820-A5CD-51F9D90364D8}"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8A03948-E8AC-4330-9CAF-4E05B8B30157}"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2D108D85-6AD1-4737-91FE-242EC135DA29}">
      <dgm:prSet/>
      <dgm:spPr/>
      <dgm:t>
        <a:bodyPr/>
        <a:lstStyle/>
        <a:p>
          <a:pPr rtl="0"/>
          <a:r>
            <a:rPr lang="en-US" dirty="0"/>
            <a:t>A real estate developer owns certain parcels - currently held as Stock in trade (but earlier as capital assets). It enters into a JDA with a developer – XYZ Ltd.</a:t>
          </a:r>
        </a:p>
      </dgm:t>
    </dgm:pt>
    <dgm:pt modelId="{0C507E1B-03C1-4F00-A9CF-50E3EC05FAFD}" type="parTrans" cxnId="{BA96756D-A2CF-43CF-822F-84A2856FF2C0}">
      <dgm:prSet/>
      <dgm:spPr/>
      <dgm:t>
        <a:bodyPr/>
        <a:lstStyle/>
        <a:p>
          <a:endParaRPr lang="en-US"/>
        </a:p>
      </dgm:t>
    </dgm:pt>
    <dgm:pt modelId="{276D1B57-FCAD-4AAA-801B-15F526DE6D2D}" type="sibTrans" cxnId="{BA96756D-A2CF-43CF-822F-84A2856FF2C0}">
      <dgm:prSet/>
      <dgm:spPr/>
      <dgm:t>
        <a:bodyPr/>
        <a:lstStyle/>
        <a:p>
          <a:endParaRPr lang="en-US"/>
        </a:p>
      </dgm:t>
    </dgm:pt>
    <dgm:pt modelId="{34F9C6FF-E433-483D-840C-34B3C39B4F2B}">
      <dgm:prSet/>
      <dgm:spPr/>
      <dgm:t>
        <a:bodyPr/>
        <a:lstStyle/>
        <a:p>
          <a:pPr rtl="0"/>
          <a:r>
            <a:rPr lang="en-US" dirty="0"/>
            <a:t>At what point of time the income arising to ABC Ltd from development and sale of residential units become taxable under Act</a:t>
          </a:r>
        </a:p>
      </dgm:t>
    </dgm:pt>
    <dgm:pt modelId="{4D81B139-FA0A-4B27-A2A8-981FBECC8D21}" type="parTrans" cxnId="{14FE091A-FF8F-4563-A0B9-A042E2F89458}">
      <dgm:prSet/>
      <dgm:spPr/>
      <dgm:t>
        <a:bodyPr/>
        <a:lstStyle/>
        <a:p>
          <a:endParaRPr lang="en-US"/>
        </a:p>
      </dgm:t>
    </dgm:pt>
    <dgm:pt modelId="{7DB30FC9-BC27-43F8-9671-8AADC53B748E}" type="sibTrans" cxnId="{14FE091A-FF8F-4563-A0B9-A042E2F89458}">
      <dgm:prSet/>
      <dgm:spPr/>
      <dgm:t>
        <a:bodyPr/>
        <a:lstStyle/>
        <a:p>
          <a:endParaRPr lang="en-US"/>
        </a:p>
      </dgm:t>
    </dgm:pt>
    <dgm:pt modelId="{963226BD-53CE-47A8-B9F0-F65F60DFCCA0}">
      <dgm:prSet/>
      <dgm:spPr/>
      <dgm:t>
        <a:bodyPr/>
        <a:lstStyle/>
        <a:p>
          <a:pPr rtl="0"/>
          <a:r>
            <a:rPr lang="en-US" dirty="0"/>
            <a:t>On conversion of land into stock in trade</a:t>
          </a:r>
        </a:p>
      </dgm:t>
    </dgm:pt>
    <dgm:pt modelId="{5C81D213-1B5B-4A7F-9FEB-00DA0D0545B4}" type="parTrans" cxnId="{AB49B413-AEAF-4DC0-982F-B16DEC0E519E}">
      <dgm:prSet/>
      <dgm:spPr/>
      <dgm:t>
        <a:bodyPr/>
        <a:lstStyle/>
        <a:p>
          <a:endParaRPr lang="en-US"/>
        </a:p>
      </dgm:t>
    </dgm:pt>
    <dgm:pt modelId="{125E38C2-0AF8-4BCB-BA8E-4508F82874AA}" type="sibTrans" cxnId="{AB49B413-AEAF-4DC0-982F-B16DEC0E519E}">
      <dgm:prSet/>
      <dgm:spPr/>
      <dgm:t>
        <a:bodyPr/>
        <a:lstStyle/>
        <a:p>
          <a:endParaRPr lang="en-US"/>
        </a:p>
      </dgm:t>
    </dgm:pt>
    <dgm:pt modelId="{B9DC716C-F3F6-4597-AC5E-8C189FB2507F}">
      <dgm:prSet/>
      <dgm:spPr/>
      <dgm:t>
        <a:bodyPr/>
        <a:lstStyle/>
        <a:p>
          <a:pPr rtl="0"/>
          <a:r>
            <a:rPr lang="en-US" dirty="0"/>
            <a:t>On entering into JDA </a:t>
          </a:r>
        </a:p>
      </dgm:t>
    </dgm:pt>
    <dgm:pt modelId="{2E5CDE17-C0DF-4D19-A285-E71C1C18F62C}" type="parTrans" cxnId="{86C89BEF-C646-48DD-B0EF-1095C9F0948D}">
      <dgm:prSet/>
      <dgm:spPr/>
      <dgm:t>
        <a:bodyPr/>
        <a:lstStyle/>
        <a:p>
          <a:endParaRPr lang="en-US"/>
        </a:p>
      </dgm:t>
    </dgm:pt>
    <dgm:pt modelId="{17850ED5-4E1E-4611-BE32-8C0D0B480A5A}" type="sibTrans" cxnId="{86C89BEF-C646-48DD-B0EF-1095C9F0948D}">
      <dgm:prSet/>
      <dgm:spPr/>
      <dgm:t>
        <a:bodyPr/>
        <a:lstStyle/>
        <a:p>
          <a:endParaRPr lang="en-US"/>
        </a:p>
      </dgm:t>
    </dgm:pt>
    <dgm:pt modelId="{8273065A-F0DD-4386-A27A-2337AEB3F001}">
      <dgm:prSet/>
      <dgm:spPr/>
      <dgm:t>
        <a:bodyPr/>
        <a:lstStyle/>
        <a:p>
          <a:pPr rtl="0"/>
          <a:r>
            <a:rPr lang="en-US" dirty="0"/>
            <a:t>On sale of flats</a:t>
          </a:r>
        </a:p>
      </dgm:t>
    </dgm:pt>
    <dgm:pt modelId="{030B5601-9BFD-449C-957B-7D6BED403DDF}" type="parTrans" cxnId="{1AB7F2D3-96D1-4C97-A803-727903212FEA}">
      <dgm:prSet/>
      <dgm:spPr/>
      <dgm:t>
        <a:bodyPr/>
        <a:lstStyle/>
        <a:p>
          <a:endParaRPr lang="en-US"/>
        </a:p>
      </dgm:t>
    </dgm:pt>
    <dgm:pt modelId="{254DFA16-17C4-4A5F-8BB1-77447CB2A2D5}" type="sibTrans" cxnId="{1AB7F2D3-96D1-4C97-A803-727903212FEA}">
      <dgm:prSet/>
      <dgm:spPr/>
      <dgm:t>
        <a:bodyPr/>
        <a:lstStyle/>
        <a:p>
          <a:endParaRPr lang="en-US"/>
        </a:p>
      </dgm:t>
    </dgm:pt>
    <dgm:pt modelId="{E23EDE8C-9AFC-4E29-BD47-9DA821709D37}" type="pres">
      <dgm:prSet presAssocID="{48A03948-E8AC-4330-9CAF-4E05B8B30157}" presName="linear" presStyleCnt="0">
        <dgm:presLayoutVars>
          <dgm:animLvl val="lvl"/>
          <dgm:resizeHandles val="exact"/>
        </dgm:presLayoutVars>
      </dgm:prSet>
      <dgm:spPr/>
      <dgm:t>
        <a:bodyPr/>
        <a:lstStyle/>
        <a:p>
          <a:endParaRPr lang="en-GB"/>
        </a:p>
      </dgm:t>
    </dgm:pt>
    <dgm:pt modelId="{DA8DC5B1-ED1D-4512-9E33-B669CD3F0046}" type="pres">
      <dgm:prSet presAssocID="{2D108D85-6AD1-4737-91FE-242EC135DA29}" presName="parentText" presStyleLbl="node1" presStyleIdx="0" presStyleCnt="1">
        <dgm:presLayoutVars>
          <dgm:chMax val="0"/>
          <dgm:bulletEnabled val="1"/>
        </dgm:presLayoutVars>
      </dgm:prSet>
      <dgm:spPr/>
      <dgm:t>
        <a:bodyPr/>
        <a:lstStyle/>
        <a:p>
          <a:endParaRPr lang="en-GB"/>
        </a:p>
      </dgm:t>
    </dgm:pt>
    <dgm:pt modelId="{494E6509-3115-4D78-B47A-D9E48DC829EF}" type="pres">
      <dgm:prSet presAssocID="{2D108D85-6AD1-4737-91FE-242EC135DA29}" presName="childText" presStyleLbl="revTx" presStyleIdx="0" presStyleCnt="1">
        <dgm:presLayoutVars>
          <dgm:bulletEnabled val="1"/>
        </dgm:presLayoutVars>
      </dgm:prSet>
      <dgm:spPr/>
      <dgm:t>
        <a:bodyPr/>
        <a:lstStyle/>
        <a:p>
          <a:endParaRPr lang="en-GB"/>
        </a:p>
      </dgm:t>
    </dgm:pt>
  </dgm:ptLst>
  <dgm:cxnLst>
    <dgm:cxn modelId="{14FE091A-FF8F-4563-A0B9-A042E2F89458}" srcId="{2D108D85-6AD1-4737-91FE-242EC135DA29}" destId="{34F9C6FF-E433-483D-840C-34B3C39B4F2B}" srcOrd="0" destOrd="0" parTransId="{4D81B139-FA0A-4B27-A2A8-981FBECC8D21}" sibTransId="{7DB30FC9-BC27-43F8-9671-8AADC53B748E}"/>
    <dgm:cxn modelId="{03937B2D-282C-4F45-9A05-35CE0B302A42}" type="presOf" srcId="{2D108D85-6AD1-4737-91FE-242EC135DA29}" destId="{DA8DC5B1-ED1D-4512-9E33-B669CD3F0046}" srcOrd="0" destOrd="0" presId="urn:microsoft.com/office/officeart/2005/8/layout/vList2"/>
    <dgm:cxn modelId="{437EE6CA-D9EC-41BD-92AC-BFA29A5D0888}" type="presOf" srcId="{B9DC716C-F3F6-4597-AC5E-8C189FB2507F}" destId="{494E6509-3115-4D78-B47A-D9E48DC829EF}" srcOrd="0" destOrd="2" presId="urn:microsoft.com/office/officeart/2005/8/layout/vList2"/>
    <dgm:cxn modelId="{BA96756D-A2CF-43CF-822F-84A2856FF2C0}" srcId="{48A03948-E8AC-4330-9CAF-4E05B8B30157}" destId="{2D108D85-6AD1-4737-91FE-242EC135DA29}" srcOrd="0" destOrd="0" parTransId="{0C507E1B-03C1-4F00-A9CF-50E3EC05FAFD}" sibTransId="{276D1B57-FCAD-4AAA-801B-15F526DE6D2D}"/>
    <dgm:cxn modelId="{1AB7F2D3-96D1-4C97-A803-727903212FEA}" srcId="{34F9C6FF-E433-483D-840C-34B3C39B4F2B}" destId="{8273065A-F0DD-4386-A27A-2337AEB3F001}" srcOrd="2" destOrd="0" parTransId="{030B5601-9BFD-449C-957B-7D6BED403DDF}" sibTransId="{254DFA16-17C4-4A5F-8BB1-77447CB2A2D5}"/>
    <dgm:cxn modelId="{86C89BEF-C646-48DD-B0EF-1095C9F0948D}" srcId="{34F9C6FF-E433-483D-840C-34B3C39B4F2B}" destId="{B9DC716C-F3F6-4597-AC5E-8C189FB2507F}" srcOrd="1" destOrd="0" parTransId="{2E5CDE17-C0DF-4D19-A285-E71C1C18F62C}" sibTransId="{17850ED5-4E1E-4611-BE32-8C0D0B480A5A}"/>
    <dgm:cxn modelId="{AB49B413-AEAF-4DC0-982F-B16DEC0E519E}" srcId="{34F9C6FF-E433-483D-840C-34B3C39B4F2B}" destId="{963226BD-53CE-47A8-B9F0-F65F60DFCCA0}" srcOrd="0" destOrd="0" parTransId="{5C81D213-1B5B-4A7F-9FEB-00DA0D0545B4}" sibTransId="{125E38C2-0AF8-4BCB-BA8E-4508F82874AA}"/>
    <dgm:cxn modelId="{4097B716-8BF1-42F0-9C71-795CD2BB521A}" type="presOf" srcId="{48A03948-E8AC-4330-9CAF-4E05B8B30157}" destId="{E23EDE8C-9AFC-4E29-BD47-9DA821709D37}" srcOrd="0" destOrd="0" presId="urn:microsoft.com/office/officeart/2005/8/layout/vList2"/>
    <dgm:cxn modelId="{BDD80195-D4A9-4E22-B6F6-765822DA81EB}" type="presOf" srcId="{34F9C6FF-E433-483D-840C-34B3C39B4F2B}" destId="{494E6509-3115-4D78-B47A-D9E48DC829EF}" srcOrd="0" destOrd="0" presId="urn:microsoft.com/office/officeart/2005/8/layout/vList2"/>
    <dgm:cxn modelId="{9C592DD2-E507-441D-AEDB-F320E2341B3F}" type="presOf" srcId="{8273065A-F0DD-4386-A27A-2337AEB3F001}" destId="{494E6509-3115-4D78-B47A-D9E48DC829EF}" srcOrd="0" destOrd="3" presId="urn:microsoft.com/office/officeart/2005/8/layout/vList2"/>
    <dgm:cxn modelId="{E3B30844-9D1D-4F65-8CE0-25723F11F4B1}" type="presOf" srcId="{963226BD-53CE-47A8-B9F0-F65F60DFCCA0}" destId="{494E6509-3115-4D78-B47A-D9E48DC829EF}" srcOrd="0" destOrd="1" presId="urn:microsoft.com/office/officeart/2005/8/layout/vList2"/>
    <dgm:cxn modelId="{9792740D-D930-47AB-8423-9299A3ED2C59}" type="presParOf" srcId="{E23EDE8C-9AFC-4E29-BD47-9DA821709D37}" destId="{DA8DC5B1-ED1D-4512-9E33-B669CD3F0046}" srcOrd="0" destOrd="0" presId="urn:microsoft.com/office/officeart/2005/8/layout/vList2"/>
    <dgm:cxn modelId="{28912022-F85C-443E-A3ED-1E8F54F42A25}" type="presParOf" srcId="{E23EDE8C-9AFC-4E29-BD47-9DA821709D37}" destId="{494E6509-3115-4D78-B47A-D9E48DC829EF}"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FC9F0FE-6E00-45DA-9D5B-503B39F3FB9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7EF1D5AF-CD33-49DE-A9AF-62DC836F3F36}">
      <dgm:prSet/>
      <dgm:spPr/>
      <dgm:t>
        <a:bodyPr/>
        <a:lstStyle/>
        <a:p>
          <a:pPr rtl="0"/>
          <a:r>
            <a:rPr lang="en-US" dirty="0"/>
            <a:t>Section 45(2) – The capital gains </a:t>
          </a:r>
          <a:r>
            <a:rPr lang="en-US" dirty="0" err="1"/>
            <a:t>accruingh</a:t>
          </a:r>
          <a:r>
            <a:rPr lang="en-US" dirty="0"/>
            <a:t> </a:t>
          </a:r>
          <a:r>
            <a:rPr lang="en-US" dirty="0" err="1"/>
            <a:t>upto</a:t>
          </a:r>
          <a:r>
            <a:rPr lang="en-US" dirty="0"/>
            <a:t> the date of conversion would become taxable only when the converted land parcels is “sold” or “otherwise transferred”.</a:t>
          </a:r>
        </a:p>
      </dgm:t>
    </dgm:pt>
    <dgm:pt modelId="{2DACFA67-B32F-4C77-8E84-186D3A37974C}" type="parTrans" cxnId="{26D3EF07-A219-4512-B307-45FA29FFB9A1}">
      <dgm:prSet/>
      <dgm:spPr/>
      <dgm:t>
        <a:bodyPr/>
        <a:lstStyle/>
        <a:p>
          <a:endParaRPr lang="en-US"/>
        </a:p>
      </dgm:t>
    </dgm:pt>
    <dgm:pt modelId="{8F61E324-1787-4386-8EDE-C708E1A61451}" type="sibTrans" cxnId="{26D3EF07-A219-4512-B307-45FA29FFB9A1}">
      <dgm:prSet/>
      <dgm:spPr/>
      <dgm:t>
        <a:bodyPr/>
        <a:lstStyle/>
        <a:p>
          <a:endParaRPr lang="en-US"/>
        </a:p>
      </dgm:t>
    </dgm:pt>
    <dgm:pt modelId="{69E428BF-8BE9-401C-8642-AF4FA679FF41}">
      <dgm:prSet/>
      <dgm:spPr/>
      <dgm:t>
        <a:bodyPr/>
        <a:lstStyle/>
        <a:p>
          <a:pPr rtl="0"/>
          <a:r>
            <a:rPr lang="en-US" dirty="0"/>
            <a:t>“Sold” or “otherwise transferred” – For stock in trade, transfer takes place on conveyance</a:t>
          </a:r>
        </a:p>
      </dgm:t>
    </dgm:pt>
    <dgm:pt modelId="{34B6E797-646A-45AF-9BB6-4B528306B6FB}" type="parTrans" cxnId="{5EAAEF7D-C23A-4E85-8101-4185777744C2}">
      <dgm:prSet/>
      <dgm:spPr/>
      <dgm:t>
        <a:bodyPr/>
        <a:lstStyle/>
        <a:p>
          <a:endParaRPr lang="en-US"/>
        </a:p>
      </dgm:t>
    </dgm:pt>
    <dgm:pt modelId="{5760F982-DDDF-4A24-9861-7E4F7C7890B3}" type="sibTrans" cxnId="{5EAAEF7D-C23A-4E85-8101-4185777744C2}">
      <dgm:prSet/>
      <dgm:spPr/>
      <dgm:t>
        <a:bodyPr/>
        <a:lstStyle/>
        <a:p>
          <a:endParaRPr lang="en-US"/>
        </a:p>
      </dgm:t>
    </dgm:pt>
    <dgm:pt modelId="{81806579-E2C8-4765-AAC7-4F0A1DAEA9FE}">
      <dgm:prSet/>
      <dgm:spPr/>
      <dgm:t>
        <a:bodyPr/>
        <a:lstStyle/>
        <a:p>
          <a:pPr rtl="0"/>
          <a:r>
            <a:rPr lang="en-US" dirty="0"/>
            <a:t>Even otherwise, no “transfer” when a mere license is granted to enter the land for development</a:t>
          </a:r>
        </a:p>
      </dgm:t>
    </dgm:pt>
    <dgm:pt modelId="{D552B181-384D-4016-8229-C9814274BF0D}" type="parTrans" cxnId="{924BD4A0-3328-432A-9D8B-BD68B96AC3B0}">
      <dgm:prSet/>
      <dgm:spPr/>
      <dgm:t>
        <a:bodyPr/>
        <a:lstStyle/>
        <a:p>
          <a:endParaRPr lang="en-US"/>
        </a:p>
      </dgm:t>
    </dgm:pt>
    <dgm:pt modelId="{EB7CAE9C-DB17-45E5-AF3D-4476DF6E64E1}" type="sibTrans" cxnId="{924BD4A0-3328-432A-9D8B-BD68B96AC3B0}">
      <dgm:prSet/>
      <dgm:spPr/>
      <dgm:t>
        <a:bodyPr/>
        <a:lstStyle/>
        <a:p>
          <a:endParaRPr lang="en-US"/>
        </a:p>
      </dgm:t>
    </dgm:pt>
    <dgm:pt modelId="{BF6DD8E3-3DE4-4DD1-A90D-7DAA46E98BB7}">
      <dgm:prSet/>
      <dgm:spPr/>
      <dgm:t>
        <a:bodyPr/>
        <a:lstStyle/>
        <a:p>
          <a:pPr rtl="0"/>
          <a:r>
            <a:rPr lang="en-US" dirty="0" err="1"/>
            <a:t>Seshasayee</a:t>
          </a:r>
          <a:r>
            <a:rPr lang="en-US" dirty="0"/>
            <a:t> Steels P </a:t>
          </a:r>
          <a:r>
            <a:rPr lang="en-US" dirty="0" err="1"/>
            <a:t>LTd</a:t>
          </a:r>
          <a:r>
            <a:rPr lang="en-US" dirty="0"/>
            <a:t> [2020](421 ITR 46)</a:t>
          </a:r>
        </a:p>
      </dgm:t>
    </dgm:pt>
    <dgm:pt modelId="{27E2B80E-BDB0-4BD8-986C-2A526B27F993}" type="parTrans" cxnId="{A4960E62-9BDD-431B-9F2A-D3C8E2924220}">
      <dgm:prSet/>
      <dgm:spPr/>
      <dgm:t>
        <a:bodyPr/>
        <a:lstStyle/>
        <a:p>
          <a:endParaRPr lang="en-US"/>
        </a:p>
      </dgm:t>
    </dgm:pt>
    <dgm:pt modelId="{3F858328-3BC6-4D8B-9F52-0FDBA1B22E44}" type="sibTrans" cxnId="{A4960E62-9BDD-431B-9F2A-D3C8E2924220}">
      <dgm:prSet/>
      <dgm:spPr/>
      <dgm:t>
        <a:bodyPr/>
        <a:lstStyle/>
        <a:p>
          <a:endParaRPr lang="en-US"/>
        </a:p>
      </dgm:t>
    </dgm:pt>
    <dgm:pt modelId="{CDB304D8-6960-4640-BD71-4C1EF7EC9361}">
      <dgm:prSet/>
      <dgm:spPr/>
      <dgm:t>
        <a:bodyPr/>
        <a:lstStyle/>
        <a:p>
          <a:pPr rtl="0"/>
          <a:r>
            <a:rPr lang="en-US" dirty="0"/>
            <a:t>Point of taxation in cases where JDA is entered into after conversion of capital asset to stock in trade</a:t>
          </a:r>
        </a:p>
      </dgm:t>
    </dgm:pt>
    <dgm:pt modelId="{8467CB22-92EC-499A-9B04-1DD14972C839}" type="parTrans" cxnId="{C4CC3F02-A697-4279-8F1C-EFE178D1FCE3}">
      <dgm:prSet/>
      <dgm:spPr/>
      <dgm:t>
        <a:bodyPr/>
        <a:lstStyle/>
        <a:p>
          <a:endParaRPr lang="en-US"/>
        </a:p>
      </dgm:t>
    </dgm:pt>
    <dgm:pt modelId="{735CB311-14B3-47D7-84EC-AA9E995F5CAB}" type="sibTrans" cxnId="{C4CC3F02-A697-4279-8F1C-EFE178D1FCE3}">
      <dgm:prSet/>
      <dgm:spPr/>
      <dgm:t>
        <a:bodyPr/>
        <a:lstStyle/>
        <a:p>
          <a:endParaRPr lang="en-US"/>
        </a:p>
      </dgm:t>
    </dgm:pt>
    <dgm:pt modelId="{3617AB0E-A388-41FC-94EB-429E57881FFD}">
      <dgm:prSet/>
      <dgm:spPr/>
      <dgm:t>
        <a:bodyPr/>
        <a:lstStyle/>
        <a:p>
          <a:pPr rtl="0"/>
          <a:r>
            <a:rPr lang="en-US" dirty="0"/>
            <a:t>DCIT vs. Crest Hotels </a:t>
          </a:r>
          <a:r>
            <a:rPr lang="en-US" dirty="0" err="1"/>
            <a:t>LTd</a:t>
          </a:r>
          <a:r>
            <a:rPr lang="en-US" dirty="0"/>
            <a:t> 2001 78 ITD213 Mum</a:t>
          </a:r>
        </a:p>
      </dgm:t>
    </dgm:pt>
    <dgm:pt modelId="{F54399E0-202D-473B-918A-168E6C155CF1}" type="parTrans" cxnId="{2C4C83B4-F6CA-4FFD-BE76-856DE10690CF}">
      <dgm:prSet/>
      <dgm:spPr/>
      <dgm:t>
        <a:bodyPr/>
        <a:lstStyle/>
        <a:p>
          <a:endParaRPr lang="en-US"/>
        </a:p>
      </dgm:t>
    </dgm:pt>
    <dgm:pt modelId="{81C841F5-82DD-4F3A-8C6F-9574045CDC1D}" type="sibTrans" cxnId="{2C4C83B4-F6CA-4FFD-BE76-856DE10690CF}">
      <dgm:prSet/>
      <dgm:spPr/>
      <dgm:t>
        <a:bodyPr/>
        <a:lstStyle/>
        <a:p>
          <a:endParaRPr lang="en-US"/>
        </a:p>
      </dgm:t>
    </dgm:pt>
    <dgm:pt modelId="{E5ACCBEA-5EAF-4C2A-8503-1AF2997A9EE2}">
      <dgm:prSet/>
      <dgm:spPr/>
      <dgm:t>
        <a:bodyPr/>
        <a:lstStyle/>
        <a:p>
          <a:pPr rtl="0"/>
          <a:r>
            <a:rPr lang="en-US" dirty="0"/>
            <a:t>R. </a:t>
          </a:r>
          <a:r>
            <a:rPr lang="en-US" dirty="0" err="1"/>
            <a:t>Gopinath</a:t>
          </a:r>
          <a:r>
            <a:rPr lang="en-US" dirty="0"/>
            <a:t> (HUF) v. ACIT 2010 133 TTJ 595 Chennai</a:t>
          </a:r>
        </a:p>
      </dgm:t>
    </dgm:pt>
    <dgm:pt modelId="{8E65FC2F-535F-4F6E-9147-40F8F0B0E2C1}" type="parTrans" cxnId="{B1A67A43-A1D8-409D-8B7A-8756D2BA8DA3}">
      <dgm:prSet/>
      <dgm:spPr/>
      <dgm:t>
        <a:bodyPr/>
        <a:lstStyle/>
        <a:p>
          <a:endParaRPr lang="en-US"/>
        </a:p>
      </dgm:t>
    </dgm:pt>
    <dgm:pt modelId="{E561AF14-9FFC-4DDD-A230-4E8D207BC00B}" type="sibTrans" cxnId="{B1A67A43-A1D8-409D-8B7A-8756D2BA8DA3}">
      <dgm:prSet/>
      <dgm:spPr/>
      <dgm:t>
        <a:bodyPr/>
        <a:lstStyle/>
        <a:p>
          <a:endParaRPr lang="en-US"/>
        </a:p>
      </dgm:t>
    </dgm:pt>
    <dgm:pt modelId="{26AEAAEE-24A0-48E4-A9B8-57AA34509D90}">
      <dgm:prSet/>
      <dgm:spPr/>
      <dgm:t>
        <a:bodyPr/>
        <a:lstStyle/>
        <a:p>
          <a:pPr rtl="0"/>
          <a:r>
            <a:rPr lang="en-US" dirty="0"/>
            <a:t>As and when such stock in trade is ultimately sold or transferred the frozen capital gains would be offered to tax proportionately as and when such stock in trade is sold </a:t>
          </a:r>
          <a:r>
            <a:rPr lang="en-US" dirty="0" err="1"/>
            <a:t>alongwith</a:t>
          </a:r>
          <a:r>
            <a:rPr lang="en-US" dirty="0"/>
            <a:t> the business income arising on the sale of stock</a:t>
          </a:r>
        </a:p>
      </dgm:t>
    </dgm:pt>
    <dgm:pt modelId="{36A7062E-4EB3-48A5-9844-137521D8B68A}" type="parTrans" cxnId="{20D4D5F6-F90E-48D7-A071-2F2310921754}">
      <dgm:prSet/>
      <dgm:spPr/>
      <dgm:t>
        <a:bodyPr/>
        <a:lstStyle/>
        <a:p>
          <a:endParaRPr lang="en-US"/>
        </a:p>
      </dgm:t>
    </dgm:pt>
    <dgm:pt modelId="{A5C76114-16E3-41B0-B00C-A7FB84AE14AB}" type="sibTrans" cxnId="{20D4D5F6-F90E-48D7-A071-2F2310921754}">
      <dgm:prSet/>
      <dgm:spPr/>
      <dgm:t>
        <a:bodyPr/>
        <a:lstStyle/>
        <a:p>
          <a:endParaRPr lang="en-US"/>
        </a:p>
      </dgm:t>
    </dgm:pt>
    <dgm:pt modelId="{53485C3C-3A02-4788-A55D-3976AAA715EF}" type="pres">
      <dgm:prSet presAssocID="{AFC9F0FE-6E00-45DA-9D5B-503B39F3FB94}" presName="linear" presStyleCnt="0">
        <dgm:presLayoutVars>
          <dgm:animLvl val="lvl"/>
          <dgm:resizeHandles val="exact"/>
        </dgm:presLayoutVars>
      </dgm:prSet>
      <dgm:spPr/>
      <dgm:t>
        <a:bodyPr/>
        <a:lstStyle/>
        <a:p>
          <a:endParaRPr lang="en-GB"/>
        </a:p>
      </dgm:t>
    </dgm:pt>
    <dgm:pt modelId="{F535F37D-651C-4920-B430-7D6F1C400091}" type="pres">
      <dgm:prSet presAssocID="{7EF1D5AF-CD33-49DE-A9AF-62DC836F3F36}" presName="parentText" presStyleLbl="node1" presStyleIdx="0" presStyleCnt="7">
        <dgm:presLayoutVars>
          <dgm:chMax val="0"/>
          <dgm:bulletEnabled val="1"/>
        </dgm:presLayoutVars>
      </dgm:prSet>
      <dgm:spPr/>
      <dgm:t>
        <a:bodyPr/>
        <a:lstStyle/>
        <a:p>
          <a:endParaRPr lang="en-GB"/>
        </a:p>
      </dgm:t>
    </dgm:pt>
    <dgm:pt modelId="{DDE2A964-C7E9-40BA-B3E9-D98B793E0A20}" type="pres">
      <dgm:prSet presAssocID="{8F61E324-1787-4386-8EDE-C708E1A61451}" presName="spacer" presStyleCnt="0"/>
      <dgm:spPr/>
    </dgm:pt>
    <dgm:pt modelId="{9CC40CF9-D840-4D8E-BAB4-8CB9BC94F4BB}" type="pres">
      <dgm:prSet presAssocID="{69E428BF-8BE9-401C-8642-AF4FA679FF41}" presName="parentText" presStyleLbl="node1" presStyleIdx="1" presStyleCnt="7">
        <dgm:presLayoutVars>
          <dgm:chMax val="0"/>
          <dgm:bulletEnabled val="1"/>
        </dgm:presLayoutVars>
      </dgm:prSet>
      <dgm:spPr/>
      <dgm:t>
        <a:bodyPr/>
        <a:lstStyle/>
        <a:p>
          <a:endParaRPr lang="en-GB"/>
        </a:p>
      </dgm:t>
    </dgm:pt>
    <dgm:pt modelId="{291E2B2A-783A-4FDB-AB45-7BD2260486F9}" type="pres">
      <dgm:prSet presAssocID="{5760F982-DDDF-4A24-9861-7E4F7C7890B3}" presName="spacer" presStyleCnt="0"/>
      <dgm:spPr/>
    </dgm:pt>
    <dgm:pt modelId="{5BBF1490-F3F8-446B-8A70-CAF39AC75518}" type="pres">
      <dgm:prSet presAssocID="{81806579-E2C8-4765-AAC7-4F0A1DAEA9FE}" presName="parentText" presStyleLbl="node1" presStyleIdx="2" presStyleCnt="7">
        <dgm:presLayoutVars>
          <dgm:chMax val="0"/>
          <dgm:bulletEnabled val="1"/>
        </dgm:presLayoutVars>
      </dgm:prSet>
      <dgm:spPr/>
      <dgm:t>
        <a:bodyPr/>
        <a:lstStyle/>
        <a:p>
          <a:endParaRPr lang="en-GB"/>
        </a:p>
      </dgm:t>
    </dgm:pt>
    <dgm:pt modelId="{0C9C905B-80C5-454A-BE44-B37CA05E42A1}" type="pres">
      <dgm:prSet presAssocID="{81806579-E2C8-4765-AAC7-4F0A1DAEA9FE}" presName="childText" presStyleLbl="revTx" presStyleIdx="0" presStyleCnt="1">
        <dgm:presLayoutVars>
          <dgm:bulletEnabled val="1"/>
        </dgm:presLayoutVars>
      </dgm:prSet>
      <dgm:spPr/>
      <dgm:t>
        <a:bodyPr/>
        <a:lstStyle/>
        <a:p>
          <a:endParaRPr lang="en-GB"/>
        </a:p>
      </dgm:t>
    </dgm:pt>
    <dgm:pt modelId="{10D77868-5A3D-4E1B-A077-8770E9CD7057}" type="pres">
      <dgm:prSet presAssocID="{CDB304D8-6960-4640-BD71-4C1EF7EC9361}" presName="parentText" presStyleLbl="node1" presStyleIdx="3" presStyleCnt="7">
        <dgm:presLayoutVars>
          <dgm:chMax val="0"/>
          <dgm:bulletEnabled val="1"/>
        </dgm:presLayoutVars>
      </dgm:prSet>
      <dgm:spPr/>
      <dgm:t>
        <a:bodyPr/>
        <a:lstStyle/>
        <a:p>
          <a:endParaRPr lang="en-GB"/>
        </a:p>
      </dgm:t>
    </dgm:pt>
    <dgm:pt modelId="{550279D7-8C54-42E5-9D4E-4C9E8B7BC830}" type="pres">
      <dgm:prSet presAssocID="{735CB311-14B3-47D7-84EC-AA9E995F5CAB}" presName="spacer" presStyleCnt="0"/>
      <dgm:spPr/>
    </dgm:pt>
    <dgm:pt modelId="{F3C35C7E-F166-41BF-A7B5-34D4E3970792}" type="pres">
      <dgm:prSet presAssocID="{3617AB0E-A388-41FC-94EB-429E57881FFD}" presName="parentText" presStyleLbl="node1" presStyleIdx="4" presStyleCnt="7">
        <dgm:presLayoutVars>
          <dgm:chMax val="0"/>
          <dgm:bulletEnabled val="1"/>
        </dgm:presLayoutVars>
      </dgm:prSet>
      <dgm:spPr/>
      <dgm:t>
        <a:bodyPr/>
        <a:lstStyle/>
        <a:p>
          <a:endParaRPr lang="en-GB"/>
        </a:p>
      </dgm:t>
    </dgm:pt>
    <dgm:pt modelId="{BBEC45A3-337A-47D7-AD6D-F95CF65CA24B}" type="pres">
      <dgm:prSet presAssocID="{81C841F5-82DD-4F3A-8C6F-9574045CDC1D}" presName="spacer" presStyleCnt="0"/>
      <dgm:spPr/>
    </dgm:pt>
    <dgm:pt modelId="{9AA91306-126F-42AD-8A71-C410A0DE0A6E}" type="pres">
      <dgm:prSet presAssocID="{E5ACCBEA-5EAF-4C2A-8503-1AF2997A9EE2}" presName="parentText" presStyleLbl="node1" presStyleIdx="5" presStyleCnt="7">
        <dgm:presLayoutVars>
          <dgm:chMax val="0"/>
          <dgm:bulletEnabled val="1"/>
        </dgm:presLayoutVars>
      </dgm:prSet>
      <dgm:spPr/>
      <dgm:t>
        <a:bodyPr/>
        <a:lstStyle/>
        <a:p>
          <a:endParaRPr lang="en-GB"/>
        </a:p>
      </dgm:t>
    </dgm:pt>
    <dgm:pt modelId="{4D0EBD5A-9073-4BC5-A815-45530A261AA2}" type="pres">
      <dgm:prSet presAssocID="{E561AF14-9FFC-4DDD-A230-4E8D207BC00B}" presName="spacer" presStyleCnt="0"/>
      <dgm:spPr/>
    </dgm:pt>
    <dgm:pt modelId="{4CC4A7FD-289D-4340-B5CE-614F723E49B2}" type="pres">
      <dgm:prSet presAssocID="{26AEAAEE-24A0-48E4-A9B8-57AA34509D90}" presName="parentText" presStyleLbl="node1" presStyleIdx="6" presStyleCnt="7">
        <dgm:presLayoutVars>
          <dgm:chMax val="0"/>
          <dgm:bulletEnabled val="1"/>
        </dgm:presLayoutVars>
      </dgm:prSet>
      <dgm:spPr/>
      <dgm:t>
        <a:bodyPr/>
        <a:lstStyle/>
        <a:p>
          <a:endParaRPr lang="en-GB"/>
        </a:p>
      </dgm:t>
    </dgm:pt>
  </dgm:ptLst>
  <dgm:cxnLst>
    <dgm:cxn modelId="{A4960E62-9BDD-431B-9F2A-D3C8E2924220}" srcId="{81806579-E2C8-4765-AAC7-4F0A1DAEA9FE}" destId="{BF6DD8E3-3DE4-4DD1-A90D-7DAA46E98BB7}" srcOrd="0" destOrd="0" parTransId="{27E2B80E-BDB0-4BD8-986C-2A526B27F993}" sibTransId="{3F858328-3BC6-4D8B-9F52-0FDBA1B22E44}"/>
    <dgm:cxn modelId="{5EAAEF7D-C23A-4E85-8101-4185777744C2}" srcId="{AFC9F0FE-6E00-45DA-9D5B-503B39F3FB94}" destId="{69E428BF-8BE9-401C-8642-AF4FA679FF41}" srcOrd="1" destOrd="0" parTransId="{34B6E797-646A-45AF-9BB6-4B528306B6FB}" sibTransId="{5760F982-DDDF-4A24-9861-7E4F7C7890B3}"/>
    <dgm:cxn modelId="{B73230A2-4D13-4F8E-B984-4324759A464E}" type="presOf" srcId="{26AEAAEE-24A0-48E4-A9B8-57AA34509D90}" destId="{4CC4A7FD-289D-4340-B5CE-614F723E49B2}" srcOrd="0" destOrd="0" presId="urn:microsoft.com/office/officeart/2005/8/layout/vList2"/>
    <dgm:cxn modelId="{65A86BE7-B75A-4447-9F46-116EF0897624}" type="presOf" srcId="{69E428BF-8BE9-401C-8642-AF4FA679FF41}" destId="{9CC40CF9-D840-4D8E-BAB4-8CB9BC94F4BB}" srcOrd="0" destOrd="0" presId="urn:microsoft.com/office/officeart/2005/8/layout/vList2"/>
    <dgm:cxn modelId="{B66718F3-0809-408B-80A8-29AC4FDE6155}" type="presOf" srcId="{E5ACCBEA-5EAF-4C2A-8503-1AF2997A9EE2}" destId="{9AA91306-126F-42AD-8A71-C410A0DE0A6E}" srcOrd="0" destOrd="0" presId="urn:microsoft.com/office/officeart/2005/8/layout/vList2"/>
    <dgm:cxn modelId="{1FB42DBD-058A-470F-8110-9772B75655CE}" type="presOf" srcId="{AFC9F0FE-6E00-45DA-9D5B-503B39F3FB94}" destId="{53485C3C-3A02-4788-A55D-3976AAA715EF}" srcOrd="0" destOrd="0" presId="urn:microsoft.com/office/officeart/2005/8/layout/vList2"/>
    <dgm:cxn modelId="{A3D31DE5-866D-4B14-B66C-C5E1182AB66B}" type="presOf" srcId="{BF6DD8E3-3DE4-4DD1-A90D-7DAA46E98BB7}" destId="{0C9C905B-80C5-454A-BE44-B37CA05E42A1}" srcOrd="0" destOrd="0" presId="urn:microsoft.com/office/officeart/2005/8/layout/vList2"/>
    <dgm:cxn modelId="{7AD13400-BBEC-4017-B1F1-21177C72DE46}" type="presOf" srcId="{CDB304D8-6960-4640-BD71-4C1EF7EC9361}" destId="{10D77868-5A3D-4E1B-A077-8770E9CD7057}" srcOrd="0" destOrd="0" presId="urn:microsoft.com/office/officeart/2005/8/layout/vList2"/>
    <dgm:cxn modelId="{B1A67A43-A1D8-409D-8B7A-8756D2BA8DA3}" srcId="{AFC9F0FE-6E00-45DA-9D5B-503B39F3FB94}" destId="{E5ACCBEA-5EAF-4C2A-8503-1AF2997A9EE2}" srcOrd="5" destOrd="0" parTransId="{8E65FC2F-535F-4F6E-9147-40F8F0B0E2C1}" sibTransId="{E561AF14-9FFC-4DDD-A230-4E8D207BC00B}"/>
    <dgm:cxn modelId="{20D4D5F6-F90E-48D7-A071-2F2310921754}" srcId="{AFC9F0FE-6E00-45DA-9D5B-503B39F3FB94}" destId="{26AEAAEE-24A0-48E4-A9B8-57AA34509D90}" srcOrd="6" destOrd="0" parTransId="{36A7062E-4EB3-48A5-9844-137521D8B68A}" sibTransId="{A5C76114-16E3-41B0-B00C-A7FB84AE14AB}"/>
    <dgm:cxn modelId="{26D3EF07-A219-4512-B307-45FA29FFB9A1}" srcId="{AFC9F0FE-6E00-45DA-9D5B-503B39F3FB94}" destId="{7EF1D5AF-CD33-49DE-A9AF-62DC836F3F36}" srcOrd="0" destOrd="0" parTransId="{2DACFA67-B32F-4C77-8E84-186D3A37974C}" sibTransId="{8F61E324-1787-4386-8EDE-C708E1A61451}"/>
    <dgm:cxn modelId="{C4CC3F02-A697-4279-8F1C-EFE178D1FCE3}" srcId="{AFC9F0FE-6E00-45DA-9D5B-503B39F3FB94}" destId="{CDB304D8-6960-4640-BD71-4C1EF7EC9361}" srcOrd="3" destOrd="0" parTransId="{8467CB22-92EC-499A-9B04-1DD14972C839}" sibTransId="{735CB311-14B3-47D7-84EC-AA9E995F5CAB}"/>
    <dgm:cxn modelId="{924BD4A0-3328-432A-9D8B-BD68B96AC3B0}" srcId="{AFC9F0FE-6E00-45DA-9D5B-503B39F3FB94}" destId="{81806579-E2C8-4765-AAC7-4F0A1DAEA9FE}" srcOrd="2" destOrd="0" parTransId="{D552B181-384D-4016-8229-C9814274BF0D}" sibTransId="{EB7CAE9C-DB17-45E5-AF3D-4476DF6E64E1}"/>
    <dgm:cxn modelId="{77F187A2-3FCA-492A-B952-F240BD6F94DA}" type="presOf" srcId="{81806579-E2C8-4765-AAC7-4F0A1DAEA9FE}" destId="{5BBF1490-F3F8-446B-8A70-CAF39AC75518}" srcOrd="0" destOrd="0" presId="urn:microsoft.com/office/officeart/2005/8/layout/vList2"/>
    <dgm:cxn modelId="{EDCE5BA9-A887-491A-9C2C-93447395EDF9}" type="presOf" srcId="{3617AB0E-A388-41FC-94EB-429E57881FFD}" destId="{F3C35C7E-F166-41BF-A7B5-34D4E3970792}" srcOrd="0" destOrd="0" presId="urn:microsoft.com/office/officeart/2005/8/layout/vList2"/>
    <dgm:cxn modelId="{17FFEE15-330A-4696-8184-1B8F32585E6A}" type="presOf" srcId="{7EF1D5AF-CD33-49DE-A9AF-62DC836F3F36}" destId="{F535F37D-651C-4920-B430-7D6F1C400091}" srcOrd="0" destOrd="0" presId="urn:microsoft.com/office/officeart/2005/8/layout/vList2"/>
    <dgm:cxn modelId="{2C4C83B4-F6CA-4FFD-BE76-856DE10690CF}" srcId="{AFC9F0FE-6E00-45DA-9D5B-503B39F3FB94}" destId="{3617AB0E-A388-41FC-94EB-429E57881FFD}" srcOrd="4" destOrd="0" parTransId="{F54399E0-202D-473B-918A-168E6C155CF1}" sibTransId="{81C841F5-82DD-4F3A-8C6F-9574045CDC1D}"/>
    <dgm:cxn modelId="{3A019213-9FA6-418C-8852-C97CAA09A2D9}" type="presParOf" srcId="{53485C3C-3A02-4788-A55D-3976AAA715EF}" destId="{F535F37D-651C-4920-B430-7D6F1C400091}" srcOrd="0" destOrd="0" presId="urn:microsoft.com/office/officeart/2005/8/layout/vList2"/>
    <dgm:cxn modelId="{020D084E-26E7-4C8C-9CBC-27141D50D5FD}" type="presParOf" srcId="{53485C3C-3A02-4788-A55D-3976AAA715EF}" destId="{DDE2A964-C7E9-40BA-B3E9-D98B793E0A20}" srcOrd="1" destOrd="0" presId="urn:microsoft.com/office/officeart/2005/8/layout/vList2"/>
    <dgm:cxn modelId="{666F430C-E9C6-4447-B43D-12BC3226BBB7}" type="presParOf" srcId="{53485C3C-3A02-4788-A55D-3976AAA715EF}" destId="{9CC40CF9-D840-4D8E-BAB4-8CB9BC94F4BB}" srcOrd="2" destOrd="0" presId="urn:microsoft.com/office/officeart/2005/8/layout/vList2"/>
    <dgm:cxn modelId="{FCA762F8-7A6D-4EF7-AA89-A20CFF21EC33}" type="presParOf" srcId="{53485C3C-3A02-4788-A55D-3976AAA715EF}" destId="{291E2B2A-783A-4FDB-AB45-7BD2260486F9}" srcOrd="3" destOrd="0" presId="urn:microsoft.com/office/officeart/2005/8/layout/vList2"/>
    <dgm:cxn modelId="{DBABB08E-ED7A-468A-B09E-0A54858255E6}" type="presParOf" srcId="{53485C3C-3A02-4788-A55D-3976AAA715EF}" destId="{5BBF1490-F3F8-446B-8A70-CAF39AC75518}" srcOrd="4" destOrd="0" presId="urn:microsoft.com/office/officeart/2005/8/layout/vList2"/>
    <dgm:cxn modelId="{6B26F915-72DC-4C01-9194-62A30463AA56}" type="presParOf" srcId="{53485C3C-3A02-4788-A55D-3976AAA715EF}" destId="{0C9C905B-80C5-454A-BE44-B37CA05E42A1}" srcOrd="5" destOrd="0" presId="urn:microsoft.com/office/officeart/2005/8/layout/vList2"/>
    <dgm:cxn modelId="{74D16975-C02B-4B4A-B480-FC8CC6B4B908}" type="presParOf" srcId="{53485C3C-3A02-4788-A55D-3976AAA715EF}" destId="{10D77868-5A3D-4E1B-A077-8770E9CD7057}" srcOrd="6" destOrd="0" presId="urn:microsoft.com/office/officeart/2005/8/layout/vList2"/>
    <dgm:cxn modelId="{60EFD2B3-741C-4282-9D40-DE1E61F2BBDC}" type="presParOf" srcId="{53485C3C-3A02-4788-A55D-3976AAA715EF}" destId="{550279D7-8C54-42E5-9D4E-4C9E8B7BC830}" srcOrd="7" destOrd="0" presId="urn:microsoft.com/office/officeart/2005/8/layout/vList2"/>
    <dgm:cxn modelId="{E78029CE-6064-44D9-99C3-9A175098207E}" type="presParOf" srcId="{53485C3C-3A02-4788-A55D-3976AAA715EF}" destId="{F3C35C7E-F166-41BF-A7B5-34D4E3970792}" srcOrd="8" destOrd="0" presId="urn:microsoft.com/office/officeart/2005/8/layout/vList2"/>
    <dgm:cxn modelId="{FD303563-8D26-49DA-B535-958E986354EF}" type="presParOf" srcId="{53485C3C-3A02-4788-A55D-3976AAA715EF}" destId="{BBEC45A3-337A-47D7-AD6D-F95CF65CA24B}" srcOrd="9" destOrd="0" presId="urn:microsoft.com/office/officeart/2005/8/layout/vList2"/>
    <dgm:cxn modelId="{C0E4726E-2967-4DE1-A7A0-7EBD0216AEEB}" type="presParOf" srcId="{53485C3C-3A02-4788-A55D-3976AAA715EF}" destId="{9AA91306-126F-42AD-8A71-C410A0DE0A6E}" srcOrd="10" destOrd="0" presId="urn:microsoft.com/office/officeart/2005/8/layout/vList2"/>
    <dgm:cxn modelId="{7E4A0C4A-9D41-4534-8504-FAA4102A70F8}" type="presParOf" srcId="{53485C3C-3A02-4788-A55D-3976AAA715EF}" destId="{4D0EBD5A-9073-4BC5-A815-45530A261AA2}" srcOrd="11" destOrd="0" presId="urn:microsoft.com/office/officeart/2005/8/layout/vList2"/>
    <dgm:cxn modelId="{B29D6083-581E-42C3-AB54-7A242EBC158E}" type="presParOf" srcId="{53485C3C-3A02-4788-A55D-3976AAA715EF}" destId="{4CC4A7FD-289D-4340-B5CE-614F723E49B2}"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5FC1392-8447-4CFB-8FE6-6E77D4E74949}"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22319E8A-E033-4E75-8D71-03D8BBD10730}">
      <dgm:prSet phldrT="[Text]"/>
      <dgm:spPr/>
      <dgm:t>
        <a:bodyPr/>
        <a:lstStyle/>
        <a:p>
          <a:r>
            <a:rPr lang="en-US" dirty="0"/>
            <a:t>Residential Property</a:t>
          </a:r>
        </a:p>
      </dgm:t>
    </dgm:pt>
    <dgm:pt modelId="{F568D399-E261-406C-A921-35171BC74A57}" type="parTrans" cxnId="{52310AA7-9C32-45A1-B454-C946A1618F3D}">
      <dgm:prSet/>
      <dgm:spPr/>
      <dgm:t>
        <a:bodyPr/>
        <a:lstStyle/>
        <a:p>
          <a:endParaRPr lang="en-US"/>
        </a:p>
      </dgm:t>
    </dgm:pt>
    <dgm:pt modelId="{B8D447B4-C437-4FCD-8FC1-2F62B82BCB03}" type="sibTrans" cxnId="{52310AA7-9C32-45A1-B454-C946A1618F3D}">
      <dgm:prSet/>
      <dgm:spPr/>
      <dgm:t>
        <a:bodyPr/>
        <a:lstStyle/>
        <a:p>
          <a:endParaRPr lang="en-US"/>
        </a:p>
      </dgm:t>
    </dgm:pt>
    <dgm:pt modelId="{C92DDB65-90AE-4E03-83AA-59586A985A81}">
      <dgm:prSet phldrT="[Text]"/>
      <dgm:spPr/>
      <dgm:t>
        <a:bodyPr/>
        <a:lstStyle/>
        <a:p>
          <a:r>
            <a:rPr lang="en-US" dirty="0"/>
            <a:t>Commercial Property</a:t>
          </a:r>
        </a:p>
      </dgm:t>
    </dgm:pt>
    <dgm:pt modelId="{DC76B04D-4A97-4225-B2ED-0E735152C3EF}" type="parTrans" cxnId="{9EEB9909-976B-4F05-928C-7CB1062F24C9}">
      <dgm:prSet/>
      <dgm:spPr/>
      <dgm:t>
        <a:bodyPr/>
        <a:lstStyle/>
        <a:p>
          <a:endParaRPr lang="en-US"/>
        </a:p>
      </dgm:t>
    </dgm:pt>
    <dgm:pt modelId="{17C15505-2DD8-4881-9421-0F386D42124D}" type="sibTrans" cxnId="{9EEB9909-976B-4F05-928C-7CB1062F24C9}">
      <dgm:prSet/>
      <dgm:spPr/>
      <dgm:t>
        <a:bodyPr/>
        <a:lstStyle/>
        <a:p>
          <a:endParaRPr lang="en-US"/>
        </a:p>
      </dgm:t>
    </dgm:pt>
    <dgm:pt modelId="{B4BAD124-1298-4CBD-BE6D-8FF7EF044DD8}" type="pres">
      <dgm:prSet presAssocID="{05FC1392-8447-4CFB-8FE6-6E77D4E74949}" presName="diagram" presStyleCnt="0">
        <dgm:presLayoutVars>
          <dgm:chPref val="1"/>
          <dgm:dir/>
          <dgm:animOne val="branch"/>
          <dgm:animLvl val="lvl"/>
          <dgm:resizeHandles/>
        </dgm:presLayoutVars>
      </dgm:prSet>
      <dgm:spPr/>
      <dgm:t>
        <a:bodyPr/>
        <a:lstStyle/>
        <a:p>
          <a:endParaRPr lang="en-GB"/>
        </a:p>
      </dgm:t>
    </dgm:pt>
    <dgm:pt modelId="{4B04AB15-AEAF-4F33-858D-675945970251}" type="pres">
      <dgm:prSet presAssocID="{22319E8A-E033-4E75-8D71-03D8BBD10730}" presName="root" presStyleCnt="0"/>
      <dgm:spPr/>
    </dgm:pt>
    <dgm:pt modelId="{E1206A59-8174-4B89-8107-A72AF6D12518}" type="pres">
      <dgm:prSet presAssocID="{22319E8A-E033-4E75-8D71-03D8BBD10730}" presName="rootComposite" presStyleCnt="0"/>
      <dgm:spPr/>
    </dgm:pt>
    <dgm:pt modelId="{48FF8418-37D7-46B2-9691-4092F0EBB0FD}" type="pres">
      <dgm:prSet presAssocID="{22319E8A-E033-4E75-8D71-03D8BBD10730}" presName="rootText" presStyleLbl="node1" presStyleIdx="0" presStyleCnt="2"/>
      <dgm:spPr/>
      <dgm:t>
        <a:bodyPr/>
        <a:lstStyle/>
        <a:p>
          <a:endParaRPr lang="en-GB"/>
        </a:p>
      </dgm:t>
    </dgm:pt>
    <dgm:pt modelId="{084CE6C8-5A25-4297-BFB7-06E6EF15AE3D}" type="pres">
      <dgm:prSet presAssocID="{22319E8A-E033-4E75-8D71-03D8BBD10730}" presName="rootConnector" presStyleLbl="node1" presStyleIdx="0" presStyleCnt="2"/>
      <dgm:spPr/>
      <dgm:t>
        <a:bodyPr/>
        <a:lstStyle/>
        <a:p>
          <a:endParaRPr lang="en-GB"/>
        </a:p>
      </dgm:t>
    </dgm:pt>
    <dgm:pt modelId="{968AAF2D-278D-4E1F-822C-13F72AA9351A}" type="pres">
      <dgm:prSet presAssocID="{22319E8A-E033-4E75-8D71-03D8BBD10730}" presName="childShape" presStyleCnt="0"/>
      <dgm:spPr/>
    </dgm:pt>
    <dgm:pt modelId="{093265FE-54A6-4F2F-BF62-9EDED5293BE3}" type="pres">
      <dgm:prSet presAssocID="{C92DDB65-90AE-4E03-83AA-59586A985A81}" presName="root" presStyleCnt="0"/>
      <dgm:spPr/>
    </dgm:pt>
    <dgm:pt modelId="{06295FC2-6DDE-4721-8DB4-18BA382B73DB}" type="pres">
      <dgm:prSet presAssocID="{C92DDB65-90AE-4E03-83AA-59586A985A81}" presName="rootComposite" presStyleCnt="0"/>
      <dgm:spPr/>
    </dgm:pt>
    <dgm:pt modelId="{6B3ABC46-64F4-4F6B-A06E-A2E638811016}" type="pres">
      <dgm:prSet presAssocID="{C92DDB65-90AE-4E03-83AA-59586A985A81}" presName="rootText" presStyleLbl="node1" presStyleIdx="1" presStyleCnt="2"/>
      <dgm:spPr/>
      <dgm:t>
        <a:bodyPr/>
        <a:lstStyle/>
        <a:p>
          <a:endParaRPr lang="en-GB"/>
        </a:p>
      </dgm:t>
    </dgm:pt>
    <dgm:pt modelId="{541106FD-7A77-4D59-A026-1BD1046AEAD1}" type="pres">
      <dgm:prSet presAssocID="{C92DDB65-90AE-4E03-83AA-59586A985A81}" presName="rootConnector" presStyleLbl="node1" presStyleIdx="1" presStyleCnt="2"/>
      <dgm:spPr/>
      <dgm:t>
        <a:bodyPr/>
        <a:lstStyle/>
        <a:p>
          <a:endParaRPr lang="en-GB"/>
        </a:p>
      </dgm:t>
    </dgm:pt>
    <dgm:pt modelId="{C504F4CE-92D7-4403-B1DD-05B27D0FBF63}" type="pres">
      <dgm:prSet presAssocID="{C92DDB65-90AE-4E03-83AA-59586A985A81}" presName="childShape" presStyleCnt="0"/>
      <dgm:spPr/>
    </dgm:pt>
  </dgm:ptLst>
  <dgm:cxnLst>
    <dgm:cxn modelId="{7E402CC1-ADA2-4C81-9620-4E52F70E5CE0}" type="presOf" srcId="{22319E8A-E033-4E75-8D71-03D8BBD10730}" destId="{084CE6C8-5A25-4297-BFB7-06E6EF15AE3D}" srcOrd="1" destOrd="0" presId="urn:microsoft.com/office/officeart/2005/8/layout/hierarchy3"/>
    <dgm:cxn modelId="{68E2A079-37C3-4992-9047-CF73D039F5DB}" type="presOf" srcId="{05FC1392-8447-4CFB-8FE6-6E77D4E74949}" destId="{B4BAD124-1298-4CBD-BE6D-8FF7EF044DD8}" srcOrd="0" destOrd="0" presId="urn:microsoft.com/office/officeart/2005/8/layout/hierarchy3"/>
    <dgm:cxn modelId="{9EEB9909-976B-4F05-928C-7CB1062F24C9}" srcId="{05FC1392-8447-4CFB-8FE6-6E77D4E74949}" destId="{C92DDB65-90AE-4E03-83AA-59586A985A81}" srcOrd="1" destOrd="0" parTransId="{DC76B04D-4A97-4225-B2ED-0E735152C3EF}" sibTransId="{17C15505-2DD8-4881-9421-0F386D42124D}"/>
    <dgm:cxn modelId="{2A6F7F8A-0729-4275-A908-B6C582320222}" type="presOf" srcId="{22319E8A-E033-4E75-8D71-03D8BBD10730}" destId="{48FF8418-37D7-46B2-9691-4092F0EBB0FD}" srcOrd="0" destOrd="0" presId="urn:microsoft.com/office/officeart/2005/8/layout/hierarchy3"/>
    <dgm:cxn modelId="{32487ACD-54ED-42D1-8AFD-C816AB7B5E29}" type="presOf" srcId="{C92DDB65-90AE-4E03-83AA-59586A985A81}" destId="{6B3ABC46-64F4-4F6B-A06E-A2E638811016}" srcOrd="0" destOrd="0" presId="urn:microsoft.com/office/officeart/2005/8/layout/hierarchy3"/>
    <dgm:cxn modelId="{52310AA7-9C32-45A1-B454-C946A1618F3D}" srcId="{05FC1392-8447-4CFB-8FE6-6E77D4E74949}" destId="{22319E8A-E033-4E75-8D71-03D8BBD10730}" srcOrd="0" destOrd="0" parTransId="{F568D399-E261-406C-A921-35171BC74A57}" sibTransId="{B8D447B4-C437-4FCD-8FC1-2F62B82BCB03}"/>
    <dgm:cxn modelId="{B6C9B6D9-FD04-43FC-A526-40B3AF8BF4B1}" type="presOf" srcId="{C92DDB65-90AE-4E03-83AA-59586A985A81}" destId="{541106FD-7A77-4D59-A026-1BD1046AEAD1}" srcOrd="1" destOrd="0" presId="urn:microsoft.com/office/officeart/2005/8/layout/hierarchy3"/>
    <dgm:cxn modelId="{F7FD8A98-D122-456E-9ECF-C62F55464930}" type="presParOf" srcId="{B4BAD124-1298-4CBD-BE6D-8FF7EF044DD8}" destId="{4B04AB15-AEAF-4F33-858D-675945970251}" srcOrd="0" destOrd="0" presId="urn:microsoft.com/office/officeart/2005/8/layout/hierarchy3"/>
    <dgm:cxn modelId="{BE305FA3-36A9-4A61-92F5-86E784539F48}" type="presParOf" srcId="{4B04AB15-AEAF-4F33-858D-675945970251}" destId="{E1206A59-8174-4B89-8107-A72AF6D12518}" srcOrd="0" destOrd="0" presId="urn:microsoft.com/office/officeart/2005/8/layout/hierarchy3"/>
    <dgm:cxn modelId="{E86C83D2-2C85-4106-8D69-3FE55EDDF13C}" type="presParOf" srcId="{E1206A59-8174-4B89-8107-A72AF6D12518}" destId="{48FF8418-37D7-46B2-9691-4092F0EBB0FD}" srcOrd="0" destOrd="0" presId="urn:microsoft.com/office/officeart/2005/8/layout/hierarchy3"/>
    <dgm:cxn modelId="{5EC93519-4E35-4BAA-BE09-B9DADF4FEB65}" type="presParOf" srcId="{E1206A59-8174-4B89-8107-A72AF6D12518}" destId="{084CE6C8-5A25-4297-BFB7-06E6EF15AE3D}" srcOrd="1" destOrd="0" presId="urn:microsoft.com/office/officeart/2005/8/layout/hierarchy3"/>
    <dgm:cxn modelId="{6D966C78-6018-4181-8F26-EA780BC4352C}" type="presParOf" srcId="{4B04AB15-AEAF-4F33-858D-675945970251}" destId="{968AAF2D-278D-4E1F-822C-13F72AA9351A}" srcOrd="1" destOrd="0" presId="urn:microsoft.com/office/officeart/2005/8/layout/hierarchy3"/>
    <dgm:cxn modelId="{5BB928A3-5888-44FC-84FE-3FBEA6ABFC42}" type="presParOf" srcId="{B4BAD124-1298-4CBD-BE6D-8FF7EF044DD8}" destId="{093265FE-54A6-4F2F-BF62-9EDED5293BE3}" srcOrd="1" destOrd="0" presId="urn:microsoft.com/office/officeart/2005/8/layout/hierarchy3"/>
    <dgm:cxn modelId="{CA2349A6-7237-4C74-A12C-48B8E96A9DC2}" type="presParOf" srcId="{093265FE-54A6-4F2F-BF62-9EDED5293BE3}" destId="{06295FC2-6DDE-4721-8DB4-18BA382B73DB}" srcOrd="0" destOrd="0" presId="urn:microsoft.com/office/officeart/2005/8/layout/hierarchy3"/>
    <dgm:cxn modelId="{ACAA07CC-0724-4FAD-ABD2-17A3C73F8E63}" type="presParOf" srcId="{06295FC2-6DDE-4721-8DB4-18BA382B73DB}" destId="{6B3ABC46-64F4-4F6B-A06E-A2E638811016}" srcOrd="0" destOrd="0" presId="urn:microsoft.com/office/officeart/2005/8/layout/hierarchy3"/>
    <dgm:cxn modelId="{ABEBF633-FE23-42C1-82D2-383F26F69057}" type="presParOf" srcId="{06295FC2-6DDE-4721-8DB4-18BA382B73DB}" destId="{541106FD-7A77-4D59-A026-1BD1046AEAD1}" srcOrd="1" destOrd="0" presId="urn:microsoft.com/office/officeart/2005/8/layout/hierarchy3"/>
    <dgm:cxn modelId="{A9BF2CBD-EED8-4396-8DBA-23B6316E398C}" type="presParOf" srcId="{093265FE-54A6-4F2F-BF62-9EDED5293BE3}" destId="{C504F4CE-92D7-4403-B1DD-05B27D0FBF63}"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C9D9FD0-4538-451C-8441-E570A1A2B1F7}"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n-US"/>
        </a:p>
      </dgm:t>
    </dgm:pt>
    <dgm:pt modelId="{0A6349E5-2CD4-4764-90BB-885D71588C6E}" type="pres">
      <dgm:prSet presAssocID="{CC9D9FD0-4538-451C-8441-E570A1A2B1F7}" presName="linear" presStyleCnt="0">
        <dgm:presLayoutVars>
          <dgm:animLvl val="lvl"/>
          <dgm:resizeHandles val="exact"/>
        </dgm:presLayoutVars>
      </dgm:prSet>
      <dgm:spPr/>
      <dgm:t>
        <a:bodyPr/>
        <a:lstStyle/>
        <a:p>
          <a:endParaRPr lang="en-GB"/>
        </a:p>
      </dgm:t>
    </dgm:pt>
  </dgm:ptLst>
  <dgm:cxnLst>
    <dgm:cxn modelId="{E5FDCE4C-E25C-4F21-9717-09436CFBA0DC}" type="presOf" srcId="{CC9D9FD0-4538-451C-8441-E570A1A2B1F7}" destId="{0A6349E5-2CD4-4764-90BB-885D71588C6E}"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5B0ABEA-D8FF-4E92-9459-8604F100951A}" type="doc">
      <dgm:prSet loTypeId="urn:microsoft.com/office/officeart/2005/8/layout/vList2" loCatId="list" qsTypeId="urn:microsoft.com/office/officeart/2005/8/quickstyle/simple1" qsCatId="simple" csTypeId="urn:microsoft.com/office/officeart/2005/8/colors/colorful1#2" csCatId="colorful" phldr="1"/>
      <dgm:spPr/>
      <dgm:t>
        <a:bodyPr/>
        <a:lstStyle/>
        <a:p>
          <a:endParaRPr lang="en-US"/>
        </a:p>
      </dgm:t>
    </dgm:pt>
    <dgm:pt modelId="{DACC9E9E-E69A-4B17-BE4C-8B2F922C4DB1}">
      <dgm:prSet phldrT="[Text]"/>
      <dgm:spPr/>
      <dgm:t>
        <a:bodyPr/>
        <a:lstStyle/>
        <a:p>
          <a:pPr algn="just"/>
          <a:r>
            <a:rPr lang="en-US" dirty="0">
              <a:solidFill>
                <a:schemeClr val="tx1"/>
              </a:solidFill>
            </a:rPr>
            <a:t>Agreement for transfer not provide possession cannot be treated as transfer.  </a:t>
          </a:r>
        </a:p>
      </dgm:t>
    </dgm:pt>
    <dgm:pt modelId="{D3092299-737F-43F4-9FFE-F30986692F82}" type="parTrans" cxnId="{F60E1249-2DC7-4EB8-8B5F-A03797626065}">
      <dgm:prSet/>
      <dgm:spPr/>
      <dgm:t>
        <a:bodyPr/>
        <a:lstStyle/>
        <a:p>
          <a:endParaRPr lang="en-US"/>
        </a:p>
      </dgm:t>
    </dgm:pt>
    <dgm:pt modelId="{A126858B-D72F-42BC-AC55-A91E5419F90A}" type="sibTrans" cxnId="{F60E1249-2DC7-4EB8-8B5F-A03797626065}">
      <dgm:prSet/>
      <dgm:spPr/>
      <dgm:t>
        <a:bodyPr/>
        <a:lstStyle/>
        <a:p>
          <a:endParaRPr lang="en-US"/>
        </a:p>
      </dgm:t>
    </dgm:pt>
    <dgm:pt modelId="{3FCE3667-D21E-40DD-8573-02920065A08C}">
      <dgm:prSet phldrT="[Text]"/>
      <dgm:spPr/>
      <dgm:t>
        <a:bodyPr/>
        <a:lstStyle/>
        <a:p>
          <a:pPr algn="l"/>
          <a:endParaRPr lang="en-US" dirty="0"/>
        </a:p>
      </dgm:t>
    </dgm:pt>
    <dgm:pt modelId="{D481C21A-1716-4EC6-9575-19735745210B}" type="parTrans" cxnId="{AF3F3319-650D-44C5-98D2-C438BE9B1F76}">
      <dgm:prSet/>
      <dgm:spPr/>
      <dgm:t>
        <a:bodyPr/>
        <a:lstStyle/>
        <a:p>
          <a:endParaRPr lang="en-US"/>
        </a:p>
      </dgm:t>
    </dgm:pt>
    <dgm:pt modelId="{C514E500-1CCD-450E-88E5-423E34239874}" type="sibTrans" cxnId="{AF3F3319-650D-44C5-98D2-C438BE9B1F76}">
      <dgm:prSet/>
      <dgm:spPr/>
      <dgm:t>
        <a:bodyPr/>
        <a:lstStyle/>
        <a:p>
          <a:endParaRPr lang="en-US"/>
        </a:p>
      </dgm:t>
    </dgm:pt>
    <dgm:pt modelId="{789E6BA6-93B4-4777-ABDD-A35EB9859EA6}">
      <dgm:prSet phldrT="[Text]"/>
      <dgm:spPr/>
      <dgm:t>
        <a:bodyPr/>
        <a:lstStyle/>
        <a:p>
          <a:pPr algn="just"/>
          <a:r>
            <a:rPr lang="en-US" dirty="0">
              <a:solidFill>
                <a:schemeClr val="tx1"/>
              </a:solidFill>
            </a:rPr>
            <a:t>If authority to take permission from various authority is transfer, indicates passing complete control.  (</a:t>
          </a:r>
          <a:r>
            <a:rPr lang="en-US" dirty="0" err="1">
              <a:solidFill>
                <a:schemeClr val="tx1"/>
              </a:solidFill>
            </a:rPr>
            <a:t>Chatrubhuj</a:t>
          </a:r>
          <a:r>
            <a:rPr lang="en-US" dirty="0">
              <a:solidFill>
                <a:schemeClr val="tx1"/>
              </a:solidFill>
            </a:rPr>
            <a:t> </a:t>
          </a:r>
          <a:r>
            <a:rPr lang="en-US" dirty="0" err="1">
              <a:solidFill>
                <a:schemeClr val="tx1"/>
              </a:solidFill>
            </a:rPr>
            <a:t>Dwarkadas</a:t>
          </a:r>
          <a:r>
            <a:rPr lang="en-US" dirty="0">
              <a:solidFill>
                <a:schemeClr val="tx1"/>
              </a:solidFill>
            </a:rPr>
            <a:t> </a:t>
          </a:r>
          <a:r>
            <a:rPr lang="en-US" dirty="0" err="1">
              <a:solidFill>
                <a:schemeClr val="tx1"/>
              </a:solidFill>
            </a:rPr>
            <a:t>Kapadia</a:t>
          </a:r>
          <a:r>
            <a:rPr lang="en-US" dirty="0">
              <a:solidFill>
                <a:schemeClr val="tx1"/>
              </a:solidFill>
            </a:rPr>
            <a:t>)</a:t>
          </a:r>
        </a:p>
      </dgm:t>
    </dgm:pt>
    <dgm:pt modelId="{78D952B7-5EB6-43EE-BDAD-39734CC2EFB4}" type="parTrans" cxnId="{F021828B-5CCB-4008-A669-506131E57617}">
      <dgm:prSet/>
      <dgm:spPr/>
      <dgm:t>
        <a:bodyPr/>
        <a:lstStyle/>
        <a:p>
          <a:endParaRPr lang="en-US"/>
        </a:p>
      </dgm:t>
    </dgm:pt>
    <dgm:pt modelId="{B349E8FC-2ABE-4F70-A17A-419E3CA30841}" type="sibTrans" cxnId="{F021828B-5CCB-4008-A669-506131E57617}">
      <dgm:prSet/>
      <dgm:spPr/>
      <dgm:t>
        <a:bodyPr/>
        <a:lstStyle/>
        <a:p>
          <a:endParaRPr lang="en-US"/>
        </a:p>
      </dgm:t>
    </dgm:pt>
    <dgm:pt modelId="{952FF297-2BDE-4617-B6C0-06C3D8E94DDB}">
      <dgm:prSet phldrT="[Text]"/>
      <dgm:spPr/>
      <dgm:t>
        <a:bodyPr/>
        <a:lstStyle/>
        <a:p>
          <a:pPr algn="just"/>
          <a:r>
            <a:rPr lang="en-US" b="0" i="0" dirty="0">
              <a:solidFill>
                <a:schemeClr val="tx1"/>
              </a:solidFill>
            </a:rPr>
            <a:t>Entered in a MOA with Builder </a:t>
          </a:r>
          <a:r>
            <a:rPr lang="en-US" dirty="0">
              <a:solidFill>
                <a:schemeClr val="tx1"/>
              </a:solidFill>
            </a:rPr>
            <a:t>to</a:t>
          </a:r>
          <a:r>
            <a:rPr lang="en-US" b="0" i="0" dirty="0">
              <a:solidFill>
                <a:schemeClr val="tx1"/>
              </a:solidFill>
            </a:rPr>
            <a:t> get take all formality complete builder is acting as an agent. (</a:t>
          </a:r>
          <a:r>
            <a:rPr lang="en-US" b="0" i="0" dirty="0" err="1">
              <a:solidFill>
                <a:schemeClr val="tx1"/>
              </a:solidFill>
            </a:rPr>
            <a:t>Jasbir</a:t>
          </a:r>
          <a:r>
            <a:rPr lang="en-US" b="0" i="0" dirty="0">
              <a:solidFill>
                <a:schemeClr val="tx1"/>
              </a:solidFill>
            </a:rPr>
            <a:t> </a:t>
          </a:r>
          <a:r>
            <a:rPr lang="en-US" b="0" i="0" dirty="0" err="1">
              <a:solidFill>
                <a:schemeClr val="tx1"/>
              </a:solidFill>
            </a:rPr>
            <a:t>singh</a:t>
          </a:r>
          <a:r>
            <a:rPr lang="en-US" b="0" i="0" dirty="0">
              <a:solidFill>
                <a:schemeClr val="tx1"/>
              </a:solidFill>
            </a:rPr>
            <a:t> </a:t>
          </a:r>
          <a:r>
            <a:rPr lang="en-US" b="0" i="0" dirty="0" err="1">
              <a:solidFill>
                <a:schemeClr val="tx1"/>
              </a:solidFill>
            </a:rPr>
            <a:t>sarkaria</a:t>
          </a:r>
          <a:r>
            <a:rPr lang="en-US" b="0" i="0" dirty="0">
              <a:solidFill>
                <a:schemeClr val="tx1"/>
              </a:solidFill>
            </a:rPr>
            <a:t>)  </a:t>
          </a:r>
          <a:endParaRPr lang="en-US" dirty="0">
            <a:solidFill>
              <a:schemeClr val="tx1"/>
            </a:solidFill>
          </a:endParaRPr>
        </a:p>
      </dgm:t>
    </dgm:pt>
    <dgm:pt modelId="{AA1B7E71-4BA3-4EB3-912C-60DB3D742EF2}" type="parTrans" cxnId="{939D1B5D-372F-4A17-BA76-0244759EFE4D}">
      <dgm:prSet/>
      <dgm:spPr/>
      <dgm:t>
        <a:bodyPr/>
        <a:lstStyle/>
        <a:p>
          <a:endParaRPr lang="en-US"/>
        </a:p>
      </dgm:t>
    </dgm:pt>
    <dgm:pt modelId="{ED3E3D69-9CA5-4E93-8C00-B9509FF09307}" type="sibTrans" cxnId="{939D1B5D-372F-4A17-BA76-0244759EFE4D}">
      <dgm:prSet/>
      <dgm:spPr/>
      <dgm:t>
        <a:bodyPr/>
        <a:lstStyle/>
        <a:p>
          <a:endParaRPr lang="en-US"/>
        </a:p>
      </dgm:t>
    </dgm:pt>
    <dgm:pt modelId="{644B9E6C-CF6A-40AB-9FF4-954AA8D22CB4}">
      <dgm:prSet phldrT="[Text]"/>
      <dgm:spPr/>
      <dgm:t>
        <a:bodyPr/>
        <a:lstStyle/>
        <a:p>
          <a:pPr algn="just"/>
          <a:r>
            <a:rPr lang="en-US" b="0" i="0" dirty="0">
              <a:solidFill>
                <a:schemeClr val="tx1"/>
              </a:solidFill>
            </a:rPr>
            <a:t>Grant of a </a:t>
          </a:r>
          <a:r>
            <a:rPr lang="en-US" dirty="0">
              <a:solidFill>
                <a:schemeClr val="tx1"/>
              </a:solidFill>
            </a:rPr>
            <a:t>permissible</a:t>
          </a:r>
          <a:r>
            <a:rPr lang="en-US" b="0" i="0" dirty="0">
              <a:solidFill>
                <a:schemeClr val="tx1"/>
              </a:solidFill>
            </a:rPr>
            <a:t> right to build and rights vest with the assessee, not transfer. (</a:t>
          </a:r>
          <a:r>
            <a:rPr lang="en-US" b="0" i="0" dirty="0" err="1">
              <a:solidFill>
                <a:schemeClr val="tx1"/>
              </a:solidFill>
            </a:rPr>
            <a:t>Atam</a:t>
          </a:r>
          <a:r>
            <a:rPr lang="en-US" b="0" i="0" dirty="0">
              <a:solidFill>
                <a:schemeClr val="tx1"/>
              </a:solidFill>
            </a:rPr>
            <a:t> </a:t>
          </a:r>
          <a:r>
            <a:rPr lang="en-US" b="0" i="0" dirty="0" err="1">
              <a:solidFill>
                <a:schemeClr val="tx1"/>
              </a:solidFill>
            </a:rPr>
            <a:t>Prakash</a:t>
          </a:r>
          <a:r>
            <a:rPr lang="en-US" b="0" i="0" dirty="0">
              <a:solidFill>
                <a:schemeClr val="tx1"/>
              </a:solidFill>
            </a:rPr>
            <a:t> &amp; Sons)  </a:t>
          </a:r>
          <a:endParaRPr lang="en-US" dirty="0">
            <a:solidFill>
              <a:schemeClr val="tx1"/>
            </a:solidFill>
          </a:endParaRPr>
        </a:p>
      </dgm:t>
    </dgm:pt>
    <dgm:pt modelId="{144C3CF1-35FA-47BF-9548-C58F0964E5A8}" type="parTrans" cxnId="{9F54A6EC-86AF-42E6-85BF-B2ECE731914F}">
      <dgm:prSet/>
      <dgm:spPr/>
      <dgm:t>
        <a:bodyPr/>
        <a:lstStyle/>
        <a:p>
          <a:endParaRPr lang="en-US"/>
        </a:p>
      </dgm:t>
    </dgm:pt>
    <dgm:pt modelId="{D41EAA95-214A-4684-A138-25F57F351BA5}" type="sibTrans" cxnId="{9F54A6EC-86AF-42E6-85BF-B2ECE731914F}">
      <dgm:prSet/>
      <dgm:spPr/>
      <dgm:t>
        <a:bodyPr/>
        <a:lstStyle/>
        <a:p>
          <a:endParaRPr lang="en-US"/>
        </a:p>
      </dgm:t>
    </dgm:pt>
    <dgm:pt modelId="{684AB20C-C5A1-4BD3-9B7B-3A623E43C644}" type="pres">
      <dgm:prSet presAssocID="{75B0ABEA-D8FF-4E92-9459-8604F100951A}" presName="linear" presStyleCnt="0">
        <dgm:presLayoutVars>
          <dgm:animLvl val="lvl"/>
          <dgm:resizeHandles val="exact"/>
        </dgm:presLayoutVars>
      </dgm:prSet>
      <dgm:spPr/>
      <dgm:t>
        <a:bodyPr/>
        <a:lstStyle/>
        <a:p>
          <a:endParaRPr lang="en-GB"/>
        </a:p>
      </dgm:t>
    </dgm:pt>
    <dgm:pt modelId="{DD4512F5-6668-45F1-92D7-C429020FE663}" type="pres">
      <dgm:prSet presAssocID="{DACC9E9E-E69A-4B17-BE4C-8B2F922C4DB1}" presName="parentText" presStyleLbl="node1" presStyleIdx="0" presStyleCnt="4">
        <dgm:presLayoutVars>
          <dgm:chMax val="0"/>
          <dgm:bulletEnabled val="1"/>
        </dgm:presLayoutVars>
      </dgm:prSet>
      <dgm:spPr/>
      <dgm:t>
        <a:bodyPr/>
        <a:lstStyle/>
        <a:p>
          <a:endParaRPr lang="en-GB"/>
        </a:p>
      </dgm:t>
    </dgm:pt>
    <dgm:pt modelId="{158E181D-CC19-4B32-A734-A86DFB001756}" type="pres">
      <dgm:prSet presAssocID="{DACC9E9E-E69A-4B17-BE4C-8B2F922C4DB1}" presName="childText" presStyleLbl="revTx" presStyleIdx="0" presStyleCnt="1">
        <dgm:presLayoutVars>
          <dgm:bulletEnabled val="1"/>
        </dgm:presLayoutVars>
      </dgm:prSet>
      <dgm:spPr/>
      <dgm:t>
        <a:bodyPr/>
        <a:lstStyle/>
        <a:p>
          <a:endParaRPr lang="en-GB"/>
        </a:p>
      </dgm:t>
    </dgm:pt>
    <dgm:pt modelId="{2C099D1D-0F47-44D9-BAE0-9AC08F2A6199}" type="pres">
      <dgm:prSet presAssocID="{789E6BA6-93B4-4777-ABDD-A35EB9859EA6}" presName="parentText" presStyleLbl="node1" presStyleIdx="1" presStyleCnt="4">
        <dgm:presLayoutVars>
          <dgm:chMax val="0"/>
          <dgm:bulletEnabled val="1"/>
        </dgm:presLayoutVars>
      </dgm:prSet>
      <dgm:spPr/>
      <dgm:t>
        <a:bodyPr/>
        <a:lstStyle/>
        <a:p>
          <a:endParaRPr lang="en-GB"/>
        </a:p>
      </dgm:t>
    </dgm:pt>
    <dgm:pt modelId="{DB3918B8-F731-4BE8-8B24-825D549E8134}" type="pres">
      <dgm:prSet presAssocID="{B349E8FC-2ABE-4F70-A17A-419E3CA30841}" presName="spacer" presStyleCnt="0"/>
      <dgm:spPr/>
    </dgm:pt>
    <dgm:pt modelId="{232727FC-8028-41FA-B4F0-BA49E61DE8AD}" type="pres">
      <dgm:prSet presAssocID="{952FF297-2BDE-4617-B6C0-06C3D8E94DDB}" presName="parentText" presStyleLbl="node1" presStyleIdx="2" presStyleCnt="4">
        <dgm:presLayoutVars>
          <dgm:chMax val="0"/>
          <dgm:bulletEnabled val="1"/>
        </dgm:presLayoutVars>
      </dgm:prSet>
      <dgm:spPr/>
      <dgm:t>
        <a:bodyPr/>
        <a:lstStyle/>
        <a:p>
          <a:endParaRPr lang="en-GB"/>
        </a:p>
      </dgm:t>
    </dgm:pt>
    <dgm:pt modelId="{C534A3F5-32AC-4EA1-9875-CFE8DC64D6F5}" type="pres">
      <dgm:prSet presAssocID="{ED3E3D69-9CA5-4E93-8C00-B9509FF09307}" presName="spacer" presStyleCnt="0"/>
      <dgm:spPr/>
    </dgm:pt>
    <dgm:pt modelId="{3A4CDC72-5B9D-414B-BA0A-5E02B171C967}" type="pres">
      <dgm:prSet presAssocID="{644B9E6C-CF6A-40AB-9FF4-954AA8D22CB4}" presName="parentText" presStyleLbl="node1" presStyleIdx="3" presStyleCnt="4">
        <dgm:presLayoutVars>
          <dgm:chMax val="0"/>
          <dgm:bulletEnabled val="1"/>
        </dgm:presLayoutVars>
      </dgm:prSet>
      <dgm:spPr/>
      <dgm:t>
        <a:bodyPr/>
        <a:lstStyle/>
        <a:p>
          <a:endParaRPr lang="en-GB"/>
        </a:p>
      </dgm:t>
    </dgm:pt>
  </dgm:ptLst>
  <dgm:cxnLst>
    <dgm:cxn modelId="{BE18BDAA-2FD1-4AB5-897B-7E94737E9B29}" type="presOf" srcId="{75B0ABEA-D8FF-4E92-9459-8604F100951A}" destId="{684AB20C-C5A1-4BD3-9B7B-3A623E43C644}" srcOrd="0" destOrd="0" presId="urn:microsoft.com/office/officeart/2005/8/layout/vList2"/>
    <dgm:cxn modelId="{AF3F3319-650D-44C5-98D2-C438BE9B1F76}" srcId="{DACC9E9E-E69A-4B17-BE4C-8B2F922C4DB1}" destId="{3FCE3667-D21E-40DD-8573-02920065A08C}" srcOrd="0" destOrd="0" parTransId="{D481C21A-1716-4EC6-9575-19735745210B}" sibTransId="{C514E500-1CCD-450E-88E5-423E34239874}"/>
    <dgm:cxn modelId="{7BB14307-5DB1-441D-AE83-9D878B874900}" type="presOf" srcId="{DACC9E9E-E69A-4B17-BE4C-8B2F922C4DB1}" destId="{DD4512F5-6668-45F1-92D7-C429020FE663}" srcOrd="0" destOrd="0" presId="urn:microsoft.com/office/officeart/2005/8/layout/vList2"/>
    <dgm:cxn modelId="{F60E1249-2DC7-4EB8-8B5F-A03797626065}" srcId="{75B0ABEA-D8FF-4E92-9459-8604F100951A}" destId="{DACC9E9E-E69A-4B17-BE4C-8B2F922C4DB1}" srcOrd="0" destOrd="0" parTransId="{D3092299-737F-43F4-9FFE-F30986692F82}" sibTransId="{A126858B-D72F-42BC-AC55-A91E5419F90A}"/>
    <dgm:cxn modelId="{1960B4D2-2566-402F-8817-78FDB52EED11}" type="presOf" srcId="{952FF297-2BDE-4617-B6C0-06C3D8E94DDB}" destId="{232727FC-8028-41FA-B4F0-BA49E61DE8AD}" srcOrd="0" destOrd="0" presId="urn:microsoft.com/office/officeart/2005/8/layout/vList2"/>
    <dgm:cxn modelId="{939D1B5D-372F-4A17-BA76-0244759EFE4D}" srcId="{75B0ABEA-D8FF-4E92-9459-8604F100951A}" destId="{952FF297-2BDE-4617-B6C0-06C3D8E94DDB}" srcOrd="2" destOrd="0" parTransId="{AA1B7E71-4BA3-4EB3-912C-60DB3D742EF2}" sibTransId="{ED3E3D69-9CA5-4E93-8C00-B9509FF09307}"/>
    <dgm:cxn modelId="{E9C7575A-640E-4F3D-B45D-6BCEDDCFEEB0}" type="presOf" srcId="{644B9E6C-CF6A-40AB-9FF4-954AA8D22CB4}" destId="{3A4CDC72-5B9D-414B-BA0A-5E02B171C967}" srcOrd="0" destOrd="0" presId="urn:microsoft.com/office/officeart/2005/8/layout/vList2"/>
    <dgm:cxn modelId="{F021828B-5CCB-4008-A669-506131E57617}" srcId="{75B0ABEA-D8FF-4E92-9459-8604F100951A}" destId="{789E6BA6-93B4-4777-ABDD-A35EB9859EA6}" srcOrd="1" destOrd="0" parTransId="{78D952B7-5EB6-43EE-BDAD-39734CC2EFB4}" sibTransId="{B349E8FC-2ABE-4F70-A17A-419E3CA30841}"/>
    <dgm:cxn modelId="{9F54A6EC-86AF-42E6-85BF-B2ECE731914F}" srcId="{75B0ABEA-D8FF-4E92-9459-8604F100951A}" destId="{644B9E6C-CF6A-40AB-9FF4-954AA8D22CB4}" srcOrd="3" destOrd="0" parTransId="{144C3CF1-35FA-47BF-9548-C58F0964E5A8}" sibTransId="{D41EAA95-214A-4684-A138-25F57F351BA5}"/>
    <dgm:cxn modelId="{A3A7DA1A-CBD3-4EED-B3E9-7A2C50D526ED}" type="presOf" srcId="{3FCE3667-D21E-40DD-8573-02920065A08C}" destId="{158E181D-CC19-4B32-A734-A86DFB001756}" srcOrd="0" destOrd="0" presId="urn:microsoft.com/office/officeart/2005/8/layout/vList2"/>
    <dgm:cxn modelId="{8464A435-557B-4046-A2D3-45EA8CD79D02}" type="presOf" srcId="{789E6BA6-93B4-4777-ABDD-A35EB9859EA6}" destId="{2C099D1D-0F47-44D9-BAE0-9AC08F2A6199}" srcOrd="0" destOrd="0" presId="urn:microsoft.com/office/officeart/2005/8/layout/vList2"/>
    <dgm:cxn modelId="{3904D667-DA03-47AD-8800-EE4557B24D12}" type="presParOf" srcId="{684AB20C-C5A1-4BD3-9B7B-3A623E43C644}" destId="{DD4512F5-6668-45F1-92D7-C429020FE663}" srcOrd="0" destOrd="0" presId="urn:microsoft.com/office/officeart/2005/8/layout/vList2"/>
    <dgm:cxn modelId="{A2CA4336-E413-41DD-9C15-0F7472D251E5}" type="presParOf" srcId="{684AB20C-C5A1-4BD3-9B7B-3A623E43C644}" destId="{158E181D-CC19-4B32-A734-A86DFB001756}" srcOrd="1" destOrd="0" presId="urn:microsoft.com/office/officeart/2005/8/layout/vList2"/>
    <dgm:cxn modelId="{A9C8509C-6D4E-4D90-B927-EAE1ED4F3456}" type="presParOf" srcId="{684AB20C-C5A1-4BD3-9B7B-3A623E43C644}" destId="{2C099D1D-0F47-44D9-BAE0-9AC08F2A6199}" srcOrd="2" destOrd="0" presId="urn:microsoft.com/office/officeart/2005/8/layout/vList2"/>
    <dgm:cxn modelId="{BE0161B1-9291-44E7-A13B-E9CECB1347EF}" type="presParOf" srcId="{684AB20C-C5A1-4BD3-9B7B-3A623E43C644}" destId="{DB3918B8-F731-4BE8-8B24-825D549E8134}" srcOrd="3" destOrd="0" presId="urn:microsoft.com/office/officeart/2005/8/layout/vList2"/>
    <dgm:cxn modelId="{EF221D22-72F3-4FEE-B357-DD70A792A4D8}" type="presParOf" srcId="{684AB20C-C5A1-4BD3-9B7B-3A623E43C644}" destId="{232727FC-8028-41FA-B4F0-BA49E61DE8AD}" srcOrd="4" destOrd="0" presId="urn:microsoft.com/office/officeart/2005/8/layout/vList2"/>
    <dgm:cxn modelId="{2D3D181E-5221-40D3-B531-1788D405AE9A}" type="presParOf" srcId="{684AB20C-C5A1-4BD3-9B7B-3A623E43C644}" destId="{C534A3F5-32AC-4EA1-9875-CFE8DC64D6F5}" srcOrd="5" destOrd="0" presId="urn:microsoft.com/office/officeart/2005/8/layout/vList2"/>
    <dgm:cxn modelId="{93B8580F-0006-435E-98A1-30605249E4C5}" type="presParOf" srcId="{684AB20C-C5A1-4BD3-9B7B-3A623E43C644}" destId="{3A4CDC72-5B9D-414B-BA0A-5E02B171C967}" srcOrd="6"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64D42D16-B757-4134-A8CA-D2CAB35CDA3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927E3D5-6564-4C3E-9F77-DC6B93116C4C}">
      <dgm:prSet/>
      <dgm:spPr/>
      <dgm:t>
        <a:bodyPr/>
        <a:lstStyle/>
        <a:p>
          <a:pPr rtl="0"/>
          <a:r>
            <a:rPr lang="en-US" dirty="0"/>
            <a:t>Convert into Stock in trade</a:t>
          </a:r>
        </a:p>
      </dgm:t>
    </dgm:pt>
    <dgm:pt modelId="{C38F964B-E6AE-4DB0-99C0-04EA62A4125D}" type="parTrans" cxnId="{1E141100-986A-4E3D-B799-AB2AB6FA1AD7}">
      <dgm:prSet/>
      <dgm:spPr/>
      <dgm:t>
        <a:bodyPr/>
        <a:lstStyle/>
        <a:p>
          <a:endParaRPr lang="en-US"/>
        </a:p>
      </dgm:t>
    </dgm:pt>
    <dgm:pt modelId="{618E7576-A47F-477B-B3CD-75536FCD9EED}" type="sibTrans" cxnId="{1E141100-986A-4E3D-B799-AB2AB6FA1AD7}">
      <dgm:prSet/>
      <dgm:spPr/>
      <dgm:t>
        <a:bodyPr/>
        <a:lstStyle/>
        <a:p>
          <a:endParaRPr lang="en-US"/>
        </a:p>
      </dgm:t>
    </dgm:pt>
    <dgm:pt modelId="{918A7EF2-83D2-43FC-9E24-EAF8F31C178C}">
      <dgm:prSet/>
      <dgm:spPr/>
      <dgm:t>
        <a:bodyPr/>
        <a:lstStyle/>
        <a:p>
          <a:pPr algn="just" rtl="0"/>
          <a:r>
            <a:rPr lang="en-US" b="0" i="0" dirty="0"/>
            <a:t>Conversion of stock in trade into capital Asset :- No specific provisions, beneficial to the assessee  (ACIT v Bright Star Investment (P.) Ltd.) </a:t>
          </a:r>
          <a:endParaRPr lang="en-US" dirty="0"/>
        </a:p>
      </dgm:t>
    </dgm:pt>
    <dgm:pt modelId="{7D56EA8C-8302-426C-91D5-31A136C74535}" type="parTrans" cxnId="{D5C29573-1978-40E9-9A48-D7EFD958740B}">
      <dgm:prSet/>
      <dgm:spPr/>
      <dgm:t>
        <a:bodyPr/>
        <a:lstStyle/>
        <a:p>
          <a:endParaRPr lang="en-US"/>
        </a:p>
      </dgm:t>
    </dgm:pt>
    <dgm:pt modelId="{5ACC6FC8-7616-45EE-87AD-2E60B1665FC0}" type="sibTrans" cxnId="{D5C29573-1978-40E9-9A48-D7EFD958740B}">
      <dgm:prSet/>
      <dgm:spPr/>
      <dgm:t>
        <a:bodyPr/>
        <a:lstStyle/>
        <a:p>
          <a:endParaRPr lang="en-US"/>
        </a:p>
      </dgm:t>
    </dgm:pt>
    <dgm:pt modelId="{27ADBC9A-1980-4D38-8349-8D0B37E3CD6A}">
      <dgm:prSet custT="1"/>
      <dgm:spPr/>
      <dgm:t>
        <a:bodyPr/>
        <a:lstStyle/>
        <a:p>
          <a:pPr algn="just" rtl="0"/>
          <a:r>
            <a:rPr lang="en-US" sz="2400" dirty="0"/>
            <a:t>Affidavits, Disclosure in B/S, Disclosure in Tax Audit Report</a:t>
          </a:r>
        </a:p>
      </dgm:t>
    </dgm:pt>
    <dgm:pt modelId="{295D779E-CFA5-4876-B06E-97397577AE57}" type="parTrans" cxnId="{3E6BEFDA-A6D8-409D-94B4-330E89A325ED}">
      <dgm:prSet/>
      <dgm:spPr/>
      <dgm:t>
        <a:bodyPr/>
        <a:lstStyle/>
        <a:p>
          <a:endParaRPr lang="en-US"/>
        </a:p>
      </dgm:t>
    </dgm:pt>
    <dgm:pt modelId="{3DFAFBE5-17F7-4678-8F53-1C91E82066D1}" type="sibTrans" cxnId="{3E6BEFDA-A6D8-409D-94B4-330E89A325ED}">
      <dgm:prSet/>
      <dgm:spPr/>
      <dgm:t>
        <a:bodyPr/>
        <a:lstStyle/>
        <a:p>
          <a:endParaRPr lang="en-US"/>
        </a:p>
      </dgm:t>
    </dgm:pt>
    <dgm:pt modelId="{5ECB99BD-8F72-43D9-A422-FC65321D9EAE}">
      <dgm:prSet custT="1"/>
      <dgm:spPr/>
      <dgm:t>
        <a:bodyPr/>
        <a:lstStyle/>
        <a:p>
          <a:pPr algn="just" rtl="0"/>
          <a:r>
            <a:rPr lang="en-US" sz="2400" b="0" i="0" dirty="0"/>
            <a:t>Capital Gain shall be computed in the year when such converted asset is Sold</a:t>
          </a:r>
          <a:endParaRPr lang="en-US" sz="2400" dirty="0"/>
        </a:p>
      </dgm:t>
    </dgm:pt>
    <dgm:pt modelId="{F55AE3A1-E2A9-4999-80C1-12C3509FEE28}" type="parTrans" cxnId="{4DD23BF1-C571-493C-BEF9-4B3430B4853A}">
      <dgm:prSet/>
      <dgm:spPr/>
    </dgm:pt>
    <dgm:pt modelId="{1146E5DA-A938-4B43-9FDD-9D8A512EFB0C}" type="sibTrans" cxnId="{4DD23BF1-C571-493C-BEF9-4B3430B4853A}">
      <dgm:prSet/>
      <dgm:spPr/>
    </dgm:pt>
    <dgm:pt modelId="{09EADC25-7B7D-46AB-BDB8-A4FFAE7BD089}">
      <dgm:prSet custT="1"/>
      <dgm:spPr/>
      <dgm:t>
        <a:bodyPr/>
        <a:lstStyle/>
        <a:p>
          <a:pPr algn="just" rtl="0"/>
          <a:r>
            <a:rPr lang="en-US" sz="2400" b="0" i="0" dirty="0"/>
            <a:t>Cost indexation shall be done till the year of conversion</a:t>
          </a:r>
          <a:endParaRPr lang="en-US" sz="2400" dirty="0"/>
        </a:p>
      </dgm:t>
    </dgm:pt>
    <dgm:pt modelId="{812892BA-1B11-4637-A02B-EBCBEC29C823}" type="parTrans" cxnId="{ED01DBE4-E6FD-4712-86AE-CF20E4559C46}">
      <dgm:prSet/>
      <dgm:spPr/>
    </dgm:pt>
    <dgm:pt modelId="{FBACA7D9-CC80-4514-941F-34E13F13852C}" type="sibTrans" cxnId="{ED01DBE4-E6FD-4712-86AE-CF20E4559C46}">
      <dgm:prSet/>
      <dgm:spPr/>
    </dgm:pt>
    <dgm:pt modelId="{D06D25D5-772C-449E-8282-E8F7A9E48275}">
      <dgm:prSet custT="1"/>
      <dgm:spPr/>
      <dgm:t>
        <a:bodyPr/>
        <a:lstStyle/>
        <a:p>
          <a:pPr algn="just" rtl="0"/>
          <a:r>
            <a:rPr lang="en-US" sz="2400" b="0" i="0" dirty="0"/>
            <a:t>Business Income also to be calculated in the year of Sale</a:t>
          </a:r>
          <a:endParaRPr lang="en-US" sz="2400" dirty="0"/>
        </a:p>
      </dgm:t>
    </dgm:pt>
    <dgm:pt modelId="{32DD2691-F641-4840-B8AC-69026A196E15}" type="parTrans" cxnId="{DF704D89-0592-404B-904B-26CA9C5BFD45}">
      <dgm:prSet/>
      <dgm:spPr/>
    </dgm:pt>
    <dgm:pt modelId="{BCAACB91-85B4-448D-B3D6-21107CAF0312}" type="sibTrans" cxnId="{DF704D89-0592-404B-904B-26CA9C5BFD45}">
      <dgm:prSet/>
      <dgm:spPr/>
    </dgm:pt>
    <dgm:pt modelId="{7F16DE67-7E9D-410A-9D84-8CA2C4D61B1A}" type="pres">
      <dgm:prSet presAssocID="{64D42D16-B757-4134-A8CA-D2CAB35CDA31}" presName="linear" presStyleCnt="0">
        <dgm:presLayoutVars>
          <dgm:animLvl val="lvl"/>
          <dgm:resizeHandles val="exact"/>
        </dgm:presLayoutVars>
      </dgm:prSet>
      <dgm:spPr/>
      <dgm:t>
        <a:bodyPr/>
        <a:lstStyle/>
        <a:p>
          <a:endParaRPr lang="en-GB"/>
        </a:p>
      </dgm:t>
    </dgm:pt>
    <dgm:pt modelId="{DFB7B7EC-9E88-4DA9-A3A5-594506D7D376}" type="pres">
      <dgm:prSet presAssocID="{0927E3D5-6564-4C3E-9F77-DC6B93116C4C}" presName="parentText" presStyleLbl="node1" presStyleIdx="0" presStyleCnt="2" custScaleY="14168" custLinFactNeighborY="-24710">
        <dgm:presLayoutVars>
          <dgm:chMax val="0"/>
          <dgm:bulletEnabled val="1"/>
        </dgm:presLayoutVars>
      </dgm:prSet>
      <dgm:spPr/>
      <dgm:t>
        <a:bodyPr/>
        <a:lstStyle/>
        <a:p>
          <a:endParaRPr lang="en-GB"/>
        </a:p>
      </dgm:t>
    </dgm:pt>
    <dgm:pt modelId="{FB7E39B3-04EB-41C8-8565-769C60D88E50}" type="pres">
      <dgm:prSet presAssocID="{0927E3D5-6564-4C3E-9F77-DC6B93116C4C}" presName="childText" presStyleLbl="revTx" presStyleIdx="0" presStyleCnt="1">
        <dgm:presLayoutVars>
          <dgm:bulletEnabled val="1"/>
        </dgm:presLayoutVars>
      </dgm:prSet>
      <dgm:spPr/>
      <dgm:t>
        <a:bodyPr/>
        <a:lstStyle/>
        <a:p>
          <a:endParaRPr lang="en-GB"/>
        </a:p>
      </dgm:t>
    </dgm:pt>
    <dgm:pt modelId="{1BC1E1EA-125B-48B6-9B4C-A389C1035F35}" type="pres">
      <dgm:prSet presAssocID="{918A7EF2-83D2-43FC-9E24-EAF8F31C178C}" presName="parentText" presStyleLbl="node1" presStyleIdx="1" presStyleCnt="2" custScaleY="22374" custLinFactNeighborX="926" custLinFactNeighborY="4077">
        <dgm:presLayoutVars>
          <dgm:chMax val="0"/>
          <dgm:bulletEnabled val="1"/>
        </dgm:presLayoutVars>
      </dgm:prSet>
      <dgm:spPr/>
      <dgm:t>
        <a:bodyPr/>
        <a:lstStyle/>
        <a:p>
          <a:endParaRPr lang="en-GB"/>
        </a:p>
      </dgm:t>
    </dgm:pt>
  </dgm:ptLst>
  <dgm:cxnLst>
    <dgm:cxn modelId="{1E141100-986A-4E3D-B799-AB2AB6FA1AD7}" srcId="{64D42D16-B757-4134-A8CA-D2CAB35CDA31}" destId="{0927E3D5-6564-4C3E-9F77-DC6B93116C4C}" srcOrd="0" destOrd="0" parTransId="{C38F964B-E6AE-4DB0-99C0-04EA62A4125D}" sibTransId="{618E7576-A47F-477B-B3CD-75536FCD9EED}"/>
    <dgm:cxn modelId="{4DD23BF1-C571-493C-BEF9-4B3430B4853A}" srcId="{0927E3D5-6564-4C3E-9F77-DC6B93116C4C}" destId="{5ECB99BD-8F72-43D9-A422-FC65321D9EAE}" srcOrd="0" destOrd="0" parTransId="{F55AE3A1-E2A9-4999-80C1-12C3509FEE28}" sibTransId="{1146E5DA-A938-4B43-9FDD-9D8A512EFB0C}"/>
    <dgm:cxn modelId="{3E6BEFDA-A6D8-409D-94B4-330E89A325ED}" srcId="{0927E3D5-6564-4C3E-9F77-DC6B93116C4C}" destId="{27ADBC9A-1980-4D38-8349-8D0B37E3CD6A}" srcOrd="3" destOrd="0" parTransId="{295D779E-CFA5-4876-B06E-97397577AE57}" sibTransId="{3DFAFBE5-17F7-4678-8F53-1C91E82066D1}"/>
    <dgm:cxn modelId="{E7D022A1-3955-4300-819E-B1EEFB175169}" type="presOf" srcId="{918A7EF2-83D2-43FC-9E24-EAF8F31C178C}" destId="{1BC1E1EA-125B-48B6-9B4C-A389C1035F35}" srcOrd="0" destOrd="0" presId="urn:microsoft.com/office/officeart/2005/8/layout/vList2"/>
    <dgm:cxn modelId="{2AB0D7FE-84CB-4683-BC74-BD5F885C01BF}" type="presOf" srcId="{5ECB99BD-8F72-43D9-A422-FC65321D9EAE}" destId="{FB7E39B3-04EB-41C8-8565-769C60D88E50}" srcOrd="0" destOrd="0" presId="urn:microsoft.com/office/officeart/2005/8/layout/vList2"/>
    <dgm:cxn modelId="{D5C29573-1978-40E9-9A48-D7EFD958740B}" srcId="{64D42D16-B757-4134-A8CA-D2CAB35CDA31}" destId="{918A7EF2-83D2-43FC-9E24-EAF8F31C178C}" srcOrd="1" destOrd="0" parTransId="{7D56EA8C-8302-426C-91D5-31A136C74535}" sibTransId="{5ACC6FC8-7616-45EE-87AD-2E60B1665FC0}"/>
    <dgm:cxn modelId="{ED01DBE4-E6FD-4712-86AE-CF20E4559C46}" srcId="{0927E3D5-6564-4C3E-9F77-DC6B93116C4C}" destId="{09EADC25-7B7D-46AB-BDB8-A4FFAE7BD089}" srcOrd="1" destOrd="0" parTransId="{812892BA-1B11-4637-A02B-EBCBEC29C823}" sibTransId="{FBACA7D9-CC80-4514-941F-34E13F13852C}"/>
    <dgm:cxn modelId="{EFD9675F-C87B-4B4A-846E-ACE481C5B1D7}" type="presOf" srcId="{27ADBC9A-1980-4D38-8349-8D0B37E3CD6A}" destId="{FB7E39B3-04EB-41C8-8565-769C60D88E50}" srcOrd="0" destOrd="3" presId="urn:microsoft.com/office/officeart/2005/8/layout/vList2"/>
    <dgm:cxn modelId="{146219F6-2CF4-43A8-B9F1-F5AE198461F2}" type="presOf" srcId="{0927E3D5-6564-4C3E-9F77-DC6B93116C4C}" destId="{DFB7B7EC-9E88-4DA9-A3A5-594506D7D376}" srcOrd="0" destOrd="0" presId="urn:microsoft.com/office/officeart/2005/8/layout/vList2"/>
    <dgm:cxn modelId="{32F0A754-653B-4FEC-BA5E-62784C2053F3}" type="presOf" srcId="{64D42D16-B757-4134-A8CA-D2CAB35CDA31}" destId="{7F16DE67-7E9D-410A-9D84-8CA2C4D61B1A}" srcOrd="0" destOrd="0" presId="urn:microsoft.com/office/officeart/2005/8/layout/vList2"/>
    <dgm:cxn modelId="{918D2AF0-ADB7-469A-9D43-5BF75A514648}" type="presOf" srcId="{D06D25D5-772C-449E-8282-E8F7A9E48275}" destId="{FB7E39B3-04EB-41C8-8565-769C60D88E50}" srcOrd="0" destOrd="2" presId="urn:microsoft.com/office/officeart/2005/8/layout/vList2"/>
    <dgm:cxn modelId="{DF704D89-0592-404B-904B-26CA9C5BFD45}" srcId="{0927E3D5-6564-4C3E-9F77-DC6B93116C4C}" destId="{D06D25D5-772C-449E-8282-E8F7A9E48275}" srcOrd="2" destOrd="0" parTransId="{32DD2691-F641-4840-B8AC-69026A196E15}" sibTransId="{BCAACB91-85B4-448D-B3D6-21107CAF0312}"/>
    <dgm:cxn modelId="{7ECE1AC6-9AC0-4CBD-97D3-1DBD0E2EF25B}" type="presOf" srcId="{09EADC25-7B7D-46AB-BDB8-A4FFAE7BD089}" destId="{FB7E39B3-04EB-41C8-8565-769C60D88E50}" srcOrd="0" destOrd="1" presId="urn:microsoft.com/office/officeart/2005/8/layout/vList2"/>
    <dgm:cxn modelId="{CC354F1A-CB06-4C73-87FA-0B4D6EBA8F5B}" type="presParOf" srcId="{7F16DE67-7E9D-410A-9D84-8CA2C4D61B1A}" destId="{DFB7B7EC-9E88-4DA9-A3A5-594506D7D376}" srcOrd="0" destOrd="0" presId="urn:microsoft.com/office/officeart/2005/8/layout/vList2"/>
    <dgm:cxn modelId="{26304F16-E898-4F84-85F2-C273C49B5570}" type="presParOf" srcId="{7F16DE67-7E9D-410A-9D84-8CA2C4D61B1A}" destId="{FB7E39B3-04EB-41C8-8565-769C60D88E50}" srcOrd="1" destOrd="0" presId="urn:microsoft.com/office/officeart/2005/8/layout/vList2"/>
    <dgm:cxn modelId="{37F5A83F-EFE5-49CC-B738-689556FEC519}" type="presParOf" srcId="{7F16DE67-7E9D-410A-9D84-8CA2C4D61B1A}" destId="{1BC1E1EA-125B-48B6-9B4C-A389C1035F35}"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5FBEF48F-4351-4590-A500-79E55FFAE03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BD9DE0F0-F76F-4AF5-B077-96701A9658B0}">
      <dgm:prSet/>
      <dgm:spPr/>
      <dgm:t>
        <a:bodyPr/>
        <a:lstStyle/>
        <a:p>
          <a:pPr rtl="0"/>
          <a:r>
            <a:rPr lang="en-US" dirty="0"/>
            <a:t>Capital receipt</a:t>
          </a:r>
        </a:p>
      </dgm:t>
    </dgm:pt>
    <dgm:pt modelId="{D70BDE61-5ADC-4717-B1F9-651D8A3A0E2B}" type="parTrans" cxnId="{DC6EF2B9-80FE-4A2B-AC34-86F19EBDDD00}">
      <dgm:prSet/>
      <dgm:spPr/>
      <dgm:t>
        <a:bodyPr/>
        <a:lstStyle/>
        <a:p>
          <a:endParaRPr lang="en-US"/>
        </a:p>
      </dgm:t>
    </dgm:pt>
    <dgm:pt modelId="{1125A257-7B21-4A6F-B0B8-2E0B7EE6A29A}" type="sibTrans" cxnId="{DC6EF2B9-80FE-4A2B-AC34-86F19EBDDD00}">
      <dgm:prSet/>
      <dgm:spPr/>
      <dgm:t>
        <a:bodyPr/>
        <a:lstStyle/>
        <a:p>
          <a:endParaRPr lang="en-US"/>
        </a:p>
      </dgm:t>
    </dgm:pt>
    <dgm:pt modelId="{D1C25EDA-3912-4BE3-ACE7-7F36FA9FB774}">
      <dgm:prSet/>
      <dgm:spPr/>
      <dgm:t>
        <a:bodyPr/>
        <a:lstStyle/>
        <a:p>
          <a:pPr algn="just" rtl="0"/>
          <a:r>
            <a:rPr lang="en-US" i="1" dirty="0"/>
            <a:t>where the </a:t>
          </a:r>
          <a:r>
            <a:rPr lang="en-US" i="1" dirty="0" err="1"/>
            <a:t>assessee</a:t>
          </a:r>
          <a:r>
            <a:rPr lang="en-US" i="1" dirty="0"/>
            <a:t> being a flat owner in a housing society receives a certain sum from the developer as corpus fund towards hardship caused to flat owners on redevelopment, the impugned amount has to be treated as capital receipt </a:t>
          </a:r>
          <a:r>
            <a:rPr lang="en-US" i="1" dirty="0" err="1"/>
            <a:t>simpliciter</a:t>
          </a:r>
          <a:r>
            <a:rPr lang="en-US" i="1" dirty="0"/>
            <a:t> which as per Section 2(24)(vi) of the Act is not taxable as income of the </a:t>
          </a:r>
          <a:r>
            <a:rPr lang="en-US" i="1" dirty="0" err="1"/>
            <a:t>assessee</a:t>
          </a:r>
          <a:r>
            <a:rPr lang="en-US" i="1" dirty="0"/>
            <a:t>.</a:t>
          </a:r>
          <a:endParaRPr lang="en-US" dirty="0"/>
        </a:p>
      </dgm:t>
    </dgm:pt>
    <dgm:pt modelId="{EB0F45C6-0AF2-4D4B-A787-AAA0078B76C5}" type="parTrans" cxnId="{4F62497A-85FB-4B6B-AD7F-B4D3A6BE4454}">
      <dgm:prSet/>
      <dgm:spPr/>
      <dgm:t>
        <a:bodyPr/>
        <a:lstStyle/>
        <a:p>
          <a:endParaRPr lang="en-US"/>
        </a:p>
      </dgm:t>
    </dgm:pt>
    <dgm:pt modelId="{22708139-0C2E-4065-B74E-4C5ADB110FD1}" type="sibTrans" cxnId="{4F62497A-85FB-4B6B-AD7F-B4D3A6BE4454}">
      <dgm:prSet/>
      <dgm:spPr/>
      <dgm:t>
        <a:bodyPr/>
        <a:lstStyle/>
        <a:p>
          <a:endParaRPr lang="en-US"/>
        </a:p>
      </dgm:t>
    </dgm:pt>
    <dgm:pt modelId="{FEF82543-D703-48A5-A35C-A278FFDC12E4}">
      <dgm:prSet/>
      <dgm:spPr/>
      <dgm:t>
        <a:bodyPr/>
        <a:lstStyle/>
        <a:p>
          <a:pPr rtl="0"/>
          <a:r>
            <a:rPr lang="en-US" dirty="0"/>
            <a:t>Lawrence </a:t>
          </a:r>
          <a:r>
            <a:rPr lang="en-US" dirty="0" err="1"/>
            <a:t>Rebello</a:t>
          </a:r>
          <a:r>
            <a:rPr lang="en-US" dirty="0"/>
            <a:t> vs. ITO (ITAT Indore)</a:t>
          </a:r>
        </a:p>
      </dgm:t>
    </dgm:pt>
    <dgm:pt modelId="{FD6A4403-6E6D-46D9-AEF4-3A3D636AAC72}" type="parTrans" cxnId="{5A8D0D69-9FFA-4CF8-9E0B-009868302023}">
      <dgm:prSet/>
      <dgm:spPr/>
      <dgm:t>
        <a:bodyPr/>
        <a:lstStyle/>
        <a:p>
          <a:endParaRPr lang="en-US"/>
        </a:p>
      </dgm:t>
    </dgm:pt>
    <dgm:pt modelId="{5862D88B-132F-42F6-A749-E4858B632FD9}" type="sibTrans" cxnId="{5A8D0D69-9FFA-4CF8-9E0B-009868302023}">
      <dgm:prSet/>
      <dgm:spPr/>
      <dgm:t>
        <a:bodyPr/>
        <a:lstStyle/>
        <a:p>
          <a:endParaRPr lang="en-US"/>
        </a:p>
      </dgm:t>
    </dgm:pt>
    <dgm:pt modelId="{BC028743-E887-46BA-B914-E1DEC8B9A7E7}" type="pres">
      <dgm:prSet presAssocID="{5FBEF48F-4351-4590-A500-79E55FFAE032}" presName="linear" presStyleCnt="0">
        <dgm:presLayoutVars>
          <dgm:animLvl val="lvl"/>
          <dgm:resizeHandles val="exact"/>
        </dgm:presLayoutVars>
      </dgm:prSet>
      <dgm:spPr/>
      <dgm:t>
        <a:bodyPr/>
        <a:lstStyle/>
        <a:p>
          <a:endParaRPr lang="en-GB"/>
        </a:p>
      </dgm:t>
    </dgm:pt>
    <dgm:pt modelId="{62A76A87-C7B6-4191-8C6F-817C82BF20CD}" type="pres">
      <dgm:prSet presAssocID="{BD9DE0F0-F76F-4AF5-B077-96701A9658B0}" presName="parentText" presStyleLbl="node1" presStyleIdx="0" presStyleCnt="2">
        <dgm:presLayoutVars>
          <dgm:chMax val="0"/>
          <dgm:bulletEnabled val="1"/>
        </dgm:presLayoutVars>
      </dgm:prSet>
      <dgm:spPr/>
      <dgm:t>
        <a:bodyPr/>
        <a:lstStyle/>
        <a:p>
          <a:endParaRPr lang="en-GB"/>
        </a:p>
      </dgm:t>
    </dgm:pt>
    <dgm:pt modelId="{37D31733-D186-4427-B2B0-C478E04F4000}" type="pres">
      <dgm:prSet presAssocID="{BD9DE0F0-F76F-4AF5-B077-96701A9658B0}" presName="childText" presStyleLbl="revTx" presStyleIdx="0" presStyleCnt="1">
        <dgm:presLayoutVars>
          <dgm:bulletEnabled val="1"/>
        </dgm:presLayoutVars>
      </dgm:prSet>
      <dgm:spPr/>
      <dgm:t>
        <a:bodyPr/>
        <a:lstStyle/>
        <a:p>
          <a:endParaRPr lang="en-GB"/>
        </a:p>
      </dgm:t>
    </dgm:pt>
    <dgm:pt modelId="{25E13222-C172-465E-A88B-354E05F678FD}" type="pres">
      <dgm:prSet presAssocID="{FEF82543-D703-48A5-A35C-A278FFDC12E4}" presName="parentText" presStyleLbl="node1" presStyleIdx="1" presStyleCnt="2">
        <dgm:presLayoutVars>
          <dgm:chMax val="0"/>
          <dgm:bulletEnabled val="1"/>
        </dgm:presLayoutVars>
      </dgm:prSet>
      <dgm:spPr/>
      <dgm:t>
        <a:bodyPr/>
        <a:lstStyle/>
        <a:p>
          <a:endParaRPr lang="en-GB"/>
        </a:p>
      </dgm:t>
    </dgm:pt>
  </dgm:ptLst>
  <dgm:cxnLst>
    <dgm:cxn modelId="{1FDDDC22-49EE-41D1-8F02-9A7D8F83279B}" type="presOf" srcId="{BD9DE0F0-F76F-4AF5-B077-96701A9658B0}" destId="{62A76A87-C7B6-4191-8C6F-817C82BF20CD}" srcOrd="0" destOrd="0" presId="urn:microsoft.com/office/officeart/2005/8/layout/vList2"/>
    <dgm:cxn modelId="{4F62497A-85FB-4B6B-AD7F-B4D3A6BE4454}" srcId="{BD9DE0F0-F76F-4AF5-B077-96701A9658B0}" destId="{D1C25EDA-3912-4BE3-ACE7-7F36FA9FB774}" srcOrd="0" destOrd="0" parTransId="{EB0F45C6-0AF2-4D4B-A787-AAA0078B76C5}" sibTransId="{22708139-0C2E-4065-B74E-4C5ADB110FD1}"/>
    <dgm:cxn modelId="{5A8D0D69-9FFA-4CF8-9E0B-009868302023}" srcId="{5FBEF48F-4351-4590-A500-79E55FFAE032}" destId="{FEF82543-D703-48A5-A35C-A278FFDC12E4}" srcOrd="1" destOrd="0" parTransId="{FD6A4403-6E6D-46D9-AEF4-3A3D636AAC72}" sibTransId="{5862D88B-132F-42F6-A749-E4858B632FD9}"/>
    <dgm:cxn modelId="{DC6EF2B9-80FE-4A2B-AC34-86F19EBDDD00}" srcId="{5FBEF48F-4351-4590-A500-79E55FFAE032}" destId="{BD9DE0F0-F76F-4AF5-B077-96701A9658B0}" srcOrd="0" destOrd="0" parTransId="{D70BDE61-5ADC-4717-B1F9-651D8A3A0E2B}" sibTransId="{1125A257-7B21-4A6F-B0B8-2E0B7EE6A29A}"/>
    <dgm:cxn modelId="{683A529D-2F4D-469B-BDB1-6C248E3AEF04}" type="presOf" srcId="{D1C25EDA-3912-4BE3-ACE7-7F36FA9FB774}" destId="{37D31733-D186-4427-B2B0-C478E04F4000}" srcOrd="0" destOrd="0" presId="urn:microsoft.com/office/officeart/2005/8/layout/vList2"/>
    <dgm:cxn modelId="{0280DAAA-571D-4C44-A088-1FF3C19BBD2B}" type="presOf" srcId="{FEF82543-D703-48A5-A35C-A278FFDC12E4}" destId="{25E13222-C172-465E-A88B-354E05F678FD}" srcOrd="0" destOrd="0" presId="urn:microsoft.com/office/officeart/2005/8/layout/vList2"/>
    <dgm:cxn modelId="{922751C1-1176-4AAD-AAB4-6CA3A93AF16D}" type="presOf" srcId="{5FBEF48F-4351-4590-A500-79E55FFAE032}" destId="{BC028743-E887-46BA-B914-E1DEC8B9A7E7}" srcOrd="0" destOrd="0" presId="urn:microsoft.com/office/officeart/2005/8/layout/vList2"/>
    <dgm:cxn modelId="{BA692598-1CDA-43A4-BF77-446D56A8481A}" type="presParOf" srcId="{BC028743-E887-46BA-B914-E1DEC8B9A7E7}" destId="{62A76A87-C7B6-4191-8C6F-817C82BF20CD}" srcOrd="0" destOrd="0" presId="urn:microsoft.com/office/officeart/2005/8/layout/vList2"/>
    <dgm:cxn modelId="{1D1A0492-45BE-48B9-8468-193DCEF72AE4}" type="presParOf" srcId="{BC028743-E887-46BA-B914-E1DEC8B9A7E7}" destId="{37D31733-D186-4427-B2B0-C478E04F4000}" srcOrd="1" destOrd="0" presId="urn:microsoft.com/office/officeart/2005/8/layout/vList2"/>
    <dgm:cxn modelId="{CB1B5573-D372-4495-B900-0B45CD5BE9C5}" type="presParOf" srcId="{BC028743-E887-46BA-B914-E1DEC8B9A7E7}" destId="{25E13222-C172-465E-A88B-354E05F678FD}"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73F7E5E-54D7-4CB8-A06B-77E27D4C8A7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99DB392D-87FF-460E-A29F-8CBEFB4F97C8}">
      <dgm:prSet/>
      <dgm:spPr/>
      <dgm:t>
        <a:bodyPr/>
        <a:lstStyle/>
        <a:p>
          <a:pPr rtl="0"/>
          <a:r>
            <a:rPr lang="en-US"/>
            <a:t>Combined reading of the new s.53A of TOPA, s. 17(1A) and proviso to s. 49 under the Registration Act clearly mandate that </a:t>
          </a:r>
        </a:p>
      </dgm:t>
    </dgm:pt>
    <dgm:pt modelId="{1D8AAC2A-09A3-44EF-A668-FB3540F1DC20}" type="parTrans" cxnId="{365C5B12-9AFE-4E8F-B751-E3980FFD79FE}">
      <dgm:prSet/>
      <dgm:spPr/>
      <dgm:t>
        <a:bodyPr/>
        <a:lstStyle/>
        <a:p>
          <a:endParaRPr lang="en-US"/>
        </a:p>
      </dgm:t>
    </dgm:pt>
    <dgm:pt modelId="{F8CCA8FA-FFAE-4E3E-9D8D-CCF3B0736500}" type="sibTrans" cxnId="{365C5B12-9AFE-4E8F-B751-E3980FFD79FE}">
      <dgm:prSet/>
      <dgm:spPr/>
      <dgm:t>
        <a:bodyPr/>
        <a:lstStyle/>
        <a:p>
          <a:endParaRPr lang="en-US"/>
        </a:p>
      </dgm:t>
    </dgm:pt>
    <dgm:pt modelId="{68456D90-5AA4-4B63-A4E9-C118657FDC47}">
      <dgm:prSet/>
      <dgm:spPr/>
      <dgm:t>
        <a:bodyPr/>
        <a:lstStyle/>
        <a:p>
          <a:pPr rtl="0"/>
          <a:r>
            <a:rPr lang="en-US" dirty="0"/>
            <a:t>any transaction involving allowing of the </a:t>
          </a:r>
          <a:r>
            <a:rPr lang="en-US" b="1" u="sng" dirty="0"/>
            <a:t>possession</a:t>
          </a:r>
          <a:r>
            <a:rPr lang="en-US" dirty="0"/>
            <a:t> of the immovable property </a:t>
          </a:r>
        </a:p>
      </dgm:t>
    </dgm:pt>
    <dgm:pt modelId="{0E589931-4D03-4409-A09A-65E11C66891A}" type="parTrans" cxnId="{02B4D3C4-5863-4EBF-B674-19CF274FF06A}">
      <dgm:prSet/>
      <dgm:spPr/>
      <dgm:t>
        <a:bodyPr/>
        <a:lstStyle/>
        <a:p>
          <a:endParaRPr lang="en-US"/>
        </a:p>
      </dgm:t>
    </dgm:pt>
    <dgm:pt modelId="{817F1B12-D7E3-490A-9F70-537DE955133C}" type="sibTrans" cxnId="{02B4D3C4-5863-4EBF-B674-19CF274FF06A}">
      <dgm:prSet/>
      <dgm:spPr/>
      <dgm:t>
        <a:bodyPr/>
        <a:lstStyle/>
        <a:p>
          <a:endParaRPr lang="en-US"/>
        </a:p>
      </dgm:t>
    </dgm:pt>
    <dgm:pt modelId="{453F4362-602D-449F-A08A-805F01D5976A}">
      <dgm:prSet/>
      <dgm:spPr/>
      <dgm:t>
        <a:bodyPr/>
        <a:lstStyle/>
        <a:p>
          <a:pPr rtl="0"/>
          <a:r>
            <a:rPr lang="en-US"/>
            <a:t>to be taken or retained in part performance of a contract of the nature referred to in s.53A </a:t>
          </a:r>
        </a:p>
      </dgm:t>
    </dgm:pt>
    <dgm:pt modelId="{86CA9AAF-11E8-471D-BBB2-6C0434EA5EC2}" type="parTrans" cxnId="{92614978-CA11-48DD-8D61-35F8C790E98C}">
      <dgm:prSet/>
      <dgm:spPr/>
      <dgm:t>
        <a:bodyPr/>
        <a:lstStyle/>
        <a:p>
          <a:endParaRPr lang="en-US"/>
        </a:p>
      </dgm:t>
    </dgm:pt>
    <dgm:pt modelId="{B0049139-F307-4A86-B197-F9F46FE12E96}" type="sibTrans" cxnId="{92614978-CA11-48DD-8D61-35F8C790E98C}">
      <dgm:prSet/>
      <dgm:spPr/>
      <dgm:t>
        <a:bodyPr/>
        <a:lstStyle/>
        <a:p>
          <a:endParaRPr lang="en-US"/>
        </a:p>
      </dgm:t>
    </dgm:pt>
    <dgm:pt modelId="{B6D21FEF-C0DF-45FD-96F3-025B6C9E4767}">
      <dgm:prSet/>
      <dgm:spPr/>
      <dgm:t>
        <a:bodyPr/>
        <a:lstStyle/>
        <a:p>
          <a:pPr rtl="0"/>
          <a:r>
            <a:rPr lang="en-US"/>
            <a:t>shall not result in transfer if the agreement is not registered. </a:t>
          </a:r>
        </a:p>
      </dgm:t>
    </dgm:pt>
    <dgm:pt modelId="{471D0A4A-28FF-40B9-999C-238C3BCAEDA1}" type="parTrans" cxnId="{744E93E0-2FEB-41E0-940B-4356D87545A0}">
      <dgm:prSet/>
      <dgm:spPr/>
      <dgm:t>
        <a:bodyPr/>
        <a:lstStyle/>
        <a:p>
          <a:endParaRPr lang="en-US"/>
        </a:p>
      </dgm:t>
    </dgm:pt>
    <dgm:pt modelId="{8846A20A-4765-40D4-A93F-E66F116BE8FC}" type="sibTrans" cxnId="{744E93E0-2FEB-41E0-940B-4356D87545A0}">
      <dgm:prSet/>
      <dgm:spPr/>
      <dgm:t>
        <a:bodyPr/>
        <a:lstStyle/>
        <a:p>
          <a:endParaRPr lang="en-US"/>
        </a:p>
      </dgm:t>
    </dgm:pt>
    <dgm:pt modelId="{D3B7769F-AB87-4C45-BCA2-2F472977F56B}" type="pres">
      <dgm:prSet presAssocID="{D73F7E5E-54D7-4CB8-A06B-77E27D4C8A76}" presName="linear" presStyleCnt="0">
        <dgm:presLayoutVars>
          <dgm:animLvl val="lvl"/>
          <dgm:resizeHandles val="exact"/>
        </dgm:presLayoutVars>
      </dgm:prSet>
      <dgm:spPr/>
      <dgm:t>
        <a:bodyPr/>
        <a:lstStyle/>
        <a:p>
          <a:endParaRPr lang="en-GB"/>
        </a:p>
      </dgm:t>
    </dgm:pt>
    <dgm:pt modelId="{E3634E26-5B47-40C1-9883-B05B03F9C96F}" type="pres">
      <dgm:prSet presAssocID="{99DB392D-87FF-460E-A29F-8CBEFB4F97C8}" presName="parentText" presStyleLbl="node1" presStyleIdx="0" presStyleCnt="4">
        <dgm:presLayoutVars>
          <dgm:chMax val="0"/>
          <dgm:bulletEnabled val="1"/>
        </dgm:presLayoutVars>
      </dgm:prSet>
      <dgm:spPr/>
      <dgm:t>
        <a:bodyPr/>
        <a:lstStyle/>
        <a:p>
          <a:endParaRPr lang="en-GB"/>
        </a:p>
      </dgm:t>
    </dgm:pt>
    <dgm:pt modelId="{CA177881-F8EC-4895-BDFC-E758E1C4C1DB}" type="pres">
      <dgm:prSet presAssocID="{F8CCA8FA-FFAE-4E3E-9D8D-CCF3B0736500}" presName="spacer" presStyleCnt="0"/>
      <dgm:spPr/>
    </dgm:pt>
    <dgm:pt modelId="{3A1BBC46-1C11-4B8D-AE1D-A32DBF39D328}" type="pres">
      <dgm:prSet presAssocID="{68456D90-5AA4-4B63-A4E9-C118657FDC47}" presName="parentText" presStyleLbl="node1" presStyleIdx="1" presStyleCnt="4">
        <dgm:presLayoutVars>
          <dgm:chMax val="0"/>
          <dgm:bulletEnabled val="1"/>
        </dgm:presLayoutVars>
      </dgm:prSet>
      <dgm:spPr/>
      <dgm:t>
        <a:bodyPr/>
        <a:lstStyle/>
        <a:p>
          <a:endParaRPr lang="en-GB"/>
        </a:p>
      </dgm:t>
    </dgm:pt>
    <dgm:pt modelId="{F7DAD9C1-7B54-4612-940E-980D950A52D7}" type="pres">
      <dgm:prSet presAssocID="{817F1B12-D7E3-490A-9F70-537DE955133C}" presName="spacer" presStyleCnt="0"/>
      <dgm:spPr/>
    </dgm:pt>
    <dgm:pt modelId="{A30E2091-91FF-4CCE-A2D0-00FD6E828AAD}" type="pres">
      <dgm:prSet presAssocID="{453F4362-602D-449F-A08A-805F01D5976A}" presName="parentText" presStyleLbl="node1" presStyleIdx="2" presStyleCnt="4">
        <dgm:presLayoutVars>
          <dgm:chMax val="0"/>
          <dgm:bulletEnabled val="1"/>
        </dgm:presLayoutVars>
      </dgm:prSet>
      <dgm:spPr/>
      <dgm:t>
        <a:bodyPr/>
        <a:lstStyle/>
        <a:p>
          <a:endParaRPr lang="en-GB"/>
        </a:p>
      </dgm:t>
    </dgm:pt>
    <dgm:pt modelId="{AA6DE878-ED41-4CB2-A5CA-329777E7E06B}" type="pres">
      <dgm:prSet presAssocID="{B0049139-F307-4A86-B197-F9F46FE12E96}" presName="spacer" presStyleCnt="0"/>
      <dgm:spPr/>
    </dgm:pt>
    <dgm:pt modelId="{FA755467-2D1E-4FC2-A00C-6D3E6AC2C6D6}" type="pres">
      <dgm:prSet presAssocID="{B6D21FEF-C0DF-45FD-96F3-025B6C9E4767}" presName="parentText" presStyleLbl="node1" presStyleIdx="3" presStyleCnt="4">
        <dgm:presLayoutVars>
          <dgm:chMax val="0"/>
          <dgm:bulletEnabled val="1"/>
        </dgm:presLayoutVars>
      </dgm:prSet>
      <dgm:spPr/>
      <dgm:t>
        <a:bodyPr/>
        <a:lstStyle/>
        <a:p>
          <a:endParaRPr lang="en-GB"/>
        </a:p>
      </dgm:t>
    </dgm:pt>
  </dgm:ptLst>
  <dgm:cxnLst>
    <dgm:cxn modelId="{D36EFAB0-DCDD-4297-AFC6-CE70285BD488}" type="presOf" srcId="{68456D90-5AA4-4B63-A4E9-C118657FDC47}" destId="{3A1BBC46-1C11-4B8D-AE1D-A32DBF39D328}" srcOrd="0" destOrd="0" presId="urn:microsoft.com/office/officeart/2005/8/layout/vList2"/>
    <dgm:cxn modelId="{BC0A7CBD-7C06-458D-ACAE-5695FB943805}" type="presOf" srcId="{D73F7E5E-54D7-4CB8-A06B-77E27D4C8A76}" destId="{D3B7769F-AB87-4C45-BCA2-2F472977F56B}" srcOrd="0" destOrd="0" presId="urn:microsoft.com/office/officeart/2005/8/layout/vList2"/>
    <dgm:cxn modelId="{365C5B12-9AFE-4E8F-B751-E3980FFD79FE}" srcId="{D73F7E5E-54D7-4CB8-A06B-77E27D4C8A76}" destId="{99DB392D-87FF-460E-A29F-8CBEFB4F97C8}" srcOrd="0" destOrd="0" parTransId="{1D8AAC2A-09A3-44EF-A668-FB3540F1DC20}" sibTransId="{F8CCA8FA-FFAE-4E3E-9D8D-CCF3B0736500}"/>
    <dgm:cxn modelId="{1E376571-1AA6-43F1-A08C-DEA05127A074}" type="presOf" srcId="{99DB392D-87FF-460E-A29F-8CBEFB4F97C8}" destId="{E3634E26-5B47-40C1-9883-B05B03F9C96F}" srcOrd="0" destOrd="0" presId="urn:microsoft.com/office/officeart/2005/8/layout/vList2"/>
    <dgm:cxn modelId="{1E9F0AF9-50B1-4A0F-AECF-6D625FD687CF}" type="presOf" srcId="{453F4362-602D-449F-A08A-805F01D5976A}" destId="{A30E2091-91FF-4CCE-A2D0-00FD6E828AAD}" srcOrd="0" destOrd="0" presId="urn:microsoft.com/office/officeart/2005/8/layout/vList2"/>
    <dgm:cxn modelId="{744E93E0-2FEB-41E0-940B-4356D87545A0}" srcId="{D73F7E5E-54D7-4CB8-A06B-77E27D4C8A76}" destId="{B6D21FEF-C0DF-45FD-96F3-025B6C9E4767}" srcOrd="3" destOrd="0" parTransId="{471D0A4A-28FF-40B9-999C-238C3BCAEDA1}" sibTransId="{8846A20A-4765-40D4-A93F-E66F116BE8FC}"/>
    <dgm:cxn modelId="{92614978-CA11-48DD-8D61-35F8C790E98C}" srcId="{D73F7E5E-54D7-4CB8-A06B-77E27D4C8A76}" destId="{453F4362-602D-449F-A08A-805F01D5976A}" srcOrd="2" destOrd="0" parTransId="{86CA9AAF-11E8-471D-BBB2-6C0434EA5EC2}" sibTransId="{B0049139-F307-4A86-B197-F9F46FE12E96}"/>
    <dgm:cxn modelId="{02B4D3C4-5863-4EBF-B674-19CF274FF06A}" srcId="{D73F7E5E-54D7-4CB8-A06B-77E27D4C8A76}" destId="{68456D90-5AA4-4B63-A4E9-C118657FDC47}" srcOrd="1" destOrd="0" parTransId="{0E589931-4D03-4409-A09A-65E11C66891A}" sibTransId="{817F1B12-D7E3-490A-9F70-537DE955133C}"/>
    <dgm:cxn modelId="{9EC5BDC3-4C5A-4B01-8F08-E4DB8C500E35}" type="presOf" srcId="{B6D21FEF-C0DF-45FD-96F3-025B6C9E4767}" destId="{FA755467-2D1E-4FC2-A00C-6D3E6AC2C6D6}" srcOrd="0" destOrd="0" presId="urn:microsoft.com/office/officeart/2005/8/layout/vList2"/>
    <dgm:cxn modelId="{33C30FFF-2022-4953-BEBB-60C6E80E7DE9}" type="presParOf" srcId="{D3B7769F-AB87-4C45-BCA2-2F472977F56B}" destId="{E3634E26-5B47-40C1-9883-B05B03F9C96F}" srcOrd="0" destOrd="0" presId="urn:microsoft.com/office/officeart/2005/8/layout/vList2"/>
    <dgm:cxn modelId="{44B488D7-B2C5-4F96-BD5D-C297AE6ADD56}" type="presParOf" srcId="{D3B7769F-AB87-4C45-BCA2-2F472977F56B}" destId="{CA177881-F8EC-4895-BDFC-E758E1C4C1DB}" srcOrd="1" destOrd="0" presId="urn:microsoft.com/office/officeart/2005/8/layout/vList2"/>
    <dgm:cxn modelId="{6CD60F44-A3D3-4687-A6AE-762A2197FA77}" type="presParOf" srcId="{D3B7769F-AB87-4C45-BCA2-2F472977F56B}" destId="{3A1BBC46-1C11-4B8D-AE1D-A32DBF39D328}" srcOrd="2" destOrd="0" presId="urn:microsoft.com/office/officeart/2005/8/layout/vList2"/>
    <dgm:cxn modelId="{E12A35E3-3D63-411B-80F3-BE91FC157DA8}" type="presParOf" srcId="{D3B7769F-AB87-4C45-BCA2-2F472977F56B}" destId="{F7DAD9C1-7B54-4612-940E-980D950A52D7}" srcOrd="3" destOrd="0" presId="urn:microsoft.com/office/officeart/2005/8/layout/vList2"/>
    <dgm:cxn modelId="{BEA4D583-EB01-4BCC-9DA5-2DE0422910AF}" type="presParOf" srcId="{D3B7769F-AB87-4C45-BCA2-2F472977F56B}" destId="{A30E2091-91FF-4CCE-A2D0-00FD6E828AAD}" srcOrd="4" destOrd="0" presId="urn:microsoft.com/office/officeart/2005/8/layout/vList2"/>
    <dgm:cxn modelId="{B097D02E-F2AA-4F76-9377-A1067665B45C}" type="presParOf" srcId="{D3B7769F-AB87-4C45-BCA2-2F472977F56B}" destId="{AA6DE878-ED41-4CB2-A5CA-329777E7E06B}" srcOrd="5" destOrd="0" presId="urn:microsoft.com/office/officeart/2005/8/layout/vList2"/>
    <dgm:cxn modelId="{788968DF-098B-472A-B10C-2AF2CDEF926F}" type="presParOf" srcId="{D3B7769F-AB87-4C45-BCA2-2F472977F56B}" destId="{FA755467-2D1E-4FC2-A00C-6D3E6AC2C6D6}"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8D75A458-DC7F-40FB-93D7-305E9093203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2487B644-AB04-4988-98F6-E4995BCF9287}">
      <dgm:prSet/>
      <dgm:spPr/>
      <dgm:t>
        <a:bodyPr/>
        <a:lstStyle/>
        <a:p>
          <a:pPr rtl="0"/>
          <a:r>
            <a:rPr lang="en-US"/>
            <a:t>Construction not at all started, only land purchased?</a:t>
          </a:r>
        </a:p>
      </dgm:t>
    </dgm:pt>
    <dgm:pt modelId="{0E497067-7076-44C1-B120-0E8E1C35DBA8}" type="parTrans" cxnId="{E69CCC4A-F8B5-4E31-A12C-7643079CD799}">
      <dgm:prSet/>
      <dgm:spPr/>
      <dgm:t>
        <a:bodyPr/>
        <a:lstStyle/>
        <a:p>
          <a:endParaRPr lang="en-US"/>
        </a:p>
      </dgm:t>
    </dgm:pt>
    <dgm:pt modelId="{EDE1419E-7027-4B15-B7BD-F0583E266C02}" type="sibTrans" cxnId="{E69CCC4A-F8B5-4E31-A12C-7643079CD799}">
      <dgm:prSet/>
      <dgm:spPr/>
      <dgm:t>
        <a:bodyPr/>
        <a:lstStyle/>
        <a:p>
          <a:endParaRPr lang="en-US"/>
        </a:p>
      </dgm:t>
    </dgm:pt>
    <dgm:pt modelId="{77461777-0D77-4786-8638-E3F456A2659A}">
      <dgm:prSet/>
      <dgm:spPr/>
      <dgm:t>
        <a:bodyPr/>
        <a:lstStyle/>
        <a:p>
          <a:pPr rtl="0"/>
          <a:r>
            <a:rPr lang="en-US"/>
            <a:t>No exemption</a:t>
          </a:r>
        </a:p>
      </dgm:t>
    </dgm:pt>
    <dgm:pt modelId="{C93AADAF-26B5-40D3-9FCD-EC29286A805C}" type="parTrans" cxnId="{77EFD6EF-43EE-46A1-919C-4F5807345DD4}">
      <dgm:prSet/>
      <dgm:spPr/>
      <dgm:t>
        <a:bodyPr/>
        <a:lstStyle/>
        <a:p>
          <a:endParaRPr lang="en-US"/>
        </a:p>
      </dgm:t>
    </dgm:pt>
    <dgm:pt modelId="{1626E46C-B79A-48C6-B63F-4E1FB79D8B71}" type="sibTrans" cxnId="{77EFD6EF-43EE-46A1-919C-4F5807345DD4}">
      <dgm:prSet/>
      <dgm:spPr/>
      <dgm:t>
        <a:bodyPr/>
        <a:lstStyle/>
        <a:p>
          <a:endParaRPr lang="en-US"/>
        </a:p>
      </dgm:t>
    </dgm:pt>
    <dgm:pt modelId="{5A6BC3AF-8D7C-4058-830F-8BD605A4F0CC}">
      <dgm:prSet/>
      <dgm:spPr/>
      <dgm:t>
        <a:bodyPr/>
        <a:lstStyle/>
        <a:p>
          <a:pPr rtl="0"/>
          <a:r>
            <a:rPr lang="en-US"/>
            <a:t>Construction not done because of the fault of the builder/ developer?</a:t>
          </a:r>
        </a:p>
      </dgm:t>
    </dgm:pt>
    <dgm:pt modelId="{1FEB8BCA-B2C7-495C-A62C-176250EEDF1C}" type="parTrans" cxnId="{E5E9FB52-C896-4DC6-80C8-62C818AE1FB1}">
      <dgm:prSet/>
      <dgm:spPr/>
      <dgm:t>
        <a:bodyPr/>
        <a:lstStyle/>
        <a:p>
          <a:endParaRPr lang="en-US"/>
        </a:p>
      </dgm:t>
    </dgm:pt>
    <dgm:pt modelId="{FF3D0657-4FE2-46A7-8EFE-8CD09E9916C9}" type="sibTrans" cxnId="{E5E9FB52-C896-4DC6-80C8-62C818AE1FB1}">
      <dgm:prSet/>
      <dgm:spPr/>
      <dgm:t>
        <a:bodyPr/>
        <a:lstStyle/>
        <a:p>
          <a:endParaRPr lang="en-US"/>
        </a:p>
      </dgm:t>
    </dgm:pt>
    <dgm:pt modelId="{AF52551F-C808-428D-9D49-85D51F436E76}">
      <dgm:prSet/>
      <dgm:spPr/>
      <dgm:t>
        <a:bodyPr/>
        <a:lstStyle/>
        <a:p>
          <a:pPr rtl="0"/>
          <a:r>
            <a:rPr lang="en-US" u="sng"/>
            <a:t>Allowable- Rajeev B. Shah 71 taxmann.com 198 (Mum.)(SMC)</a:t>
          </a:r>
          <a:endParaRPr lang="en-US"/>
        </a:p>
      </dgm:t>
    </dgm:pt>
    <dgm:pt modelId="{75385129-4B29-484B-8FC2-BC65059C07D0}" type="parTrans" cxnId="{448CF17E-2A4E-4A84-86EC-56C98124CB51}">
      <dgm:prSet/>
      <dgm:spPr/>
      <dgm:t>
        <a:bodyPr/>
        <a:lstStyle/>
        <a:p>
          <a:endParaRPr lang="en-US"/>
        </a:p>
      </dgm:t>
    </dgm:pt>
    <dgm:pt modelId="{6D5421E4-F601-4469-BC80-9E60F295CA66}" type="sibTrans" cxnId="{448CF17E-2A4E-4A84-86EC-56C98124CB51}">
      <dgm:prSet/>
      <dgm:spPr/>
      <dgm:t>
        <a:bodyPr/>
        <a:lstStyle/>
        <a:p>
          <a:endParaRPr lang="en-US"/>
        </a:p>
      </dgm:t>
    </dgm:pt>
    <dgm:pt modelId="{46C56C5A-3427-4B6C-B7E1-36B1B719897F}">
      <dgm:prSet/>
      <dgm:spPr/>
      <dgm:t>
        <a:bodyPr/>
        <a:lstStyle/>
        <a:p>
          <a:pPr rtl="0"/>
          <a:r>
            <a:rPr lang="en-US"/>
            <a:t>Construction started but completed after 3 years from date of transfer?</a:t>
          </a:r>
        </a:p>
      </dgm:t>
    </dgm:pt>
    <dgm:pt modelId="{08F43183-3FE3-462A-95C1-D6734ABDF5C5}" type="parTrans" cxnId="{4CAE954E-7906-4BC0-8633-2625DF2D08A3}">
      <dgm:prSet/>
      <dgm:spPr/>
      <dgm:t>
        <a:bodyPr/>
        <a:lstStyle/>
        <a:p>
          <a:endParaRPr lang="en-US"/>
        </a:p>
      </dgm:t>
    </dgm:pt>
    <dgm:pt modelId="{1A7CA208-D35B-4A96-9012-C39154035B42}" type="sibTrans" cxnId="{4CAE954E-7906-4BC0-8633-2625DF2D08A3}">
      <dgm:prSet/>
      <dgm:spPr/>
      <dgm:t>
        <a:bodyPr/>
        <a:lstStyle/>
        <a:p>
          <a:endParaRPr lang="en-US"/>
        </a:p>
      </dgm:t>
    </dgm:pt>
    <dgm:pt modelId="{8ECF5391-ADDA-461E-AB7B-1FE107A0EA23}">
      <dgm:prSet/>
      <dgm:spPr/>
      <dgm:t>
        <a:bodyPr/>
        <a:lstStyle/>
        <a:p>
          <a:pPr rtl="0"/>
          <a:r>
            <a:rPr lang="en-US" u="sng"/>
            <a:t>Smt. Usha Vaid 25 taxmann.com 188 (Asr.)</a:t>
          </a:r>
          <a:endParaRPr lang="en-US"/>
        </a:p>
      </dgm:t>
    </dgm:pt>
    <dgm:pt modelId="{287944A6-2AB5-46D6-8968-B407BBC449E8}" type="parTrans" cxnId="{F11EDA72-9187-4982-A9DF-48486CE492B3}">
      <dgm:prSet/>
      <dgm:spPr/>
      <dgm:t>
        <a:bodyPr/>
        <a:lstStyle/>
        <a:p>
          <a:endParaRPr lang="en-US"/>
        </a:p>
      </dgm:t>
    </dgm:pt>
    <dgm:pt modelId="{AABAC208-039B-4A85-9C97-3C2166EE264E}" type="sibTrans" cxnId="{F11EDA72-9187-4982-A9DF-48486CE492B3}">
      <dgm:prSet/>
      <dgm:spPr/>
      <dgm:t>
        <a:bodyPr/>
        <a:lstStyle/>
        <a:p>
          <a:endParaRPr lang="en-US"/>
        </a:p>
      </dgm:t>
    </dgm:pt>
    <dgm:pt modelId="{7C782B0D-C261-4376-88CA-1CF88D230056}">
      <dgm:prSet/>
      <dgm:spPr/>
      <dgm:t>
        <a:bodyPr/>
        <a:lstStyle/>
        <a:p>
          <a:pPr rtl="0"/>
          <a:r>
            <a:rPr lang="en-US"/>
            <a:t>“Investment” of consideration/gains is important</a:t>
          </a:r>
        </a:p>
      </dgm:t>
    </dgm:pt>
    <dgm:pt modelId="{737D0BD5-1934-4A89-B870-9F4083CDF8D8}" type="parTrans" cxnId="{B4082D77-35B9-43AB-B089-C1A9085DB897}">
      <dgm:prSet/>
      <dgm:spPr/>
      <dgm:t>
        <a:bodyPr/>
        <a:lstStyle/>
        <a:p>
          <a:endParaRPr lang="en-US"/>
        </a:p>
      </dgm:t>
    </dgm:pt>
    <dgm:pt modelId="{7790284D-5B09-4658-9FD8-6A8FA39E0B3E}" type="sibTrans" cxnId="{B4082D77-35B9-43AB-B089-C1A9085DB897}">
      <dgm:prSet/>
      <dgm:spPr/>
      <dgm:t>
        <a:bodyPr/>
        <a:lstStyle/>
        <a:p>
          <a:endParaRPr lang="en-US"/>
        </a:p>
      </dgm:t>
    </dgm:pt>
    <dgm:pt modelId="{65E6B0C3-E735-4FAA-AF56-9248B80EBED8}" type="pres">
      <dgm:prSet presAssocID="{8D75A458-DC7F-40FB-93D7-305E9093203E}" presName="linear" presStyleCnt="0">
        <dgm:presLayoutVars>
          <dgm:animLvl val="lvl"/>
          <dgm:resizeHandles val="exact"/>
        </dgm:presLayoutVars>
      </dgm:prSet>
      <dgm:spPr/>
      <dgm:t>
        <a:bodyPr/>
        <a:lstStyle/>
        <a:p>
          <a:endParaRPr lang="en-GB"/>
        </a:p>
      </dgm:t>
    </dgm:pt>
    <dgm:pt modelId="{B9F5B042-6D24-49C4-9EFD-5CC91E389BD7}" type="pres">
      <dgm:prSet presAssocID="{2487B644-AB04-4988-98F6-E4995BCF9287}" presName="parentText" presStyleLbl="node1" presStyleIdx="0" presStyleCnt="3">
        <dgm:presLayoutVars>
          <dgm:chMax val="0"/>
          <dgm:bulletEnabled val="1"/>
        </dgm:presLayoutVars>
      </dgm:prSet>
      <dgm:spPr/>
      <dgm:t>
        <a:bodyPr/>
        <a:lstStyle/>
        <a:p>
          <a:endParaRPr lang="en-GB"/>
        </a:p>
      </dgm:t>
    </dgm:pt>
    <dgm:pt modelId="{1F1D3BB1-EDDA-44A0-B17B-838947547CFB}" type="pres">
      <dgm:prSet presAssocID="{2487B644-AB04-4988-98F6-E4995BCF9287}" presName="childText" presStyleLbl="revTx" presStyleIdx="0" presStyleCnt="3">
        <dgm:presLayoutVars>
          <dgm:bulletEnabled val="1"/>
        </dgm:presLayoutVars>
      </dgm:prSet>
      <dgm:spPr/>
      <dgm:t>
        <a:bodyPr/>
        <a:lstStyle/>
        <a:p>
          <a:endParaRPr lang="en-GB"/>
        </a:p>
      </dgm:t>
    </dgm:pt>
    <dgm:pt modelId="{39E8466C-0196-45A9-8F8D-9C8A520E9B30}" type="pres">
      <dgm:prSet presAssocID="{5A6BC3AF-8D7C-4058-830F-8BD605A4F0CC}" presName="parentText" presStyleLbl="node1" presStyleIdx="1" presStyleCnt="3">
        <dgm:presLayoutVars>
          <dgm:chMax val="0"/>
          <dgm:bulletEnabled val="1"/>
        </dgm:presLayoutVars>
      </dgm:prSet>
      <dgm:spPr/>
      <dgm:t>
        <a:bodyPr/>
        <a:lstStyle/>
        <a:p>
          <a:endParaRPr lang="en-GB"/>
        </a:p>
      </dgm:t>
    </dgm:pt>
    <dgm:pt modelId="{A160D411-BCD1-4F9E-8125-22ADB3521CF8}" type="pres">
      <dgm:prSet presAssocID="{5A6BC3AF-8D7C-4058-830F-8BD605A4F0CC}" presName="childText" presStyleLbl="revTx" presStyleIdx="1" presStyleCnt="3">
        <dgm:presLayoutVars>
          <dgm:bulletEnabled val="1"/>
        </dgm:presLayoutVars>
      </dgm:prSet>
      <dgm:spPr/>
      <dgm:t>
        <a:bodyPr/>
        <a:lstStyle/>
        <a:p>
          <a:endParaRPr lang="en-GB"/>
        </a:p>
      </dgm:t>
    </dgm:pt>
    <dgm:pt modelId="{25FE8A76-7A6A-4ECD-B99D-EEFD011C7C9E}" type="pres">
      <dgm:prSet presAssocID="{46C56C5A-3427-4B6C-B7E1-36B1B719897F}" presName="parentText" presStyleLbl="node1" presStyleIdx="2" presStyleCnt="3">
        <dgm:presLayoutVars>
          <dgm:chMax val="0"/>
          <dgm:bulletEnabled val="1"/>
        </dgm:presLayoutVars>
      </dgm:prSet>
      <dgm:spPr/>
      <dgm:t>
        <a:bodyPr/>
        <a:lstStyle/>
        <a:p>
          <a:endParaRPr lang="en-GB"/>
        </a:p>
      </dgm:t>
    </dgm:pt>
    <dgm:pt modelId="{78BFB42A-1A9D-4809-8CD9-7803BA393AAD}" type="pres">
      <dgm:prSet presAssocID="{46C56C5A-3427-4B6C-B7E1-36B1B719897F}" presName="childText" presStyleLbl="revTx" presStyleIdx="2" presStyleCnt="3">
        <dgm:presLayoutVars>
          <dgm:bulletEnabled val="1"/>
        </dgm:presLayoutVars>
      </dgm:prSet>
      <dgm:spPr/>
      <dgm:t>
        <a:bodyPr/>
        <a:lstStyle/>
        <a:p>
          <a:endParaRPr lang="en-GB"/>
        </a:p>
      </dgm:t>
    </dgm:pt>
  </dgm:ptLst>
  <dgm:cxnLst>
    <dgm:cxn modelId="{3717F597-E074-4A21-83F5-E19F6DFE02A4}" type="presOf" srcId="{46C56C5A-3427-4B6C-B7E1-36B1B719897F}" destId="{25FE8A76-7A6A-4ECD-B99D-EEFD011C7C9E}" srcOrd="0" destOrd="0" presId="urn:microsoft.com/office/officeart/2005/8/layout/vList2"/>
    <dgm:cxn modelId="{879A681D-93D3-4816-9F80-78378660760D}" type="presOf" srcId="{2487B644-AB04-4988-98F6-E4995BCF9287}" destId="{B9F5B042-6D24-49C4-9EFD-5CC91E389BD7}" srcOrd="0" destOrd="0" presId="urn:microsoft.com/office/officeart/2005/8/layout/vList2"/>
    <dgm:cxn modelId="{9E3FF888-DA88-4889-ACFD-ED862C8324CA}" type="presOf" srcId="{77461777-0D77-4786-8638-E3F456A2659A}" destId="{1F1D3BB1-EDDA-44A0-B17B-838947547CFB}" srcOrd="0" destOrd="0" presId="urn:microsoft.com/office/officeart/2005/8/layout/vList2"/>
    <dgm:cxn modelId="{448CF17E-2A4E-4A84-86EC-56C98124CB51}" srcId="{5A6BC3AF-8D7C-4058-830F-8BD605A4F0CC}" destId="{AF52551F-C808-428D-9D49-85D51F436E76}" srcOrd="0" destOrd="0" parTransId="{75385129-4B29-484B-8FC2-BC65059C07D0}" sibTransId="{6D5421E4-F601-4469-BC80-9E60F295CA66}"/>
    <dgm:cxn modelId="{1114311F-B679-42AA-AEEF-F6BA0AB06F27}" type="presOf" srcId="{7C782B0D-C261-4376-88CA-1CF88D230056}" destId="{78BFB42A-1A9D-4809-8CD9-7803BA393AAD}" srcOrd="0" destOrd="1" presId="urn:microsoft.com/office/officeart/2005/8/layout/vList2"/>
    <dgm:cxn modelId="{E5E9FB52-C896-4DC6-80C8-62C818AE1FB1}" srcId="{8D75A458-DC7F-40FB-93D7-305E9093203E}" destId="{5A6BC3AF-8D7C-4058-830F-8BD605A4F0CC}" srcOrd="1" destOrd="0" parTransId="{1FEB8BCA-B2C7-495C-A62C-176250EEDF1C}" sibTransId="{FF3D0657-4FE2-46A7-8EFE-8CD09E9916C9}"/>
    <dgm:cxn modelId="{F11EDA72-9187-4982-A9DF-48486CE492B3}" srcId="{46C56C5A-3427-4B6C-B7E1-36B1B719897F}" destId="{8ECF5391-ADDA-461E-AB7B-1FE107A0EA23}" srcOrd="0" destOrd="0" parTransId="{287944A6-2AB5-46D6-8968-B407BBC449E8}" sibTransId="{AABAC208-039B-4A85-9C97-3C2166EE264E}"/>
    <dgm:cxn modelId="{28095E6C-F036-40B3-8787-ACCDC33C33B3}" type="presOf" srcId="{8ECF5391-ADDA-461E-AB7B-1FE107A0EA23}" destId="{78BFB42A-1A9D-4809-8CD9-7803BA393AAD}" srcOrd="0" destOrd="0" presId="urn:microsoft.com/office/officeart/2005/8/layout/vList2"/>
    <dgm:cxn modelId="{64B4C6F5-8AFF-40E7-BB8D-41D5D1F0C6BA}" type="presOf" srcId="{5A6BC3AF-8D7C-4058-830F-8BD605A4F0CC}" destId="{39E8466C-0196-45A9-8F8D-9C8A520E9B30}" srcOrd="0" destOrd="0" presId="urn:microsoft.com/office/officeart/2005/8/layout/vList2"/>
    <dgm:cxn modelId="{10AD86CE-9D6B-4627-97D6-251DED327BA4}" type="presOf" srcId="{AF52551F-C808-428D-9D49-85D51F436E76}" destId="{A160D411-BCD1-4F9E-8125-22ADB3521CF8}" srcOrd="0" destOrd="0" presId="urn:microsoft.com/office/officeart/2005/8/layout/vList2"/>
    <dgm:cxn modelId="{E35ABE92-7D28-47F3-8B15-88AAA0A5FF7F}" type="presOf" srcId="{8D75A458-DC7F-40FB-93D7-305E9093203E}" destId="{65E6B0C3-E735-4FAA-AF56-9248B80EBED8}" srcOrd="0" destOrd="0" presId="urn:microsoft.com/office/officeart/2005/8/layout/vList2"/>
    <dgm:cxn modelId="{77EFD6EF-43EE-46A1-919C-4F5807345DD4}" srcId="{2487B644-AB04-4988-98F6-E4995BCF9287}" destId="{77461777-0D77-4786-8638-E3F456A2659A}" srcOrd="0" destOrd="0" parTransId="{C93AADAF-26B5-40D3-9FCD-EC29286A805C}" sibTransId="{1626E46C-B79A-48C6-B63F-4E1FB79D8B71}"/>
    <dgm:cxn modelId="{B4082D77-35B9-43AB-B089-C1A9085DB897}" srcId="{8ECF5391-ADDA-461E-AB7B-1FE107A0EA23}" destId="{7C782B0D-C261-4376-88CA-1CF88D230056}" srcOrd="0" destOrd="0" parTransId="{737D0BD5-1934-4A89-B870-9F4083CDF8D8}" sibTransId="{7790284D-5B09-4658-9FD8-6A8FA39E0B3E}"/>
    <dgm:cxn modelId="{4CAE954E-7906-4BC0-8633-2625DF2D08A3}" srcId="{8D75A458-DC7F-40FB-93D7-305E9093203E}" destId="{46C56C5A-3427-4B6C-B7E1-36B1B719897F}" srcOrd="2" destOrd="0" parTransId="{08F43183-3FE3-462A-95C1-D6734ABDF5C5}" sibTransId="{1A7CA208-D35B-4A96-9012-C39154035B42}"/>
    <dgm:cxn modelId="{E69CCC4A-F8B5-4E31-A12C-7643079CD799}" srcId="{8D75A458-DC7F-40FB-93D7-305E9093203E}" destId="{2487B644-AB04-4988-98F6-E4995BCF9287}" srcOrd="0" destOrd="0" parTransId="{0E497067-7076-44C1-B120-0E8E1C35DBA8}" sibTransId="{EDE1419E-7027-4B15-B7BD-F0583E266C02}"/>
    <dgm:cxn modelId="{9EDF3410-876C-48D6-8276-9065D79A5C67}" type="presParOf" srcId="{65E6B0C3-E735-4FAA-AF56-9248B80EBED8}" destId="{B9F5B042-6D24-49C4-9EFD-5CC91E389BD7}" srcOrd="0" destOrd="0" presId="urn:microsoft.com/office/officeart/2005/8/layout/vList2"/>
    <dgm:cxn modelId="{7FEECFC0-8A4C-41CC-A0EF-896405BC07C9}" type="presParOf" srcId="{65E6B0C3-E735-4FAA-AF56-9248B80EBED8}" destId="{1F1D3BB1-EDDA-44A0-B17B-838947547CFB}" srcOrd="1" destOrd="0" presId="urn:microsoft.com/office/officeart/2005/8/layout/vList2"/>
    <dgm:cxn modelId="{5EF05FE2-9C09-43A3-B0DB-0B66DE6F343F}" type="presParOf" srcId="{65E6B0C3-E735-4FAA-AF56-9248B80EBED8}" destId="{39E8466C-0196-45A9-8F8D-9C8A520E9B30}" srcOrd="2" destOrd="0" presId="urn:microsoft.com/office/officeart/2005/8/layout/vList2"/>
    <dgm:cxn modelId="{817FA473-A129-4A28-AC7C-1AE2283E0C8E}" type="presParOf" srcId="{65E6B0C3-E735-4FAA-AF56-9248B80EBED8}" destId="{A160D411-BCD1-4F9E-8125-22ADB3521CF8}" srcOrd="3" destOrd="0" presId="urn:microsoft.com/office/officeart/2005/8/layout/vList2"/>
    <dgm:cxn modelId="{378F038A-603A-4679-B0BB-F3427C107A97}" type="presParOf" srcId="{65E6B0C3-E735-4FAA-AF56-9248B80EBED8}" destId="{25FE8A76-7A6A-4ECD-B99D-EEFD011C7C9E}" srcOrd="4" destOrd="0" presId="urn:microsoft.com/office/officeart/2005/8/layout/vList2"/>
    <dgm:cxn modelId="{C45D1379-BBEA-4487-9D75-9E10CFB91469}" type="presParOf" srcId="{65E6B0C3-E735-4FAA-AF56-9248B80EBED8}" destId="{78BFB42A-1A9D-4809-8CD9-7803BA393AAD}"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8852707C-7743-42D8-924F-5891C702FD4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A31E8C9D-6FB6-4EC6-8151-DA83DD47EC75}">
      <dgm:prSet/>
      <dgm:spPr/>
      <dgm:t>
        <a:bodyPr/>
        <a:lstStyle/>
        <a:p>
          <a:pPr rtl="0"/>
          <a:r>
            <a:rPr lang="en-IN" i="1" dirty="0" err="1"/>
            <a:t>Pawan</a:t>
          </a:r>
          <a:r>
            <a:rPr lang="en-IN" i="1" dirty="0"/>
            <a:t> Kumar </a:t>
          </a:r>
          <a:r>
            <a:rPr lang="en-IN" i="1" dirty="0" err="1"/>
            <a:t>Garg</a:t>
          </a:r>
          <a:r>
            <a:rPr lang="en-IN" dirty="0"/>
            <a:t> v. </a:t>
          </a:r>
          <a:r>
            <a:rPr lang="en-IN" i="1" dirty="0"/>
            <a:t>CIT</a:t>
          </a:r>
          <a:r>
            <a:rPr lang="en-IN" dirty="0"/>
            <a:t> [2009] </a:t>
          </a:r>
          <a:r>
            <a:rPr lang="en-IN" dirty="0">
              <a:hlinkClick xmlns:r="http://schemas.openxmlformats.org/officeDocument/2006/relationships" r:id="rId1"/>
            </a:rPr>
            <a:t>311 ITR 397</a:t>
          </a:r>
          <a:r>
            <a:rPr lang="en-IN" dirty="0"/>
            <a:t>/[2007] </a:t>
          </a:r>
          <a:r>
            <a:rPr lang="en-IN" dirty="0">
              <a:hlinkClick xmlns:r="http://schemas.openxmlformats.org/officeDocument/2006/relationships" r:id="rId1"/>
            </a:rPr>
            <a:t>164 Taxman 382</a:t>
          </a:r>
          <a:r>
            <a:rPr lang="en-IN" dirty="0"/>
            <a:t> (</a:t>
          </a:r>
          <a:r>
            <a:rPr lang="en-IN" dirty="0" err="1"/>
            <a:t>Punj</a:t>
          </a:r>
          <a:r>
            <a:rPr lang="en-IN" dirty="0"/>
            <a:t>. &amp; </a:t>
          </a:r>
          <a:r>
            <a:rPr lang="en-IN" dirty="0" err="1"/>
            <a:t>Har</a:t>
          </a:r>
          <a:r>
            <a:rPr lang="en-IN" dirty="0"/>
            <a:t>.) </a:t>
          </a:r>
          <a:endParaRPr lang="en-US" dirty="0"/>
        </a:p>
      </dgm:t>
    </dgm:pt>
    <dgm:pt modelId="{D6404655-A5F7-477E-B1E8-FC1365918010}" type="parTrans" cxnId="{D2F0C5E3-4A2C-4F27-BF3C-22A7042EA22B}">
      <dgm:prSet/>
      <dgm:spPr/>
      <dgm:t>
        <a:bodyPr/>
        <a:lstStyle/>
        <a:p>
          <a:endParaRPr lang="en-US"/>
        </a:p>
      </dgm:t>
    </dgm:pt>
    <dgm:pt modelId="{81555333-CA85-4FFD-9E45-B4FE09F69187}" type="sibTrans" cxnId="{D2F0C5E3-4A2C-4F27-BF3C-22A7042EA22B}">
      <dgm:prSet/>
      <dgm:spPr/>
      <dgm:t>
        <a:bodyPr/>
        <a:lstStyle/>
        <a:p>
          <a:endParaRPr lang="en-US"/>
        </a:p>
      </dgm:t>
    </dgm:pt>
    <dgm:pt modelId="{11BAED39-19FC-4BB0-8D8C-2F41CE9546E3}">
      <dgm:prSet/>
      <dgm:spPr/>
      <dgm:t>
        <a:bodyPr/>
        <a:lstStyle/>
        <a:p>
          <a:pPr rtl="0"/>
          <a:r>
            <a:rPr lang="en-IN" dirty="0"/>
            <a:t>The assessee had built two small rooms – which was held to be not a dwelling unit. The burden was on the assessee to prove the investment of LTCG within the stipulated time. The assessee was, accordingly, held not entitled to exemption under section 54F.</a:t>
          </a:r>
          <a:endParaRPr lang="en-US" dirty="0"/>
        </a:p>
      </dgm:t>
    </dgm:pt>
    <dgm:pt modelId="{737800B0-7F96-4555-8129-9389B084B625}" type="parTrans" cxnId="{7066C05F-ECF3-4CA1-922C-0A6149664F73}">
      <dgm:prSet/>
      <dgm:spPr/>
      <dgm:t>
        <a:bodyPr/>
        <a:lstStyle/>
        <a:p>
          <a:endParaRPr lang="en-US"/>
        </a:p>
      </dgm:t>
    </dgm:pt>
    <dgm:pt modelId="{21BC2647-77B8-4AA7-B30B-A27CAB5D8A30}" type="sibTrans" cxnId="{7066C05F-ECF3-4CA1-922C-0A6149664F73}">
      <dgm:prSet/>
      <dgm:spPr/>
      <dgm:t>
        <a:bodyPr/>
        <a:lstStyle/>
        <a:p>
          <a:endParaRPr lang="en-US"/>
        </a:p>
      </dgm:t>
    </dgm:pt>
    <dgm:pt modelId="{8B0D793D-E714-417E-B3CE-B2E989FAFE5D}">
      <dgm:prSet/>
      <dgm:spPr/>
      <dgm:t>
        <a:bodyPr/>
        <a:lstStyle/>
        <a:p>
          <a:pPr rtl="0"/>
          <a:r>
            <a:rPr lang="en-IN" i="1"/>
            <a:t>Rajesh Surana</a:t>
          </a:r>
          <a:r>
            <a:rPr lang="en-IN"/>
            <a:t> v. </a:t>
          </a:r>
          <a:r>
            <a:rPr lang="en-IN" i="1"/>
            <a:t>CIT</a:t>
          </a:r>
          <a:r>
            <a:rPr lang="en-IN"/>
            <a:t> [2008] 306 ITR 368 (Raj.), </a:t>
          </a:r>
          <a:endParaRPr lang="en-US"/>
        </a:p>
      </dgm:t>
    </dgm:pt>
    <dgm:pt modelId="{3270EAC1-5429-44A8-ACF1-01D1407D5A45}" type="parTrans" cxnId="{C18AAAA2-88FB-47E0-AC69-B964929D2B28}">
      <dgm:prSet/>
      <dgm:spPr/>
      <dgm:t>
        <a:bodyPr/>
        <a:lstStyle/>
        <a:p>
          <a:endParaRPr lang="en-US"/>
        </a:p>
      </dgm:t>
    </dgm:pt>
    <dgm:pt modelId="{FF414D9F-7D68-4E78-B521-FD152079B3BE}" type="sibTrans" cxnId="{C18AAAA2-88FB-47E0-AC69-B964929D2B28}">
      <dgm:prSet/>
      <dgm:spPr/>
      <dgm:t>
        <a:bodyPr/>
        <a:lstStyle/>
        <a:p>
          <a:endParaRPr lang="en-US"/>
        </a:p>
      </dgm:t>
    </dgm:pt>
    <dgm:pt modelId="{A8244933-2987-4833-B1D7-38ACE9D59075}">
      <dgm:prSet/>
      <dgm:spPr/>
      <dgm:t>
        <a:bodyPr/>
        <a:lstStyle/>
        <a:p>
          <a:pPr rtl="0"/>
          <a:r>
            <a:rPr lang="en-IN"/>
            <a:t>The assessee’s claim for exemption was also rejected where a plot having a boundary wall with a garage-</a:t>
          </a:r>
          <a:r>
            <a:rPr lang="en-IN" i="1"/>
            <a:t>cum</a:t>
          </a:r>
          <a:r>
            <a:rPr lang="en-IN"/>
            <a:t>-room was claimed as a residential house.</a:t>
          </a:r>
          <a:endParaRPr lang="en-US"/>
        </a:p>
      </dgm:t>
    </dgm:pt>
    <dgm:pt modelId="{D0D4D45D-087C-439F-84EE-54F2DBEFCD75}" type="parTrans" cxnId="{4B624231-7103-4838-87E1-BCCE278D8648}">
      <dgm:prSet/>
      <dgm:spPr/>
      <dgm:t>
        <a:bodyPr/>
        <a:lstStyle/>
        <a:p>
          <a:endParaRPr lang="en-US"/>
        </a:p>
      </dgm:t>
    </dgm:pt>
    <dgm:pt modelId="{4FF33130-F4A3-4CC4-934E-4411894601BC}" type="sibTrans" cxnId="{4B624231-7103-4838-87E1-BCCE278D8648}">
      <dgm:prSet/>
      <dgm:spPr/>
      <dgm:t>
        <a:bodyPr/>
        <a:lstStyle/>
        <a:p>
          <a:endParaRPr lang="en-US"/>
        </a:p>
      </dgm:t>
    </dgm:pt>
    <dgm:pt modelId="{ED074152-850D-4B1C-BC30-6AB17C2437C0}">
      <dgm:prSet/>
      <dgm:spPr/>
      <dgm:t>
        <a:bodyPr/>
        <a:lstStyle/>
        <a:p>
          <a:pPr rtl="0"/>
          <a:r>
            <a:rPr lang="en-IN" i="1"/>
            <a:t>Poonen</a:t>
          </a:r>
          <a:r>
            <a:rPr lang="en-IN"/>
            <a:t> v. </a:t>
          </a:r>
          <a:r>
            <a:rPr lang="en-IN" i="1"/>
            <a:t>Rathi Varghese</a:t>
          </a:r>
          <a:r>
            <a:rPr lang="en-IN"/>
            <a:t> AIR 1967 Ker. </a:t>
          </a:r>
          <a:endParaRPr lang="en-US"/>
        </a:p>
      </dgm:t>
    </dgm:pt>
    <dgm:pt modelId="{EA9D5EFE-BE56-49A1-ACB3-DD62A2E3815A}" type="parTrans" cxnId="{5FE50F46-F24E-477A-8728-9E7D6C3C76BB}">
      <dgm:prSet/>
      <dgm:spPr/>
      <dgm:t>
        <a:bodyPr/>
        <a:lstStyle/>
        <a:p>
          <a:endParaRPr lang="en-US"/>
        </a:p>
      </dgm:t>
    </dgm:pt>
    <dgm:pt modelId="{E7675ADE-BE09-444D-B65C-0098CABBB0BE}" type="sibTrans" cxnId="{5FE50F46-F24E-477A-8728-9E7D6C3C76BB}">
      <dgm:prSet/>
      <dgm:spPr/>
      <dgm:t>
        <a:bodyPr/>
        <a:lstStyle/>
        <a:p>
          <a:endParaRPr lang="en-US"/>
        </a:p>
      </dgm:t>
    </dgm:pt>
    <dgm:pt modelId="{BCB5A2D8-7822-44FC-A4D2-D0EEF29C95F3}">
      <dgm:prSet/>
      <dgm:spPr/>
      <dgm:t>
        <a:bodyPr/>
        <a:lstStyle/>
        <a:p>
          <a:pPr rtl="0"/>
          <a:r>
            <a:rPr lang="en-IN" dirty="0"/>
            <a:t>Incidentally, the Kerala High Court has held that the place of residence could be understood as a place where a person intended to stay permanently other than casual stay.</a:t>
          </a:r>
          <a:endParaRPr lang="en-US" dirty="0"/>
        </a:p>
      </dgm:t>
    </dgm:pt>
    <dgm:pt modelId="{D4CBD499-D19F-4936-9911-4BB02802CA7D}" type="parTrans" cxnId="{453E792F-4591-493F-A2D9-FF2922D79F23}">
      <dgm:prSet/>
      <dgm:spPr/>
      <dgm:t>
        <a:bodyPr/>
        <a:lstStyle/>
        <a:p>
          <a:endParaRPr lang="en-US"/>
        </a:p>
      </dgm:t>
    </dgm:pt>
    <dgm:pt modelId="{1EE3F8F9-4ED8-49A9-9DDF-38C7A1238796}" type="sibTrans" cxnId="{453E792F-4591-493F-A2D9-FF2922D79F23}">
      <dgm:prSet/>
      <dgm:spPr/>
      <dgm:t>
        <a:bodyPr/>
        <a:lstStyle/>
        <a:p>
          <a:endParaRPr lang="en-US"/>
        </a:p>
      </dgm:t>
    </dgm:pt>
    <dgm:pt modelId="{37FE102D-0581-4254-B975-E5C0B45BE41F}" type="pres">
      <dgm:prSet presAssocID="{8852707C-7743-42D8-924F-5891C702FD4C}" presName="linear" presStyleCnt="0">
        <dgm:presLayoutVars>
          <dgm:animLvl val="lvl"/>
          <dgm:resizeHandles val="exact"/>
        </dgm:presLayoutVars>
      </dgm:prSet>
      <dgm:spPr/>
      <dgm:t>
        <a:bodyPr/>
        <a:lstStyle/>
        <a:p>
          <a:endParaRPr lang="en-GB"/>
        </a:p>
      </dgm:t>
    </dgm:pt>
    <dgm:pt modelId="{BF53E2D1-2FFD-4E9E-8006-5A0A1D4EDD44}" type="pres">
      <dgm:prSet presAssocID="{A31E8C9D-6FB6-4EC6-8151-DA83DD47EC75}" presName="parentText" presStyleLbl="node1" presStyleIdx="0" presStyleCnt="3">
        <dgm:presLayoutVars>
          <dgm:chMax val="0"/>
          <dgm:bulletEnabled val="1"/>
        </dgm:presLayoutVars>
      </dgm:prSet>
      <dgm:spPr/>
      <dgm:t>
        <a:bodyPr/>
        <a:lstStyle/>
        <a:p>
          <a:endParaRPr lang="en-GB"/>
        </a:p>
      </dgm:t>
    </dgm:pt>
    <dgm:pt modelId="{8CC2BFF9-5839-4B0E-8CF3-19EED8281D85}" type="pres">
      <dgm:prSet presAssocID="{A31E8C9D-6FB6-4EC6-8151-DA83DD47EC75}" presName="childText" presStyleLbl="revTx" presStyleIdx="0" presStyleCnt="3">
        <dgm:presLayoutVars>
          <dgm:bulletEnabled val="1"/>
        </dgm:presLayoutVars>
      </dgm:prSet>
      <dgm:spPr/>
      <dgm:t>
        <a:bodyPr/>
        <a:lstStyle/>
        <a:p>
          <a:endParaRPr lang="en-GB"/>
        </a:p>
      </dgm:t>
    </dgm:pt>
    <dgm:pt modelId="{970479AB-AA76-47AC-A9DD-874DF70B7D85}" type="pres">
      <dgm:prSet presAssocID="{8B0D793D-E714-417E-B3CE-B2E989FAFE5D}" presName="parentText" presStyleLbl="node1" presStyleIdx="1" presStyleCnt="3">
        <dgm:presLayoutVars>
          <dgm:chMax val="0"/>
          <dgm:bulletEnabled val="1"/>
        </dgm:presLayoutVars>
      </dgm:prSet>
      <dgm:spPr/>
      <dgm:t>
        <a:bodyPr/>
        <a:lstStyle/>
        <a:p>
          <a:endParaRPr lang="en-GB"/>
        </a:p>
      </dgm:t>
    </dgm:pt>
    <dgm:pt modelId="{3FC3E25E-5407-4B67-A7E9-6E2B762AC692}" type="pres">
      <dgm:prSet presAssocID="{8B0D793D-E714-417E-B3CE-B2E989FAFE5D}" presName="childText" presStyleLbl="revTx" presStyleIdx="1" presStyleCnt="3">
        <dgm:presLayoutVars>
          <dgm:bulletEnabled val="1"/>
        </dgm:presLayoutVars>
      </dgm:prSet>
      <dgm:spPr/>
      <dgm:t>
        <a:bodyPr/>
        <a:lstStyle/>
        <a:p>
          <a:endParaRPr lang="en-GB"/>
        </a:p>
      </dgm:t>
    </dgm:pt>
    <dgm:pt modelId="{B143CA50-A80A-465B-8C3A-AA16BD66133A}" type="pres">
      <dgm:prSet presAssocID="{ED074152-850D-4B1C-BC30-6AB17C2437C0}" presName="parentText" presStyleLbl="node1" presStyleIdx="2" presStyleCnt="3">
        <dgm:presLayoutVars>
          <dgm:chMax val="0"/>
          <dgm:bulletEnabled val="1"/>
        </dgm:presLayoutVars>
      </dgm:prSet>
      <dgm:spPr/>
      <dgm:t>
        <a:bodyPr/>
        <a:lstStyle/>
        <a:p>
          <a:endParaRPr lang="en-GB"/>
        </a:p>
      </dgm:t>
    </dgm:pt>
    <dgm:pt modelId="{E5741C49-758D-48A9-AB08-07FC8A44A452}" type="pres">
      <dgm:prSet presAssocID="{ED074152-850D-4B1C-BC30-6AB17C2437C0}" presName="childText" presStyleLbl="revTx" presStyleIdx="2" presStyleCnt="3">
        <dgm:presLayoutVars>
          <dgm:bulletEnabled val="1"/>
        </dgm:presLayoutVars>
      </dgm:prSet>
      <dgm:spPr/>
      <dgm:t>
        <a:bodyPr/>
        <a:lstStyle/>
        <a:p>
          <a:endParaRPr lang="en-GB"/>
        </a:p>
      </dgm:t>
    </dgm:pt>
  </dgm:ptLst>
  <dgm:cxnLst>
    <dgm:cxn modelId="{6BA77631-D8FE-449E-9ADE-44C2DCEE8A18}" type="presOf" srcId="{ED074152-850D-4B1C-BC30-6AB17C2437C0}" destId="{B143CA50-A80A-465B-8C3A-AA16BD66133A}" srcOrd="0" destOrd="0" presId="urn:microsoft.com/office/officeart/2005/8/layout/vList2"/>
    <dgm:cxn modelId="{C18AAAA2-88FB-47E0-AC69-B964929D2B28}" srcId="{8852707C-7743-42D8-924F-5891C702FD4C}" destId="{8B0D793D-E714-417E-B3CE-B2E989FAFE5D}" srcOrd="1" destOrd="0" parTransId="{3270EAC1-5429-44A8-ACF1-01D1407D5A45}" sibTransId="{FF414D9F-7D68-4E78-B521-FD152079B3BE}"/>
    <dgm:cxn modelId="{7066C05F-ECF3-4CA1-922C-0A6149664F73}" srcId="{A31E8C9D-6FB6-4EC6-8151-DA83DD47EC75}" destId="{11BAED39-19FC-4BB0-8D8C-2F41CE9546E3}" srcOrd="0" destOrd="0" parTransId="{737800B0-7F96-4555-8129-9389B084B625}" sibTransId="{21BC2647-77B8-4AA7-B30B-A27CAB5D8A30}"/>
    <dgm:cxn modelId="{D5ECB541-18DD-4305-BC26-6868782BFF3B}" type="presOf" srcId="{8852707C-7743-42D8-924F-5891C702FD4C}" destId="{37FE102D-0581-4254-B975-E5C0B45BE41F}" srcOrd="0" destOrd="0" presId="urn:microsoft.com/office/officeart/2005/8/layout/vList2"/>
    <dgm:cxn modelId="{23C87DD7-AE43-497E-B35F-662EE1D0D138}" type="presOf" srcId="{A31E8C9D-6FB6-4EC6-8151-DA83DD47EC75}" destId="{BF53E2D1-2FFD-4E9E-8006-5A0A1D4EDD44}" srcOrd="0" destOrd="0" presId="urn:microsoft.com/office/officeart/2005/8/layout/vList2"/>
    <dgm:cxn modelId="{88DC7D11-0B63-4693-8BA4-D889895F460D}" type="presOf" srcId="{11BAED39-19FC-4BB0-8D8C-2F41CE9546E3}" destId="{8CC2BFF9-5839-4B0E-8CF3-19EED8281D85}" srcOrd="0" destOrd="0" presId="urn:microsoft.com/office/officeart/2005/8/layout/vList2"/>
    <dgm:cxn modelId="{4B624231-7103-4838-87E1-BCCE278D8648}" srcId="{8B0D793D-E714-417E-B3CE-B2E989FAFE5D}" destId="{A8244933-2987-4833-B1D7-38ACE9D59075}" srcOrd="0" destOrd="0" parTransId="{D0D4D45D-087C-439F-84EE-54F2DBEFCD75}" sibTransId="{4FF33130-F4A3-4CC4-934E-4411894601BC}"/>
    <dgm:cxn modelId="{D2F0C5E3-4A2C-4F27-BF3C-22A7042EA22B}" srcId="{8852707C-7743-42D8-924F-5891C702FD4C}" destId="{A31E8C9D-6FB6-4EC6-8151-DA83DD47EC75}" srcOrd="0" destOrd="0" parTransId="{D6404655-A5F7-477E-B1E8-FC1365918010}" sibTransId="{81555333-CA85-4FFD-9E45-B4FE09F69187}"/>
    <dgm:cxn modelId="{CD1029BD-9405-45DB-9D2A-E2DB56B801E1}" type="presOf" srcId="{8B0D793D-E714-417E-B3CE-B2E989FAFE5D}" destId="{970479AB-AA76-47AC-A9DD-874DF70B7D85}" srcOrd="0" destOrd="0" presId="urn:microsoft.com/office/officeart/2005/8/layout/vList2"/>
    <dgm:cxn modelId="{BFC4075C-ACA6-4F8C-8FA9-9CA640407901}" type="presOf" srcId="{A8244933-2987-4833-B1D7-38ACE9D59075}" destId="{3FC3E25E-5407-4B67-A7E9-6E2B762AC692}" srcOrd="0" destOrd="0" presId="urn:microsoft.com/office/officeart/2005/8/layout/vList2"/>
    <dgm:cxn modelId="{5FE50F46-F24E-477A-8728-9E7D6C3C76BB}" srcId="{8852707C-7743-42D8-924F-5891C702FD4C}" destId="{ED074152-850D-4B1C-BC30-6AB17C2437C0}" srcOrd="2" destOrd="0" parTransId="{EA9D5EFE-BE56-49A1-ACB3-DD62A2E3815A}" sibTransId="{E7675ADE-BE09-444D-B65C-0098CABBB0BE}"/>
    <dgm:cxn modelId="{453E792F-4591-493F-A2D9-FF2922D79F23}" srcId="{ED074152-850D-4B1C-BC30-6AB17C2437C0}" destId="{BCB5A2D8-7822-44FC-A4D2-D0EEF29C95F3}" srcOrd="0" destOrd="0" parTransId="{D4CBD499-D19F-4936-9911-4BB02802CA7D}" sibTransId="{1EE3F8F9-4ED8-49A9-9DDF-38C7A1238796}"/>
    <dgm:cxn modelId="{F3C91E20-4AF2-4C5F-9ED8-3061F7E2D157}" type="presOf" srcId="{BCB5A2D8-7822-44FC-A4D2-D0EEF29C95F3}" destId="{E5741C49-758D-48A9-AB08-07FC8A44A452}" srcOrd="0" destOrd="0" presId="urn:microsoft.com/office/officeart/2005/8/layout/vList2"/>
    <dgm:cxn modelId="{F6AD1F6D-FB18-44AB-B69D-16EFF520AD05}" type="presParOf" srcId="{37FE102D-0581-4254-B975-E5C0B45BE41F}" destId="{BF53E2D1-2FFD-4E9E-8006-5A0A1D4EDD44}" srcOrd="0" destOrd="0" presId="urn:microsoft.com/office/officeart/2005/8/layout/vList2"/>
    <dgm:cxn modelId="{0CF354C6-BB61-408D-8155-D1D26C6E8592}" type="presParOf" srcId="{37FE102D-0581-4254-B975-E5C0B45BE41F}" destId="{8CC2BFF9-5839-4B0E-8CF3-19EED8281D85}" srcOrd="1" destOrd="0" presId="urn:microsoft.com/office/officeart/2005/8/layout/vList2"/>
    <dgm:cxn modelId="{5B70220F-DDEF-4D00-8A27-570C293EFD7F}" type="presParOf" srcId="{37FE102D-0581-4254-B975-E5C0B45BE41F}" destId="{970479AB-AA76-47AC-A9DD-874DF70B7D85}" srcOrd="2" destOrd="0" presId="urn:microsoft.com/office/officeart/2005/8/layout/vList2"/>
    <dgm:cxn modelId="{8C6B21CC-AFB8-4B31-B1BC-F1F2B8488DA1}" type="presParOf" srcId="{37FE102D-0581-4254-B975-E5C0B45BE41F}" destId="{3FC3E25E-5407-4B67-A7E9-6E2B762AC692}" srcOrd="3" destOrd="0" presId="urn:microsoft.com/office/officeart/2005/8/layout/vList2"/>
    <dgm:cxn modelId="{385E713A-554B-4E6B-A01B-4D5B99E62ED9}" type="presParOf" srcId="{37FE102D-0581-4254-B975-E5C0B45BE41F}" destId="{B143CA50-A80A-465B-8C3A-AA16BD66133A}" srcOrd="4" destOrd="0" presId="urn:microsoft.com/office/officeart/2005/8/layout/vList2"/>
    <dgm:cxn modelId="{5D3B5633-ED24-4AE1-AEA7-8AC205C3D1F5}" type="presParOf" srcId="{37FE102D-0581-4254-B975-E5C0B45BE41F}" destId="{E5741C49-758D-48A9-AB08-07FC8A44A452}"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6A5CF10-2024-4B14-AF9E-C7AF84AF60F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1C2E908-21A5-43B0-BC24-B27090F41240}">
      <dgm:prSet/>
      <dgm:spPr/>
      <dgm:t>
        <a:bodyPr/>
        <a:lstStyle/>
        <a:p>
          <a:pPr rtl="0"/>
          <a:r>
            <a:rPr lang="en-US"/>
            <a:t>Assessee purchased a dipledated house. Did more construction. </a:t>
          </a:r>
        </a:p>
      </dgm:t>
    </dgm:pt>
    <dgm:pt modelId="{5EB833F4-217E-415C-A3D6-7E1E6BE9ED22}" type="parTrans" cxnId="{EB9CB61B-8641-440B-95C4-C3CC9C2A091A}">
      <dgm:prSet/>
      <dgm:spPr/>
      <dgm:t>
        <a:bodyPr/>
        <a:lstStyle/>
        <a:p>
          <a:endParaRPr lang="en-US"/>
        </a:p>
      </dgm:t>
    </dgm:pt>
    <dgm:pt modelId="{18B65C40-72DE-46AB-9166-29AB4C32C56A}" type="sibTrans" cxnId="{EB9CB61B-8641-440B-95C4-C3CC9C2A091A}">
      <dgm:prSet/>
      <dgm:spPr/>
      <dgm:t>
        <a:bodyPr/>
        <a:lstStyle/>
        <a:p>
          <a:endParaRPr lang="en-US"/>
        </a:p>
      </dgm:t>
    </dgm:pt>
    <dgm:pt modelId="{E516C300-5228-4C28-B566-9E37C28B6D9E}">
      <dgm:prSet/>
      <dgm:spPr/>
      <dgm:t>
        <a:bodyPr/>
        <a:lstStyle/>
        <a:p>
          <a:pPr rtl="0"/>
          <a:r>
            <a:rPr lang="en-US" dirty="0"/>
            <a:t>Can exemption be claimed as he had</a:t>
          </a:r>
        </a:p>
      </dgm:t>
    </dgm:pt>
    <dgm:pt modelId="{E79312F6-2FFC-45E7-86CF-56B9CAC7A0D2}" type="parTrans" cxnId="{57916C37-A59F-4751-A974-61CDC2838685}">
      <dgm:prSet/>
      <dgm:spPr/>
      <dgm:t>
        <a:bodyPr/>
        <a:lstStyle/>
        <a:p>
          <a:endParaRPr lang="en-US"/>
        </a:p>
      </dgm:t>
    </dgm:pt>
    <dgm:pt modelId="{C50348CC-F43F-49B2-975A-E1F6CF142EFC}" type="sibTrans" cxnId="{57916C37-A59F-4751-A974-61CDC2838685}">
      <dgm:prSet/>
      <dgm:spPr/>
      <dgm:t>
        <a:bodyPr/>
        <a:lstStyle/>
        <a:p>
          <a:endParaRPr lang="en-US"/>
        </a:p>
      </dgm:t>
    </dgm:pt>
    <dgm:pt modelId="{6BF4EB47-791D-4A13-8000-53AF4EC6D408}">
      <dgm:prSet/>
      <dgm:spPr/>
      <dgm:t>
        <a:bodyPr/>
        <a:lstStyle/>
        <a:p>
          <a:pPr rtl="0"/>
          <a:r>
            <a:rPr lang="en-US" dirty="0"/>
            <a:t>“purchased” and/or</a:t>
          </a:r>
        </a:p>
      </dgm:t>
    </dgm:pt>
    <dgm:pt modelId="{AA2B411E-5070-40FD-BDA5-1D938F15BEF7}" type="parTrans" cxnId="{3E5A028C-04F0-4901-9665-DB861F812F5C}">
      <dgm:prSet/>
      <dgm:spPr/>
      <dgm:t>
        <a:bodyPr/>
        <a:lstStyle/>
        <a:p>
          <a:endParaRPr lang="en-US"/>
        </a:p>
      </dgm:t>
    </dgm:pt>
    <dgm:pt modelId="{8BCE9843-F5F0-42AF-9566-A94411A5CFE2}" type="sibTrans" cxnId="{3E5A028C-04F0-4901-9665-DB861F812F5C}">
      <dgm:prSet/>
      <dgm:spPr/>
      <dgm:t>
        <a:bodyPr/>
        <a:lstStyle/>
        <a:p>
          <a:endParaRPr lang="en-US"/>
        </a:p>
      </dgm:t>
    </dgm:pt>
    <dgm:pt modelId="{BB9F6DD5-9BF6-452B-9F53-67FF6308C24E}">
      <dgm:prSet/>
      <dgm:spPr/>
      <dgm:t>
        <a:bodyPr/>
        <a:lstStyle/>
        <a:p>
          <a:pPr rtl="0"/>
          <a:r>
            <a:rPr lang="en-US" dirty="0"/>
            <a:t>“constructed” new house?</a:t>
          </a:r>
        </a:p>
      </dgm:t>
    </dgm:pt>
    <dgm:pt modelId="{DB81D72B-DD6F-479D-8E95-148D76964625}" type="parTrans" cxnId="{1AE60C7E-EC78-4861-8618-F3788118AF4D}">
      <dgm:prSet/>
      <dgm:spPr/>
      <dgm:t>
        <a:bodyPr/>
        <a:lstStyle/>
        <a:p>
          <a:endParaRPr lang="en-US"/>
        </a:p>
      </dgm:t>
    </dgm:pt>
    <dgm:pt modelId="{A4EB38D5-44CE-4026-8A2F-69E065A9E535}" type="sibTrans" cxnId="{1AE60C7E-EC78-4861-8618-F3788118AF4D}">
      <dgm:prSet/>
      <dgm:spPr/>
      <dgm:t>
        <a:bodyPr/>
        <a:lstStyle/>
        <a:p>
          <a:endParaRPr lang="en-US"/>
        </a:p>
      </dgm:t>
    </dgm:pt>
    <dgm:pt modelId="{7F2579D7-25B9-418B-81DC-CF0AAC5D3D2D}" type="pres">
      <dgm:prSet presAssocID="{26A5CF10-2024-4B14-AF9E-C7AF84AF60FD}" presName="linear" presStyleCnt="0">
        <dgm:presLayoutVars>
          <dgm:animLvl val="lvl"/>
          <dgm:resizeHandles val="exact"/>
        </dgm:presLayoutVars>
      </dgm:prSet>
      <dgm:spPr/>
      <dgm:t>
        <a:bodyPr/>
        <a:lstStyle/>
        <a:p>
          <a:endParaRPr lang="en-GB"/>
        </a:p>
      </dgm:t>
    </dgm:pt>
    <dgm:pt modelId="{A2A635A8-449F-40F2-A714-A595DF2992CA}" type="pres">
      <dgm:prSet presAssocID="{C1C2E908-21A5-43B0-BC24-B27090F41240}" presName="parentText" presStyleLbl="node1" presStyleIdx="0" presStyleCnt="2">
        <dgm:presLayoutVars>
          <dgm:chMax val="0"/>
          <dgm:bulletEnabled val="1"/>
        </dgm:presLayoutVars>
      </dgm:prSet>
      <dgm:spPr/>
      <dgm:t>
        <a:bodyPr/>
        <a:lstStyle/>
        <a:p>
          <a:endParaRPr lang="en-GB"/>
        </a:p>
      </dgm:t>
    </dgm:pt>
    <dgm:pt modelId="{2C655865-9737-48A8-8108-5A2F3F2F8EE5}" type="pres">
      <dgm:prSet presAssocID="{18B65C40-72DE-46AB-9166-29AB4C32C56A}" presName="spacer" presStyleCnt="0"/>
      <dgm:spPr/>
    </dgm:pt>
    <dgm:pt modelId="{2940887C-612B-42BF-A4DF-C4A1A6FB7958}" type="pres">
      <dgm:prSet presAssocID="{E516C300-5228-4C28-B566-9E37C28B6D9E}" presName="parentText" presStyleLbl="node1" presStyleIdx="1" presStyleCnt="2">
        <dgm:presLayoutVars>
          <dgm:chMax val="0"/>
          <dgm:bulletEnabled val="1"/>
        </dgm:presLayoutVars>
      </dgm:prSet>
      <dgm:spPr/>
      <dgm:t>
        <a:bodyPr/>
        <a:lstStyle/>
        <a:p>
          <a:endParaRPr lang="en-GB"/>
        </a:p>
      </dgm:t>
    </dgm:pt>
    <dgm:pt modelId="{F6182797-2A18-41E9-B980-5FDCBAAE50FA}" type="pres">
      <dgm:prSet presAssocID="{E516C300-5228-4C28-B566-9E37C28B6D9E}" presName="childText" presStyleLbl="revTx" presStyleIdx="0" presStyleCnt="1">
        <dgm:presLayoutVars>
          <dgm:bulletEnabled val="1"/>
        </dgm:presLayoutVars>
      </dgm:prSet>
      <dgm:spPr/>
      <dgm:t>
        <a:bodyPr/>
        <a:lstStyle/>
        <a:p>
          <a:endParaRPr lang="en-GB"/>
        </a:p>
      </dgm:t>
    </dgm:pt>
  </dgm:ptLst>
  <dgm:cxnLst>
    <dgm:cxn modelId="{C9061AE1-1327-4071-8C7F-3C2A3EC7DC1F}" type="presOf" srcId="{26A5CF10-2024-4B14-AF9E-C7AF84AF60FD}" destId="{7F2579D7-25B9-418B-81DC-CF0AAC5D3D2D}" srcOrd="0" destOrd="0" presId="urn:microsoft.com/office/officeart/2005/8/layout/vList2"/>
    <dgm:cxn modelId="{EB9CB61B-8641-440B-95C4-C3CC9C2A091A}" srcId="{26A5CF10-2024-4B14-AF9E-C7AF84AF60FD}" destId="{C1C2E908-21A5-43B0-BC24-B27090F41240}" srcOrd="0" destOrd="0" parTransId="{5EB833F4-217E-415C-A3D6-7E1E6BE9ED22}" sibTransId="{18B65C40-72DE-46AB-9166-29AB4C32C56A}"/>
    <dgm:cxn modelId="{8A2252AB-2BDE-4A5D-B849-98B200365A6C}" type="presOf" srcId="{6BF4EB47-791D-4A13-8000-53AF4EC6D408}" destId="{F6182797-2A18-41E9-B980-5FDCBAAE50FA}" srcOrd="0" destOrd="0" presId="urn:microsoft.com/office/officeart/2005/8/layout/vList2"/>
    <dgm:cxn modelId="{57916C37-A59F-4751-A974-61CDC2838685}" srcId="{26A5CF10-2024-4B14-AF9E-C7AF84AF60FD}" destId="{E516C300-5228-4C28-B566-9E37C28B6D9E}" srcOrd="1" destOrd="0" parTransId="{E79312F6-2FFC-45E7-86CF-56B9CAC7A0D2}" sibTransId="{C50348CC-F43F-49B2-975A-E1F6CF142EFC}"/>
    <dgm:cxn modelId="{9CD45466-BEF1-470A-8A6A-22174C6B6709}" type="presOf" srcId="{C1C2E908-21A5-43B0-BC24-B27090F41240}" destId="{A2A635A8-449F-40F2-A714-A595DF2992CA}" srcOrd="0" destOrd="0" presId="urn:microsoft.com/office/officeart/2005/8/layout/vList2"/>
    <dgm:cxn modelId="{1AE60C7E-EC78-4861-8618-F3788118AF4D}" srcId="{E516C300-5228-4C28-B566-9E37C28B6D9E}" destId="{BB9F6DD5-9BF6-452B-9F53-67FF6308C24E}" srcOrd="1" destOrd="0" parTransId="{DB81D72B-DD6F-479D-8E95-148D76964625}" sibTransId="{A4EB38D5-44CE-4026-8A2F-69E065A9E535}"/>
    <dgm:cxn modelId="{FAFDF8C5-F611-4A69-9EDE-BD183F91F4E6}" type="presOf" srcId="{BB9F6DD5-9BF6-452B-9F53-67FF6308C24E}" destId="{F6182797-2A18-41E9-B980-5FDCBAAE50FA}" srcOrd="0" destOrd="1" presId="urn:microsoft.com/office/officeart/2005/8/layout/vList2"/>
    <dgm:cxn modelId="{C068C02F-D586-4615-AFBE-C847147176DC}" type="presOf" srcId="{E516C300-5228-4C28-B566-9E37C28B6D9E}" destId="{2940887C-612B-42BF-A4DF-C4A1A6FB7958}" srcOrd="0" destOrd="0" presId="urn:microsoft.com/office/officeart/2005/8/layout/vList2"/>
    <dgm:cxn modelId="{3E5A028C-04F0-4901-9665-DB861F812F5C}" srcId="{E516C300-5228-4C28-B566-9E37C28B6D9E}" destId="{6BF4EB47-791D-4A13-8000-53AF4EC6D408}" srcOrd="0" destOrd="0" parTransId="{AA2B411E-5070-40FD-BDA5-1D938F15BEF7}" sibTransId="{8BCE9843-F5F0-42AF-9566-A94411A5CFE2}"/>
    <dgm:cxn modelId="{0A2D3DAA-6B3F-437A-8A6A-7F4111DF2FDF}" type="presParOf" srcId="{7F2579D7-25B9-418B-81DC-CF0AAC5D3D2D}" destId="{A2A635A8-449F-40F2-A714-A595DF2992CA}" srcOrd="0" destOrd="0" presId="urn:microsoft.com/office/officeart/2005/8/layout/vList2"/>
    <dgm:cxn modelId="{4C95A643-27E3-4599-BE9F-1D78A2A6DEA6}" type="presParOf" srcId="{7F2579D7-25B9-418B-81DC-CF0AAC5D3D2D}" destId="{2C655865-9737-48A8-8108-5A2F3F2F8EE5}" srcOrd="1" destOrd="0" presId="urn:microsoft.com/office/officeart/2005/8/layout/vList2"/>
    <dgm:cxn modelId="{0A7C96FE-45D6-48F5-AB1A-351A579E3E3D}" type="presParOf" srcId="{7F2579D7-25B9-418B-81DC-CF0AAC5D3D2D}" destId="{2940887C-612B-42BF-A4DF-C4A1A6FB7958}" srcOrd="2" destOrd="0" presId="urn:microsoft.com/office/officeart/2005/8/layout/vList2"/>
    <dgm:cxn modelId="{E5A5A384-BBA3-4BEC-9E38-07566EB353C9}" type="presParOf" srcId="{7F2579D7-25B9-418B-81DC-CF0AAC5D3D2D}" destId="{F6182797-2A18-41E9-B980-5FDCBAAE50FA}"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0F2D8D0E-2E60-44BA-8A5D-C245FFCCDDBE}" type="doc">
      <dgm:prSet loTypeId="urn:microsoft.com/office/officeart/2005/8/layout/radial3" loCatId="cycle" qsTypeId="urn:microsoft.com/office/officeart/2005/8/quickstyle/simple1" qsCatId="simple" csTypeId="urn:microsoft.com/office/officeart/2005/8/colors/colorful1#1" csCatId="colorful" phldr="1"/>
      <dgm:spPr/>
      <dgm:t>
        <a:bodyPr/>
        <a:lstStyle/>
        <a:p>
          <a:endParaRPr lang="en-US"/>
        </a:p>
      </dgm:t>
    </dgm:pt>
    <dgm:pt modelId="{0D4AAF2B-96D6-423A-A8E6-0DC5C4506932}">
      <dgm:prSet custT="1"/>
      <dgm:spPr/>
      <dgm:t>
        <a:bodyPr/>
        <a:lstStyle/>
        <a:p>
          <a:pPr algn="ctr" rtl="0"/>
          <a:r>
            <a:rPr lang="en-US" sz="1800" dirty="0"/>
            <a:t>New Residential House</a:t>
          </a:r>
        </a:p>
      </dgm:t>
    </dgm:pt>
    <dgm:pt modelId="{E8A46757-B6D7-4FB9-9869-12638CE13B0D}" type="parTrans" cxnId="{6887E378-3F71-41AE-BE6B-175871823462}">
      <dgm:prSet/>
      <dgm:spPr/>
      <dgm:t>
        <a:bodyPr/>
        <a:lstStyle/>
        <a:p>
          <a:pPr algn="ctr"/>
          <a:endParaRPr lang="en-US" sz="2000"/>
        </a:p>
      </dgm:t>
    </dgm:pt>
    <dgm:pt modelId="{AC5E60B3-0214-4890-A1DC-04F383A2FF5F}" type="sibTrans" cxnId="{6887E378-3F71-41AE-BE6B-175871823462}">
      <dgm:prSet/>
      <dgm:spPr/>
      <dgm:t>
        <a:bodyPr/>
        <a:lstStyle/>
        <a:p>
          <a:pPr algn="ctr"/>
          <a:endParaRPr lang="en-US" sz="2000"/>
        </a:p>
      </dgm:t>
    </dgm:pt>
    <dgm:pt modelId="{C2F9DE31-5EEB-4AE0-B8FC-F5676032A07E}">
      <dgm:prSet custT="1"/>
      <dgm:spPr/>
      <dgm:t>
        <a:bodyPr/>
        <a:lstStyle/>
        <a:p>
          <a:pPr algn="ctr" rtl="0"/>
          <a:r>
            <a:rPr lang="en-US" sz="1600" dirty="0"/>
            <a:t>Property 2</a:t>
          </a:r>
        </a:p>
      </dgm:t>
    </dgm:pt>
    <dgm:pt modelId="{7946A3E3-E5A4-4AD0-9407-20C24CBA5049}" type="parTrans" cxnId="{982D7192-0526-41E1-83E9-B055A61BDDD5}">
      <dgm:prSet/>
      <dgm:spPr/>
      <dgm:t>
        <a:bodyPr/>
        <a:lstStyle/>
        <a:p>
          <a:pPr algn="ctr"/>
          <a:endParaRPr lang="en-US" sz="2000"/>
        </a:p>
      </dgm:t>
    </dgm:pt>
    <dgm:pt modelId="{6E101C8D-54E4-4055-9FA4-69244FEBF653}" type="sibTrans" cxnId="{982D7192-0526-41E1-83E9-B055A61BDDD5}">
      <dgm:prSet/>
      <dgm:spPr/>
      <dgm:t>
        <a:bodyPr/>
        <a:lstStyle/>
        <a:p>
          <a:pPr algn="ctr"/>
          <a:endParaRPr lang="en-US" sz="2000"/>
        </a:p>
      </dgm:t>
    </dgm:pt>
    <dgm:pt modelId="{3C820427-C609-4B15-8129-7D5688D33F7C}">
      <dgm:prSet custT="1"/>
      <dgm:spPr/>
      <dgm:t>
        <a:bodyPr/>
        <a:lstStyle/>
        <a:p>
          <a:pPr algn="ctr" rtl="0"/>
          <a:r>
            <a:rPr lang="en-US" sz="1600" dirty="0"/>
            <a:t>Property 3</a:t>
          </a:r>
        </a:p>
      </dgm:t>
    </dgm:pt>
    <dgm:pt modelId="{1CDFEFD4-A35A-4714-A039-FAE746AF2B9E}" type="parTrans" cxnId="{4EED1059-8566-4D9E-9672-5B1D2E4D5F7E}">
      <dgm:prSet/>
      <dgm:spPr/>
      <dgm:t>
        <a:bodyPr/>
        <a:lstStyle/>
        <a:p>
          <a:pPr algn="ctr"/>
          <a:endParaRPr lang="en-US" sz="2000"/>
        </a:p>
      </dgm:t>
    </dgm:pt>
    <dgm:pt modelId="{5EFFC40C-41BF-4389-8B2A-A66FB1F926DF}" type="sibTrans" cxnId="{4EED1059-8566-4D9E-9672-5B1D2E4D5F7E}">
      <dgm:prSet/>
      <dgm:spPr/>
      <dgm:t>
        <a:bodyPr/>
        <a:lstStyle/>
        <a:p>
          <a:pPr algn="ctr"/>
          <a:endParaRPr lang="en-US" sz="2000"/>
        </a:p>
      </dgm:t>
    </dgm:pt>
    <dgm:pt modelId="{03E1CCED-990C-480B-9ACA-65B75C069151}">
      <dgm:prSet custT="1"/>
      <dgm:spPr/>
      <dgm:t>
        <a:bodyPr/>
        <a:lstStyle/>
        <a:p>
          <a:pPr algn="ctr" rtl="0"/>
          <a:r>
            <a:rPr lang="en-US" sz="1600" dirty="0"/>
            <a:t>Property 1</a:t>
          </a:r>
        </a:p>
      </dgm:t>
    </dgm:pt>
    <dgm:pt modelId="{1251F998-76D2-443E-BAB8-82EA30AF209D}" type="parTrans" cxnId="{C07C34D0-F3F4-4472-BA43-23A0C63547FF}">
      <dgm:prSet/>
      <dgm:spPr/>
      <dgm:t>
        <a:bodyPr/>
        <a:lstStyle/>
        <a:p>
          <a:pPr algn="ctr"/>
          <a:endParaRPr lang="en-US" sz="2000"/>
        </a:p>
      </dgm:t>
    </dgm:pt>
    <dgm:pt modelId="{CA7BB499-8F52-4107-9733-A50DC639C473}" type="sibTrans" cxnId="{C07C34D0-F3F4-4472-BA43-23A0C63547FF}">
      <dgm:prSet/>
      <dgm:spPr/>
      <dgm:t>
        <a:bodyPr/>
        <a:lstStyle/>
        <a:p>
          <a:pPr algn="ctr"/>
          <a:endParaRPr lang="en-US" sz="2000"/>
        </a:p>
      </dgm:t>
    </dgm:pt>
    <dgm:pt modelId="{BD7E2AC9-14BB-4737-9D09-6297C762087E}" type="pres">
      <dgm:prSet presAssocID="{0F2D8D0E-2E60-44BA-8A5D-C245FFCCDDBE}" presName="composite" presStyleCnt="0">
        <dgm:presLayoutVars>
          <dgm:chMax val="1"/>
          <dgm:dir/>
          <dgm:resizeHandles val="exact"/>
        </dgm:presLayoutVars>
      </dgm:prSet>
      <dgm:spPr/>
      <dgm:t>
        <a:bodyPr/>
        <a:lstStyle/>
        <a:p>
          <a:endParaRPr lang="en-GB"/>
        </a:p>
      </dgm:t>
    </dgm:pt>
    <dgm:pt modelId="{1E40C0C9-BD47-4C92-8996-D58307A58A94}" type="pres">
      <dgm:prSet presAssocID="{0F2D8D0E-2E60-44BA-8A5D-C245FFCCDDBE}" presName="radial" presStyleCnt="0">
        <dgm:presLayoutVars>
          <dgm:animLvl val="ctr"/>
        </dgm:presLayoutVars>
      </dgm:prSet>
      <dgm:spPr/>
    </dgm:pt>
    <dgm:pt modelId="{A6508D25-E357-4296-BD60-7C4EB5C693A0}" type="pres">
      <dgm:prSet presAssocID="{0D4AAF2B-96D6-423A-A8E6-0DC5C4506932}" presName="centerShape" presStyleLbl="vennNode1" presStyleIdx="0" presStyleCnt="4"/>
      <dgm:spPr/>
      <dgm:t>
        <a:bodyPr/>
        <a:lstStyle/>
        <a:p>
          <a:endParaRPr lang="en-GB"/>
        </a:p>
      </dgm:t>
    </dgm:pt>
    <dgm:pt modelId="{C3A210D2-887F-469E-8AFB-FF818E76C136}" type="pres">
      <dgm:prSet presAssocID="{03E1CCED-990C-480B-9ACA-65B75C069151}" presName="node" presStyleLbl="vennNode1" presStyleIdx="1" presStyleCnt="4">
        <dgm:presLayoutVars>
          <dgm:bulletEnabled val="1"/>
        </dgm:presLayoutVars>
      </dgm:prSet>
      <dgm:spPr/>
      <dgm:t>
        <a:bodyPr/>
        <a:lstStyle/>
        <a:p>
          <a:endParaRPr lang="en-GB"/>
        </a:p>
      </dgm:t>
    </dgm:pt>
    <dgm:pt modelId="{51FE9102-E22D-445D-98C3-93C91F8FB8B0}" type="pres">
      <dgm:prSet presAssocID="{C2F9DE31-5EEB-4AE0-B8FC-F5676032A07E}" presName="node" presStyleLbl="vennNode1" presStyleIdx="2" presStyleCnt="4">
        <dgm:presLayoutVars>
          <dgm:bulletEnabled val="1"/>
        </dgm:presLayoutVars>
      </dgm:prSet>
      <dgm:spPr/>
      <dgm:t>
        <a:bodyPr/>
        <a:lstStyle/>
        <a:p>
          <a:endParaRPr lang="en-GB"/>
        </a:p>
      </dgm:t>
    </dgm:pt>
    <dgm:pt modelId="{D2BE2F4D-2F70-4AEF-A12B-01E1384EC609}" type="pres">
      <dgm:prSet presAssocID="{3C820427-C609-4B15-8129-7D5688D33F7C}" presName="node" presStyleLbl="vennNode1" presStyleIdx="3" presStyleCnt="4">
        <dgm:presLayoutVars>
          <dgm:bulletEnabled val="1"/>
        </dgm:presLayoutVars>
      </dgm:prSet>
      <dgm:spPr/>
      <dgm:t>
        <a:bodyPr/>
        <a:lstStyle/>
        <a:p>
          <a:endParaRPr lang="en-GB"/>
        </a:p>
      </dgm:t>
    </dgm:pt>
  </dgm:ptLst>
  <dgm:cxnLst>
    <dgm:cxn modelId="{6887E378-3F71-41AE-BE6B-175871823462}" srcId="{0F2D8D0E-2E60-44BA-8A5D-C245FFCCDDBE}" destId="{0D4AAF2B-96D6-423A-A8E6-0DC5C4506932}" srcOrd="0" destOrd="0" parTransId="{E8A46757-B6D7-4FB9-9869-12638CE13B0D}" sibTransId="{AC5E60B3-0214-4890-A1DC-04F383A2FF5F}"/>
    <dgm:cxn modelId="{7731F07A-A6B0-4263-A56A-D62E19585804}" type="presOf" srcId="{0F2D8D0E-2E60-44BA-8A5D-C245FFCCDDBE}" destId="{BD7E2AC9-14BB-4737-9D09-6297C762087E}" srcOrd="0" destOrd="0" presId="urn:microsoft.com/office/officeart/2005/8/layout/radial3"/>
    <dgm:cxn modelId="{982D7192-0526-41E1-83E9-B055A61BDDD5}" srcId="{0D4AAF2B-96D6-423A-A8E6-0DC5C4506932}" destId="{C2F9DE31-5EEB-4AE0-B8FC-F5676032A07E}" srcOrd="1" destOrd="0" parTransId="{7946A3E3-E5A4-4AD0-9407-20C24CBA5049}" sibTransId="{6E101C8D-54E4-4055-9FA4-69244FEBF653}"/>
    <dgm:cxn modelId="{0CD25C16-EF6B-49C9-856C-F88DE3CFEA4F}" type="presOf" srcId="{03E1CCED-990C-480B-9ACA-65B75C069151}" destId="{C3A210D2-887F-469E-8AFB-FF818E76C136}" srcOrd="0" destOrd="0" presId="urn:microsoft.com/office/officeart/2005/8/layout/radial3"/>
    <dgm:cxn modelId="{7DAD499E-D684-47F9-93C8-8E850EB950A9}" type="presOf" srcId="{C2F9DE31-5EEB-4AE0-B8FC-F5676032A07E}" destId="{51FE9102-E22D-445D-98C3-93C91F8FB8B0}" srcOrd="0" destOrd="0" presId="urn:microsoft.com/office/officeart/2005/8/layout/radial3"/>
    <dgm:cxn modelId="{B0930A1A-ECF3-483A-86EB-C1399CB471B5}" type="presOf" srcId="{3C820427-C609-4B15-8129-7D5688D33F7C}" destId="{D2BE2F4D-2F70-4AEF-A12B-01E1384EC609}" srcOrd="0" destOrd="0" presId="urn:microsoft.com/office/officeart/2005/8/layout/radial3"/>
    <dgm:cxn modelId="{4EED1059-8566-4D9E-9672-5B1D2E4D5F7E}" srcId="{0D4AAF2B-96D6-423A-A8E6-0DC5C4506932}" destId="{3C820427-C609-4B15-8129-7D5688D33F7C}" srcOrd="2" destOrd="0" parTransId="{1CDFEFD4-A35A-4714-A039-FAE746AF2B9E}" sibTransId="{5EFFC40C-41BF-4389-8B2A-A66FB1F926DF}"/>
    <dgm:cxn modelId="{18A79823-41FE-43E1-8B6C-77B75D04B921}" type="presOf" srcId="{0D4AAF2B-96D6-423A-A8E6-0DC5C4506932}" destId="{A6508D25-E357-4296-BD60-7C4EB5C693A0}" srcOrd="0" destOrd="0" presId="urn:microsoft.com/office/officeart/2005/8/layout/radial3"/>
    <dgm:cxn modelId="{C07C34D0-F3F4-4472-BA43-23A0C63547FF}" srcId="{0D4AAF2B-96D6-423A-A8E6-0DC5C4506932}" destId="{03E1CCED-990C-480B-9ACA-65B75C069151}" srcOrd="0" destOrd="0" parTransId="{1251F998-76D2-443E-BAB8-82EA30AF209D}" sibTransId="{CA7BB499-8F52-4107-9733-A50DC639C473}"/>
    <dgm:cxn modelId="{8E4E809D-7267-43EF-BD84-EF82624BBD97}" type="presParOf" srcId="{BD7E2AC9-14BB-4737-9D09-6297C762087E}" destId="{1E40C0C9-BD47-4C92-8996-D58307A58A94}" srcOrd="0" destOrd="0" presId="urn:microsoft.com/office/officeart/2005/8/layout/radial3"/>
    <dgm:cxn modelId="{DC33297C-ADE3-4773-99FF-953C6FE41BD2}" type="presParOf" srcId="{1E40C0C9-BD47-4C92-8996-D58307A58A94}" destId="{A6508D25-E357-4296-BD60-7C4EB5C693A0}" srcOrd="0" destOrd="0" presId="urn:microsoft.com/office/officeart/2005/8/layout/radial3"/>
    <dgm:cxn modelId="{C63E1B52-E556-4C48-B084-E2F2CF3F08F3}" type="presParOf" srcId="{1E40C0C9-BD47-4C92-8996-D58307A58A94}" destId="{C3A210D2-887F-469E-8AFB-FF818E76C136}" srcOrd="1" destOrd="0" presId="urn:microsoft.com/office/officeart/2005/8/layout/radial3"/>
    <dgm:cxn modelId="{404D55D5-BE9E-415E-AF26-0A2B23AD8528}" type="presParOf" srcId="{1E40C0C9-BD47-4C92-8996-D58307A58A94}" destId="{51FE9102-E22D-445D-98C3-93C91F8FB8B0}" srcOrd="2" destOrd="0" presId="urn:microsoft.com/office/officeart/2005/8/layout/radial3"/>
    <dgm:cxn modelId="{422FB610-E589-4425-A2AA-3615F40881D5}" type="presParOf" srcId="{1E40C0C9-BD47-4C92-8996-D58307A58A94}" destId="{D2BE2F4D-2F70-4AEF-A12B-01E1384EC609}" srcOrd="3"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B04E02EE-F1BB-46F2-BAA2-7F442C0F34E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585AEBC7-A282-4E87-8D5D-22FB65B86AA8}">
      <dgm:prSet/>
      <dgm:spPr/>
      <dgm:t>
        <a:bodyPr/>
        <a:lstStyle/>
        <a:p>
          <a:pPr rtl="0"/>
          <a:r>
            <a:rPr lang="en-US"/>
            <a:t>Ranjit  Vithal Dass 137 ITD 267</a:t>
          </a:r>
        </a:p>
      </dgm:t>
    </dgm:pt>
    <dgm:pt modelId="{07E319BF-F96D-4729-BB96-DE525CB3946F}" type="parTrans" cxnId="{46309E34-85DF-4E2D-B8F2-209D5B7F3D52}">
      <dgm:prSet/>
      <dgm:spPr/>
      <dgm:t>
        <a:bodyPr/>
        <a:lstStyle/>
        <a:p>
          <a:endParaRPr lang="en-US"/>
        </a:p>
      </dgm:t>
    </dgm:pt>
    <dgm:pt modelId="{6C5C0640-698D-4E92-A1E9-DE47FA17229C}" type="sibTrans" cxnId="{46309E34-85DF-4E2D-B8F2-209D5B7F3D52}">
      <dgm:prSet/>
      <dgm:spPr/>
      <dgm:t>
        <a:bodyPr/>
        <a:lstStyle/>
        <a:p>
          <a:endParaRPr lang="en-US"/>
        </a:p>
      </dgm:t>
    </dgm:pt>
    <dgm:pt modelId="{9711EEBC-753A-428F-AB39-404ED8BE02D3}" type="pres">
      <dgm:prSet presAssocID="{B04E02EE-F1BB-46F2-BAA2-7F442C0F34EB}" presName="linear" presStyleCnt="0">
        <dgm:presLayoutVars>
          <dgm:animLvl val="lvl"/>
          <dgm:resizeHandles val="exact"/>
        </dgm:presLayoutVars>
      </dgm:prSet>
      <dgm:spPr/>
      <dgm:t>
        <a:bodyPr/>
        <a:lstStyle/>
        <a:p>
          <a:endParaRPr lang="en-GB"/>
        </a:p>
      </dgm:t>
    </dgm:pt>
    <dgm:pt modelId="{0F9A780A-8945-4C29-B50A-2359BAB018C8}" type="pres">
      <dgm:prSet presAssocID="{585AEBC7-A282-4E87-8D5D-22FB65B86AA8}" presName="parentText" presStyleLbl="node1" presStyleIdx="0" presStyleCnt="1">
        <dgm:presLayoutVars>
          <dgm:chMax val="0"/>
          <dgm:bulletEnabled val="1"/>
        </dgm:presLayoutVars>
      </dgm:prSet>
      <dgm:spPr/>
      <dgm:t>
        <a:bodyPr/>
        <a:lstStyle/>
        <a:p>
          <a:endParaRPr lang="en-GB"/>
        </a:p>
      </dgm:t>
    </dgm:pt>
  </dgm:ptLst>
  <dgm:cxnLst>
    <dgm:cxn modelId="{5FB6C905-1389-44F3-9C3B-652C9A0359E1}" type="presOf" srcId="{B04E02EE-F1BB-46F2-BAA2-7F442C0F34EB}" destId="{9711EEBC-753A-428F-AB39-404ED8BE02D3}" srcOrd="0" destOrd="0" presId="urn:microsoft.com/office/officeart/2005/8/layout/vList2"/>
    <dgm:cxn modelId="{46309E34-85DF-4E2D-B8F2-209D5B7F3D52}" srcId="{B04E02EE-F1BB-46F2-BAA2-7F442C0F34EB}" destId="{585AEBC7-A282-4E87-8D5D-22FB65B86AA8}" srcOrd="0" destOrd="0" parTransId="{07E319BF-F96D-4729-BB96-DE525CB3946F}" sibTransId="{6C5C0640-698D-4E92-A1E9-DE47FA17229C}"/>
    <dgm:cxn modelId="{D78808FF-A3A6-473B-AE5D-C4CA387AEB2C}" type="presOf" srcId="{585AEBC7-A282-4E87-8D5D-22FB65B86AA8}" destId="{0F9A780A-8945-4C29-B50A-2359BAB018C8}" srcOrd="0" destOrd="0" presId="urn:microsoft.com/office/officeart/2005/8/layout/vList2"/>
    <dgm:cxn modelId="{38A4C431-C52C-414A-AAD8-C617988880F8}" type="presParOf" srcId="{9711EEBC-753A-428F-AB39-404ED8BE02D3}" destId="{0F9A780A-8945-4C29-B50A-2359BAB018C8}"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7333891C-E469-4865-B4DD-B4244A407D0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F0E6DA3-3C33-4523-B18A-EB1F53EA352D}">
      <dgm:prSet/>
      <dgm:spPr/>
      <dgm:t>
        <a:bodyPr/>
        <a:lstStyle/>
        <a:p>
          <a:pPr algn="ctr" rtl="0"/>
          <a:r>
            <a:rPr lang="en-US" dirty="0"/>
            <a:t>Whether capital gain of multiple years can be claimed against the same property?</a:t>
          </a:r>
        </a:p>
      </dgm:t>
    </dgm:pt>
    <dgm:pt modelId="{CD506432-5078-4A9B-B1F5-198D0B33EA6A}" type="parTrans" cxnId="{0F4AE6DD-26A4-427C-AB06-2429F9AE7B3D}">
      <dgm:prSet/>
      <dgm:spPr/>
      <dgm:t>
        <a:bodyPr/>
        <a:lstStyle/>
        <a:p>
          <a:pPr algn="ctr"/>
          <a:endParaRPr lang="en-US"/>
        </a:p>
      </dgm:t>
    </dgm:pt>
    <dgm:pt modelId="{AF1FB03A-3D22-4862-ABB1-CF57A4AAE8B2}" type="sibTrans" cxnId="{0F4AE6DD-26A4-427C-AB06-2429F9AE7B3D}">
      <dgm:prSet/>
      <dgm:spPr/>
      <dgm:t>
        <a:bodyPr/>
        <a:lstStyle/>
        <a:p>
          <a:pPr algn="ctr"/>
          <a:endParaRPr lang="en-US"/>
        </a:p>
      </dgm:t>
    </dgm:pt>
    <dgm:pt modelId="{8591678C-D512-4ABE-9738-7E3A78C3DEFC}">
      <dgm:prSet/>
      <dgm:spPr/>
      <dgm:t>
        <a:bodyPr/>
        <a:lstStyle/>
        <a:p>
          <a:pPr algn="ctr" rtl="0"/>
          <a:r>
            <a:rPr lang="en-US" dirty="0"/>
            <a:t>Yes. See </a:t>
          </a:r>
          <a:r>
            <a:rPr lang="en-US" dirty="0" err="1"/>
            <a:t>Smt</a:t>
          </a:r>
          <a:r>
            <a:rPr lang="en-US" dirty="0"/>
            <a:t> </a:t>
          </a:r>
          <a:r>
            <a:rPr lang="en-US" dirty="0" err="1"/>
            <a:t>Anagha</a:t>
          </a:r>
          <a:r>
            <a:rPr lang="en-US" dirty="0"/>
            <a:t> </a:t>
          </a:r>
          <a:r>
            <a:rPr lang="en-US" dirty="0" err="1"/>
            <a:t>Ajit</a:t>
          </a:r>
          <a:r>
            <a:rPr lang="en-US" dirty="0"/>
            <a:t> </a:t>
          </a:r>
          <a:r>
            <a:rPr lang="en-US" dirty="0" err="1"/>
            <a:t>Patnekar</a:t>
          </a:r>
          <a:r>
            <a:rPr lang="en-US" dirty="0"/>
            <a:t> 9 SOT 685</a:t>
          </a:r>
        </a:p>
      </dgm:t>
    </dgm:pt>
    <dgm:pt modelId="{1F12450B-01AD-45A6-AFE2-B0270F6794FA}" type="parTrans" cxnId="{B6113350-9E3E-4ED6-8B91-F5B174015764}">
      <dgm:prSet/>
      <dgm:spPr/>
      <dgm:t>
        <a:bodyPr/>
        <a:lstStyle/>
        <a:p>
          <a:pPr algn="ctr"/>
          <a:endParaRPr lang="en-US"/>
        </a:p>
      </dgm:t>
    </dgm:pt>
    <dgm:pt modelId="{62026E25-BE25-4D5C-A23B-312B0FFC972A}" type="sibTrans" cxnId="{B6113350-9E3E-4ED6-8B91-F5B174015764}">
      <dgm:prSet/>
      <dgm:spPr/>
      <dgm:t>
        <a:bodyPr/>
        <a:lstStyle/>
        <a:p>
          <a:pPr algn="ctr"/>
          <a:endParaRPr lang="en-US"/>
        </a:p>
      </dgm:t>
    </dgm:pt>
    <dgm:pt modelId="{30346C16-6500-4E46-B02C-2BB2C80F07F8}" type="pres">
      <dgm:prSet presAssocID="{7333891C-E469-4865-B4DD-B4244A407D0C}" presName="linear" presStyleCnt="0">
        <dgm:presLayoutVars>
          <dgm:animLvl val="lvl"/>
          <dgm:resizeHandles val="exact"/>
        </dgm:presLayoutVars>
      </dgm:prSet>
      <dgm:spPr/>
      <dgm:t>
        <a:bodyPr/>
        <a:lstStyle/>
        <a:p>
          <a:endParaRPr lang="en-GB"/>
        </a:p>
      </dgm:t>
    </dgm:pt>
    <dgm:pt modelId="{1CD45208-ED89-41CB-A66A-95ECB967EA97}" type="pres">
      <dgm:prSet presAssocID="{BF0E6DA3-3C33-4523-B18A-EB1F53EA352D}" presName="parentText" presStyleLbl="node1" presStyleIdx="0" presStyleCnt="1">
        <dgm:presLayoutVars>
          <dgm:chMax val="0"/>
          <dgm:bulletEnabled val="1"/>
        </dgm:presLayoutVars>
      </dgm:prSet>
      <dgm:spPr/>
      <dgm:t>
        <a:bodyPr/>
        <a:lstStyle/>
        <a:p>
          <a:endParaRPr lang="en-GB"/>
        </a:p>
      </dgm:t>
    </dgm:pt>
    <dgm:pt modelId="{1BEAF5C5-4768-4AD3-9569-039D31915C14}" type="pres">
      <dgm:prSet presAssocID="{BF0E6DA3-3C33-4523-B18A-EB1F53EA352D}" presName="childText" presStyleLbl="revTx" presStyleIdx="0" presStyleCnt="1">
        <dgm:presLayoutVars>
          <dgm:bulletEnabled val="1"/>
        </dgm:presLayoutVars>
      </dgm:prSet>
      <dgm:spPr/>
      <dgm:t>
        <a:bodyPr/>
        <a:lstStyle/>
        <a:p>
          <a:endParaRPr lang="en-GB"/>
        </a:p>
      </dgm:t>
    </dgm:pt>
  </dgm:ptLst>
  <dgm:cxnLst>
    <dgm:cxn modelId="{1524E913-098C-45B9-9A75-C08ABA1C1F3C}" type="presOf" srcId="{BF0E6DA3-3C33-4523-B18A-EB1F53EA352D}" destId="{1CD45208-ED89-41CB-A66A-95ECB967EA97}" srcOrd="0" destOrd="0" presId="urn:microsoft.com/office/officeart/2005/8/layout/vList2"/>
    <dgm:cxn modelId="{96D6756E-048C-4B5C-8DC7-4CDE472D210A}" type="presOf" srcId="{8591678C-D512-4ABE-9738-7E3A78C3DEFC}" destId="{1BEAF5C5-4768-4AD3-9569-039D31915C14}" srcOrd="0" destOrd="0" presId="urn:microsoft.com/office/officeart/2005/8/layout/vList2"/>
    <dgm:cxn modelId="{0F4AE6DD-26A4-427C-AB06-2429F9AE7B3D}" srcId="{7333891C-E469-4865-B4DD-B4244A407D0C}" destId="{BF0E6DA3-3C33-4523-B18A-EB1F53EA352D}" srcOrd="0" destOrd="0" parTransId="{CD506432-5078-4A9B-B1F5-198D0B33EA6A}" sibTransId="{AF1FB03A-3D22-4862-ABB1-CF57A4AAE8B2}"/>
    <dgm:cxn modelId="{B6113350-9E3E-4ED6-8B91-F5B174015764}" srcId="{BF0E6DA3-3C33-4523-B18A-EB1F53EA352D}" destId="{8591678C-D512-4ABE-9738-7E3A78C3DEFC}" srcOrd="0" destOrd="0" parTransId="{1F12450B-01AD-45A6-AFE2-B0270F6794FA}" sibTransId="{62026E25-BE25-4D5C-A23B-312B0FFC972A}"/>
    <dgm:cxn modelId="{0A8D8474-FDCD-4FB2-8CA7-464546FFC2CD}" type="presOf" srcId="{7333891C-E469-4865-B4DD-B4244A407D0C}" destId="{30346C16-6500-4E46-B02C-2BB2C80F07F8}" srcOrd="0" destOrd="0" presId="urn:microsoft.com/office/officeart/2005/8/layout/vList2"/>
    <dgm:cxn modelId="{21B728E5-904E-4C82-95CB-72534D2C08EF}" type="presParOf" srcId="{30346C16-6500-4E46-B02C-2BB2C80F07F8}" destId="{1CD45208-ED89-41CB-A66A-95ECB967EA97}" srcOrd="0" destOrd="0" presId="urn:microsoft.com/office/officeart/2005/8/layout/vList2"/>
    <dgm:cxn modelId="{17825906-74AB-4FA7-897B-71EFD8CA306D}" type="presParOf" srcId="{30346C16-6500-4E46-B02C-2BB2C80F07F8}" destId="{1BEAF5C5-4768-4AD3-9569-039D31915C14}"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488701CA-2648-462E-94AC-A311C57DE98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8F08E90-E503-4052-9DC2-752550BE9688}">
      <dgm:prSet/>
      <dgm:spPr/>
      <dgm:t>
        <a:bodyPr/>
        <a:lstStyle/>
        <a:p>
          <a:pPr rtl="0"/>
          <a:r>
            <a:rPr lang="en-US" i="1" dirty="0"/>
            <a:t>CIT</a:t>
          </a:r>
          <a:r>
            <a:rPr lang="en-US" dirty="0"/>
            <a:t> v. </a:t>
          </a:r>
          <a:r>
            <a:rPr lang="en-US" i="1" dirty="0"/>
            <a:t>J. R. </a:t>
          </a:r>
          <a:r>
            <a:rPr lang="en-US" i="1" dirty="0" err="1"/>
            <a:t>Subramanya</a:t>
          </a:r>
          <a:r>
            <a:rPr lang="en-US" i="1" dirty="0"/>
            <a:t> </a:t>
          </a:r>
          <a:r>
            <a:rPr lang="en-US" i="1" dirty="0" err="1"/>
            <a:t>Bhat</a:t>
          </a:r>
          <a:r>
            <a:rPr lang="en-US" dirty="0"/>
            <a:t> [1987] </a:t>
          </a:r>
          <a:r>
            <a:rPr lang="en-US" dirty="0">
              <a:hlinkClick xmlns:r="http://schemas.openxmlformats.org/officeDocument/2006/relationships" r:id="rId1"/>
            </a:rPr>
            <a:t>165 ITR 571</a:t>
          </a:r>
          <a:r>
            <a:rPr lang="en-US" dirty="0"/>
            <a:t>/[</a:t>
          </a:r>
          <a:r>
            <a:rPr lang="en-US" dirty="0" err="1"/>
            <a:t>Kar</a:t>
          </a:r>
          <a:r>
            <a:rPr lang="en-US" dirty="0"/>
            <a:t>]</a:t>
          </a:r>
        </a:p>
      </dgm:t>
    </dgm:pt>
    <dgm:pt modelId="{907D076B-E0D2-41E6-846D-B4E154F88400}" type="parTrans" cxnId="{3E66C694-072A-40DF-AE69-22D329FD5B37}">
      <dgm:prSet/>
      <dgm:spPr/>
      <dgm:t>
        <a:bodyPr/>
        <a:lstStyle/>
        <a:p>
          <a:endParaRPr lang="en-US"/>
        </a:p>
      </dgm:t>
    </dgm:pt>
    <dgm:pt modelId="{8FA76C18-4822-44BF-9FEC-05BFA7D66824}" type="sibTrans" cxnId="{3E66C694-072A-40DF-AE69-22D329FD5B37}">
      <dgm:prSet/>
      <dgm:spPr/>
      <dgm:t>
        <a:bodyPr/>
        <a:lstStyle/>
        <a:p>
          <a:endParaRPr lang="en-US"/>
        </a:p>
      </dgm:t>
    </dgm:pt>
    <dgm:pt modelId="{B81A4900-FAA1-4D2C-9E10-61FF39369169}">
      <dgm:prSet/>
      <dgm:spPr/>
      <dgm:t>
        <a:bodyPr/>
        <a:lstStyle/>
        <a:p>
          <a:pPr rtl="0"/>
          <a:endParaRPr lang="en-US" dirty="0"/>
        </a:p>
      </dgm:t>
    </dgm:pt>
    <dgm:pt modelId="{7C3E9FA4-5AA1-43A9-A765-E7C8FD847478}" type="parTrans" cxnId="{ED7E3D03-8366-461C-BFB2-3FC15B3E0E2F}">
      <dgm:prSet/>
      <dgm:spPr/>
      <dgm:t>
        <a:bodyPr/>
        <a:lstStyle/>
        <a:p>
          <a:endParaRPr lang="en-US"/>
        </a:p>
      </dgm:t>
    </dgm:pt>
    <dgm:pt modelId="{212027A1-DD04-42C4-B445-20F580878770}" type="sibTrans" cxnId="{ED7E3D03-8366-461C-BFB2-3FC15B3E0E2F}">
      <dgm:prSet/>
      <dgm:spPr/>
      <dgm:t>
        <a:bodyPr/>
        <a:lstStyle/>
        <a:p>
          <a:endParaRPr lang="en-US"/>
        </a:p>
      </dgm:t>
    </dgm:pt>
    <dgm:pt modelId="{CB8710C5-E31E-4F0F-8085-183E43EA8C80}">
      <dgm:prSet/>
      <dgm:spPr/>
      <dgm:t>
        <a:bodyPr/>
        <a:lstStyle/>
        <a:p>
          <a:pPr rtl="0"/>
          <a:r>
            <a:rPr lang="en-US" u="sng" dirty="0"/>
            <a:t>Smt. </a:t>
          </a:r>
          <a:r>
            <a:rPr lang="en-US" u="sng" dirty="0" err="1"/>
            <a:t>Nimmagadda</a:t>
          </a:r>
          <a:r>
            <a:rPr lang="en-US" u="sng" dirty="0"/>
            <a:t> </a:t>
          </a:r>
          <a:r>
            <a:rPr lang="en-US" u="sng" dirty="0" err="1"/>
            <a:t>Sridevi</a:t>
          </a:r>
          <a:r>
            <a:rPr lang="en-US" u="sng" dirty="0"/>
            <a:t> 33 taxmann.com 306 (hyd.)</a:t>
          </a:r>
          <a:endParaRPr lang="en-US" dirty="0"/>
        </a:p>
      </dgm:t>
    </dgm:pt>
    <dgm:pt modelId="{AB8BA5BA-2A34-4EA9-9277-911313A5F41B}" type="parTrans" cxnId="{EDC86449-D396-4ABF-833C-1781DE24E772}">
      <dgm:prSet/>
      <dgm:spPr/>
      <dgm:t>
        <a:bodyPr/>
        <a:lstStyle/>
        <a:p>
          <a:endParaRPr lang="en-US"/>
        </a:p>
      </dgm:t>
    </dgm:pt>
    <dgm:pt modelId="{D1D35C01-513E-45CB-9576-F4BA1F323058}" type="sibTrans" cxnId="{EDC86449-D396-4ABF-833C-1781DE24E772}">
      <dgm:prSet/>
      <dgm:spPr/>
      <dgm:t>
        <a:bodyPr/>
        <a:lstStyle/>
        <a:p>
          <a:endParaRPr lang="en-US"/>
        </a:p>
      </dgm:t>
    </dgm:pt>
    <dgm:pt modelId="{E7A0B751-CE18-4DD4-942C-A874F63A3C22}">
      <dgm:prSet/>
      <dgm:spPr/>
      <dgm:t>
        <a:bodyPr/>
        <a:lstStyle/>
        <a:p>
          <a:pPr rtl="0"/>
          <a:r>
            <a:rPr lang="en-US" dirty="0"/>
            <a:t>Construction can started prior to the date of transfer, but it shall be completed within 3 years of the date of transfer. </a:t>
          </a:r>
        </a:p>
      </dgm:t>
    </dgm:pt>
    <dgm:pt modelId="{2852F0D2-DC3C-4D02-9E59-6AA3115D71D9}" type="parTrans" cxnId="{577A2E11-97A0-4D24-A4D7-4A6C3080B9B2}">
      <dgm:prSet/>
      <dgm:spPr/>
      <dgm:t>
        <a:bodyPr/>
        <a:lstStyle/>
        <a:p>
          <a:endParaRPr lang="en-US"/>
        </a:p>
      </dgm:t>
    </dgm:pt>
    <dgm:pt modelId="{F10DE596-D235-450A-A86E-8912415475A2}" type="sibTrans" cxnId="{577A2E11-97A0-4D24-A4D7-4A6C3080B9B2}">
      <dgm:prSet/>
      <dgm:spPr/>
      <dgm:t>
        <a:bodyPr/>
        <a:lstStyle/>
        <a:p>
          <a:endParaRPr lang="en-US"/>
        </a:p>
      </dgm:t>
    </dgm:pt>
    <dgm:pt modelId="{FFD41CCE-23A1-4F87-BB40-5C89CBCAC72E}">
      <dgm:prSet/>
      <dgm:spPr/>
      <dgm:t>
        <a:bodyPr/>
        <a:lstStyle/>
        <a:p>
          <a:pPr rtl="0"/>
          <a:r>
            <a:rPr lang="en-US" dirty="0"/>
            <a:t>However,  construction </a:t>
          </a:r>
          <a:r>
            <a:rPr lang="en-US" b="1" u="sng" dirty="0"/>
            <a:t>shall not be completed </a:t>
          </a:r>
          <a:r>
            <a:rPr lang="en-US" dirty="0"/>
            <a:t>before the date of transfer. In it was held that assessee is not entitled to deduction under section 54F as construction was done before the date of transfer. Also, </a:t>
          </a:r>
          <a:r>
            <a:rPr lang="en-US" i="1" dirty="0"/>
            <a:t>JT. CIT</a:t>
          </a:r>
          <a:r>
            <a:rPr lang="en-US" dirty="0"/>
            <a:t> v. </a:t>
          </a:r>
          <a:r>
            <a:rPr lang="en-US" i="1" dirty="0"/>
            <a:t>Raj Kumar </a:t>
          </a:r>
          <a:r>
            <a:rPr lang="en-US" i="1" dirty="0" err="1"/>
            <a:t>Aggarwala</a:t>
          </a:r>
          <a:r>
            <a:rPr lang="en-US" dirty="0"/>
            <a:t> </a:t>
          </a:r>
          <a:r>
            <a:rPr lang="en-US" i="1" dirty="0"/>
            <a:t>&amp; Sons </a:t>
          </a:r>
          <a:r>
            <a:rPr lang="en-US" dirty="0"/>
            <a:t>[2005] 95 TTJ (Delhi) 315. </a:t>
          </a:r>
        </a:p>
      </dgm:t>
    </dgm:pt>
    <dgm:pt modelId="{BD7F58C3-8B5B-45EC-93E2-2769E625D717}" type="parTrans" cxnId="{844ECC01-4F76-4E4E-9952-805A2E070FC1}">
      <dgm:prSet/>
      <dgm:spPr/>
      <dgm:t>
        <a:bodyPr/>
        <a:lstStyle/>
        <a:p>
          <a:endParaRPr lang="en-US"/>
        </a:p>
      </dgm:t>
    </dgm:pt>
    <dgm:pt modelId="{97824B38-290E-460E-912B-BF0CC4A25901}" type="sibTrans" cxnId="{844ECC01-4F76-4E4E-9952-805A2E070FC1}">
      <dgm:prSet/>
      <dgm:spPr/>
      <dgm:t>
        <a:bodyPr/>
        <a:lstStyle/>
        <a:p>
          <a:endParaRPr lang="en-US"/>
        </a:p>
      </dgm:t>
    </dgm:pt>
    <dgm:pt modelId="{E79713CE-FAFF-49FB-9AA0-24295BE31487}" type="pres">
      <dgm:prSet presAssocID="{488701CA-2648-462E-94AC-A311C57DE985}" presName="linear" presStyleCnt="0">
        <dgm:presLayoutVars>
          <dgm:animLvl val="lvl"/>
          <dgm:resizeHandles val="exact"/>
        </dgm:presLayoutVars>
      </dgm:prSet>
      <dgm:spPr/>
      <dgm:t>
        <a:bodyPr/>
        <a:lstStyle/>
        <a:p>
          <a:endParaRPr lang="en-GB"/>
        </a:p>
      </dgm:t>
    </dgm:pt>
    <dgm:pt modelId="{1DF67605-936D-4841-ADF8-BECE38AE76F9}" type="pres">
      <dgm:prSet presAssocID="{C8F08E90-E503-4052-9DC2-752550BE9688}" presName="parentText" presStyleLbl="node1" presStyleIdx="0" presStyleCnt="2">
        <dgm:presLayoutVars>
          <dgm:chMax val="0"/>
          <dgm:bulletEnabled val="1"/>
        </dgm:presLayoutVars>
      </dgm:prSet>
      <dgm:spPr/>
      <dgm:t>
        <a:bodyPr/>
        <a:lstStyle/>
        <a:p>
          <a:endParaRPr lang="en-GB"/>
        </a:p>
      </dgm:t>
    </dgm:pt>
    <dgm:pt modelId="{484D1570-6B62-4FF4-B9E1-C6E3AC2D6311}" type="pres">
      <dgm:prSet presAssocID="{C8F08E90-E503-4052-9DC2-752550BE9688}" presName="childText" presStyleLbl="revTx" presStyleIdx="0" presStyleCnt="2">
        <dgm:presLayoutVars>
          <dgm:bulletEnabled val="1"/>
        </dgm:presLayoutVars>
      </dgm:prSet>
      <dgm:spPr/>
      <dgm:t>
        <a:bodyPr/>
        <a:lstStyle/>
        <a:p>
          <a:endParaRPr lang="en-GB"/>
        </a:p>
      </dgm:t>
    </dgm:pt>
    <dgm:pt modelId="{AD10961C-3057-4E96-8F67-C9488FD61675}" type="pres">
      <dgm:prSet presAssocID="{CB8710C5-E31E-4F0F-8085-183E43EA8C80}" presName="parentText" presStyleLbl="node1" presStyleIdx="1" presStyleCnt="2">
        <dgm:presLayoutVars>
          <dgm:chMax val="0"/>
          <dgm:bulletEnabled val="1"/>
        </dgm:presLayoutVars>
      </dgm:prSet>
      <dgm:spPr/>
      <dgm:t>
        <a:bodyPr/>
        <a:lstStyle/>
        <a:p>
          <a:endParaRPr lang="en-GB"/>
        </a:p>
      </dgm:t>
    </dgm:pt>
    <dgm:pt modelId="{4FBD1981-340A-4514-9625-C7C3B68CA084}" type="pres">
      <dgm:prSet presAssocID="{CB8710C5-E31E-4F0F-8085-183E43EA8C80}" presName="childText" presStyleLbl="revTx" presStyleIdx="1" presStyleCnt="2">
        <dgm:presLayoutVars>
          <dgm:bulletEnabled val="1"/>
        </dgm:presLayoutVars>
      </dgm:prSet>
      <dgm:spPr/>
      <dgm:t>
        <a:bodyPr/>
        <a:lstStyle/>
        <a:p>
          <a:endParaRPr lang="en-GB"/>
        </a:p>
      </dgm:t>
    </dgm:pt>
  </dgm:ptLst>
  <dgm:cxnLst>
    <dgm:cxn modelId="{971CC68D-E840-4100-AFB0-C61B6DBE40F8}" type="presOf" srcId="{C8F08E90-E503-4052-9DC2-752550BE9688}" destId="{1DF67605-936D-4841-ADF8-BECE38AE76F9}" srcOrd="0" destOrd="0" presId="urn:microsoft.com/office/officeart/2005/8/layout/vList2"/>
    <dgm:cxn modelId="{89B06B7D-59AF-4836-8B98-F5E601038453}" type="presOf" srcId="{CB8710C5-E31E-4F0F-8085-183E43EA8C80}" destId="{AD10961C-3057-4E96-8F67-C9488FD61675}" srcOrd="0" destOrd="0" presId="urn:microsoft.com/office/officeart/2005/8/layout/vList2"/>
    <dgm:cxn modelId="{1BECC727-2B1A-4DA5-9EF8-C7A831A853C4}" type="presOf" srcId="{E7A0B751-CE18-4DD4-942C-A874F63A3C22}" destId="{484D1570-6B62-4FF4-B9E1-C6E3AC2D6311}" srcOrd="0" destOrd="0" presId="urn:microsoft.com/office/officeart/2005/8/layout/vList2"/>
    <dgm:cxn modelId="{EDC86449-D396-4ABF-833C-1781DE24E772}" srcId="{488701CA-2648-462E-94AC-A311C57DE985}" destId="{CB8710C5-E31E-4F0F-8085-183E43EA8C80}" srcOrd="1" destOrd="0" parTransId="{AB8BA5BA-2A34-4EA9-9277-911313A5F41B}" sibTransId="{D1D35C01-513E-45CB-9576-F4BA1F323058}"/>
    <dgm:cxn modelId="{844ECC01-4F76-4E4E-9952-805A2E070FC1}" srcId="{CB8710C5-E31E-4F0F-8085-183E43EA8C80}" destId="{FFD41CCE-23A1-4F87-BB40-5C89CBCAC72E}" srcOrd="0" destOrd="0" parTransId="{BD7F58C3-8B5B-45EC-93E2-2769E625D717}" sibTransId="{97824B38-290E-460E-912B-BF0CC4A25901}"/>
    <dgm:cxn modelId="{6FB6BD13-7CCA-4EFD-970A-AF7BC0380EE5}" type="presOf" srcId="{B81A4900-FAA1-4D2C-9E10-61FF39369169}" destId="{484D1570-6B62-4FF4-B9E1-C6E3AC2D6311}" srcOrd="0" destOrd="1" presId="urn:microsoft.com/office/officeart/2005/8/layout/vList2"/>
    <dgm:cxn modelId="{ED7E3D03-8366-461C-BFB2-3FC15B3E0E2F}" srcId="{C8F08E90-E503-4052-9DC2-752550BE9688}" destId="{B81A4900-FAA1-4D2C-9E10-61FF39369169}" srcOrd="1" destOrd="0" parTransId="{7C3E9FA4-5AA1-43A9-A765-E7C8FD847478}" sibTransId="{212027A1-DD04-42C4-B445-20F580878770}"/>
    <dgm:cxn modelId="{3E66C694-072A-40DF-AE69-22D329FD5B37}" srcId="{488701CA-2648-462E-94AC-A311C57DE985}" destId="{C8F08E90-E503-4052-9DC2-752550BE9688}" srcOrd="0" destOrd="0" parTransId="{907D076B-E0D2-41E6-846D-B4E154F88400}" sibTransId="{8FA76C18-4822-44BF-9FEC-05BFA7D66824}"/>
    <dgm:cxn modelId="{57B0C4C4-E37D-4B6E-88FA-CBC34982245E}" type="presOf" srcId="{FFD41CCE-23A1-4F87-BB40-5C89CBCAC72E}" destId="{4FBD1981-340A-4514-9625-C7C3B68CA084}" srcOrd="0" destOrd="0" presId="urn:microsoft.com/office/officeart/2005/8/layout/vList2"/>
    <dgm:cxn modelId="{577A2E11-97A0-4D24-A4D7-4A6C3080B9B2}" srcId="{C8F08E90-E503-4052-9DC2-752550BE9688}" destId="{E7A0B751-CE18-4DD4-942C-A874F63A3C22}" srcOrd="0" destOrd="0" parTransId="{2852F0D2-DC3C-4D02-9E59-6AA3115D71D9}" sibTransId="{F10DE596-D235-450A-A86E-8912415475A2}"/>
    <dgm:cxn modelId="{9886BA10-FABB-4E63-9209-EFED5313145B}" type="presOf" srcId="{488701CA-2648-462E-94AC-A311C57DE985}" destId="{E79713CE-FAFF-49FB-9AA0-24295BE31487}" srcOrd="0" destOrd="0" presId="urn:microsoft.com/office/officeart/2005/8/layout/vList2"/>
    <dgm:cxn modelId="{3C28AC7D-61D6-449A-8072-2981CEBF2018}" type="presParOf" srcId="{E79713CE-FAFF-49FB-9AA0-24295BE31487}" destId="{1DF67605-936D-4841-ADF8-BECE38AE76F9}" srcOrd="0" destOrd="0" presId="urn:microsoft.com/office/officeart/2005/8/layout/vList2"/>
    <dgm:cxn modelId="{ECFA00B2-E2C1-41E9-9615-84FB4B528C4D}" type="presParOf" srcId="{E79713CE-FAFF-49FB-9AA0-24295BE31487}" destId="{484D1570-6B62-4FF4-B9E1-C6E3AC2D6311}" srcOrd="1" destOrd="0" presId="urn:microsoft.com/office/officeart/2005/8/layout/vList2"/>
    <dgm:cxn modelId="{89EF52D5-BD28-48E4-9308-B717652BEAC1}" type="presParOf" srcId="{E79713CE-FAFF-49FB-9AA0-24295BE31487}" destId="{AD10961C-3057-4E96-8F67-C9488FD61675}" srcOrd="2" destOrd="0" presId="urn:microsoft.com/office/officeart/2005/8/layout/vList2"/>
    <dgm:cxn modelId="{35D0E047-0ADA-4533-8BB8-6B960B9E7D90}" type="presParOf" srcId="{E79713CE-FAFF-49FB-9AA0-24295BE31487}" destId="{4FBD1981-340A-4514-9625-C7C3B68CA084}"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91AD3ED0-F87A-4836-AC99-DCABFAEEED0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F723DFEF-B7B2-4B0A-B409-897F59A73014}">
      <dgm:prSet/>
      <dgm:spPr/>
      <dgm:t>
        <a:bodyPr/>
        <a:lstStyle/>
        <a:p>
          <a:pPr rtl="0"/>
          <a:r>
            <a:rPr lang="en-US"/>
            <a:t>The requirement that the house shall be constructed with permission of municipal laws,</a:t>
          </a:r>
          <a:r>
            <a:rPr lang="en-US" b="1"/>
            <a:t> </a:t>
          </a:r>
          <a:r>
            <a:rPr lang="en-US"/>
            <a:t>cannot be read in section 54/ 54F.</a:t>
          </a:r>
        </a:p>
      </dgm:t>
    </dgm:pt>
    <dgm:pt modelId="{1A81210E-BD47-4BC8-9D8E-5BF0EFF34087}" type="parTrans" cxnId="{3A14963D-D3C5-496A-BC9B-0571EAF99EEE}">
      <dgm:prSet/>
      <dgm:spPr/>
      <dgm:t>
        <a:bodyPr/>
        <a:lstStyle/>
        <a:p>
          <a:endParaRPr lang="en-US"/>
        </a:p>
      </dgm:t>
    </dgm:pt>
    <dgm:pt modelId="{91492D22-1F66-4CF1-B7E3-F54921698ACD}" type="sibTrans" cxnId="{3A14963D-D3C5-496A-BC9B-0571EAF99EEE}">
      <dgm:prSet/>
      <dgm:spPr/>
      <dgm:t>
        <a:bodyPr/>
        <a:lstStyle/>
        <a:p>
          <a:endParaRPr lang="en-US"/>
        </a:p>
      </dgm:t>
    </dgm:pt>
    <dgm:pt modelId="{E78FCB65-4CC5-43F3-A57C-B0ACF354A6B9}">
      <dgm:prSet/>
      <dgm:spPr/>
      <dgm:t>
        <a:bodyPr/>
        <a:lstStyle/>
        <a:p>
          <a:pPr rtl="0"/>
          <a:r>
            <a:rPr lang="en-IN" b="1" u="sng"/>
            <a:t>B. Sivasubramaniam 45 taxmann.com 74 (Chennai)</a:t>
          </a:r>
          <a:r>
            <a:rPr lang="en-IN"/>
            <a:t> </a:t>
          </a:r>
          <a:endParaRPr lang="en-US"/>
        </a:p>
      </dgm:t>
    </dgm:pt>
    <dgm:pt modelId="{1AD022EF-ACDA-4EB9-892B-5042CF144720}" type="parTrans" cxnId="{A5E8E1E2-0EF9-4340-8BA2-D3C744BED5CD}">
      <dgm:prSet/>
      <dgm:spPr/>
      <dgm:t>
        <a:bodyPr/>
        <a:lstStyle/>
        <a:p>
          <a:endParaRPr lang="en-US"/>
        </a:p>
      </dgm:t>
    </dgm:pt>
    <dgm:pt modelId="{1C4DEB98-62BC-4E8A-8521-9A8A5C1C6887}" type="sibTrans" cxnId="{A5E8E1E2-0EF9-4340-8BA2-D3C744BED5CD}">
      <dgm:prSet/>
      <dgm:spPr/>
      <dgm:t>
        <a:bodyPr/>
        <a:lstStyle/>
        <a:p>
          <a:endParaRPr lang="en-US"/>
        </a:p>
      </dgm:t>
    </dgm:pt>
    <dgm:pt modelId="{B9D36824-4514-4965-AB6A-6616109C48DD}">
      <dgm:prSet/>
      <dgm:spPr/>
      <dgm:t>
        <a:bodyPr/>
        <a:lstStyle/>
        <a:p>
          <a:pPr rtl="0"/>
          <a:r>
            <a:rPr lang="en-IN"/>
            <a:t>it was clearly held that provisions of section 54F mandate construction of a residential house, within period specified, however, there is no condition that building plan of residential house should be approved by Municipal Corporation or any other competent authority.</a:t>
          </a:r>
          <a:endParaRPr lang="en-US"/>
        </a:p>
      </dgm:t>
    </dgm:pt>
    <dgm:pt modelId="{6556C3CF-9F0D-4A20-AE15-6E7178E21F37}" type="parTrans" cxnId="{81053848-2636-4FAF-8077-39CC72E2E1CC}">
      <dgm:prSet/>
      <dgm:spPr/>
      <dgm:t>
        <a:bodyPr/>
        <a:lstStyle/>
        <a:p>
          <a:endParaRPr lang="en-US"/>
        </a:p>
      </dgm:t>
    </dgm:pt>
    <dgm:pt modelId="{84B3DCC9-155E-469E-B171-0AB7780D574E}" type="sibTrans" cxnId="{81053848-2636-4FAF-8077-39CC72E2E1CC}">
      <dgm:prSet/>
      <dgm:spPr/>
      <dgm:t>
        <a:bodyPr/>
        <a:lstStyle/>
        <a:p>
          <a:endParaRPr lang="en-US"/>
        </a:p>
      </dgm:t>
    </dgm:pt>
    <dgm:pt modelId="{CDF30577-1C3E-43B8-A457-99041ACF8CDB}" type="pres">
      <dgm:prSet presAssocID="{91AD3ED0-F87A-4836-AC99-DCABFAEEED0C}" presName="linear" presStyleCnt="0">
        <dgm:presLayoutVars>
          <dgm:animLvl val="lvl"/>
          <dgm:resizeHandles val="exact"/>
        </dgm:presLayoutVars>
      </dgm:prSet>
      <dgm:spPr/>
      <dgm:t>
        <a:bodyPr/>
        <a:lstStyle/>
        <a:p>
          <a:endParaRPr lang="en-GB"/>
        </a:p>
      </dgm:t>
    </dgm:pt>
    <dgm:pt modelId="{FAECA78C-1DDE-4A19-B48B-F1E1EBD8DE50}" type="pres">
      <dgm:prSet presAssocID="{F723DFEF-B7B2-4B0A-B409-897F59A73014}" presName="parentText" presStyleLbl="node1" presStyleIdx="0" presStyleCnt="2">
        <dgm:presLayoutVars>
          <dgm:chMax val="0"/>
          <dgm:bulletEnabled val="1"/>
        </dgm:presLayoutVars>
      </dgm:prSet>
      <dgm:spPr/>
      <dgm:t>
        <a:bodyPr/>
        <a:lstStyle/>
        <a:p>
          <a:endParaRPr lang="en-GB"/>
        </a:p>
      </dgm:t>
    </dgm:pt>
    <dgm:pt modelId="{08D95463-A201-4551-A302-48D437C8BC97}" type="pres">
      <dgm:prSet presAssocID="{91492D22-1F66-4CF1-B7E3-F54921698ACD}" presName="spacer" presStyleCnt="0"/>
      <dgm:spPr/>
    </dgm:pt>
    <dgm:pt modelId="{32A91AC7-062E-4701-8F82-E49E5C37C9EB}" type="pres">
      <dgm:prSet presAssocID="{E78FCB65-4CC5-43F3-A57C-B0ACF354A6B9}" presName="parentText" presStyleLbl="node1" presStyleIdx="1" presStyleCnt="2">
        <dgm:presLayoutVars>
          <dgm:chMax val="0"/>
          <dgm:bulletEnabled val="1"/>
        </dgm:presLayoutVars>
      </dgm:prSet>
      <dgm:spPr/>
      <dgm:t>
        <a:bodyPr/>
        <a:lstStyle/>
        <a:p>
          <a:endParaRPr lang="en-GB"/>
        </a:p>
      </dgm:t>
    </dgm:pt>
    <dgm:pt modelId="{69A2D064-D5BF-4B14-B9AD-7EDC35CD2B74}" type="pres">
      <dgm:prSet presAssocID="{E78FCB65-4CC5-43F3-A57C-B0ACF354A6B9}" presName="childText" presStyleLbl="revTx" presStyleIdx="0" presStyleCnt="1">
        <dgm:presLayoutVars>
          <dgm:bulletEnabled val="1"/>
        </dgm:presLayoutVars>
      </dgm:prSet>
      <dgm:spPr/>
      <dgm:t>
        <a:bodyPr/>
        <a:lstStyle/>
        <a:p>
          <a:endParaRPr lang="en-GB"/>
        </a:p>
      </dgm:t>
    </dgm:pt>
  </dgm:ptLst>
  <dgm:cxnLst>
    <dgm:cxn modelId="{343FC9BB-9842-48DF-AB85-81A68E8AC8DD}" type="presOf" srcId="{B9D36824-4514-4965-AB6A-6616109C48DD}" destId="{69A2D064-D5BF-4B14-B9AD-7EDC35CD2B74}" srcOrd="0" destOrd="0" presId="urn:microsoft.com/office/officeart/2005/8/layout/vList2"/>
    <dgm:cxn modelId="{81053848-2636-4FAF-8077-39CC72E2E1CC}" srcId="{E78FCB65-4CC5-43F3-A57C-B0ACF354A6B9}" destId="{B9D36824-4514-4965-AB6A-6616109C48DD}" srcOrd="0" destOrd="0" parTransId="{6556C3CF-9F0D-4A20-AE15-6E7178E21F37}" sibTransId="{84B3DCC9-155E-469E-B171-0AB7780D574E}"/>
    <dgm:cxn modelId="{3A14963D-D3C5-496A-BC9B-0571EAF99EEE}" srcId="{91AD3ED0-F87A-4836-AC99-DCABFAEEED0C}" destId="{F723DFEF-B7B2-4B0A-B409-897F59A73014}" srcOrd="0" destOrd="0" parTransId="{1A81210E-BD47-4BC8-9D8E-5BF0EFF34087}" sibTransId="{91492D22-1F66-4CF1-B7E3-F54921698ACD}"/>
    <dgm:cxn modelId="{BCCD7FA4-94CD-454A-B46D-C5A2E94D32D8}" type="presOf" srcId="{E78FCB65-4CC5-43F3-A57C-B0ACF354A6B9}" destId="{32A91AC7-062E-4701-8F82-E49E5C37C9EB}" srcOrd="0" destOrd="0" presId="urn:microsoft.com/office/officeart/2005/8/layout/vList2"/>
    <dgm:cxn modelId="{EE414D78-ADED-4A2C-B33F-6EB4A71AA177}" type="presOf" srcId="{F723DFEF-B7B2-4B0A-B409-897F59A73014}" destId="{FAECA78C-1DDE-4A19-B48B-F1E1EBD8DE50}" srcOrd="0" destOrd="0" presId="urn:microsoft.com/office/officeart/2005/8/layout/vList2"/>
    <dgm:cxn modelId="{A5E8E1E2-0EF9-4340-8BA2-D3C744BED5CD}" srcId="{91AD3ED0-F87A-4836-AC99-DCABFAEEED0C}" destId="{E78FCB65-4CC5-43F3-A57C-B0ACF354A6B9}" srcOrd="1" destOrd="0" parTransId="{1AD022EF-ACDA-4EB9-892B-5042CF144720}" sibTransId="{1C4DEB98-62BC-4E8A-8521-9A8A5C1C6887}"/>
    <dgm:cxn modelId="{161A038F-A070-4CB7-9A91-309B9EBEA346}" type="presOf" srcId="{91AD3ED0-F87A-4836-AC99-DCABFAEEED0C}" destId="{CDF30577-1C3E-43B8-A457-99041ACF8CDB}" srcOrd="0" destOrd="0" presId="urn:microsoft.com/office/officeart/2005/8/layout/vList2"/>
    <dgm:cxn modelId="{31AED9F7-1102-498F-95D7-4D5A6C55D0FB}" type="presParOf" srcId="{CDF30577-1C3E-43B8-A457-99041ACF8CDB}" destId="{FAECA78C-1DDE-4A19-B48B-F1E1EBD8DE50}" srcOrd="0" destOrd="0" presId="urn:microsoft.com/office/officeart/2005/8/layout/vList2"/>
    <dgm:cxn modelId="{E6A1C6BF-8A8A-4EE9-8243-2456B3EAD579}" type="presParOf" srcId="{CDF30577-1C3E-43B8-A457-99041ACF8CDB}" destId="{08D95463-A201-4551-A302-48D437C8BC97}" srcOrd="1" destOrd="0" presId="urn:microsoft.com/office/officeart/2005/8/layout/vList2"/>
    <dgm:cxn modelId="{D8D25593-ABA5-4B24-BA0C-57144218C418}" type="presParOf" srcId="{CDF30577-1C3E-43B8-A457-99041ACF8CDB}" destId="{32A91AC7-062E-4701-8F82-E49E5C37C9EB}" srcOrd="2" destOrd="0" presId="urn:microsoft.com/office/officeart/2005/8/layout/vList2"/>
    <dgm:cxn modelId="{50F35319-8F4B-42B1-A734-EFB165A8D0B8}" type="presParOf" srcId="{CDF30577-1C3E-43B8-A457-99041ACF8CDB}" destId="{69A2D064-D5BF-4B14-B9AD-7EDC35CD2B74}"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4815F5C6-CA7B-4FFA-BD33-C1A9B00C394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84FEC1C4-DF01-421B-B85C-32693FE2FAEC}">
      <dgm:prSet/>
      <dgm:spPr/>
      <dgm:t>
        <a:bodyPr/>
        <a:lstStyle/>
        <a:p>
          <a:r>
            <a:rPr lang="en-US"/>
            <a:t>Adjacent houses</a:t>
          </a:r>
        </a:p>
      </dgm:t>
    </dgm:pt>
    <dgm:pt modelId="{FB7148D9-14C4-4C88-87B9-793674D4955E}" type="parTrans" cxnId="{540F8AD0-A27A-4E23-AC51-EAE9516D34E9}">
      <dgm:prSet/>
      <dgm:spPr/>
      <dgm:t>
        <a:bodyPr/>
        <a:lstStyle/>
        <a:p>
          <a:endParaRPr lang="en-US"/>
        </a:p>
      </dgm:t>
    </dgm:pt>
    <dgm:pt modelId="{FC4D1784-F85C-4F95-A790-28C5AB218D82}" type="sibTrans" cxnId="{540F8AD0-A27A-4E23-AC51-EAE9516D34E9}">
      <dgm:prSet/>
      <dgm:spPr/>
      <dgm:t>
        <a:bodyPr/>
        <a:lstStyle/>
        <a:p>
          <a:endParaRPr lang="en-US"/>
        </a:p>
      </dgm:t>
    </dgm:pt>
    <dgm:pt modelId="{F0BA8915-B727-4288-BCBD-DEB10435DF57}">
      <dgm:prSet/>
      <dgm:spPr/>
      <dgm:t>
        <a:bodyPr/>
        <a:lstStyle/>
        <a:p>
          <a:r>
            <a:rPr lang="en-US"/>
            <a:t>Different floor - duplex</a:t>
          </a:r>
        </a:p>
      </dgm:t>
    </dgm:pt>
    <dgm:pt modelId="{82279C99-A911-462C-8B2E-0219E1B865C3}" type="parTrans" cxnId="{CE4533B5-368C-4AB2-BAE7-484AE9E18A53}">
      <dgm:prSet/>
      <dgm:spPr/>
      <dgm:t>
        <a:bodyPr/>
        <a:lstStyle/>
        <a:p>
          <a:endParaRPr lang="en-US"/>
        </a:p>
      </dgm:t>
    </dgm:pt>
    <dgm:pt modelId="{60B6CC14-F95D-4060-8FD4-CA38A3FD0888}" type="sibTrans" cxnId="{CE4533B5-368C-4AB2-BAE7-484AE9E18A53}">
      <dgm:prSet/>
      <dgm:spPr/>
      <dgm:t>
        <a:bodyPr/>
        <a:lstStyle/>
        <a:p>
          <a:endParaRPr lang="en-US"/>
        </a:p>
      </dgm:t>
    </dgm:pt>
    <dgm:pt modelId="{23B69BA6-4CF4-4360-9C54-D039241AF98F}" type="pres">
      <dgm:prSet presAssocID="{4815F5C6-CA7B-4FFA-BD33-C1A9B00C3942}" presName="linear" presStyleCnt="0">
        <dgm:presLayoutVars>
          <dgm:animLvl val="lvl"/>
          <dgm:resizeHandles val="exact"/>
        </dgm:presLayoutVars>
      </dgm:prSet>
      <dgm:spPr/>
      <dgm:t>
        <a:bodyPr/>
        <a:lstStyle/>
        <a:p>
          <a:endParaRPr lang="en-GB"/>
        </a:p>
      </dgm:t>
    </dgm:pt>
    <dgm:pt modelId="{55F5ECD7-6CFC-4CE1-9BC8-A4C6C3640576}" type="pres">
      <dgm:prSet presAssocID="{84FEC1C4-DF01-421B-B85C-32693FE2FAEC}" presName="parentText" presStyleLbl="node1" presStyleIdx="0" presStyleCnt="2">
        <dgm:presLayoutVars>
          <dgm:chMax val="0"/>
          <dgm:bulletEnabled val="1"/>
        </dgm:presLayoutVars>
      </dgm:prSet>
      <dgm:spPr/>
      <dgm:t>
        <a:bodyPr/>
        <a:lstStyle/>
        <a:p>
          <a:endParaRPr lang="en-GB"/>
        </a:p>
      </dgm:t>
    </dgm:pt>
    <dgm:pt modelId="{4ABCEB66-D4CC-4303-BB6E-8C40407D87B7}" type="pres">
      <dgm:prSet presAssocID="{FC4D1784-F85C-4F95-A790-28C5AB218D82}" presName="spacer" presStyleCnt="0"/>
      <dgm:spPr/>
    </dgm:pt>
    <dgm:pt modelId="{BF9E8BFF-D9D1-41DD-9049-68AA45173067}" type="pres">
      <dgm:prSet presAssocID="{F0BA8915-B727-4288-BCBD-DEB10435DF57}" presName="parentText" presStyleLbl="node1" presStyleIdx="1" presStyleCnt="2">
        <dgm:presLayoutVars>
          <dgm:chMax val="0"/>
          <dgm:bulletEnabled val="1"/>
        </dgm:presLayoutVars>
      </dgm:prSet>
      <dgm:spPr/>
      <dgm:t>
        <a:bodyPr/>
        <a:lstStyle/>
        <a:p>
          <a:endParaRPr lang="en-GB"/>
        </a:p>
      </dgm:t>
    </dgm:pt>
  </dgm:ptLst>
  <dgm:cxnLst>
    <dgm:cxn modelId="{CE4533B5-368C-4AB2-BAE7-484AE9E18A53}" srcId="{4815F5C6-CA7B-4FFA-BD33-C1A9B00C3942}" destId="{F0BA8915-B727-4288-BCBD-DEB10435DF57}" srcOrd="1" destOrd="0" parTransId="{82279C99-A911-462C-8B2E-0219E1B865C3}" sibTransId="{60B6CC14-F95D-4060-8FD4-CA38A3FD0888}"/>
    <dgm:cxn modelId="{2B4D25C3-0AF6-4A8C-914E-44D9C2D751A9}" type="presOf" srcId="{84FEC1C4-DF01-421B-B85C-32693FE2FAEC}" destId="{55F5ECD7-6CFC-4CE1-9BC8-A4C6C3640576}" srcOrd="0" destOrd="0" presId="urn:microsoft.com/office/officeart/2005/8/layout/vList2"/>
    <dgm:cxn modelId="{0E972F36-2F92-4686-BE35-43A26E69ED21}" type="presOf" srcId="{F0BA8915-B727-4288-BCBD-DEB10435DF57}" destId="{BF9E8BFF-D9D1-41DD-9049-68AA45173067}" srcOrd="0" destOrd="0" presId="urn:microsoft.com/office/officeart/2005/8/layout/vList2"/>
    <dgm:cxn modelId="{1D54BF7B-02CE-416C-A260-3E4AAF35B5F4}" type="presOf" srcId="{4815F5C6-CA7B-4FFA-BD33-C1A9B00C3942}" destId="{23B69BA6-4CF4-4360-9C54-D039241AF98F}" srcOrd="0" destOrd="0" presId="urn:microsoft.com/office/officeart/2005/8/layout/vList2"/>
    <dgm:cxn modelId="{540F8AD0-A27A-4E23-AC51-EAE9516D34E9}" srcId="{4815F5C6-CA7B-4FFA-BD33-C1A9B00C3942}" destId="{84FEC1C4-DF01-421B-B85C-32693FE2FAEC}" srcOrd="0" destOrd="0" parTransId="{FB7148D9-14C4-4C88-87B9-793674D4955E}" sibTransId="{FC4D1784-F85C-4F95-A790-28C5AB218D82}"/>
    <dgm:cxn modelId="{427D9AC8-8F3E-4C68-9377-73DDA21C446B}" type="presParOf" srcId="{23B69BA6-4CF4-4360-9C54-D039241AF98F}" destId="{55F5ECD7-6CFC-4CE1-9BC8-A4C6C3640576}" srcOrd="0" destOrd="0" presId="urn:microsoft.com/office/officeart/2005/8/layout/vList2"/>
    <dgm:cxn modelId="{F0AC4AC7-0B8A-404A-BA94-36C30D485C47}" type="presParOf" srcId="{23B69BA6-4CF4-4360-9C54-D039241AF98F}" destId="{4ABCEB66-D4CC-4303-BB6E-8C40407D87B7}" srcOrd="1" destOrd="0" presId="urn:microsoft.com/office/officeart/2005/8/layout/vList2"/>
    <dgm:cxn modelId="{A6FB46C9-BCE9-44F3-AF46-1A911FEB5380}" type="presParOf" srcId="{23B69BA6-4CF4-4360-9C54-D039241AF98F}" destId="{BF9E8BFF-D9D1-41DD-9049-68AA45173067}"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AF2A5A55-4FCD-418A-B9E9-135F9CBF596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BEEF9F09-91EF-4886-B112-3629104031AF}">
      <dgm:prSet/>
      <dgm:spPr/>
      <dgm:t>
        <a:bodyPr/>
        <a:lstStyle/>
        <a:p>
          <a:pPr rtl="0"/>
          <a:r>
            <a:rPr lang="en-IN" u="sng" dirty="0"/>
            <a:t>J.V. Krishna </a:t>
          </a:r>
          <a:r>
            <a:rPr lang="en-IN" u="sng" dirty="0" err="1"/>
            <a:t>Rao</a:t>
          </a:r>
          <a:r>
            <a:rPr lang="en-IN" u="sng" dirty="0"/>
            <a:t> 24 taxmann.com 104 (Hyd.)</a:t>
          </a:r>
          <a:endParaRPr lang="en-US" dirty="0"/>
        </a:p>
      </dgm:t>
    </dgm:pt>
    <dgm:pt modelId="{D9E1A7D3-2284-4522-8047-8268113FFF08}" type="parTrans" cxnId="{463AC7B0-9A3F-43CD-A04F-10E1AE516929}">
      <dgm:prSet/>
      <dgm:spPr/>
      <dgm:t>
        <a:bodyPr/>
        <a:lstStyle/>
        <a:p>
          <a:endParaRPr lang="en-US"/>
        </a:p>
      </dgm:t>
    </dgm:pt>
    <dgm:pt modelId="{7DBCB5D8-04AA-4210-AEB6-EEA176E5B3C7}" type="sibTrans" cxnId="{463AC7B0-9A3F-43CD-A04F-10E1AE516929}">
      <dgm:prSet/>
      <dgm:spPr/>
      <dgm:t>
        <a:bodyPr/>
        <a:lstStyle/>
        <a:p>
          <a:endParaRPr lang="en-US"/>
        </a:p>
      </dgm:t>
    </dgm:pt>
    <dgm:pt modelId="{31F89A18-BF94-4EA4-B027-694D2635564D}">
      <dgm:prSet/>
      <dgm:spPr/>
      <dgm:t>
        <a:bodyPr/>
        <a:lstStyle/>
        <a:p>
          <a:pPr rtl="0"/>
          <a:r>
            <a:rPr lang="en-IN"/>
            <a:t>Merely because capital gains earned had been utilized for other purposes and borrowed funds were deposited in capital gains investment account, benefit of section 54F exemption cannot be denied.</a:t>
          </a:r>
          <a:endParaRPr lang="en-US"/>
        </a:p>
      </dgm:t>
    </dgm:pt>
    <dgm:pt modelId="{96A90F64-6B7E-40E9-87E0-9EA52E5842CD}" type="parTrans" cxnId="{199578DB-6BF4-417F-B562-5C175EBE80EC}">
      <dgm:prSet/>
      <dgm:spPr/>
      <dgm:t>
        <a:bodyPr/>
        <a:lstStyle/>
        <a:p>
          <a:endParaRPr lang="en-US"/>
        </a:p>
      </dgm:t>
    </dgm:pt>
    <dgm:pt modelId="{EB8D0717-E7F6-44A1-9B5F-F86C6E2D32D1}" type="sibTrans" cxnId="{199578DB-6BF4-417F-B562-5C175EBE80EC}">
      <dgm:prSet/>
      <dgm:spPr/>
      <dgm:t>
        <a:bodyPr/>
        <a:lstStyle/>
        <a:p>
          <a:endParaRPr lang="en-US"/>
        </a:p>
      </dgm:t>
    </dgm:pt>
    <dgm:pt modelId="{E63C9E62-15DD-4A94-88ED-AEE216C34A18}">
      <dgm:prSet/>
      <dgm:spPr/>
      <dgm:t>
        <a:bodyPr/>
        <a:lstStyle/>
        <a:p>
          <a:pPr rtl="0"/>
          <a:r>
            <a:rPr lang="en-US"/>
            <a:t>See also</a:t>
          </a:r>
        </a:p>
      </dgm:t>
    </dgm:pt>
    <dgm:pt modelId="{CD8C6D97-4BD5-44E8-B1A6-006D2FDA80CE}" type="parTrans" cxnId="{600619C3-C7AB-4A15-9079-F9FA32D2E65B}">
      <dgm:prSet/>
      <dgm:spPr/>
      <dgm:t>
        <a:bodyPr/>
        <a:lstStyle/>
        <a:p>
          <a:endParaRPr lang="en-US"/>
        </a:p>
      </dgm:t>
    </dgm:pt>
    <dgm:pt modelId="{A94062AA-FE11-4FEA-A28D-29CF1F623273}" type="sibTrans" cxnId="{600619C3-C7AB-4A15-9079-F9FA32D2E65B}">
      <dgm:prSet/>
      <dgm:spPr/>
      <dgm:t>
        <a:bodyPr/>
        <a:lstStyle/>
        <a:p>
          <a:endParaRPr lang="en-US"/>
        </a:p>
      </dgm:t>
    </dgm:pt>
    <dgm:pt modelId="{53C62A93-617F-4B0D-96AC-C760BB5861AB}">
      <dgm:prSet/>
      <dgm:spPr/>
      <dgm:t>
        <a:bodyPr/>
        <a:lstStyle/>
        <a:p>
          <a:pPr rtl="0"/>
          <a:r>
            <a:rPr lang="en-US"/>
            <a:t>Pushpa  vs ITO 31 taxmann.com 33 (Ker.)</a:t>
          </a:r>
        </a:p>
      </dgm:t>
    </dgm:pt>
    <dgm:pt modelId="{07007C2E-83D9-4FDB-B670-CE5A6899A6BD}" type="parTrans" cxnId="{0FE471D4-5FD2-43B1-87BF-FF9BE02CD610}">
      <dgm:prSet/>
      <dgm:spPr/>
      <dgm:t>
        <a:bodyPr/>
        <a:lstStyle/>
        <a:p>
          <a:endParaRPr lang="en-US"/>
        </a:p>
      </dgm:t>
    </dgm:pt>
    <dgm:pt modelId="{13B4BF96-F2EE-45C7-9D79-E8A8C3043F6C}" type="sibTrans" cxnId="{0FE471D4-5FD2-43B1-87BF-FF9BE02CD610}">
      <dgm:prSet/>
      <dgm:spPr/>
      <dgm:t>
        <a:bodyPr/>
        <a:lstStyle/>
        <a:p>
          <a:endParaRPr lang="en-US"/>
        </a:p>
      </dgm:t>
    </dgm:pt>
    <dgm:pt modelId="{1A2CAD80-C239-4BB9-9F3F-861E466718F7}">
      <dgm:prSet/>
      <dgm:spPr/>
      <dgm:t>
        <a:bodyPr/>
        <a:lstStyle/>
        <a:p>
          <a:pPr rtl="0"/>
          <a:r>
            <a:rPr lang="en-US" u="sng"/>
            <a:t>ITO vs K.C. Gopalan (1999) 107 Taxman 591 (Ker.)</a:t>
          </a:r>
          <a:endParaRPr lang="en-US"/>
        </a:p>
      </dgm:t>
    </dgm:pt>
    <dgm:pt modelId="{001DAA56-4E2E-494A-8E74-2DDB335E6F9F}" type="parTrans" cxnId="{13D4932C-271A-4EF0-9DCD-E8B1A41BCBF9}">
      <dgm:prSet/>
      <dgm:spPr/>
      <dgm:t>
        <a:bodyPr/>
        <a:lstStyle/>
        <a:p>
          <a:endParaRPr lang="en-US"/>
        </a:p>
      </dgm:t>
    </dgm:pt>
    <dgm:pt modelId="{8834AD45-05AA-4D05-A371-BF0FC06B2140}" type="sibTrans" cxnId="{13D4932C-271A-4EF0-9DCD-E8B1A41BCBF9}">
      <dgm:prSet/>
      <dgm:spPr/>
      <dgm:t>
        <a:bodyPr/>
        <a:lstStyle/>
        <a:p>
          <a:endParaRPr lang="en-US"/>
        </a:p>
      </dgm:t>
    </dgm:pt>
    <dgm:pt modelId="{C44A5559-456C-4B96-96C8-4E3E9FF72D5A}" type="pres">
      <dgm:prSet presAssocID="{AF2A5A55-4FCD-418A-B9E9-135F9CBF5961}" presName="linear" presStyleCnt="0">
        <dgm:presLayoutVars>
          <dgm:animLvl val="lvl"/>
          <dgm:resizeHandles val="exact"/>
        </dgm:presLayoutVars>
      </dgm:prSet>
      <dgm:spPr/>
      <dgm:t>
        <a:bodyPr/>
        <a:lstStyle/>
        <a:p>
          <a:endParaRPr lang="en-GB"/>
        </a:p>
      </dgm:t>
    </dgm:pt>
    <dgm:pt modelId="{5C996099-63C6-4427-99A6-BE2A77F60C6D}" type="pres">
      <dgm:prSet presAssocID="{BEEF9F09-91EF-4886-B112-3629104031AF}" presName="parentText" presStyleLbl="node1" presStyleIdx="0" presStyleCnt="2">
        <dgm:presLayoutVars>
          <dgm:chMax val="0"/>
          <dgm:bulletEnabled val="1"/>
        </dgm:presLayoutVars>
      </dgm:prSet>
      <dgm:spPr/>
      <dgm:t>
        <a:bodyPr/>
        <a:lstStyle/>
        <a:p>
          <a:endParaRPr lang="en-GB"/>
        </a:p>
      </dgm:t>
    </dgm:pt>
    <dgm:pt modelId="{2F19CC84-7E8B-43D1-82BF-84CA1BA4F0F3}" type="pres">
      <dgm:prSet presAssocID="{BEEF9F09-91EF-4886-B112-3629104031AF}" presName="childText" presStyleLbl="revTx" presStyleIdx="0" presStyleCnt="2">
        <dgm:presLayoutVars>
          <dgm:bulletEnabled val="1"/>
        </dgm:presLayoutVars>
      </dgm:prSet>
      <dgm:spPr/>
      <dgm:t>
        <a:bodyPr/>
        <a:lstStyle/>
        <a:p>
          <a:endParaRPr lang="en-GB"/>
        </a:p>
      </dgm:t>
    </dgm:pt>
    <dgm:pt modelId="{58271125-5E96-4020-8A09-7FB42FAB5463}" type="pres">
      <dgm:prSet presAssocID="{E63C9E62-15DD-4A94-88ED-AEE216C34A18}" presName="parentText" presStyleLbl="node1" presStyleIdx="1" presStyleCnt="2">
        <dgm:presLayoutVars>
          <dgm:chMax val="0"/>
          <dgm:bulletEnabled val="1"/>
        </dgm:presLayoutVars>
      </dgm:prSet>
      <dgm:spPr/>
      <dgm:t>
        <a:bodyPr/>
        <a:lstStyle/>
        <a:p>
          <a:endParaRPr lang="en-GB"/>
        </a:p>
      </dgm:t>
    </dgm:pt>
    <dgm:pt modelId="{2E025CBB-D165-4E31-BE73-6CCF0FE20DF9}" type="pres">
      <dgm:prSet presAssocID="{E63C9E62-15DD-4A94-88ED-AEE216C34A18}" presName="childText" presStyleLbl="revTx" presStyleIdx="1" presStyleCnt="2">
        <dgm:presLayoutVars>
          <dgm:bulletEnabled val="1"/>
        </dgm:presLayoutVars>
      </dgm:prSet>
      <dgm:spPr/>
      <dgm:t>
        <a:bodyPr/>
        <a:lstStyle/>
        <a:p>
          <a:endParaRPr lang="en-GB"/>
        </a:p>
      </dgm:t>
    </dgm:pt>
  </dgm:ptLst>
  <dgm:cxnLst>
    <dgm:cxn modelId="{463AC7B0-9A3F-43CD-A04F-10E1AE516929}" srcId="{AF2A5A55-4FCD-418A-B9E9-135F9CBF5961}" destId="{BEEF9F09-91EF-4886-B112-3629104031AF}" srcOrd="0" destOrd="0" parTransId="{D9E1A7D3-2284-4522-8047-8268113FFF08}" sibTransId="{7DBCB5D8-04AA-4210-AEB6-EEA176E5B3C7}"/>
    <dgm:cxn modelId="{13D4932C-271A-4EF0-9DCD-E8B1A41BCBF9}" srcId="{E63C9E62-15DD-4A94-88ED-AEE216C34A18}" destId="{1A2CAD80-C239-4BB9-9F3F-861E466718F7}" srcOrd="1" destOrd="0" parTransId="{001DAA56-4E2E-494A-8E74-2DDB335E6F9F}" sibTransId="{8834AD45-05AA-4D05-A371-BF0FC06B2140}"/>
    <dgm:cxn modelId="{AB28C4F7-2369-4ACF-811E-A60838D86663}" type="presOf" srcId="{AF2A5A55-4FCD-418A-B9E9-135F9CBF5961}" destId="{C44A5559-456C-4B96-96C8-4E3E9FF72D5A}" srcOrd="0" destOrd="0" presId="urn:microsoft.com/office/officeart/2005/8/layout/vList2"/>
    <dgm:cxn modelId="{C48A455A-DE42-4A4E-816A-3C86A2262193}" type="presOf" srcId="{1A2CAD80-C239-4BB9-9F3F-861E466718F7}" destId="{2E025CBB-D165-4E31-BE73-6CCF0FE20DF9}" srcOrd="0" destOrd="1" presId="urn:microsoft.com/office/officeart/2005/8/layout/vList2"/>
    <dgm:cxn modelId="{8BBDA70B-6207-4642-8D0A-02DB5C57C067}" type="presOf" srcId="{E63C9E62-15DD-4A94-88ED-AEE216C34A18}" destId="{58271125-5E96-4020-8A09-7FB42FAB5463}" srcOrd="0" destOrd="0" presId="urn:microsoft.com/office/officeart/2005/8/layout/vList2"/>
    <dgm:cxn modelId="{9477A475-0553-4DDD-81D6-F4F631639A60}" type="presOf" srcId="{53C62A93-617F-4B0D-96AC-C760BB5861AB}" destId="{2E025CBB-D165-4E31-BE73-6CCF0FE20DF9}" srcOrd="0" destOrd="0" presId="urn:microsoft.com/office/officeart/2005/8/layout/vList2"/>
    <dgm:cxn modelId="{56710650-5A45-4056-8676-00B53780A67A}" type="presOf" srcId="{BEEF9F09-91EF-4886-B112-3629104031AF}" destId="{5C996099-63C6-4427-99A6-BE2A77F60C6D}" srcOrd="0" destOrd="0" presId="urn:microsoft.com/office/officeart/2005/8/layout/vList2"/>
    <dgm:cxn modelId="{199578DB-6BF4-417F-B562-5C175EBE80EC}" srcId="{BEEF9F09-91EF-4886-B112-3629104031AF}" destId="{31F89A18-BF94-4EA4-B027-694D2635564D}" srcOrd="0" destOrd="0" parTransId="{96A90F64-6B7E-40E9-87E0-9EA52E5842CD}" sibTransId="{EB8D0717-E7F6-44A1-9B5F-F86C6E2D32D1}"/>
    <dgm:cxn modelId="{9D03BB57-E4C6-43BF-9ADA-C49A0B2EB0C4}" type="presOf" srcId="{31F89A18-BF94-4EA4-B027-694D2635564D}" destId="{2F19CC84-7E8B-43D1-82BF-84CA1BA4F0F3}" srcOrd="0" destOrd="0" presId="urn:microsoft.com/office/officeart/2005/8/layout/vList2"/>
    <dgm:cxn modelId="{0FE471D4-5FD2-43B1-87BF-FF9BE02CD610}" srcId="{E63C9E62-15DD-4A94-88ED-AEE216C34A18}" destId="{53C62A93-617F-4B0D-96AC-C760BB5861AB}" srcOrd="0" destOrd="0" parTransId="{07007C2E-83D9-4FDB-B670-CE5A6899A6BD}" sibTransId="{13B4BF96-F2EE-45C7-9D79-E8A8C3043F6C}"/>
    <dgm:cxn modelId="{600619C3-C7AB-4A15-9079-F9FA32D2E65B}" srcId="{AF2A5A55-4FCD-418A-B9E9-135F9CBF5961}" destId="{E63C9E62-15DD-4A94-88ED-AEE216C34A18}" srcOrd="1" destOrd="0" parTransId="{CD8C6D97-4BD5-44E8-B1A6-006D2FDA80CE}" sibTransId="{A94062AA-FE11-4FEA-A28D-29CF1F623273}"/>
    <dgm:cxn modelId="{4A7F72E9-835B-4918-A408-AB7B26F18920}" type="presParOf" srcId="{C44A5559-456C-4B96-96C8-4E3E9FF72D5A}" destId="{5C996099-63C6-4427-99A6-BE2A77F60C6D}" srcOrd="0" destOrd="0" presId="urn:microsoft.com/office/officeart/2005/8/layout/vList2"/>
    <dgm:cxn modelId="{A96E4C6C-EBBB-4349-BDBB-8D22BD0B323D}" type="presParOf" srcId="{C44A5559-456C-4B96-96C8-4E3E9FF72D5A}" destId="{2F19CC84-7E8B-43D1-82BF-84CA1BA4F0F3}" srcOrd="1" destOrd="0" presId="urn:microsoft.com/office/officeart/2005/8/layout/vList2"/>
    <dgm:cxn modelId="{95353568-2F5E-4066-9F1B-8114D842A146}" type="presParOf" srcId="{C44A5559-456C-4B96-96C8-4E3E9FF72D5A}" destId="{58271125-5E96-4020-8A09-7FB42FAB5463}" srcOrd="2" destOrd="0" presId="urn:microsoft.com/office/officeart/2005/8/layout/vList2"/>
    <dgm:cxn modelId="{06A249ED-AB0E-4CF8-8C5C-60AD4D84D5F9}" type="presParOf" srcId="{C44A5559-456C-4B96-96C8-4E3E9FF72D5A}" destId="{2E025CBB-D165-4E31-BE73-6CCF0FE20DF9}"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86F10A3-8946-4266-B8A9-672E1FBD032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4B246D57-1741-4A0D-BBD9-4E346EE80DEC}">
      <dgm:prSet/>
      <dgm:spPr/>
      <dgm:t>
        <a:bodyPr/>
        <a:lstStyle/>
        <a:p>
          <a:pPr rtl="0"/>
          <a:r>
            <a:rPr lang="en-US" dirty="0"/>
            <a:t>Allotment date </a:t>
          </a:r>
        </a:p>
      </dgm:t>
    </dgm:pt>
    <dgm:pt modelId="{88B6486A-1C37-456E-86D5-C6AA42ECF432}" type="parTrans" cxnId="{D0C866C5-D91A-4C2C-8B3F-D979461ABFE1}">
      <dgm:prSet/>
      <dgm:spPr/>
      <dgm:t>
        <a:bodyPr/>
        <a:lstStyle/>
        <a:p>
          <a:endParaRPr lang="en-US"/>
        </a:p>
      </dgm:t>
    </dgm:pt>
    <dgm:pt modelId="{170CC8B2-93C2-4301-83B6-C2D537338838}" type="sibTrans" cxnId="{D0C866C5-D91A-4C2C-8B3F-D979461ABFE1}">
      <dgm:prSet/>
      <dgm:spPr/>
      <dgm:t>
        <a:bodyPr/>
        <a:lstStyle/>
        <a:p>
          <a:endParaRPr lang="en-US"/>
        </a:p>
      </dgm:t>
    </dgm:pt>
    <dgm:pt modelId="{08C99DCA-5680-4A05-AF59-3DF1B45F90CF}">
      <dgm:prSet/>
      <dgm:spPr/>
      <dgm:t>
        <a:bodyPr/>
        <a:lstStyle/>
        <a:p>
          <a:pPr algn="just" rtl="0"/>
          <a:r>
            <a:rPr lang="en-US" dirty="0"/>
            <a:t>Possession date </a:t>
          </a:r>
        </a:p>
      </dgm:t>
    </dgm:pt>
    <dgm:pt modelId="{D531C3AB-11ED-4BA7-B077-34A0CF3A52BF}" type="parTrans" cxnId="{C619CAC7-4DB8-428E-9E55-075A55E0F13B}">
      <dgm:prSet/>
      <dgm:spPr/>
      <dgm:t>
        <a:bodyPr/>
        <a:lstStyle/>
        <a:p>
          <a:endParaRPr lang="en-US"/>
        </a:p>
      </dgm:t>
    </dgm:pt>
    <dgm:pt modelId="{D7ED7B13-E92B-4A4C-9ADD-4D6C242407D3}" type="sibTrans" cxnId="{C619CAC7-4DB8-428E-9E55-075A55E0F13B}">
      <dgm:prSet/>
      <dgm:spPr/>
      <dgm:t>
        <a:bodyPr/>
        <a:lstStyle/>
        <a:p>
          <a:endParaRPr lang="en-US"/>
        </a:p>
      </dgm:t>
    </dgm:pt>
    <dgm:pt modelId="{D7CAE634-B187-4A94-8648-0FEC6A244B96}">
      <dgm:prSet/>
      <dgm:spPr/>
      <dgm:t>
        <a:bodyPr/>
        <a:lstStyle/>
        <a:p>
          <a:pPr rtl="0"/>
          <a:r>
            <a:rPr lang="en-US" dirty="0"/>
            <a:t>Registration</a:t>
          </a:r>
        </a:p>
      </dgm:t>
    </dgm:pt>
    <dgm:pt modelId="{AB9B77B5-E26F-4F4D-83BD-9262BFD5D0E2}" type="parTrans" cxnId="{5963FE7B-8682-432E-93F2-6962C086818C}">
      <dgm:prSet/>
      <dgm:spPr/>
      <dgm:t>
        <a:bodyPr/>
        <a:lstStyle/>
        <a:p>
          <a:endParaRPr lang="en-US"/>
        </a:p>
      </dgm:t>
    </dgm:pt>
    <dgm:pt modelId="{E3C18CB1-1EDE-42D5-B584-FE4D545D471A}" type="sibTrans" cxnId="{5963FE7B-8682-432E-93F2-6962C086818C}">
      <dgm:prSet/>
      <dgm:spPr/>
      <dgm:t>
        <a:bodyPr/>
        <a:lstStyle/>
        <a:p>
          <a:endParaRPr lang="en-US"/>
        </a:p>
      </dgm:t>
    </dgm:pt>
    <dgm:pt modelId="{60A6AE16-9969-4D6D-BA09-8E3361F3C189}">
      <dgm:prSet custT="1"/>
      <dgm:spPr/>
      <dgm:t>
        <a:bodyPr/>
        <a:lstStyle/>
        <a:p>
          <a:pPr rtl="0"/>
          <a:r>
            <a:rPr lang="en-US" sz="1200" b="0" dirty="0"/>
            <a:t>ACIT vs. Sanjay </a:t>
          </a:r>
          <a:r>
            <a:rPr lang="en-US" sz="1200" b="0" dirty="0" err="1"/>
            <a:t>Kumath</a:t>
          </a:r>
          <a:r>
            <a:rPr lang="en-US" sz="1200" b="0" dirty="0"/>
            <a:t> (</a:t>
          </a:r>
          <a:r>
            <a:rPr lang="en-US" sz="1200" b="0" i="0" dirty="0"/>
            <a:t>[2014] 63 SOT 90 (Indore - Trib.)</a:t>
          </a:r>
          <a:r>
            <a:rPr lang="en-US" sz="1200" b="0" dirty="0"/>
            <a:t>) </a:t>
          </a:r>
          <a:r>
            <a:rPr lang="en-US" sz="1200" b="0" i="0" dirty="0"/>
            <a:t>Period of holding of a flat reckoned from date of allotment letter as such letter extinguished all rights of seller</a:t>
          </a:r>
          <a:endParaRPr lang="en-US" sz="1200" b="0" dirty="0"/>
        </a:p>
      </dgm:t>
    </dgm:pt>
    <dgm:pt modelId="{4CA6CDDB-91E2-419D-9AFC-736BD015FFE3}" type="parTrans" cxnId="{97FF0CF7-02E1-4569-9EF0-E2679AEAA0AA}">
      <dgm:prSet/>
      <dgm:spPr/>
      <dgm:t>
        <a:bodyPr/>
        <a:lstStyle/>
        <a:p>
          <a:endParaRPr lang="en-US"/>
        </a:p>
      </dgm:t>
    </dgm:pt>
    <dgm:pt modelId="{E3054338-5808-40CE-BC0D-C0AF39C4A01C}" type="sibTrans" cxnId="{97FF0CF7-02E1-4569-9EF0-E2679AEAA0AA}">
      <dgm:prSet/>
      <dgm:spPr/>
      <dgm:t>
        <a:bodyPr/>
        <a:lstStyle/>
        <a:p>
          <a:endParaRPr lang="en-US"/>
        </a:p>
      </dgm:t>
    </dgm:pt>
    <dgm:pt modelId="{BB692DCA-ED87-4D1A-83E6-2D17BA7AF613}">
      <dgm:prSet custT="1"/>
      <dgm:spPr/>
      <dgm:t>
        <a:bodyPr/>
        <a:lstStyle/>
        <a:p>
          <a:pPr rtl="0"/>
          <a:r>
            <a:rPr lang="en-US" sz="1200" b="0" i="0" dirty="0"/>
            <a:t>Board </a:t>
          </a:r>
          <a:r>
            <a:rPr lang="en-US" sz="1200" b="0" i="1" dirty="0"/>
            <a:t>vide</a:t>
          </a:r>
          <a:r>
            <a:rPr lang="en-US" sz="1200" b="0" i="0" dirty="0"/>
            <a:t> Circular No. 672 after referring Circular No. 471 extended the facility of exemption under sections 54 &amp; 54F in respect of allotment of flat/house.</a:t>
          </a:r>
          <a:endParaRPr lang="en-US" sz="1200" b="0" dirty="0"/>
        </a:p>
      </dgm:t>
    </dgm:pt>
    <dgm:pt modelId="{502AB83E-881F-44CA-BDD3-8FE8C6D5B6AE}" type="parTrans" cxnId="{1622AF98-82F6-4D05-A3C8-E8D6FDF373BE}">
      <dgm:prSet/>
      <dgm:spPr/>
      <dgm:t>
        <a:bodyPr/>
        <a:lstStyle/>
        <a:p>
          <a:endParaRPr lang="en-US"/>
        </a:p>
      </dgm:t>
    </dgm:pt>
    <dgm:pt modelId="{6009EC21-1A5C-4513-A179-E05BA1983729}" type="sibTrans" cxnId="{1622AF98-82F6-4D05-A3C8-E8D6FDF373BE}">
      <dgm:prSet/>
      <dgm:spPr/>
      <dgm:t>
        <a:bodyPr/>
        <a:lstStyle/>
        <a:p>
          <a:endParaRPr lang="en-US"/>
        </a:p>
      </dgm:t>
    </dgm:pt>
    <dgm:pt modelId="{1D615E0B-230D-453E-B3F6-5C353D1720B2}">
      <dgm:prSet custT="1"/>
      <dgm:spPr/>
      <dgm:t>
        <a:bodyPr/>
        <a:lstStyle/>
        <a:p>
          <a:pPr rtl="0"/>
          <a:r>
            <a:rPr lang="en-US" sz="1200" b="1" i="0" u="sng" dirty="0"/>
            <a:t>Circular No. 471 dated 15.10.1986</a:t>
          </a:r>
          <a:r>
            <a:rPr lang="en-US" sz="1200" b="1" i="0" dirty="0"/>
            <a:t> and </a:t>
          </a:r>
          <a:r>
            <a:rPr lang="en-US" sz="1200" b="1" i="0" u="sng" dirty="0"/>
            <a:t>Circular No.672 dated 16.12.1993</a:t>
          </a:r>
          <a:r>
            <a:rPr lang="en-US" sz="1200" b="1" i="0" dirty="0"/>
            <a:t> held as under :—</a:t>
          </a:r>
          <a:endParaRPr lang="en-US" sz="1200" b="1" dirty="0"/>
        </a:p>
      </dgm:t>
    </dgm:pt>
    <dgm:pt modelId="{D45BD49A-803D-4EB7-AD36-D5D0FEE2571F}" type="parTrans" cxnId="{1607A086-A5C7-4730-8B8C-4207E104B653}">
      <dgm:prSet/>
      <dgm:spPr/>
      <dgm:t>
        <a:bodyPr/>
        <a:lstStyle/>
        <a:p>
          <a:endParaRPr lang="en-US"/>
        </a:p>
      </dgm:t>
    </dgm:pt>
    <dgm:pt modelId="{6AB3844C-DA70-4652-BC41-15B0E8705F46}" type="sibTrans" cxnId="{1607A086-A5C7-4730-8B8C-4207E104B653}">
      <dgm:prSet/>
      <dgm:spPr/>
      <dgm:t>
        <a:bodyPr/>
        <a:lstStyle/>
        <a:p>
          <a:endParaRPr lang="en-US"/>
        </a:p>
      </dgm:t>
    </dgm:pt>
    <dgm:pt modelId="{47DC03B3-24BE-4201-B276-C8C39235D634}">
      <dgm:prSet custT="1"/>
      <dgm:spPr/>
      <dgm:t>
        <a:bodyPr/>
        <a:lstStyle/>
        <a:p>
          <a:r>
            <a:rPr lang="en-US" sz="1200" b="1" i="0" dirty="0"/>
            <a:t>"The </a:t>
          </a:r>
          <a:r>
            <a:rPr lang="en-US" sz="1200" b="1" i="0" dirty="0" err="1"/>
            <a:t>allottee</a:t>
          </a:r>
          <a:r>
            <a:rPr lang="en-US" sz="1200" b="1" i="0" dirty="0"/>
            <a:t> gets title to the property on the issue of the allotment letter and the payment of instalment is only a follow up action and taking the delivery of possession is only a formality."</a:t>
          </a:r>
        </a:p>
      </dgm:t>
    </dgm:pt>
    <dgm:pt modelId="{61B07231-7370-4737-A0DB-F3F95B51C850}" type="parTrans" cxnId="{36721F8D-546A-4E0C-8FA5-ECA8C1298875}">
      <dgm:prSet/>
      <dgm:spPr/>
      <dgm:t>
        <a:bodyPr/>
        <a:lstStyle/>
        <a:p>
          <a:endParaRPr lang="en-US"/>
        </a:p>
      </dgm:t>
    </dgm:pt>
    <dgm:pt modelId="{6065627A-43AF-4FE8-9932-BCB1709C1D05}" type="sibTrans" cxnId="{36721F8D-546A-4E0C-8FA5-ECA8C1298875}">
      <dgm:prSet/>
      <dgm:spPr/>
      <dgm:t>
        <a:bodyPr/>
        <a:lstStyle/>
        <a:p>
          <a:endParaRPr lang="en-US"/>
        </a:p>
      </dgm:t>
    </dgm:pt>
    <dgm:pt modelId="{32CF3A5F-6541-4D16-B516-BE92C842A1DC}" type="pres">
      <dgm:prSet presAssocID="{686F10A3-8946-4266-B8A9-672E1FBD032A}" presName="linear" presStyleCnt="0">
        <dgm:presLayoutVars>
          <dgm:animLvl val="lvl"/>
          <dgm:resizeHandles val="exact"/>
        </dgm:presLayoutVars>
      </dgm:prSet>
      <dgm:spPr/>
      <dgm:t>
        <a:bodyPr/>
        <a:lstStyle/>
        <a:p>
          <a:endParaRPr lang="en-GB"/>
        </a:p>
      </dgm:t>
    </dgm:pt>
    <dgm:pt modelId="{67F33713-A9EB-4747-8768-DB54D34E3DB0}" type="pres">
      <dgm:prSet presAssocID="{4B246D57-1741-4A0D-BBD9-4E346EE80DEC}" presName="parentText" presStyleLbl="node1" presStyleIdx="0" presStyleCnt="3">
        <dgm:presLayoutVars>
          <dgm:chMax val="0"/>
          <dgm:bulletEnabled val="1"/>
        </dgm:presLayoutVars>
      </dgm:prSet>
      <dgm:spPr/>
      <dgm:t>
        <a:bodyPr/>
        <a:lstStyle/>
        <a:p>
          <a:endParaRPr lang="en-GB"/>
        </a:p>
      </dgm:t>
    </dgm:pt>
    <dgm:pt modelId="{F405B407-261B-4F73-ADA8-51EBAF27B059}" type="pres">
      <dgm:prSet presAssocID="{4B246D57-1741-4A0D-BBD9-4E346EE80DEC}" presName="childText" presStyleLbl="revTx" presStyleIdx="0" presStyleCnt="1">
        <dgm:presLayoutVars>
          <dgm:bulletEnabled val="1"/>
        </dgm:presLayoutVars>
      </dgm:prSet>
      <dgm:spPr/>
      <dgm:t>
        <a:bodyPr/>
        <a:lstStyle/>
        <a:p>
          <a:endParaRPr lang="en-GB"/>
        </a:p>
      </dgm:t>
    </dgm:pt>
    <dgm:pt modelId="{A9770079-D0E1-416C-B9AC-5C73FFCA417B}" type="pres">
      <dgm:prSet presAssocID="{08C99DCA-5680-4A05-AF59-3DF1B45F90CF}" presName="parentText" presStyleLbl="node1" presStyleIdx="1" presStyleCnt="3">
        <dgm:presLayoutVars>
          <dgm:chMax val="0"/>
          <dgm:bulletEnabled val="1"/>
        </dgm:presLayoutVars>
      </dgm:prSet>
      <dgm:spPr/>
      <dgm:t>
        <a:bodyPr/>
        <a:lstStyle/>
        <a:p>
          <a:endParaRPr lang="en-GB"/>
        </a:p>
      </dgm:t>
    </dgm:pt>
    <dgm:pt modelId="{447C7527-D024-43E7-9D1C-0799900E0C9A}" type="pres">
      <dgm:prSet presAssocID="{D7ED7B13-E92B-4A4C-9ADD-4D6C242407D3}" presName="spacer" presStyleCnt="0"/>
      <dgm:spPr/>
    </dgm:pt>
    <dgm:pt modelId="{97E8F4FF-2236-46B3-8D0A-2435C8CF3007}" type="pres">
      <dgm:prSet presAssocID="{D7CAE634-B187-4A94-8648-0FEC6A244B96}" presName="parentText" presStyleLbl="node1" presStyleIdx="2" presStyleCnt="3">
        <dgm:presLayoutVars>
          <dgm:chMax val="0"/>
          <dgm:bulletEnabled val="1"/>
        </dgm:presLayoutVars>
      </dgm:prSet>
      <dgm:spPr/>
      <dgm:t>
        <a:bodyPr/>
        <a:lstStyle/>
        <a:p>
          <a:endParaRPr lang="en-GB"/>
        </a:p>
      </dgm:t>
    </dgm:pt>
  </dgm:ptLst>
  <dgm:cxnLst>
    <dgm:cxn modelId="{F33EE9E3-D043-41B8-94EA-E741ED385A0B}" type="presOf" srcId="{D7CAE634-B187-4A94-8648-0FEC6A244B96}" destId="{97E8F4FF-2236-46B3-8D0A-2435C8CF3007}" srcOrd="0" destOrd="0" presId="urn:microsoft.com/office/officeart/2005/8/layout/vList2"/>
    <dgm:cxn modelId="{39893DA4-7F8A-44CD-A60D-5E1D6E55F41D}" type="presOf" srcId="{08C99DCA-5680-4A05-AF59-3DF1B45F90CF}" destId="{A9770079-D0E1-416C-B9AC-5C73FFCA417B}" srcOrd="0" destOrd="0" presId="urn:microsoft.com/office/officeart/2005/8/layout/vList2"/>
    <dgm:cxn modelId="{1607A086-A5C7-4730-8B8C-4207E104B653}" srcId="{4B246D57-1741-4A0D-BBD9-4E346EE80DEC}" destId="{1D615E0B-230D-453E-B3F6-5C353D1720B2}" srcOrd="2" destOrd="0" parTransId="{D45BD49A-803D-4EB7-AD36-D5D0FEE2571F}" sibTransId="{6AB3844C-DA70-4652-BC41-15B0E8705F46}"/>
    <dgm:cxn modelId="{B8D7D3E6-3AAA-47C0-905E-28261BF02BBD}" type="presOf" srcId="{686F10A3-8946-4266-B8A9-672E1FBD032A}" destId="{32CF3A5F-6541-4D16-B516-BE92C842A1DC}" srcOrd="0" destOrd="0" presId="urn:microsoft.com/office/officeart/2005/8/layout/vList2"/>
    <dgm:cxn modelId="{36721F8D-546A-4E0C-8FA5-ECA8C1298875}" srcId="{4B246D57-1741-4A0D-BBD9-4E346EE80DEC}" destId="{47DC03B3-24BE-4201-B276-C8C39235D634}" srcOrd="3" destOrd="0" parTransId="{61B07231-7370-4737-A0DB-F3F95B51C850}" sibTransId="{6065627A-43AF-4FE8-9932-BCB1709C1D05}"/>
    <dgm:cxn modelId="{ADE448A3-E2F9-423E-B61A-E3A398E8F957}" type="presOf" srcId="{4B246D57-1741-4A0D-BBD9-4E346EE80DEC}" destId="{67F33713-A9EB-4747-8768-DB54D34E3DB0}" srcOrd="0" destOrd="0" presId="urn:microsoft.com/office/officeart/2005/8/layout/vList2"/>
    <dgm:cxn modelId="{1622AF98-82F6-4D05-A3C8-E8D6FDF373BE}" srcId="{4B246D57-1741-4A0D-BBD9-4E346EE80DEC}" destId="{BB692DCA-ED87-4D1A-83E6-2D17BA7AF613}" srcOrd="1" destOrd="0" parTransId="{502AB83E-881F-44CA-BDD3-8FE8C6D5B6AE}" sibTransId="{6009EC21-1A5C-4513-A179-E05BA1983729}"/>
    <dgm:cxn modelId="{5963FE7B-8682-432E-93F2-6962C086818C}" srcId="{686F10A3-8946-4266-B8A9-672E1FBD032A}" destId="{D7CAE634-B187-4A94-8648-0FEC6A244B96}" srcOrd="2" destOrd="0" parTransId="{AB9B77B5-E26F-4F4D-83BD-9262BFD5D0E2}" sibTransId="{E3C18CB1-1EDE-42D5-B584-FE4D545D471A}"/>
    <dgm:cxn modelId="{C619CAC7-4DB8-428E-9E55-075A55E0F13B}" srcId="{686F10A3-8946-4266-B8A9-672E1FBD032A}" destId="{08C99DCA-5680-4A05-AF59-3DF1B45F90CF}" srcOrd="1" destOrd="0" parTransId="{D531C3AB-11ED-4BA7-B077-34A0CF3A52BF}" sibTransId="{D7ED7B13-E92B-4A4C-9ADD-4D6C242407D3}"/>
    <dgm:cxn modelId="{3D1EDD6E-6985-43C9-A987-CDF6A41BABAC}" type="presOf" srcId="{1D615E0B-230D-453E-B3F6-5C353D1720B2}" destId="{F405B407-261B-4F73-ADA8-51EBAF27B059}" srcOrd="0" destOrd="2" presId="urn:microsoft.com/office/officeart/2005/8/layout/vList2"/>
    <dgm:cxn modelId="{D0C866C5-D91A-4C2C-8B3F-D979461ABFE1}" srcId="{686F10A3-8946-4266-B8A9-672E1FBD032A}" destId="{4B246D57-1741-4A0D-BBD9-4E346EE80DEC}" srcOrd="0" destOrd="0" parTransId="{88B6486A-1C37-456E-86D5-C6AA42ECF432}" sibTransId="{170CC8B2-93C2-4301-83B6-C2D537338838}"/>
    <dgm:cxn modelId="{4A2C8FDA-BE1A-4649-B284-E29B72C0F0A0}" type="presOf" srcId="{BB692DCA-ED87-4D1A-83E6-2D17BA7AF613}" destId="{F405B407-261B-4F73-ADA8-51EBAF27B059}" srcOrd="0" destOrd="1" presId="urn:microsoft.com/office/officeart/2005/8/layout/vList2"/>
    <dgm:cxn modelId="{553C3F7D-A163-4480-A7E4-52EDC8045344}" type="presOf" srcId="{47DC03B3-24BE-4201-B276-C8C39235D634}" destId="{F405B407-261B-4F73-ADA8-51EBAF27B059}" srcOrd="0" destOrd="3" presId="urn:microsoft.com/office/officeart/2005/8/layout/vList2"/>
    <dgm:cxn modelId="{97FF0CF7-02E1-4569-9EF0-E2679AEAA0AA}" srcId="{4B246D57-1741-4A0D-BBD9-4E346EE80DEC}" destId="{60A6AE16-9969-4D6D-BA09-8E3361F3C189}" srcOrd="0" destOrd="0" parTransId="{4CA6CDDB-91E2-419D-9AFC-736BD015FFE3}" sibTransId="{E3054338-5808-40CE-BC0D-C0AF39C4A01C}"/>
    <dgm:cxn modelId="{5742E71A-693C-45FA-B92D-CB40FED3FCB2}" type="presOf" srcId="{60A6AE16-9969-4D6D-BA09-8E3361F3C189}" destId="{F405B407-261B-4F73-ADA8-51EBAF27B059}" srcOrd="0" destOrd="0" presId="urn:microsoft.com/office/officeart/2005/8/layout/vList2"/>
    <dgm:cxn modelId="{75E75F27-0169-49D4-AEC2-F4269AFFAA2A}" type="presParOf" srcId="{32CF3A5F-6541-4D16-B516-BE92C842A1DC}" destId="{67F33713-A9EB-4747-8768-DB54D34E3DB0}" srcOrd="0" destOrd="0" presId="urn:microsoft.com/office/officeart/2005/8/layout/vList2"/>
    <dgm:cxn modelId="{A9E026D0-6360-464B-B2FF-91C9CD568275}" type="presParOf" srcId="{32CF3A5F-6541-4D16-B516-BE92C842A1DC}" destId="{F405B407-261B-4F73-ADA8-51EBAF27B059}" srcOrd="1" destOrd="0" presId="urn:microsoft.com/office/officeart/2005/8/layout/vList2"/>
    <dgm:cxn modelId="{E208DD7D-9E4C-477D-9296-EA80ED1225A2}" type="presParOf" srcId="{32CF3A5F-6541-4D16-B516-BE92C842A1DC}" destId="{A9770079-D0E1-416C-B9AC-5C73FFCA417B}" srcOrd="2" destOrd="0" presId="urn:microsoft.com/office/officeart/2005/8/layout/vList2"/>
    <dgm:cxn modelId="{CB914551-C32C-4279-926A-5E776EDAAFC1}" type="presParOf" srcId="{32CF3A5F-6541-4D16-B516-BE92C842A1DC}" destId="{447C7527-D024-43E7-9D1C-0799900E0C9A}" srcOrd="3" destOrd="0" presId="urn:microsoft.com/office/officeart/2005/8/layout/vList2"/>
    <dgm:cxn modelId="{BE3C9927-14E0-448B-A7C8-48F37F7DBD05}" type="presParOf" srcId="{32CF3A5F-6541-4D16-B516-BE92C842A1DC}" destId="{97E8F4FF-2236-46B3-8D0A-2435C8CF3007}"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17CBF451-D0A9-4CD5-B0D6-4151C3A652C9}"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CEF8CEDA-DD3B-43B5-AED0-74D8535F72D6}">
      <dgm:prSet/>
      <dgm:spPr/>
      <dgm:t>
        <a:bodyPr/>
        <a:lstStyle/>
        <a:p>
          <a:pPr rtl="0"/>
          <a:r>
            <a:rPr lang="en-US"/>
            <a:t>“the word “purchase” is not synonymous with the word “own” and to claim exemption u/s. 54 one need not become a complete owner of the newly acquired property.</a:t>
          </a:r>
        </a:p>
      </dgm:t>
    </dgm:pt>
    <dgm:pt modelId="{A6FE4FB8-9766-44C7-9381-08F780E36383}" type="parTrans" cxnId="{40B127A1-88EE-4876-A6BF-75D100E0CA18}">
      <dgm:prSet/>
      <dgm:spPr/>
      <dgm:t>
        <a:bodyPr/>
        <a:lstStyle/>
        <a:p>
          <a:endParaRPr lang="en-US"/>
        </a:p>
      </dgm:t>
    </dgm:pt>
    <dgm:pt modelId="{662CD07D-CE4A-48DC-A714-903EA850E411}" type="sibTrans" cxnId="{40B127A1-88EE-4876-A6BF-75D100E0CA18}">
      <dgm:prSet/>
      <dgm:spPr/>
      <dgm:t>
        <a:bodyPr/>
        <a:lstStyle/>
        <a:p>
          <a:endParaRPr lang="en-US"/>
        </a:p>
      </dgm:t>
    </dgm:pt>
    <dgm:pt modelId="{08CDC67A-718A-4EBC-88B5-E04F31A07A89}">
      <dgm:prSet/>
      <dgm:spPr/>
      <dgm:t>
        <a:bodyPr/>
        <a:lstStyle/>
        <a:p>
          <a:pPr rtl="0"/>
          <a:r>
            <a:rPr lang="en-US" i="1"/>
            <a:t>Mrs. Shahzada Begum 5 ITD 292 (Trib. Hyd.)</a:t>
          </a:r>
          <a:endParaRPr lang="en-US"/>
        </a:p>
      </dgm:t>
    </dgm:pt>
    <dgm:pt modelId="{05ACC387-D226-4A96-ABB5-8916A7A944D6}" type="parTrans" cxnId="{3C4F0CAB-27C0-4AE0-8F8A-CF5831656FE0}">
      <dgm:prSet/>
      <dgm:spPr/>
      <dgm:t>
        <a:bodyPr/>
        <a:lstStyle/>
        <a:p>
          <a:endParaRPr lang="en-US"/>
        </a:p>
      </dgm:t>
    </dgm:pt>
    <dgm:pt modelId="{7CA3BFE1-9193-436D-BD23-52D78255F3FD}" type="sibTrans" cxnId="{3C4F0CAB-27C0-4AE0-8F8A-CF5831656FE0}">
      <dgm:prSet/>
      <dgm:spPr/>
      <dgm:t>
        <a:bodyPr/>
        <a:lstStyle/>
        <a:p>
          <a:endParaRPr lang="en-US"/>
        </a:p>
      </dgm:t>
    </dgm:pt>
    <dgm:pt modelId="{35B8C70C-23A0-425E-AE32-E20188D84C60}">
      <dgm:prSet/>
      <dgm:spPr/>
      <dgm:t>
        <a:bodyPr/>
        <a:lstStyle/>
        <a:p>
          <a:pPr rtl="0"/>
          <a:r>
            <a:rPr lang="en-US"/>
            <a:t>Sri Rajaram vs ITO 19 ITD 141 (Hyd.)</a:t>
          </a:r>
        </a:p>
      </dgm:t>
    </dgm:pt>
    <dgm:pt modelId="{2C66B090-8796-468D-A4EE-668814355A81}" type="parTrans" cxnId="{A69009D5-1713-43A1-90B8-44FF84FB9858}">
      <dgm:prSet/>
      <dgm:spPr/>
      <dgm:t>
        <a:bodyPr/>
        <a:lstStyle/>
        <a:p>
          <a:endParaRPr lang="en-US"/>
        </a:p>
      </dgm:t>
    </dgm:pt>
    <dgm:pt modelId="{57AA8B01-89CC-4B6D-A1C2-E8180220BCE2}" type="sibTrans" cxnId="{A69009D5-1713-43A1-90B8-44FF84FB9858}">
      <dgm:prSet/>
      <dgm:spPr/>
      <dgm:t>
        <a:bodyPr/>
        <a:lstStyle/>
        <a:p>
          <a:endParaRPr lang="en-US"/>
        </a:p>
      </dgm:t>
    </dgm:pt>
    <dgm:pt modelId="{F68EB4C8-ACC4-4C90-97AE-7D835F3F8A3B}" type="pres">
      <dgm:prSet presAssocID="{17CBF451-D0A9-4CD5-B0D6-4151C3A652C9}" presName="linear" presStyleCnt="0">
        <dgm:presLayoutVars>
          <dgm:animLvl val="lvl"/>
          <dgm:resizeHandles val="exact"/>
        </dgm:presLayoutVars>
      </dgm:prSet>
      <dgm:spPr/>
      <dgm:t>
        <a:bodyPr/>
        <a:lstStyle/>
        <a:p>
          <a:endParaRPr lang="en-GB"/>
        </a:p>
      </dgm:t>
    </dgm:pt>
    <dgm:pt modelId="{9C03CB36-579A-4EC0-A61F-3191F42F9944}" type="pres">
      <dgm:prSet presAssocID="{CEF8CEDA-DD3B-43B5-AED0-74D8535F72D6}" presName="parentText" presStyleLbl="node1" presStyleIdx="0" presStyleCnt="1">
        <dgm:presLayoutVars>
          <dgm:chMax val="0"/>
          <dgm:bulletEnabled val="1"/>
        </dgm:presLayoutVars>
      </dgm:prSet>
      <dgm:spPr/>
      <dgm:t>
        <a:bodyPr/>
        <a:lstStyle/>
        <a:p>
          <a:endParaRPr lang="en-GB"/>
        </a:p>
      </dgm:t>
    </dgm:pt>
    <dgm:pt modelId="{A05C8129-FC2A-4865-8B43-1C3F17631565}" type="pres">
      <dgm:prSet presAssocID="{CEF8CEDA-DD3B-43B5-AED0-74D8535F72D6}" presName="childText" presStyleLbl="revTx" presStyleIdx="0" presStyleCnt="1">
        <dgm:presLayoutVars>
          <dgm:bulletEnabled val="1"/>
        </dgm:presLayoutVars>
      </dgm:prSet>
      <dgm:spPr/>
      <dgm:t>
        <a:bodyPr/>
        <a:lstStyle/>
        <a:p>
          <a:endParaRPr lang="en-GB"/>
        </a:p>
      </dgm:t>
    </dgm:pt>
  </dgm:ptLst>
  <dgm:cxnLst>
    <dgm:cxn modelId="{40B127A1-88EE-4876-A6BF-75D100E0CA18}" srcId="{17CBF451-D0A9-4CD5-B0D6-4151C3A652C9}" destId="{CEF8CEDA-DD3B-43B5-AED0-74D8535F72D6}" srcOrd="0" destOrd="0" parTransId="{A6FE4FB8-9766-44C7-9381-08F780E36383}" sibTransId="{662CD07D-CE4A-48DC-A714-903EA850E411}"/>
    <dgm:cxn modelId="{219EB3E6-7D95-4C41-A7AF-9CCD4F365363}" type="presOf" srcId="{08CDC67A-718A-4EBC-88B5-E04F31A07A89}" destId="{A05C8129-FC2A-4865-8B43-1C3F17631565}" srcOrd="0" destOrd="0" presId="urn:microsoft.com/office/officeart/2005/8/layout/vList2"/>
    <dgm:cxn modelId="{433CB6F9-3C3D-455D-87D2-9EAE02811EAB}" type="presOf" srcId="{CEF8CEDA-DD3B-43B5-AED0-74D8535F72D6}" destId="{9C03CB36-579A-4EC0-A61F-3191F42F9944}" srcOrd="0" destOrd="0" presId="urn:microsoft.com/office/officeart/2005/8/layout/vList2"/>
    <dgm:cxn modelId="{3C4F0CAB-27C0-4AE0-8F8A-CF5831656FE0}" srcId="{CEF8CEDA-DD3B-43B5-AED0-74D8535F72D6}" destId="{08CDC67A-718A-4EBC-88B5-E04F31A07A89}" srcOrd="0" destOrd="0" parTransId="{05ACC387-D226-4A96-ABB5-8916A7A944D6}" sibTransId="{7CA3BFE1-9193-436D-BD23-52D78255F3FD}"/>
    <dgm:cxn modelId="{A69009D5-1713-43A1-90B8-44FF84FB9858}" srcId="{CEF8CEDA-DD3B-43B5-AED0-74D8535F72D6}" destId="{35B8C70C-23A0-425E-AE32-E20188D84C60}" srcOrd="1" destOrd="0" parTransId="{2C66B090-8796-468D-A4EE-668814355A81}" sibTransId="{57AA8B01-89CC-4B6D-A1C2-E8180220BCE2}"/>
    <dgm:cxn modelId="{2B7A504D-4E2F-4DE3-807F-0FDB6A50BFBE}" type="presOf" srcId="{35B8C70C-23A0-425E-AE32-E20188D84C60}" destId="{A05C8129-FC2A-4865-8B43-1C3F17631565}" srcOrd="0" destOrd="1" presId="urn:microsoft.com/office/officeart/2005/8/layout/vList2"/>
    <dgm:cxn modelId="{E8EAEBDD-73BC-4ECF-8982-2D9624239F10}" type="presOf" srcId="{17CBF451-D0A9-4CD5-B0D6-4151C3A652C9}" destId="{F68EB4C8-ACC4-4C90-97AE-7D835F3F8A3B}" srcOrd="0" destOrd="0" presId="urn:microsoft.com/office/officeart/2005/8/layout/vList2"/>
    <dgm:cxn modelId="{DDAC0307-7A06-4D7D-9E7D-F739CF6CE68E}" type="presParOf" srcId="{F68EB4C8-ACC4-4C90-97AE-7D835F3F8A3B}" destId="{9C03CB36-579A-4EC0-A61F-3191F42F9944}" srcOrd="0" destOrd="0" presId="urn:microsoft.com/office/officeart/2005/8/layout/vList2"/>
    <dgm:cxn modelId="{089F1258-66D3-475F-A936-BCE9FD263177}" type="presParOf" srcId="{F68EB4C8-ACC4-4C90-97AE-7D835F3F8A3B}" destId="{A05C8129-FC2A-4865-8B43-1C3F17631565}"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CA42DC19-0A4F-42B4-824A-F3331CF0937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CFE214E4-69CA-4842-8A5A-CB8B4306CF50}">
      <dgm:prSet/>
      <dgm:spPr/>
      <dgm:t>
        <a:bodyPr/>
        <a:lstStyle/>
        <a:p>
          <a:pPr rtl="0"/>
          <a:r>
            <a:rPr lang="en-US"/>
            <a:t>Kalya vs CIT 22 taxmann.com 67 (Raj.)	</a:t>
          </a:r>
        </a:p>
      </dgm:t>
    </dgm:pt>
    <dgm:pt modelId="{91190155-F23F-43A5-8AD2-18E415085BA4}" type="parTrans" cxnId="{F31598D7-0117-41EC-99DF-D09E74FA37AC}">
      <dgm:prSet/>
      <dgm:spPr/>
      <dgm:t>
        <a:bodyPr/>
        <a:lstStyle/>
        <a:p>
          <a:endParaRPr lang="en-US"/>
        </a:p>
      </dgm:t>
    </dgm:pt>
    <dgm:pt modelId="{30EB677F-A920-408E-992B-DC75448723DC}" type="sibTrans" cxnId="{F31598D7-0117-41EC-99DF-D09E74FA37AC}">
      <dgm:prSet/>
      <dgm:spPr/>
      <dgm:t>
        <a:bodyPr/>
        <a:lstStyle/>
        <a:p>
          <a:endParaRPr lang="en-US"/>
        </a:p>
      </dgm:t>
    </dgm:pt>
    <dgm:pt modelId="{90D9F170-6A18-4C36-A98E-2908EA0EBE22}">
      <dgm:prSet/>
      <dgm:spPr/>
      <dgm:t>
        <a:bodyPr/>
        <a:lstStyle/>
        <a:p>
          <a:pPr rtl="0"/>
          <a:r>
            <a:rPr lang="en-US"/>
            <a:t>Investment in name of son and daughter-in-law. It was held that section 54B would require a literal interpretation of words “assessee”. </a:t>
          </a:r>
        </a:p>
      </dgm:t>
    </dgm:pt>
    <dgm:pt modelId="{8883216A-73BB-4579-BD1B-BB54BA6DC7CC}" type="parTrans" cxnId="{5612E328-E559-4964-A615-93E337B98A34}">
      <dgm:prSet/>
      <dgm:spPr/>
      <dgm:t>
        <a:bodyPr/>
        <a:lstStyle/>
        <a:p>
          <a:endParaRPr lang="en-US"/>
        </a:p>
      </dgm:t>
    </dgm:pt>
    <dgm:pt modelId="{5EFABC66-0CFF-491A-BC09-36A10BFD13C1}" type="sibTrans" cxnId="{5612E328-E559-4964-A615-93E337B98A34}">
      <dgm:prSet/>
      <dgm:spPr/>
      <dgm:t>
        <a:bodyPr/>
        <a:lstStyle/>
        <a:p>
          <a:endParaRPr lang="en-US"/>
        </a:p>
      </dgm:t>
    </dgm:pt>
    <dgm:pt modelId="{EC33F366-B708-4C96-849A-61E092DB5C6B}">
      <dgm:prSet/>
      <dgm:spPr/>
      <dgm:t>
        <a:bodyPr/>
        <a:lstStyle/>
        <a:p>
          <a:pPr rtl="0"/>
          <a:r>
            <a:rPr lang="en-US"/>
            <a:t>Jai Narain 306 ITR 335 (P &amp; H)	</a:t>
          </a:r>
        </a:p>
      </dgm:t>
    </dgm:pt>
    <dgm:pt modelId="{543DDFC0-711A-4FC7-85BB-88525BC0CD2A}" type="parTrans" cxnId="{35067271-B4DF-4627-8689-01B01E3D11FE}">
      <dgm:prSet/>
      <dgm:spPr/>
      <dgm:t>
        <a:bodyPr/>
        <a:lstStyle/>
        <a:p>
          <a:endParaRPr lang="en-US"/>
        </a:p>
      </dgm:t>
    </dgm:pt>
    <dgm:pt modelId="{37291ACF-994B-4904-9D67-D01EB4CFD332}" type="sibTrans" cxnId="{35067271-B4DF-4627-8689-01B01E3D11FE}">
      <dgm:prSet/>
      <dgm:spPr/>
      <dgm:t>
        <a:bodyPr/>
        <a:lstStyle/>
        <a:p>
          <a:endParaRPr lang="en-US"/>
        </a:p>
      </dgm:t>
    </dgm:pt>
    <dgm:pt modelId="{F53B823D-D715-4D60-89AF-AAB9C52ED021}">
      <dgm:prSet/>
      <dgm:spPr/>
      <dgm:t>
        <a:bodyPr/>
        <a:lstStyle/>
        <a:p>
          <a:pPr rtl="0"/>
          <a:r>
            <a:rPr lang="en-US"/>
            <a:t>Investment in name of son. It was held that section 54B would require a literal interpretation of words “assessee”.</a:t>
          </a:r>
        </a:p>
      </dgm:t>
    </dgm:pt>
    <dgm:pt modelId="{300A9804-1701-48A1-96D7-51DE56DDDFFE}" type="parTrans" cxnId="{DF4F171C-2150-4957-BD4E-AB7E83E39025}">
      <dgm:prSet/>
      <dgm:spPr/>
      <dgm:t>
        <a:bodyPr/>
        <a:lstStyle/>
        <a:p>
          <a:endParaRPr lang="en-US"/>
        </a:p>
      </dgm:t>
    </dgm:pt>
    <dgm:pt modelId="{90EC44D5-161C-4CA8-A8C0-9FCDA8786A9E}" type="sibTrans" cxnId="{DF4F171C-2150-4957-BD4E-AB7E83E39025}">
      <dgm:prSet/>
      <dgm:spPr/>
      <dgm:t>
        <a:bodyPr/>
        <a:lstStyle/>
        <a:p>
          <a:endParaRPr lang="en-US"/>
        </a:p>
      </dgm:t>
    </dgm:pt>
    <dgm:pt modelId="{7458EE8D-19C4-4ABE-A32A-C97D2593F67E}" type="pres">
      <dgm:prSet presAssocID="{CA42DC19-0A4F-42B4-824A-F3331CF0937E}" presName="linear" presStyleCnt="0">
        <dgm:presLayoutVars>
          <dgm:animLvl val="lvl"/>
          <dgm:resizeHandles val="exact"/>
        </dgm:presLayoutVars>
      </dgm:prSet>
      <dgm:spPr/>
      <dgm:t>
        <a:bodyPr/>
        <a:lstStyle/>
        <a:p>
          <a:endParaRPr lang="en-GB"/>
        </a:p>
      </dgm:t>
    </dgm:pt>
    <dgm:pt modelId="{7B675EAE-6CF4-4757-BA6B-2F45898252BC}" type="pres">
      <dgm:prSet presAssocID="{CFE214E4-69CA-4842-8A5A-CB8B4306CF50}" presName="parentText" presStyleLbl="node1" presStyleIdx="0" presStyleCnt="2">
        <dgm:presLayoutVars>
          <dgm:chMax val="0"/>
          <dgm:bulletEnabled val="1"/>
        </dgm:presLayoutVars>
      </dgm:prSet>
      <dgm:spPr/>
      <dgm:t>
        <a:bodyPr/>
        <a:lstStyle/>
        <a:p>
          <a:endParaRPr lang="en-GB"/>
        </a:p>
      </dgm:t>
    </dgm:pt>
    <dgm:pt modelId="{E4C85228-0963-453B-BB70-57AF0EFC00EC}" type="pres">
      <dgm:prSet presAssocID="{CFE214E4-69CA-4842-8A5A-CB8B4306CF50}" presName="childText" presStyleLbl="revTx" presStyleIdx="0" presStyleCnt="2">
        <dgm:presLayoutVars>
          <dgm:bulletEnabled val="1"/>
        </dgm:presLayoutVars>
      </dgm:prSet>
      <dgm:spPr/>
      <dgm:t>
        <a:bodyPr/>
        <a:lstStyle/>
        <a:p>
          <a:endParaRPr lang="en-GB"/>
        </a:p>
      </dgm:t>
    </dgm:pt>
    <dgm:pt modelId="{E84B27BB-0DD1-49E3-B46B-D15EC7F0A44E}" type="pres">
      <dgm:prSet presAssocID="{EC33F366-B708-4C96-849A-61E092DB5C6B}" presName="parentText" presStyleLbl="node1" presStyleIdx="1" presStyleCnt="2">
        <dgm:presLayoutVars>
          <dgm:chMax val="0"/>
          <dgm:bulletEnabled val="1"/>
        </dgm:presLayoutVars>
      </dgm:prSet>
      <dgm:spPr/>
      <dgm:t>
        <a:bodyPr/>
        <a:lstStyle/>
        <a:p>
          <a:endParaRPr lang="en-GB"/>
        </a:p>
      </dgm:t>
    </dgm:pt>
    <dgm:pt modelId="{FED0A731-D747-485C-964E-452118B6EAF9}" type="pres">
      <dgm:prSet presAssocID="{EC33F366-B708-4C96-849A-61E092DB5C6B}" presName="childText" presStyleLbl="revTx" presStyleIdx="1" presStyleCnt="2">
        <dgm:presLayoutVars>
          <dgm:bulletEnabled val="1"/>
        </dgm:presLayoutVars>
      </dgm:prSet>
      <dgm:spPr/>
      <dgm:t>
        <a:bodyPr/>
        <a:lstStyle/>
        <a:p>
          <a:endParaRPr lang="en-GB"/>
        </a:p>
      </dgm:t>
    </dgm:pt>
  </dgm:ptLst>
  <dgm:cxnLst>
    <dgm:cxn modelId="{212DCE3A-1E12-43F1-8740-D59FB98A1A53}" type="presOf" srcId="{CA42DC19-0A4F-42B4-824A-F3331CF0937E}" destId="{7458EE8D-19C4-4ABE-A32A-C97D2593F67E}" srcOrd="0" destOrd="0" presId="urn:microsoft.com/office/officeart/2005/8/layout/vList2"/>
    <dgm:cxn modelId="{5612E328-E559-4964-A615-93E337B98A34}" srcId="{CFE214E4-69CA-4842-8A5A-CB8B4306CF50}" destId="{90D9F170-6A18-4C36-A98E-2908EA0EBE22}" srcOrd="0" destOrd="0" parTransId="{8883216A-73BB-4579-BD1B-BB54BA6DC7CC}" sibTransId="{5EFABC66-0CFF-491A-BC09-36A10BFD13C1}"/>
    <dgm:cxn modelId="{D39CA4FF-6293-4347-AED2-9AF2BB9150D3}" type="presOf" srcId="{EC33F366-B708-4C96-849A-61E092DB5C6B}" destId="{E84B27BB-0DD1-49E3-B46B-D15EC7F0A44E}" srcOrd="0" destOrd="0" presId="urn:microsoft.com/office/officeart/2005/8/layout/vList2"/>
    <dgm:cxn modelId="{9EE044F3-3576-4D6E-9DB7-C8C6456035B0}" type="presOf" srcId="{F53B823D-D715-4D60-89AF-AAB9C52ED021}" destId="{FED0A731-D747-485C-964E-452118B6EAF9}" srcOrd="0" destOrd="0" presId="urn:microsoft.com/office/officeart/2005/8/layout/vList2"/>
    <dgm:cxn modelId="{2AEA9795-6447-425C-8325-AC5C8A0978A7}" type="presOf" srcId="{90D9F170-6A18-4C36-A98E-2908EA0EBE22}" destId="{E4C85228-0963-453B-BB70-57AF0EFC00EC}" srcOrd="0" destOrd="0" presId="urn:microsoft.com/office/officeart/2005/8/layout/vList2"/>
    <dgm:cxn modelId="{F31598D7-0117-41EC-99DF-D09E74FA37AC}" srcId="{CA42DC19-0A4F-42B4-824A-F3331CF0937E}" destId="{CFE214E4-69CA-4842-8A5A-CB8B4306CF50}" srcOrd="0" destOrd="0" parTransId="{91190155-F23F-43A5-8AD2-18E415085BA4}" sibTransId="{30EB677F-A920-408E-992B-DC75448723DC}"/>
    <dgm:cxn modelId="{DF4F171C-2150-4957-BD4E-AB7E83E39025}" srcId="{EC33F366-B708-4C96-849A-61E092DB5C6B}" destId="{F53B823D-D715-4D60-89AF-AAB9C52ED021}" srcOrd="0" destOrd="0" parTransId="{300A9804-1701-48A1-96D7-51DE56DDDFFE}" sibTransId="{90EC44D5-161C-4CA8-A8C0-9FCDA8786A9E}"/>
    <dgm:cxn modelId="{35067271-B4DF-4627-8689-01B01E3D11FE}" srcId="{CA42DC19-0A4F-42B4-824A-F3331CF0937E}" destId="{EC33F366-B708-4C96-849A-61E092DB5C6B}" srcOrd="1" destOrd="0" parTransId="{543DDFC0-711A-4FC7-85BB-88525BC0CD2A}" sibTransId="{37291ACF-994B-4904-9D67-D01EB4CFD332}"/>
    <dgm:cxn modelId="{6C4328C0-EA72-4048-A24C-B79134F6768B}" type="presOf" srcId="{CFE214E4-69CA-4842-8A5A-CB8B4306CF50}" destId="{7B675EAE-6CF4-4757-BA6B-2F45898252BC}" srcOrd="0" destOrd="0" presId="urn:microsoft.com/office/officeart/2005/8/layout/vList2"/>
    <dgm:cxn modelId="{08544313-7754-43B5-8261-585710FE376F}" type="presParOf" srcId="{7458EE8D-19C4-4ABE-A32A-C97D2593F67E}" destId="{7B675EAE-6CF4-4757-BA6B-2F45898252BC}" srcOrd="0" destOrd="0" presId="urn:microsoft.com/office/officeart/2005/8/layout/vList2"/>
    <dgm:cxn modelId="{61801102-0069-46FB-9093-E7520CEF6E9E}" type="presParOf" srcId="{7458EE8D-19C4-4ABE-A32A-C97D2593F67E}" destId="{E4C85228-0963-453B-BB70-57AF0EFC00EC}" srcOrd="1" destOrd="0" presId="urn:microsoft.com/office/officeart/2005/8/layout/vList2"/>
    <dgm:cxn modelId="{A2F4520B-238E-4C00-93BC-F973FFEE4232}" type="presParOf" srcId="{7458EE8D-19C4-4ABE-A32A-C97D2593F67E}" destId="{E84B27BB-0DD1-49E3-B46B-D15EC7F0A44E}" srcOrd="2" destOrd="0" presId="urn:microsoft.com/office/officeart/2005/8/layout/vList2"/>
    <dgm:cxn modelId="{3A098687-30FE-48CE-86DA-4234F4F4AF2C}" type="presParOf" srcId="{7458EE8D-19C4-4ABE-A32A-C97D2593F67E}" destId="{FED0A731-D747-485C-964E-452118B6EAF9}"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EC815110-5442-4A3A-8B5E-253BCBD84F0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FC6E1A8-B281-48C3-845E-9D8620BC8D86}">
      <dgm:prSet custT="1"/>
      <dgm:spPr/>
      <dgm:t>
        <a:bodyPr/>
        <a:lstStyle/>
        <a:p>
          <a:pPr rtl="0"/>
          <a:r>
            <a:rPr lang="en-US" sz="2400" dirty="0"/>
            <a:t>No, Indexation available </a:t>
          </a:r>
        </a:p>
      </dgm:t>
    </dgm:pt>
    <dgm:pt modelId="{24495036-9097-4F8B-8873-D099C5540878}" type="parTrans" cxnId="{C3D44E5D-6ABB-4438-84C3-06BA56FE9BC6}">
      <dgm:prSet/>
      <dgm:spPr/>
      <dgm:t>
        <a:bodyPr/>
        <a:lstStyle/>
        <a:p>
          <a:endParaRPr lang="en-US"/>
        </a:p>
      </dgm:t>
    </dgm:pt>
    <dgm:pt modelId="{A59A56B8-744B-4471-AFDB-43854D70B141}" type="sibTrans" cxnId="{C3D44E5D-6ABB-4438-84C3-06BA56FE9BC6}">
      <dgm:prSet/>
      <dgm:spPr/>
      <dgm:t>
        <a:bodyPr/>
        <a:lstStyle/>
        <a:p>
          <a:endParaRPr lang="en-US"/>
        </a:p>
      </dgm:t>
    </dgm:pt>
    <dgm:pt modelId="{5311F236-D21C-4FB3-BF79-0591B885AA48}">
      <dgm:prSet custT="1"/>
      <dgm:spPr/>
      <dgm:t>
        <a:bodyPr/>
        <a:lstStyle/>
        <a:p>
          <a:pPr rtl="0"/>
          <a:r>
            <a:rPr lang="en-US" sz="2200" dirty="0"/>
            <a:t>Always be short term Capital Gain</a:t>
          </a:r>
        </a:p>
      </dgm:t>
    </dgm:pt>
    <dgm:pt modelId="{BB68558B-BB72-4F74-89B6-0DEE1DFF60B3}" type="parTrans" cxnId="{138EC736-12F6-4AE5-946D-9D4298604A00}">
      <dgm:prSet/>
      <dgm:spPr/>
      <dgm:t>
        <a:bodyPr/>
        <a:lstStyle/>
        <a:p>
          <a:endParaRPr lang="en-US"/>
        </a:p>
      </dgm:t>
    </dgm:pt>
    <dgm:pt modelId="{354BB433-A117-41D0-9F07-9EB69B50883C}" type="sibTrans" cxnId="{138EC736-12F6-4AE5-946D-9D4298604A00}">
      <dgm:prSet/>
      <dgm:spPr/>
      <dgm:t>
        <a:bodyPr/>
        <a:lstStyle/>
        <a:p>
          <a:endParaRPr lang="en-US"/>
        </a:p>
      </dgm:t>
    </dgm:pt>
    <dgm:pt modelId="{E139E42A-0A86-465D-9F24-8BB2EDABE05E}">
      <dgm:prSet/>
      <dgm:spPr/>
      <dgm:t>
        <a:bodyPr/>
        <a:lstStyle/>
        <a:p>
          <a:pPr rtl="0"/>
          <a:r>
            <a:rPr lang="en-US" dirty="0"/>
            <a:t>Block Concept will be applicable</a:t>
          </a:r>
        </a:p>
      </dgm:t>
    </dgm:pt>
    <dgm:pt modelId="{F35B40DE-B21B-460E-8B42-26C3B4A0E1C2}" type="parTrans" cxnId="{A5127AF0-FB8F-428D-A7AB-DCB5AB6143E6}">
      <dgm:prSet/>
      <dgm:spPr/>
      <dgm:t>
        <a:bodyPr/>
        <a:lstStyle/>
        <a:p>
          <a:endParaRPr lang="en-US"/>
        </a:p>
      </dgm:t>
    </dgm:pt>
    <dgm:pt modelId="{A9161FBA-6E2D-41CF-BE9D-A4452901F242}" type="sibTrans" cxnId="{A5127AF0-FB8F-428D-A7AB-DCB5AB6143E6}">
      <dgm:prSet/>
      <dgm:spPr/>
      <dgm:t>
        <a:bodyPr/>
        <a:lstStyle/>
        <a:p>
          <a:endParaRPr lang="en-US"/>
        </a:p>
      </dgm:t>
    </dgm:pt>
    <dgm:pt modelId="{5FCAEF01-DB23-4825-9229-FA9026CD5B56}">
      <dgm:prSet/>
      <dgm:spPr/>
      <dgm:t>
        <a:bodyPr/>
        <a:lstStyle/>
        <a:p>
          <a:pPr rtl="0"/>
          <a:r>
            <a:rPr lang="en-US" dirty="0"/>
            <a:t>Gain on Sale of Depreciable assets held for more than 3 Years Taxed @ applicable to LTCG. (</a:t>
          </a:r>
          <a:r>
            <a:rPr lang="en-US" dirty="0" err="1"/>
            <a:t>Manali</a:t>
          </a:r>
          <a:r>
            <a:rPr lang="en-US" dirty="0"/>
            <a:t> Investment) (Ace </a:t>
          </a:r>
          <a:r>
            <a:rPr lang="en-US" dirty="0" err="1"/>
            <a:t>Bulder</a:t>
          </a:r>
          <a:r>
            <a:rPr lang="en-US" dirty="0"/>
            <a:t>)</a:t>
          </a:r>
        </a:p>
      </dgm:t>
    </dgm:pt>
    <dgm:pt modelId="{656026A8-8727-4200-8E60-583D031E8F0B}" type="parTrans" cxnId="{891445F1-0709-4E32-80E1-735D039BD9FD}">
      <dgm:prSet/>
      <dgm:spPr/>
      <dgm:t>
        <a:bodyPr/>
        <a:lstStyle/>
        <a:p>
          <a:endParaRPr lang="en-US"/>
        </a:p>
      </dgm:t>
    </dgm:pt>
    <dgm:pt modelId="{B3F3FA5E-E46E-4E93-AD5F-206703380B99}" type="sibTrans" cxnId="{891445F1-0709-4E32-80E1-735D039BD9FD}">
      <dgm:prSet/>
      <dgm:spPr/>
      <dgm:t>
        <a:bodyPr/>
        <a:lstStyle/>
        <a:p>
          <a:endParaRPr lang="en-US"/>
        </a:p>
      </dgm:t>
    </dgm:pt>
    <dgm:pt modelId="{FE2F929B-C71F-4D17-A2A3-991B3A316534}" type="pres">
      <dgm:prSet presAssocID="{EC815110-5442-4A3A-8B5E-253BCBD84F00}" presName="linear" presStyleCnt="0">
        <dgm:presLayoutVars>
          <dgm:animLvl val="lvl"/>
          <dgm:resizeHandles val="exact"/>
        </dgm:presLayoutVars>
      </dgm:prSet>
      <dgm:spPr/>
      <dgm:t>
        <a:bodyPr/>
        <a:lstStyle/>
        <a:p>
          <a:endParaRPr lang="en-GB"/>
        </a:p>
      </dgm:t>
    </dgm:pt>
    <dgm:pt modelId="{D51E83BB-6813-4F09-ACEE-CED7D76EE040}" type="pres">
      <dgm:prSet presAssocID="{0FC6E1A8-B281-48C3-845E-9D8620BC8D86}" presName="parentText" presStyleLbl="node1" presStyleIdx="0" presStyleCnt="4" custScaleY="137284">
        <dgm:presLayoutVars>
          <dgm:chMax val="0"/>
          <dgm:bulletEnabled val="1"/>
        </dgm:presLayoutVars>
      </dgm:prSet>
      <dgm:spPr/>
      <dgm:t>
        <a:bodyPr/>
        <a:lstStyle/>
        <a:p>
          <a:endParaRPr lang="en-GB"/>
        </a:p>
      </dgm:t>
    </dgm:pt>
    <dgm:pt modelId="{BBA18F37-350D-4852-8980-28DD4A08EFA8}" type="pres">
      <dgm:prSet presAssocID="{A59A56B8-744B-4471-AFDB-43854D70B141}" presName="spacer" presStyleCnt="0"/>
      <dgm:spPr/>
    </dgm:pt>
    <dgm:pt modelId="{55E0A5E3-6186-442A-9919-C1055EE45E33}" type="pres">
      <dgm:prSet presAssocID="{5311F236-D21C-4FB3-BF79-0591B885AA48}" presName="parentText" presStyleLbl="node1" presStyleIdx="1" presStyleCnt="4" custScaleY="145513">
        <dgm:presLayoutVars>
          <dgm:chMax val="0"/>
          <dgm:bulletEnabled val="1"/>
        </dgm:presLayoutVars>
      </dgm:prSet>
      <dgm:spPr/>
      <dgm:t>
        <a:bodyPr/>
        <a:lstStyle/>
        <a:p>
          <a:endParaRPr lang="en-GB"/>
        </a:p>
      </dgm:t>
    </dgm:pt>
    <dgm:pt modelId="{DCE70AF2-1B7F-43FE-A2B8-635EABAA7E76}" type="pres">
      <dgm:prSet presAssocID="{354BB433-A117-41D0-9F07-9EB69B50883C}" presName="spacer" presStyleCnt="0"/>
      <dgm:spPr/>
    </dgm:pt>
    <dgm:pt modelId="{899745D3-2925-4646-8974-A19EB207669B}" type="pres">
      <dgm:prSet presAssocID="{E139E42A-0A86-465D-9F24-8BB2EDABE05E}" presName="parentText" presStyleLbl="node1" presStyleIdx="2" presStyleCnt="4" custScaleY="135897">
        <dgm:presLayoutVars>
          <dgm:chMax val="0"/>
          <dgm:bulletEnabled val="1"/>
        </dgm:presLayoutVars>
      </dgm:prSet>
      <dgm:spPr/>
      <dgm:t>
        <a:bodyPr/>
        <a:lstStyle/>
        <a:p>
          <a:endParaRPr lang="en-GB"/>
        </a:p>
      </dgm:t>
    </dgm:pt>
    <dgm:pt modelId="{E8831F5C-9986-4247-9CD1-622E4698611E}" type="pres">
      <dgm:prSet presAssocID="{A9161FBA-6E2D-41CF-BE9D-A4452901F242}" presName="spacer" presStyleCnt="0"/>
      <dgm:spPr/>
    </dgm:pt>
    <dgm:pt modelId="{7B6DE363-ACCF-4245-9415-2D5A4A7DC4D9}" type="pres">
      <dgm:prSet presAssocID="{5FCAEF01-DB23-4825-9229-FA9026CD5B56}" presName="parentText" presStyleLbl="node1" presStyleIdx="3" presStyleCnt="4" custScaleY="135897" custLinFactNeighborX="-926" custLinFactNeighborY="-12147">
        <dgm:presLayoutVars>
          <dgm:chMax val="0"/>
          <dgm:bulletEnabled val="1"/>
        </dgm:presLayoutVars>
      </dgm:prSet>
      <dgm:spPr/>
      <dgm:t>
        <a:bodyPr/>
        <a:lstStyle/>
        <a:p>
          <a:endParaRPr lang="en-GB"/>
        </a:p>
      </dgm:t>
    </dgm:pt>
  </dgm:ptLst>
  <dgm:cxnLst>
    <dgm:cxn modelId="{C3D44E5D-6ABB-4438-84C3-06BA56FE9BC6}" srcId="{EC815110-5442-4A3A-8B5E-253BCBD84F00}" destId="{0FC6E1A8-B281-48C3-845E-9D8620BC8D86}" srcOrd="0" destOrd="0" parTransId="{24495036-9097-4F8B-8873-D099C5540878}" sibTransId="{A59A56B8-744B-4471-AFDB-43854D70B141}"/>
    <dgm:cxn modelId="{138EC736-12F6-4AE5-946D-9D4298604A00}" srcId="{EC815110-5442-4A3A-8B5E-253BCBD84F00}" destId="{5311F236-D21C-4FB3-BF79-0591B885AA48}" srcOrd="1" destOrd="0" parTransId="{BB68558B-BB72-4F74-89B6-0DEE1DFF60B3}" sibTransId="{354BB433-A117-41D0-9F07-9EB69B50883C}"/>
    <dgm:cxn modelId="{891445F1-0709-4E32-80E1-735D039BD9FD}" srcId="{EC815110-5442-4A3A-8B5E-253BCBD84F00}" destId="{5FCAEF01-DB23-4825-9229-FA9026CD5B56}" srcOrd="3" destOrd="0" parTransId="{656026A8-8727-4200-8E60-583D031E8F0B}" sibTransId="{B3F3FA5E-E46E-4E93-AD5F-206703380B99}"/>
    <dgm:cxn modelId="{7C810562-5FF2-4A50-8FBB-9D16C06E2934}" type="presOf" srcId="{0FC6E1A8-B281-48C3-845E-9D8620BC8D86}" destId="{D51E83BB-6813-4F09-ACEE-CED7D76EE040}" srcOrd="0" destOrd="0" presId="urn:microsoft.com/office/officeart/2005/8/layout/vList2"/>
    <dgm:cxn modelId="{1C591868-FE13-490E-A058-5987F2DC667E}" type="presOf" srcId="{E139E42A-0A86-465D-9F24-8BB2EDABE05E}" destId="{899745D3-2925-4646-8974-A19EB207669B}" srcOrd="0" destOrd="0" presId="urn:microsoft.com/office/officeart/2005/8/layout/vList2"/>
    <dgm:cxn modelId="{63F31EE5-7414-49F6-B18E-295A1DCAD510}" type="presOf" srcId="{EC815110-5442-4A3A-8B5E-253BCBD84F00}" destId="{FE2F929B-C71F-4D17-A2A3-991B3A316534}" srcOrd="0" destOrd="0" presId="urn:microsoft.com/office/officeart/2005/8/layout/vList2"/>
    <dgm:cxn modelId="{A5127AF0-FB8F-428D-A7AB-DCB5AB6143E6}" srcId="{EC815110-5442-4A3A-8B5E-253BCBD84F00}" destId="{E139E42A-0A86-465D-9F24-8BB2EDABE05E}" srcOrd="2" destOrd="0" parTransId="{F35B40DE-B21B-460E-8B42-26C3B4A0E1C2}" sibTransId="{A9161FBA-6E2D-41CF-BE9D-A4452901F242}"/>
    <dgm:cxn modelId="{FFE88981-567A-487A-957C-825CCC77567B}" type="presOf" srcId="{5311F236-D21C-4FB3-BF79-0591B885AA48}" destId="{55E0A5E3-6186-442A-9919-C1055EE45E33}" srcOrd="0" destOrd="0" presId="urn:microsoft.com/office/officeart/2005/8/layout/vList2"/>
    <dgm:cxn modelId="{A371E568-53D6-43BE-AA51-93DA1CB97CCE}" type="presOf" srcId="{5FCAEF01-DB23-4825-9229-FA9026CD5B56}" destId="{7B6DE363-ACCF-4245-9415-2D5A4A7DC4D9}" srcOrd="0" destOrd="0" presId="urn:microsoft.com/office/officeart/2005/8/layout/vList2"/>
    <dgm:cxn modelId="{79BBE340-E078-4751-8084-CD85E3FDE933}" type="presParOf" srcId="{FE2F929B-C71F-4D17-A2A3-991B3A316534}" destId="{D51E83BB-6813-4F09-ACEE-CED7D76EE040}" srcOrd="0" destOrd="0" presId="urn:microsoft.com/office/officeart/2005/8/layout/vList2"/>
    <dgm:cxn modelId="{BB50BBAB-7A74-4BF4-A43D-4C731EFD0B8C}" type="presParOf" srcId="{FE2F929B-C71F-4D17-A2A3-991B3A316534}" destId="{BBA18F37-350D-4852-8980-28DD4A08EFA8}" srcOrd="1" destOrd="0" presId="urn:microsoft.com/office/officeart/2005/8/layout/vList2"/>
    <dgm:cxn modelId="{96AAD745-F55E-4EC0-9579-B0AD906ADCA8}" type="presParOf" srcId="{FE2F929B-C71F-4D17-A2A3-991B3A316534}" destId="{55E0A5E3-6186-442A-9919-C1055EE45E33}" srcOrd="2" destOrd="0" presId="urn:microsoft.com/office/officeart/2005/8/layout/vList2"/>
    <dgm:cxn modelId="{9DA46A6A-87F8-469E-8A6D-D3874DF0923B}" type="presParOf" srcId="{FE2F929B-C71F-4D17-A2A3-991B3A316534}" destId="{DCE70AF2-1B7F-43FE-A2B8-635EABAA7E76}" srcOrd="3" destOrd="0" presId="urn:microsoft.com/office/officeart/2005/8/layout/vList2"/>
    <dgm:cxn modelId="{887F0B2F-1DB8-402D-BB0A-FAEB1AC83FCF}" type="presParOf" srcId="{FE2F929B-C71F-4D17-A2A3-991B3A316534}" destId="{899745D3-2925-4646-8974-A19EB207669B}" srcOrd="4" destOrd="0" presId="urn:microsoft.com/office/officeart/2005/8/layout/vList2"/>
    <dgm:cxn modelId="{99BB2DE8-E599-4586-A307-F7BFBA81F33F}" type="presParOf" srcId="{FE2F929B-C71F-4D17-A2A3-991B3A316534}" destId="{E8831F5C-9986-4247-9CD1-622E4698611E}" srcOrd="5" destOrd="0" presId="urn:microsoft.com/office/officeart/2005/8/layout/vList2"/>
    <dgm:cxn modelId="{BDF18CCE-6A7E-4F72-81AE-51078F864209}" type="presParOf" srcId="{FE2F929B-C71F-4D17-A2A3-991B3A316534}" destId="{7B6DE363-ACCF-4245-9415-2D5A4A7DC4D9}"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EC815110-5442-4A3A-8B5E-253BCBD84F0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0FC6E1A8-B281-48C3-845E-9D8620BC8D86}">
      <dgm:prSet/>
      <dgm:spPr/>
      <dgm:t>
        <a:bodyPr/>
        <a:lstStyle/>
        <a:p>
          <a:pPr rtl="0"/>
          <a:r>
            <a:rPr lang="en-US" dirty="0"/>
            <a:t>Assessee sold Building for 50 </a:t>
          </a:r>
          <a:r>
            <a:rPr lang="en-US" dirty="0" err="1"/>
            <a:t>Lakhs</a:t>
          </a:r>
          <a:endParaRPr lang="en-US" dirty="0"/>
        </a:p>
      </dgm:t>
    </dgm:pt>
    <dgm:pt modelId="{24495036-9097-4F8B-8873-D099C5540878}" type="parTrans" cxnId="{C3D44E5D-6ABB-4438-84C3-06BA56FE9BC6}">
      <dgm:prSet/>
      <dgm:spPr/>
      <dgm:t>
        <a:bodyPr/>
        <a:lstStyle/>
        <a:p>
          <a:endParaRPr lang="en-US"/>
        </a:p>
      </dgm:t>
    </dgm:pt>
    <dgm:pt modelId="{A59A56B8-744B-4471-AFDB-43854D70B141}" type="sibTrans" cxnId="{C3D44E5D-6ABB-4438-84C3-06BA56FE9BC6}">
      <dgm:prSet/>
      <dgm:spPr/>
      <dgm:t>
        <a:bodyPr/>
        <a:lstStyle/>
        <a:p>
          <a:endParaRPr lang="en-US"/>
        </a:p>
      </dgm:t>
    </dgm:pt>
    <dgm:pt modelId="{5311F236-D21C-4FB3-BF79-0591B885AA48}">
      <dgm:prSet/>
      <dgm:spPr/>
      <dgm:t>
        <a:bodyPr/>
        <a:lstStyle/>
        <a:p>
          <a:pPr rtl="0"/>
          <a:r>
            <a:rPr lang="en-US" dirty="0"/>
            <a:t>Depreciation was claimed on such Building</a:t>
          </a:r>
        </a:p>
      </dgm:t>
    </dgm:pt>
    <dgm:pt modelId="{BB68558B-BB72-4F74-89B6-0DEE1DFF60B3}" type="parTrans" cxnId="{138EC736-12F6-4AE5-946D-9D4298604A00}">
      <dgm:prSet/>
      <dgm:spPr/>
      <dgm:t>
        <a:bodyPr/>
        <a:lstStyle/>
        <a:p>
          <a:endParaRPr lang="en-US"/>
        </a:p>
      </dgm:t>
    </dgm:pt>
    <dgm:pt modelId="{354BB433-A117-41D0-9F07-9EB69B50883C}" type="sibTrans" cxnId="{138EC736-12F6-4AE5-946D-9D4298604A00}">
      <dgm:prSet/>
      <dgm:spPr/>
      <dgm:t>
        <a:bodyPr/>
        <a:lstStyle/>
        <a:p>
          <a:endParaRPr lang="en-US"/>
        </a:p>
      </dgm:t>
    </dgm:pt>
    <dgm:pt modelId="{E139E42A-0A86-465D-9F24-8BB2EDABE05E}">
      <dgm:prSet/>
      <dgm:spPr/>
      <dgm:t>
        <a:bodyPr/>
        <a:lstStyle/>
        <a:p>
          <a:pPr rtl="0"/>
          <a:r>
            <a:rPr lang="en-US" dirty="0"/>
            <a:t>Sale consideration on Sale of Land invested in REC Bonds.</a:t>
          </a:r>
        </a:p>
      </dgm:t>
    </dgm:pt>
    <dgm:pt modelId="{F35B40DE-B21B-460E-8B42-26C3B4A0E1C2}" type="parTrans" cxnId="{A5127AF0-FB8F-428D-A7AB-DCB5AB6143E6}">
      <dgm:prSet/>
      <dgm:spPr/>
      <dgm:t>
        <a:bodyPr/>
        <a:lstStyle/>
        <a:p>
          <a:endParaRPr lang="en-US"/>
        </a:p>
      </dgm:t>
    </dgm:pt>
    <dgm:pt modelId="{A9161FBA-6E2D-41CF-BE9D-A4452901F242}" type="sibTrans" cxnId="{A5127AF0-FB8F-428D-A7AB-DCB5AB6143E6}">
      <dgm:prSet/>
      <dgm:spPr/>
      <dgm:t>
        <a:bodyPr/>
        <a:lstStyle/>
        <a:p>
          <a:endParaRPr lang="en-US"/>
        </a:p>
      </dgm:t>
    </dgm:pt>
    <dgm:pt modelId="{DF23A547-F91B-4117-BACA-861244664B58}">
      <dgm:prSet/>
      <dgm:spPr/>
      <dgm:t>
        <a:bodyPr/>
        <a:lstStyle/>
        <a:p>
          <a:pPr rtl="0"/>
          <a:r>
            <a:rPr lang="en-US" dirty="0"/>
            <a:t>Exemption u/s 54EC?</a:t>
          </a:r>
        </a:p>
      </dgm:t>
    </dgm:pt>
    <dgm:pt modelId="{D2951E73-E781-4BED-AA27-EC7E0BFE4F95}" type="parTrans" cxnId="{A3370F73-C33C-4666-B1A9-5C1F10BB233E}">
      <dgm:prSet/>
      <dgm:spPr/>
      <dgm:t>
        <a:bodyPr/>
        <a:lstStyle/>
        <a:p>
          <a:endParaRPr lang="en-US"/>
        </a:p>
      </dgm:t>
    </dgm:pt>
    <dgm:pt modelId="{68F129A1-D67F-42E7-894A-EB9563188BC0}" type="sibTrans" cxnId="{A3370F73-C33C-4666-B1A9-5C1F10BB233E}">
      <dgm:prSet/>
      <dgm:spPr/>
      <dgm:t>
        <a:bodyPr/>
        <a:lstStyle/>
        <a:p>
          <a:endParaRPr lang="en-US"/>
        </a:p>
      </dgm:t>
    </dgm:pt>
    <dgm:pt modelId="{23308152-0696-4EB9-BFDC-50483EC92020}">
      <dgm:prSet/>
      <dgm:spPr/>
      <dgm:t>
        <a:bodyPr/>
        <a:lstStyle/>
        <a:p>
          <a:pPr rtl="0"/>
          <a:r>
            <a:rPr lang="en-US" dirty="0"/>
            <a:t>Assam Petroleum (262 ITR 587)(</a:t>
          </a:r>
          <a:r>
            <a:rPr lang="en-US" dirty="0" err="1"/>
            <a:t>Gau</a:t>
          </a:r>
          <a:r>
            <a:rPr lang="en-US" dirty="0"/>
            <a:t>)</a:t>
          </a:r>
        </a:p>
      </dgm:t>
    </dgm:pt>
    <dgm:pt modelId="{36BE4D13-EC23-48C5-9202-07018783F3CF}" type="parTrans" cxnId="{64EED43A-3A9A-479A-AAF8-FB953D6C6663}">
      <dgm:prSet/>
      <dgm:spPr/>
      <dgm:t>
        <a:bodyPr/>
        <a:lstStyle/>
        <a:p>
          <a:endParaRPr lang="en-US"/>
        </a:p>
      </dgm:t>
    </dgm:pt>
    <dgm:pt modelId="{B8D3449A-3E1C-43F3-9E17-A3EFBDA6AE68}" type="sibTrans" cxnId="{64EED43A-3A9A-479A-AAF8-FB953D6C6663}">
      <dgm:prSet/>
      <dgm:spPr/>
      <dgm:t>
        <a:bodyPr/>
        <a:lstStyle/>
        <a:p>
          <a:endParaRPr lang="en-US"/>
        </a:p>
      </dgm:t>
    </dgm:pt>
    <dgm:pt modelId="{A86CBD19-D05A-457A-BB33-A91558382395}">
      <dgm:prSet/>
      <dgm:spPr/>
      <dgm:t>
        <a:bodyPr/>
        <a:lstStyle/>
        <a:p>
          <a:pPr rtl="0"/>
          <a:r>
            <a:rPr lang="en-US" dirty="0"/>
            <a:t>Ace Builders (281 ITR 210)(</a:t>
          </a:r>
          <a:r>
            <a:rPr lang="en-US" dirty="0" err="1"/>
            <a:t>Bom</a:t>
          </a:r>
          <a:r>
            <a:rPr lang="en-US" dirty="0"/>
            <a:t>)</a:t>
          </a:r>
        </a:p>
      </dgm:t>
    </dgm:pt>
    <dgm:pt modelId="{899FE4EA-594C-4F02-BCD2-14433645475D}" type="parTrans" cxnId="{0466E8E7-DE65-4283-9D68-E4377A59A8D1}">
      <dgm:prSet/>
      <dgm:spPr/>
      <dgm:t>
        <a:bodyPr/>
        <a:lstStyle/>
        <a:p>
          <a:endParaRPr lang="en-US"/>
        </a:p>
      </dgm:t>
    </dgm:pt>
    <dgm:pt modelId="{09D10C43-F8FE-41DF-9071-2CE54C757D8F}" type="sibTrans" cxnId="{0466E8E7-DE65-4283-9D68-E4377A59A8D1}">
      <dgm:prSet/>
      <dgm:spPr/>
      <dgm:t>
        <a:bodyPr/>
        <a:lstStyle/>
        <a:p>
          <a:endParaRPr lang="en-US"/>
        </a:p>
      </dgm:t>
    </dgm:pt>
    <dgm:pt modelId="{FE2F929B-C71F-4D17-A2A3-991B3A316534}" type="pres">
      <dgm:prSet presAssocID="{EC815110-5442-4A3A-8B5E-253BCBD84F00}" presName="linear" presStyleCnt="0">
        <dgm:presLayoutVars>
          <dgm:animLvl val="lvl"/>
          <dgm:resizeHandles val="exact"/>
        </dgm:presLayoutVars>
      </dgm:prSet>
      <dgm:spPr/>
      <dgm:t>
        <a:bodyPr/>
        <a:lstStyle/>
        <a:p>
          <a:endParaRPr lang="en-GB"/>
        </a:p>
      </dgm:t>
    </dgm:pt>
    <dgm:pt modelId="{D51E83BB-6813-4F09-ACEE-CED7D76EE040}" type="pres">
      <dgm:prSet presAssocID="{0FC6E1A8-B281-48C3-845E-9D8620BC8D86}" presName="parentText" presStyleLbl="node1" presStyleIdx="0" presStyleCnt="4">
        <dgm:presLayoutVars>
          <dgm:chMax val="0"/>
          <dgm:bulletEnabled val="1"/>
        </dgm:presLayoutVars>
      </dgm:prSet>
      <dgm:spPr/>
      <dgm:t>
        <a:bodyPr/>
        <a:lstStyle/>
        <a:p>
          <a:endParaRPr lang="en-GB"/>
        </a:p>
      </dgm:t>
    </dgm:pt>
    <dgm:pt modelId="{BBA18F37-350D-4852-8980-28DD4A08EFA8}" type="pres">
      <dgm:prSet presAssocID="{A59A56B8-744B-4471-AFDB-43854D70B141}" presName="spacer" presStyleCnt="0"/>
      <dgm:spPr/>
    </dgm:pt>
    <dgm:pt modelId="{55E0A5E3-6186-442A-9919-C1055EE45E33}" type="pres">
      <dgm:prSet presAssocID="{5311F236-D21C-4FB3-BF79-0591B885AA48}" presName="parentText" presStyleLbl="node1" presStyleIdx="1" presStyleCnt="4">
        <dgm:presLayoutVars>
          <dgm:chMax val="0"/>
          <dgm:bulletEnabled val="1"/>
        </dgm:presLayoutVars>
      </dgm:prSet>
      <dgm:spPr/>
      <dgm:t>
        <a:bodyPr/>
        <a:lstStyle/>
        <a:p>
          <a:endParaRPr lang="en-GB"/>
        </a:p>
      </dgm:t>
    </dgm:pt>
    <dgm:pt modelId="{DCE70AF2-1B7F-43FE-A2B8-635EABAA7E76}" type="pres">
      <dgm:prSet presAssocID="{354BB433-A117-41D0-9F07-9EB69B50883C}" presName="spacer" presStyleCnt="0"/>
      <dgm:spPr/>
    </dgm:pt>
    <dgm:pt modelId="{899745D3-2925-4646-8974-A19EB207669B}" type="pres">
      <dgm:prSet presAssocID="{E139E42A-0A86-465D-9F24-8BB2EDABE05E}" presName="parentText" presStyleLbl="node1" presStyleIdx="2" presStyleCnt="4">
        <dgm:presLayoutVars>
          <dgm:chMax val="0"/>
          <dgm:bulletEnabled val="1"/>
        </dgm:presLayoutVars>
      </dgm:prSet>
      <dgm:spPr/>
      <dgm:t>
        <a:bodyPr/>
        <a:lstStyle/>
        <a:p>
          <a:endParaRPr lang="en-GB"/>
        </a:p>
      </dgm:t>
    </dgm:pt>
    <dgm:pt modelId="{E8831F5C-9986-4247-9CD1-622E4698611E}" type="pres">
      <dgm:prSet presAssocID="{A9161FBA-6E2D-41CF-BE9D-A4452901F242}" presName="spacer" presStyleCnt="0"/>
      <dgm:spPr/>
    </dgm:pt>
    <dgm:pt modelId="{18E7F8DF-2515-4DE9-BB1E-8C0B40B48357}" type="pres">
      <dgm:prSet presAssocID="{DF23A547-F91B-4117-BACA-861244664B58}" presName="parentText" presStyleLbl="node1" presStyleIdx="3" presStyleCnt="4">
        <dgm:presLayoutVars>
          <dgm:chMax val="0"/>
          <dgm:bulletEnabled val="1"/>
        </dgm:presLayoutVars>
      </dgm:prSet>
      <dgm:spPr/>
      <dgm:t>
        <a:bodyPr/>
        <a:lstStyle/>
        <a:p>
          <a:endParaRPr lang="en-GB"/>
        </a:p>
      </dgm:t>
    </dgm:pt>
    <dgm:pt modelId="{0147FF81-2C85-42D0-9C08-E5796480CC57}" type="pres">
      <dgm:prSet presAssocID="{DF23A547-F91B-4117-BACA-861244664B58}" presName="childText" presStyleLbl="revTx" presStyleIdx="0" presStyleCnt="1">
        <dgm:presLayoutVars>
          <dgm:bulletEnabled val="1"/>
        </dgm:presLayoutVars>
      </dgm:prSet>
      <dgm:spPr/>
      <dgm:t>
        <a:bodyPr/>
        <a:lstStyle/>
        <a:p>
          <a:endParaRPr lang="en-GB"/>
        </a:p>
      </dgm:t>
    </dgm:pt>
  </dgm:ptLst>
  <dgm:cxnLst>
    <dgm:cxn modelId="{F402CAF2-69C1-48BC-9E00-83C83353E481}" type="presOf" srcId="{23308152-0696-4EB9-BFDC-50483EC92020}" destId="{0147FF81-2C85-42D0-9C08-E5796480CC57}" srcOrd="0" destOrd="0" presId="urn:microsoft.com/office/officeart/2005/8/layout/vList2"/>
    <dgm:cxn modelId="{64EED43A-3A9A-479A-AAF8-FB953D6C6663}" srcId="{DF23A547-F91B-4117-BACA-861244664B58}" destId="{23308152-0696-4EB9-BFDC-50483EC92020}" srcOrd="0" destOrd="0" parTransId="{36BE4D13-EC23-48C5-9202-07018783F3CF}" sibTransId="{B8D3449A-3E1C-43F3-9E17-A3EFBDA6AE68}"/>
    <dgm:cxn modelId="{09C8AD0B-FF4C-4F64-AC56-02B4EC1F84D7}" type="presOf" srcId="{A86CBD19-D05A-457A-BB33-A91558382395}" destId="{0147FF81-2C85-42D0-9C08-E5796480CC57}" srcOrd="0" destOrd="1" presId="urn:microsoft.com/office/officeart/2005/8/layout/vList2"/>
    <dgm:cxn modelId="{AEEFF577-02C6-42CE-AF0B-A2F8C6388F06}" type="presOf" srcId="{5311F236-D21C-4FB3-BF79-0591B885AA48}" destId="{55E0A5E3-6186-442A-9919-C1055EE45E33}" srcOrd="0" destOrd="0" presId="urn:microsoft.com/office/officeart/2005/8/layout/vList2"/>
    <dgm:cxn modelId="{A8C32733-60F5-4E84-8E72-9D0D813F272B}" type="presOf" srcId="{E139E42A-0A86-465D-9F24-8BB2EDABE05E}" destId="{899745D3-2925-4646-8974-A19EB207669B}" srcOrd="0" destOrd="0" presId="urn:microsoft.com/office/officeart/2005/8/layout/vList2"/>
    <dgm:cxn modelId="{E043A034-676B-455F-BF16-007C66767C41}" type="presOf" srcId="{DF23A547-F91B-4117-BACA-861244664B58}" destId="{18E7F8DF-2515-4DE9-BB1E-8C0B40B48357}" srcOrd="0" destOrd="0" presId="urn:microsoft.com/office/officeart/2005/8/layout/vList2"/>
    <dgm:cxn modelId="{0466E8E7-DE65-4283-9D68-E4377A59A8D1}" srcId="{DF23A547-F91B-4117-BACA-861244664B58}" destId="{A86CBD19-D05A-457A-BB33-A91558382395}" srcOrd="1" destOrd="0" parTransId="{899FE4EA-594C-4F02-BCD2-14433645475D}" sibTransId="{09D10C43-F8FE-41DF-9071-2CE54C757D8F}"/>
    <dgm:cxn modelId="{B8121487-E054-4680-B72B-79439C1C6B4C}" type="presOf" srcId="{0FC6E1A8-B281-48C3-845E-9D8620BC8D86}" destId="{D51E83BB-6813-4F09-ACEE-CED7D76EE040}" srcOrd="0" destOrd="0" presId="urn:microsoft.com/office/officeart/2005/8/layout/vList2"/>
    <dgm:cxn modelId="{138EC736-12F6-4AE5-946D-9D4298604A00}" srcId="{EC815110-5442-4A3A-8B5E-253BCBD84F00}" destId="{5311F236-D21C-4FB3-BF79-0591B885AA48}" srcOrd="1" destOrd="0" parTransId="{BB68558B-BB72-4F74-89B6-0DEE1DFF60B3}" sibTransId="{354BB433-A117-41D0-9F07-9EB69B50883C}"/>
    <dgm:cxn modelId="{A3370F73-C33C-4666-B1A9-5C1F10BB233E}" srcId="{EC815110-5442-4A3A-8B5E-253BCBD84F00}" destId="{DF23A547-F91B-4117-BACA-861244664B58}" srcOrd="3" destOrd="0" parTransId="{D2951E73-E781-4BED-AA27-EC7E0BFE4F95}" sibTransId="{68F129A1-D67F-42E7-894A-EB9563188BC0}"/>
    <dgm:cxn modelId="{E9C50C6A-C50F-4E5D-A9A1-8AB59596B13A}" type="presOf" srcId="{EC815110-5442-4A3A-8B5E-253BCBD84F00}" destId="{FE2F929B-C71F-4D17-A2A3-991B3A316534}" srcOrd="0" destOrd="0" presId="urn:microsoft.com/office/officeart/2005/8/layout/vList2"/>
    <dgm:cxn modelId="{A5127AF0-FB8F-428D-A7AB-DCB5AB6143E6}" srcId="{EC815110-5442-4A3A-8B5E-253BCBD84F00}" destId="{E139E42A-0A86-465D-9F24-8BB2EDABE05E}" srcOrd="2" destOrd="0" parTransId="{F35B40DE-B21B-460E-8B42-26C3B4A0E1C2}" sibTransId="{A9161FBA-6E2D-41CF-BE9D-A4452901F242}"/>
    <dgm:cxn modelId="{C3D44E5D-6ABB-4438-84C3-06BA56FE9BC6}" srcId="{EC815110-5442-4A3A-8B5E-253BCBD84F00}" destId="{0FC6E1A8-B281-48C3-845E-9D8620BC8D86}" srcOrd="0" destOrd="0" parTransId="{24495036-9097-4F8B-8873-D099C5540878}" sibTransId="{A59A56B8-744B-4471-AFDB-43854D70B141}"/>
    <dgm:cxn modelId="{E2015293-F9EA-43ED-9832-BC1750437315}" type="presParOf" srcId="{FE2F929B-C71F-4D17-A2A3-991B3A316534}" destId="{D51E83BB-6813-4F09-ACEE-CED7D76EE040}" srcOrd="0" destOrd="0" presId="urn:microsoft.com/office/officeart/2005/8/layout/vList2"/>
    <dgm:cxn modelId="{3AA867A8-9A5C-4620-BFD0-9AA6F8A8C772}" type="presParOf" srcId="{FE2F929B-C71F-4D17-A2A3-991B3A316534}" destId="{BBA18F37-350D-4852-8980-28DD4A08EFA8}" srcOrd="1" destOrd="0" presId="urn:microsoft.com/office/officeart/2005/8/layout/vList2"/>
    <dgm:cxn modelId="{8651BD5E-76D1-4635-8D83-23EE22384312}" type="presParOf" srcId="{FE2F929B-C71F-4D17-A2A3-991B3A316534}" destId="{55E0A5E3-6186-442A-9919-C1055EE45E33}" srcOrd="2" destOrd="0" presId="urn:microsoft.com/office/officeart/2005/8/layout/vList2"/>
    <dgm:cxn modelId="{CEEDF151-C8B8-4E0E-BCCB-1FC069264BD3}" type="presParOf" srcId="{FE2F929B-C71F-4D17-A2A3-991B3A316534}" destId="{DCE70AF2-1B7F-43FE-A2B8-635EABAA7E76}" srcOrd="3" destOrd="0" presId="urn:microsoft.com/office/officeart/2005/8/layout/vList2"/>
    <dgm:cxn modelId="{1A9798B9-502A-4503-B019-7FA816D26C35}" type="presParOf" srcId="{FE2F929B-C71F-4D17-A2A3-991B3A316534}" destId="{899745D3-2925-4646-8974-A19EB207669B}" srcOrd="4" destOrd="0" presId="urn:microsoft.com/office/officeart/2005/8/layout/vList2"/>
    <dgm:cxn modelId="{D899E029-F612-4C53-910E-47832328562E}" type="presParOf" srcId="{FE2F929B-C71F-4D17-A2A3-991B3A316534}" destId="{E8831F5C-9986-4247-9CD1-622E4698611E}" srcOrd="5" destOrd="0" presId="urn:microsoft.com/office/officeart/2005/8/layout/vList2"/>
    <dgm:cxn modelId="{7B4CF30E-55FF-4548-BCB7-A30123578359}" type="presParOf" srcId="{FE2F929B-C71F-4D17-A2A3-991B3A316534}" destId="{18E7F8DF-2515-4DE9-BB1E-8C0B40B48357}" srcOrd="6" destOrd="0" presId="urn:microsoft.com/office/officeart/2005/8/layout/vList2"/>
    <dgm:cxn modelId="{B759A03D-7989-4E94-B71B-765FA95B8F94}" type="presParOf" srcId="{FE2F929B-C71F-4D17-A2A3-991B3A316534}" destId="{0147FF81-2C85-42D0-9C08-E5796480CC57}"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9AD8B533-B3B9-4D37-9005-56C621583FAD}"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958D85A5-083E-470C-84F9-F01E57B386D9}">
      <dgm:prSet/>
      <dgm:spPr/>
      <dgm:t>
        <a:bodyPr/>
        <a:lstStyle/>
        <a:p>
          <a:pPr rtl="0"/>
          <a:r>
            <a:rPr lang="en-US"/>
            <a:t>Section 50 creates a fiction as under: </a:t>
          </a:r>
        </a:p>
      </dgm:t>
    </dgm:pt>
    <dgm:pt modelId="{83B23103-012B-454C-A722-6FC292492AE5}" type="parTrans" cxnId="{14609A83-AAFE-4462-A4D6-E0247B4F0192}">
      <dgm:prSet/>
      <dgm:spPr/>
      <dgm:t>
        <a:bodyPr/>
        <a:lstStyle/>
        <a:p>
          <a:endParaRPr lang="en-US"/>
        </a:p>
      </dgm:t>
    </dgm:pt>
    <dgm:pt modelId="{137B5A12-B6D1-4AB1-900E-35E42DB0CCC5}" type="sibTrans" cxnId="{14609A83-AAFE-4462-A4D6-E0247B4F0192}">
      <dgm:prSet/>
      <dgm:spPr/>
      <dgm:t>
        <a:bodyPr/>
        <a:lstStyle/>
        <a:p>
          <a:endParaRPr lang="en-US"/>
        </a:p>
      </dgm:t>
    </dgm:pt>
    <dgm:pt modelId="{828B1700-9D14-4799-A6D5-C4A4502327C3}">
      <dgm:prSet/>
      <dgm:spPr/>
      <dgm:t>
        <a:bodyPr/>
        <a:lstStyle/>
        <a:p>
          <a:pPr rtl="0"/>
          <a:r>
            <a:rPr lang="en-US" i="1"/>
            <a:t>Notwithstanding anything contained in clause (42A) of section 2, ……………………..the provisions of section 48 and 49 shall be subject to the following modifications………………..such excess shall be deemed to be the capital gains arising from the transfer of short-term capital assets”</a:t>
          </a:r>
          <a:endParaRPr lang="en-US"/>
        </a:p>
      </dgm:t>
    </dgm:pt>
    <dgm:pt modelId="{966786BE-607C-4F05-A233-75FE17C8CEFD}" type="parTrans" cxnId="{7AACDD7E-70CC-4B9B-A62F-E5AF3CA1C85A}">
      <dgm:prSet/>
      <dgm:spPr/>
      <dgm:t>
        <a:bodyPr/>
        <a:lstStyle/>
        <a:p>
          <a:endParaRPr lang="en-US"/>
        </a:p>
      </dgm:t>
    </dgm:pt>
    <dgm:pt modelId="{295B2197-4113-456A-B89D-FC8778059EA1}" type="sibTrans" cxnId="{7AACDD7E-70CC-4B9B-A62F-E5AF3CA1C85A}">
      <dgm:prSet/>
      <dgm:spPr/>
      <dgm:t>
        <a:bodyPr/>
        <a:lstStyle/>
        <a:p>
          <a:endParaRPr lang="en-US"/>
        </a:p>
      </dgm:t>
    </dgm:pt>
    <dgm:pt modelId="{5C45F7BC-54CE-48EB-AFD3-609BCEFCE6AB}">
      <dgm:prSet/>
      <dgm:spPr/>
      <dgm:t>
        <a:bodyPr/>
        <a:lstStyle/>
        <a:p>
          <a:pPr rtl="0"/>
          <a:r>
            <a:rPr lang="en-US"/>
            <a:t>The fiction created u/s. 50 is only in respect of section 48 and 49 and cannot extend to the purposes of making reinvestment u/s. 54EC. </a:t>
          </a:r>
        </a:p>
      </dgm:t>
    </dgm:pt>
    <dgm:pt modelId="{F80C6D9A-E250-4479-A37F-D48B30B8A67F}" type="parTrans" cxnId="{5300D296-05D4-44F4-AC3A-4DE7F4D55B09}">
      <dgm:prSet/>
      <dgm:spPr/>
      <dgm:t>
        <a:bodyPr/>
        <a:lstStyle/>
        <a:p>
          <a:endParaRPr lang="en-US"/>
        </a:p>
      </dgm:t>
    </dgm:pt>
    <dgm:pt modelId="{D34F537D-6164-418F-AFF4-7FDB9EC76D38}" type="sibTrans" cxnId="{5300D296-05D4-44F4-AC3A-4DE7F4D55B09}">
      <dgm:prSet/>
      <dgm:spPr/>
      <dgm:t>
        <a:bodyPr/>
        <a:lstStyle/>
        <a:p>
          <a:endParaRPr lang="en-US"/>
        </a:p>
      </dgm:t>
    </dgm:pt>
    <dgm:pt modelId="{E81060BE-0BAD-4D35-8D1C-F727D4A14E87}">
      <dgm:prSet/>
      <dgm:spPr/>
      <dgm:t>
        <a:bodyPr/>
        <a:lstStyle/>
        <a:p>
          <a:pPr rtl="0"/>
          <a:r>
            <a:rPr lang="en-IN" i="1"/>
            <a:t>The legal fiction created by the statute is to deem the capital gain as short-term capital gain and not to deem the asset as short-term capital asset. Therefore, it cannot be said that section 50 converts long-term capital asset into a short-term capital asset.</a:t>
          </a:r>
          <a:r>
            <a:rPr lang="en-IN"/>
            <a:t>”</a:t>
          </a:r>
          <a:endParaRPr lang="en-US"/>
        </a:p>
      </dgm:t>
    </dgm:pt>
    <dgm:pt modelId="{6373C75F-E1CA-4E80-B6BF-1FFC95B62246}" type="parTrans" cxnId="{965765E3-F904-42F8-ABDC-131085AF6BDA}">
      <dgm:prSet/>
      <dgm:spPr/>
      <dgm:t>
        <a:bodyPr/>
        <a:lstStyle/>
        <a:p>
          <a:endParaRPr lang="en-US"/>
        </a:p>
      </dgm:t>
    </dgm:pt>
    <dgm:pt modelId="{3B3AE475-9ED7-4968-934E-5C13FC43FE24}" type="sibTrans" cxnId="{965765E3-F904-42F8-ABDC-131085AF6BDA}">
      <dgm:prSet/>
      <dgm:spPr/>
      <dgm:t>
        <a:bodyPr/>
        <a:lstStyle/>
        <a:p>
          <a:endParaRPr lang="en-US"/>
        </a:p>
      </dgm:t>
    </dgm:pt>
    <dgm:pt modelId="{0066260B-C2D3-4CBA-B3E8-BA78C7DC1453}" type="pres">
      <dgm:prSet presAssocID="{9AD8B533-B3B9-4D37-9005-56C621583FAD}" presName="linear" presStyleCnt="0">
        <dgm:presLayoutVars>
          <dgm:animLvl val="lvl"/>
          <dgm:resizeHandles val="exact"/>
        </dgm:presLayoutVars>
      </dgm:prSet>
      <dgm:spPr/>
      <dgm:t>
        <a:bodyPr/>
        <a:lstStyle/>
        <a:p>
          <a:endParaRPr lang="en-GB"/>
        </a:p>
      </dgm:t>
    </dgm:pt>
    <dgm:pt modelId="{FF733B43-2C6C-4806-90C8-543F5DBD9E55}" type="pres">
      <dgm:prSet presAssocID="{958D85A5-083E-470C-84F9-F01E57B386D9}" presName="parentText" presStyleLbl="node1" presStyleIdx="0" presStyleCnt="2">
        <dgm:presLayoutVars>
          <dgm:chMax val="0"/>
          <dgm:bulletEnabled val="1"/>
        </dgm:presLayoutVars>
      </dgm:prSet>
      <dgm:spPr/>
      <dgm:t>
        <a:bodyPr/>
        <a:lstStyle/>
        <a:p>
          <a:endParaRPr lang="en-GB"/>
        </a:p>
      </dgm:t>
    </dgm:pt>
    <dgm:pt modelId="{B788B875-F8FD-4A58-A860-6B811F7807A5}" type="pres">
      <dgm:prSet presAssocID="{958D85A5-083E-470C-84F9-F01E57B386D9}" presName="childText" presStyleLbl="revTx" presStyleIdx="0" presStyleCnt="2">
        <dgm:presLayoutVars>
          <dgm:bulletEnabled val="1"/>
        </dgm:presLayoutVars>
      </dgm:prSet>
      <dgm:spPr/>
      <dgm:t>
        <a:bodyPr/>
        <a:lstStyle/>
        <a:p>
          <a:endParaRPr lang="en-GB"/>
        </a:p>
      </dgm:t>
    </dgm:pt>
    <dgm:pt modelId="{9C2AFDDF-C1AD-42BD-BA2B-BF1AC4B6E775}" type="pres">
      <dgm:prSet presAssocID="{5C45F7BC-54CE-48EB-AFD3-609BCEFCE6AB}" presName="parentText" presStyleLbl="node1" presStyleIdx="1" presStyleCnt="2">
        <dgm:presLayoutVars>
          <dgm:chMax val="0"/>
          <dgm:bulletEnabled val="1"/>
        </dgm:presLayoutVars>
      </dgm:prSet>
      <dgm:spPr/>
      <dgm:t>
        <a:bodyPr/>
        <a:lstStyle/>
        <a:p>
          <a:endParaRPr lang="en-GB"/>
        </a:p>
      </dgm:t>
    </dgm:pt>
    <dgm:pt modelId="{F7BC2F7F-2EEA-44BD-92A4-4A0FDB0158E7}" type="pres">
      <dgm:prSet presAssocID="{5C45F7BC-54CE-48EB-AFD3-609BCEFCE6AB}" presName="childText" presStyleLbl="revTx" presStyleIdx="1" presStyleCnt="2">
        <dgm:presLayoutVars>
          <dgm:bulletEnabled val="1"/>
        </dgm:presLayoutVars>
      </dgm:prSet>
      <dgm:spPr/>
      <dgm:t>
        <a:bodyPr/>
        <a:lstStyle/>
        <a:p>
          <a:endParaRPr lang="en-GB"/>
        </a:p>
      </dgm:t>
    </dgm:pt>
  </dgm:ptLst>
  <dgm:cxnLst>
    <dgm:cxn modelId="{5300D296-05D4-44F4-AC3A-4DE7F4D55B09}" srcId="{9AD8B533-B3B9-4D37-9005-56C621583FAD}" destId="{5C45F7BC-54CE-48EB-AFD3-609BCEFCE6AB}" srcOrd="1" destOrd="0" parTransId="{F80C6D9A-E250-4479-A37F-D48B30B8A67F}" sibTransId="{D34F537D-6164-418F-AFF4-7FDB9EC76D38}"/>
    <dgm:cxn modelId="{57A3F79B-ACEB-4008-85C5-CD855ABDD363}" type="presOf" srcId="{958D85A5-083E-470C-84F9-F01E57B386D9}" destId="{FF733B43-2C6C-4806-90C8-543F5DBD9E55}" srcOrd="0" destOrd="0" presId="urn:microsoft.com/office/officeart/2005/8/layout/vList2"/>
    <dgm:cxn modelId="{3DD011E4-E29A-4204-9258-0DE59284331A}" type="presOf" srcId="{5C45F7BC-54CE-48EB-AFD3-609BCEFCE6AB}" destId="{9C2AFDDF-C1AD-42BD-BA2B-BF1AC4B6E775}" srcOrd="0" destOrd="0" presId="urn:microsoft.com/office/officeart/2005/8/layout/vList2"/>
    <dgm:cxn modelId="{AB1ED1FD-E4AA-471B-9A50-789CC1932CC2}" type="presOf" srcId="{E81060BE-0BAD-4D35-8D1C-F727D4A14E87}" destId="{F7BC2F7F-2EEA-44BD-92A4-4A0FDB0158E7}" srcOrd="0" destOrd="0" presId="urn:microsoft.com/office/officeart/2005/8/layout/vList2"/>
    <dgm:cxn modelId="{14609A83-AAFE-4462-A4D6-E0247B4F0192}" srcId="{9AD8B533-B3B9-4D37-9005-56C621583FAD}" destId="{958D85A5-083E-470C-84F9-F01E57B386D9}" srcOrd="0" destOrd="0" parTransId="{83B23103-012B-454C-A722-6FC292492AE5}" sibTransId="{137B5A12-B6D1-4AB1-900E-35E42DB0CCC5}"/>
    <dgm:cxn modelId="{7AACDD7E-70CC-4B9B-A62F-E5AF3CA1C85A}" srcId="{958D85A5-083E-470C-84F9-F01E57B386D9}" destId="{828B1700-9D14-4799-A6D5-C4A4502327C3}" srcOrd="0" destOrd="0" parTransId="{966786BE-607C-4F05-A233-75FE17C8CEFD}" sibTransId="{295B2197-4113-456A-B89D-FC8778059EA1}"/>
    <dgm:cxn modelId="{D4E4A21D-29DA-45BF-A86D-72DE64408F7D}" type="presOf" srcId="{9AD8B533-B3B9-4D37-9005-56C621583FAD}" destId="{0066260B-C2D3-4CBA-B3E8-BA78C7DC1453}" srcOrd="0" destOrd="0" presId="urn:microsoft.com/office/officeart/2005/8/layout/vList2"/>
    <dgm:cxn modelId="{965765E3-F904-42F8-ABDC-131085AF6BDA}" srcId="{5C45F7BC-54CE-48EB-AFD3-609BCEFCE6AB}" destId="{E81060BE-0BAD-4D35-8D1C-F727D4A14E87}" srcOrd="0" destOrd="0" parTransId="{6373C75F-E1CA-4E80-B6BF-1FFC95B62246}" sibTransId="{3B3AE475-9ED7-4968-934E-5C13FC43FE24}"/>
    <dgm:cxn modelId="{DD82BDAE-A868-4C78-92AC-54317A3699FB}" type="presOf" srcId="{828B1700-9D14-4799-A6D5-C4A4502327C3}" destId="{B788B875-F8FD-4A58-A860-6B811F7807A5}" srcOrd="0" destOrd="0" presId="urn:microsoft.com/office/officeart/2005/8/layout/vList2"/>
    <dgm:cxn modelId="{DA2B63E5-BE39-4FBB-8D6F-AC6A7D5FED86}" type="presParOf" srcId="{0066260B-C2D3-4CBA-B3E8-BA78C7DC1453}" destId="{FF733B43-2C6C-4806-90C8-543F5DBD9E55}" srcOrd="0" destOrd="0" presId="urn:microsoft.com/office/officeart/2005/8/layout/vList2"/>
    <dgm:cxn modelId="{8735DD92-55D6-4C22-A6C0-CB08179C311D}" type="presParOf" srcId="{0066260B-C2D3-4CBA-B3E8-BA78C7DC1453}" destId="{B788B875-F8FD-4A58-A860-6B811F7807A5}" srcOrd="1" destOrd="0" presId="urn:microsoft.com/office/officeart/2005/8/layout/vList2"/>
    <dgm:cxn modelId="{F2A6227D-99AD-4209-9F8B-BEA13B5B6440}" type="presParOf" srcId="{0066260B-C2D3-4CBA-B3E8-BA78C7DC1453}" destId="{9C2AFDDF-C1AD-42BD-BA2B-BF1AC4B6E775}" srcOrd="2" destOrd="0" presId="urn:microsoft.com/office/officeart/2005/8/layout/vList2"/>
    <dgm:cxn modelId="{BD8273DB-2A87-45EC-B72D-39C917861905}" type="presParOf" srcId="{0066260B-C2D3-4CBA-B3E8-BA78C7DC1453}" destId="{F7BC2F7F-2EEA-44BD-92A4-4A0FDB0158E7}"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377F9E0F-1D8F-4DCF-A44E-1F4A3791A35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7A86F080-B73F-4D46-98D9-BB0E57CE569D}">
      <dgm:prSet/>
      <dgm:spPr/>
      <dgm:t>
        <a:bodyPr/>
        <a:lstStyle/>
        <a:p>
          <a:pPr rtl="0"/>
          <a:r>
            <a:rPr lang="en-US"/>
            <a:t>The issue is no more res-integra in the light of various judgments on the issue. U/s. 54-54F it is stated as under: </a:t>
          </a:r>
        </a:p>
      </dgm:t>
    </dgm:pt>
    <dgm:pt modelId="{7BA59F91-E319-46B3-A944-A74CB99D4C84}" type="parTrans" cxnId="{14EF0649-EF5C-4A83-A784-950B0AB751BA}">
      <dgm:prSet/>
      <dgm:spPr/>
      <dgm:t>
        <a:bodyPr/>
        <a:lstStyle/>
        <a:p>
          <a:endParaRPr lang="en-US"/>
        </a:p>
      </dgm:t>
    </dgm:pt>
    <dgm:pt modelId="{BA98E0AE-B3AF-4527-A792-DD2A3C23F691}" type="sibTrans" cxnId="{14EF0649-EF5C-4A83-A784-950B0AB751BA}">
      <dgm:prSet/>
      <dgm:spPr/>
      <dgm:t>
        <a:bodyPr/>
        <a:lstStyle/>
        <a:p>
          <a:endParaRPr lang="en-US"/>
        </a:p>
      </dgm:t>
    </dgm:pt>
    <dgm:pt modelId="{282DFB3B-8CE0-4479-9184-4410E2C6D72D}">
      <dgm:prSet/>
      <dgm:spPr/>
      <dgm:t>
        <a:bodyPr/>
        <a:lstStyle/>
        <a:p>
          <a:pPr rtl="0"/>
          <a:r>
            <a:rPr lang="en-US"/>
            <a:t>“The amount of the capital gain which is not appropriated by the assessee ………….. before the date of furnishing the return of income under section 139, shall be deposited………………”</a:t>
          </a:r>
        </a:p>
      </dgm:t>
    </dgm:pt>
    <dgm:pt modelId="{785EE17D-972A-492B-83C2-56806787F801}" type="parTrans" cxnId="{DA8199C2-A68A-477E-A07D-350AD6B54251}">
      <dgm:prSet/>
      <dgm:spPr/>
      <dgm:t>
        <a:bodyPr/>
        <a:lstStyle/>
        <a:p>
          <a:endParaRPr lang="en-US"/>
        </a:p>
      </dgm:t>
    </dgm:pt>
    <dgm:pt modelId="{5FB92DD6-9626-40CC-B12C-D2D4388E24AC}" type="sibTrans" cxnId="{DA8199C2-A68A-477E-A07D-350AD6B54251}">
      <dgm:prSet/>
      <dgm:spPr/>
      <dgm:t>
        <a:bodyPr/>
        <a:lstStyle/>
        <a:p>
          <a:endParaRPr lang="en-US"/>
        </a:p>
      </dgm:t>
    </dgm:pt>
    <dgm:pt modelId="{E85A569A-6A8D-4850-BC5B-8484C28F6541}">
      <dgm:prSet/>
      <dgm:spPr/>
      <dgm:t>
        <a:bodyPr/>
        <a:lstStyle/>
        <a:p>
          <a:pPr rtl="0"/>
          <a:r>
            <a:rPr lang="en-US"/>
            <a:t>Jurisprudence</a:t>
          </a:r>
        </a:p>
      </dgm:t>
    </dgm:pt>
    <dgm:pt modelId="{541A614C-9937-4F74-8F74-BC53FF2F6ECB}" type="parTrans" cxnId="{AFC73612-C42C-4B78-8134-EDC1CDF4804B}">
      <dgm:prSet/>
      <dgm:spPr/>
      <dgm:t>
        <a:bodyPr/>
        <a:lstStyle/>
        <a:p>
          <a:endParaRPr lang="en-US"/>
        </a:p>
      </dgm:t>
    </dgm:pt>
    <dgm:pt modelId="{4FFB84EA-2695-485D-90F4-CB94E639DFBD}" type="sibTrans" cxnId="{AFC73612-C42C-4B78-8134-EDC1CDF4804B}">
      <dgm:prSet/>
      <dgm:spPr/>
      <dgm:t>
        <a:bodyPr/>
        <a:lstStyle/>
        <a:p>
          <a:endParaRPr lang="en-US"/>
        </a:p>
      </dgm:t>
    </dgm:pt>
    <dgm:pt modelId="{1B832ABA-D653-47B8-86DB-C8F1CC43B568}">
      <dgm:prSet/>
      <dgm:spPr/>
      <dgm:t>
        <a:bodyPr/>
        <a:lstStyle/>
        <a:p>
          <a:pPr rtl="0"/>
          <a:r>
            <a:rPr lang="fi-FI"/>
            <a:t>Rajesh Kumar Jalan 286 ITR 274 (Gau)</a:t>
          </a:r>
          <a:endParaRPr lang="en-US"/>
        </a:p>
      </dgm:t>
    </dgm:pt>
    <dgm:pt modelId="{29AC23DB-B861-457E-A556-ECC623642938}" type="parTrans" cxnId="{D49991EE-7814-4975-AEA0-F62F59DA483E}">
      <dgm:prSet/>
      <dgm:spPr/>
      <dgm:t>
        <a:bodyPr/>
        <a:lstStyle/>
        <a:p>
          <a:endParaRPr lang="en-US"/>
        </a:p>
      </dgm:t>
    </dgm:pt>
    <dgm:pt modelId="{BEF2D393-D326-4D05-8C39-C207B2D275A1}" type="sibTrans" cxnId="{D49991EE-7814-4975-AEA0-F62F59DA483E}">
      <dgm:prSet/>
      <dgm:spPr/>
      <dgm:t>
        <a:bodyPr/>
        <a:lstStyle/>
        <a:p>
          <a:endParaRPr lang="en-US"/>
        </a:p>
      </dgm:t>
    </dgm:pt>
    <dgm:pt modelId="{937BBC65-07CE-42CC-986F-3D0C6F990604}">
      <dgm:prSet/>
      <dgm:spPr/>
      <dgm:t>
        <a:bodyPr/>
        <a:lstStyle/>
        <a:p>
          <a:pPr rtl="0"/>
          <a:r>
            <a:rPr lang="en-US"/>
            <a:t>(a)	Nipun Mehrotra 297 ITR (Trib.) 110 (Bang.)</a:t>
          </a:r>
        </a:p>
      </dgm:t>
    </dgm:pt>
    <dgm:pt modelId="{9A3E3F7D-4F62-4AA0-A5FB-940C4A4F7CF3}" type="parTrans" cxnId="{AE0BAD38-A7E4-4CF1-AA20-4C13C7FD1D07}">
      <dgm:prSet/>
      <dgm:spPr/>
      <dgm:t>
        <a:bodyPr/>
        <a:lstStyle/>
        <a:p>
          <a:endParaRPr lang="en-US"/>
        </a:p>
      </dgm:t>
    </dgm:pt>
    <dgm:pt modelId="{08499528-788F-45CF-84A8-9E2AE702D7B5}" type="sibTrans" cxnId="{AE0BAD38-A7E4-4CF1-AA20-4C13C7FD1D07}">
      <dgm:prSet/>
      <dgm:spPr/>
      <dgm:t>
        <a:bodyPr/>
        <a:lstStyle/>
        <a:p>
          <a:endParaRPr lang="en-US"/>
        </a:p>
      </dgm:t>
    </dgm:pt>
    <dgm:pt modelId="{6AA1E2BD-07CF-417E-8E58-AA640E808364}">
      <dgm:prSet/>
      <dgm:spPr/>
      <dgm:t>
        <a:bodyPr/>
        <a:lstStyle/>
        <a:p>
          <a:pPr rtl="0"/>
          <a:r>
            <a:rPr lang="en-US"/>
            <a:t>(b)	Fatima Bai 32 DTR 243 (Kar.)</a:t>
          </a:r>
        </a:p>
      </dgm:t>
    </dgm:pt>
    <dgm:pt modelId="{63AB15B7-3429-4AFC-A902-9DCD4788FA08}" type="parTrans" cxnId="{3F5F4251-7200-41CC-B4AC-A83E80E746D4}">
      <dgm:prSet/>
      <dgm:spPr/>
      <dgm:t>
        <a:bodyPr/>
        <a:lstStyle/>
        <a:p>
          <a:endParaRPr lang="en-US"/>
        </a:p>
      </dgm:t>
    </dgm:pt>
    <dgm:pt modelId="{B3950BB7-30CB-49E5-AFA2-81525905CA4F}" type="sibTrans" cxnId="{3F5F4251-7200-41CC-B4AC-A83E80E746D4}">
      <dgm:prSet/>
      <dgm:spPr/>
      <dgm:t>
        <a:bodyPr/>
        <a:lstStyle/>
        <a:p>
          <a:endParaRPr lang="en-US"/>
        </a:p>
      </dgm:t>
    </dgm:pt>
    <dgm:pt modelId="{2BF0F7CF-ED63-4AFB-85FD-257F0C826A83}">
      <dgm:prSet/>
      <dgm:spPr/>
      <dgm:t>
        <a:bodyPr/>
        <a:lstStyle/>
        <a:p>
          <a:pPr rtl="0"/>
          <a:r>
            <a:rPr lang="en-US"/>
            <a:t>(c)	P. Thirumoorthy 135 TTJ (Chennai)(UO) 75  </a:t>
          </a:r>
        </a:p>
      </dgm:t>
    </dgm:pt>
    <dgm:pt modelId="{1DE2EEE2-1CB7-443D-AACA-4B3031963CCF}" type="parTrans" cxnId="{C550BFE0-79D6-4B20-92A4-FCE84E4067A0}">
      <dgm:prSet/>
      <dgm:spPr/>
      <dgm:t>
        <a:bodyPr/>
        <a:lstStyle/>
        <a:p>
          <a:endParaRPr lang="en-US"/>
        </a:p>
      </dgm:t>
    </dgm:pt>
    <dgm:pt modelId="{C5704E39-F80F-46C9-9F75-C8DF09CD6065}" type="sibTrans" cxnId="{C550BFE0-79D6-4B20-92A4-FCE84E4067A0}">
      <dgm:prSet/>
      <dgm:spPr/>
      <dgm:t>
        <a:bodyPr/>
        <a:lstStyle/>
        <a:p>
          <a:endParaRPr lang="en-US"/>
        </a:p>
      </dgm:t>
    </dgm:pt>
    <dgm:pt modelId="{550AA624-6187-41FD-9191-05A6930186B0}">
      <dgm:prSet/>
      <dgm:spPr/>
      <dgm:t>
        <a:bodyPr/>
        <a:lstStyle/>
        <a:p>
          <a:pPr rtl="0"/>
          <a:r>
            <a:rPr lang="en-US"/>
            <a:t>(d)	CIT vs Jagriti Agrawal 339 ITR 610 (P &amp; H)</a:t>
          </a:r>
        </a:p>
      </dgm:t>
    </dgm:pt>
    <dgm:pt modelId="{46616136-19A2-4E39-B178-7716890300C6}" type="parTrans" cxnId="{B6AEBAC6-0E37-495C-8E96-C432A88DC14A}">
      <dgm:prSet/>
      <dgm:spPr/>
      <dgm:t>
        <a:bodyPr/>
        <a:lstStyle/>
        <a:p>
          <a:endParaRPr lang="en-US"/>
        </a:p>
      </dgm:t>
    </dgm:pt>
    <dgm:pt modelId="{CC0974FE-F1E3-48E8-8EBE-2CEF00568AA6}" type="sibTrans" cxnId="{B6AEBAC6-0E37-495C-8E96-C432A88DC14A}">
      <dgm:prSet/>
      <dgm:spPr/>
      <dgm:t>
        <a:bodyPr/>
        <a:lstStyle/>
        <a:p>
          <a:endParaRPr lang="en-US"/>
        </a:p>
      </dgm:t>
    </dgm:pt>
    <dgm:pt modelId="{54C98424-14E5-48DE-9312-422BE204279D}" type="pres">
      <dgm:prSet presAssocID="{377F9E0F-1D8F-4DCF-A44E-1F4A3791A35C}" presName="linear" presStyleCnt="0">
        <dgm:presLayoutVars>
          <dgm:animLvl val="lvl"/>
          <dgm:resizeHandles val="exact"/>
        </dgm:presLayoutVars>
      </dgm:prSet>
      <dgm:spPr/>
      <dgm:t>
        <a:bodyPr/>
        <a:lstStyle/>
        <a:p>
          <a:endParaRPr lang="en-GB"/>
        </a:p>
      </dgm:t>
    </dgm:pt>
    <dgm:pt modelId="{003653EE-4CF1-459E-BB5B-52FE35A40746}" type="pres">
      <dgm:prSet presAssocID="{7A86F080-B73F-4D46-98D9-BB0E57CE569D}" presName="parentText" presStyleLbl="node1" presStyleIdx="0" presStyleCnt="2">
        <dgm:presLayoutVars>
          <dgm:chMax val="0"/>
          <dgm:bulletEnabled val="1"/>
        </dgm:presLayoutVars>
      </dgm:prSet>
      <dgm:spPr/>
      <dgm:t>
        <a:bodyPr/>
        <a:lstStyle/>
        <a:p>
          <a:endParaRPr lang="en-GB"/>
        </a:p>
      </dgm:t>
    </dgm:pt>
    <dgm:pt modelId="{6374C6E7-2922-44BE-9F7E-0170BAFED341}" type="pres">
      <dgm:prSet presAssocID="{7A86F080-B73F-4D46-98D9-BB0E57CE569D}" presName="childText" presStyleLbl="revTx" presStyleIdx="0" presStyleCnt="2">
        <dgm:presLayoutVars>
          <dgm:bulletEnabled val="1"/>
        </dgm:presLayoutVars>
      </dgm:prSet>
      <dgm:spPr/>
      <dgm:t>
        <a:bodyPr/>
        <a:lstStyle/>
        <a:p>
          <a:endParaRPr lang="en-GB"/>
        </a:p>
      </dgm:t>
    </dgm:pt>
    <dgm:pt modelId="{A7F3B14C-4598-4002-81EB-9999A766DA17}" type="pres">
      <dgm:prSet presAssocID="{E85A569A-6A8D-4850-BC5B-8484C28F6541}" presName="parentText" presStyleLbl="node1" presStyleIdx="1" presStyleCnt="2">
        <dgm:presLayoutVars>
          <dgm:chMax val="0"/>
          <dgm:bulletEnabled val="1"/>
        </dgm:presLayoutVars>
      </dgm:prSet>
      <dgm:spPr/>
      <dgm:t>
        <a:bodyPr/>
        <a:lstStyle/>
        <a:p>
          <a:endParaRPr lang="en-GB"/>
        </a:p>
      </dgm:t>
    </dgm:pt>
    <dgm:pt modelId="{9A42463A-4EA9-493E-AE1F-80245A0FBCF1}" type="pres">
      <dgm:prSet presAssocID="{E85A569A-6A8D-4850-BC5B-8484C28F6541}" presName="childText" presStyleLbl="revTx" presStyleIdx="1" presStyleCnt="2">
        <dgm:presLayoutVars>
          <dgm:bulletEnabled val="1"/>
        </dgm:presLayoutVars>
      </dgm:prSet>
      <dgm:spPr/>
      <dgm:t>
        <a:bodyPr/>
        <a:lstStyle/>
        <a:p>
          <a:endParaRPr lang="en-GB"/>
        </a:p>
      </dgm:t>
    </dgm:pt>
  </dgm:ptLst>
  <dgm:cxnLst>
    <dgm:cxn modelId="{C550BFE0-79D6-4B20-92A4-FCE84E4067A0}" srcId="{E85A569A-6A8D-4850-BC5B-8484C28F6541}" destId="{2BF0F7CF-ED63-4AFB-85FD-257F0C826A83}" srcOrd="3" destOrd="0" parTransId="{1DE2EEE2-1CB7-443D-AACA-4B3031963CCF}" sibTransId="{C5704E39-F80F-46C9-9F75-C8DF09CD6065}"/>
    <dgm:cxn modelId="{A0C8C594-C833-45D0-A8ED-5B62B6C018B3}" type="presOf" srcId="{2BF0F7CF-ED63-4AFB-85FD-257F0C826A83}" destId="{9A42463A-4EA9-493E-AE1F-80245A0FBCF1}" srcOrd="0" destOrd="3" presId="urn:microsoft.com/office/officeart/2005/8/layout/vList2"/>
    <dgm:cxn modelId="{2D357706-AC87-4079-A02A-A9C0E3BCA5A4}" type="presOf" srcId="{937BBC65-07CE-42CC-986F-3D0C6F990604}" destId="{9A42463A-4EA9-493E-AE1F-80245A0FBCF1}" srcOrd="0" destOrd="1" presId="urn:microsoft.com/office/officeart/2005/8/layout/vList2"/>
    <dgm:cxn modelId="{4EEAEF05-D24A-4BC3-889C-AB33B65CD0E5}" type="presOf" srcId="{377F9E0F-1D8F-4DCF-A44E-1F4A3791A35C}" destId="{54C98424-14E5-48DE-9312-422BE204279D}" srcOrd="0" destOrd="0" presId="urn:microsoft.com/office/officeart/2005/8/layout/vList2"/>
    <dgm:cxn modelId="{B6AEBAC6-0E37-495C-8E96-C432A88DC14A}" srcId="{E85A569A-6A8D-4850-BC5B-8484C28F6541}" destId="{550AA624-6187-41FD-9191-05A6930186B0}" srcOrd="4" destOrd="0" parTransId="{46616136-19A2-4E39-B178-7716890300C6}" sibTransId="{CC0974FE-F1E3-48E8-8EBE-2CEF00568AA6}"/>
    <dgm:cxn modelId="{D767643B-8481-4490-94D6-0C1DBB89DFEC}" type="presOf" srcId="{6AA1E2BD-07CF-417E-8E58-AA640E808364}" destId="{9A42463A-4EA9-493E-AE1F-80245A0FBCF1}" srcOrd="0" destOrd="2" presId="urn:microsoft.com/office/officeart/2005/8/layout/vList2"/>
    <dgm:cxn modelId="{670F4B9B-B10D-47CE-ABA0-9FF1BDEFC9BC}" type="presOf" srcId="{282DFB3B-8CE0-4479-9184-4410E2C6D72D}" destId="{6374C6E7-2922-44BE-9F7E-0170BAFED341}" srcOrd="0" destOrd="0" presId="urn:microsoft.com/office/officeart/2005/8/layout/vList2"/>
    <dgm:cxn modelId="{4057CF78-8C88-4337-B06A-AC1C21D12657}" type="presOf" srcId="{550AA624-6187-41FD-9191-05A6930186B0}" destId="{9A42463A-4EA9-493E-AE1F-80245A0FBCF1}" srcOrd="0" destOrd="4" presId="urn:microsoft.com/office/officeart/2005/8/layout/vList2"/>
    <dgm:cxn modelId="{CAB9CA5C-23FD-40A4-941B-A587778FB854}" type="presOf" srcId="{E85A569A-6A8D-4850-BC5B-8484C28F6541}" destId="{A7F3B14C-4598-4002-81EB-9999A766DA17}" srcOrd="0" destOrd="0" presId="urn:microsoft.com/office/officeart/2005/8/layout/vList2"/>
    <dgm:cxn modelId="{0988C97E-3C81-44B9-AED8-09FF7C94DF72}" type="presOf" srcId="{7A86F080-B73F-4D46-98D9-BB0E57CE569D}" destId="{003653EE-4CF1-459E-BB5B-52FE35A40746}" srcOrd="0" destOrd="0" presId="urn:microsoft.com/office/officeart/2005/8/layout/vList2"/>
    <dgm:cxn modelId="{D49991EE-7814-4975-AEA0-F62F59DA483E}" srcId="{E85A569A-6A8D-4850-BC5B-8484C28F6541}" destId="{1B832ABA-D653-47B8-86DB-C8F1CC43B568}" srcOrd="0" destOrd="0" parTransId="{29AC23DB-B861-457E-A556-ECC623642938}" sibTransId="{BEF2D393-D326-4D05-8C39-C207B2D275A1}"/>
    <dgm:cxn modelId="{04542DA0-6223-4191-A9EA-C66F45A8B634}" type="presOf" srcId="{1B832ABA-D653-47B8-86DB-C8F1CC43B568}" destId="{9A42463A-4EA9-493E-AE1F-80245A0FBCF1}" srcOrd="0" destOrd="0" presId="urn:microsoft.com/office/officeart/2005/8/layout/vList2"/>
    <dgm:cxn modelId="{DA8199C2-A68A-477E-A07D-350AD6B54251}" srcId="{7A86F080-B73F-4D46-98D9-BB0E57CE569D}" destId="{282DFB3B-8CE0-4479-9184-4410E2C6D72D}" srcOrd="0" destOrd="0" parTransId="{785EE17D-972A-492B-83C2-56806787F801}" sibTransId="{5FB92DD6-9626-40CC-B12C-D2D4388E24AC}"/>
    <dgm:cxn modelId="{AFC73612-C42C-4B78-8134-EDC1CDF4804B}" srcId="{377F9E0F-1D8F-4DCF-A44E-1F4A3791A35C}" destId="{E85A569A-6A8D-4850-BC5B-8484C28F6541}" srcOrd="1" destOrd="0" parTransId="{541A614C-9937-4F74-8F74-BC53FF2F6ECB}" sibTransId="{4FFB84EA-2695-485D-90F4-CB94E639DFBD}"/>
    <dgm:cxn modelId="{AE0BAD38-A7E4-4CF1-AA20-4C13C7FD1D07}" srcId="{E85A569A-6A8D-4850-BC5B-8484C28F6541}" destId="{937BBC65-07CE-42CC-986F-3D0C6F990604}" srcOrd="1" destOrd="0" parTransId="{9A3E3F7D-4F62-4AA0-A5FB-940C4A4F7CF3}" sibTransId="{08499528-788F-45CF-84A8-9E2AE702D7B5}"/>
    <dgm:cxn modelId="{14EF0649-EF5C-4A83-A784-950B0AB751BA}" srcId="{377F9E0F-1D8F-4DCF-A44E-1F4A3791A35C}" destId="{7A86F080-B73F-4D46-98D9-BB0E57CE569D}" srcOrd="0" destOrd="0" parTransId="{7BA59F91-E319-46B3-A944-A74CB99D4C84}" sibTransId="{BA98E0AE-B3AF-4527-A792-DD2A3C23F691}"/>
    <dgm:cxn modelId="{3F5F4251-7200-41CC-B4AC-A83E80E746D4}" srcId="{E85A569A-6A8D-4850-BC5B-8484C28F6541}" destId="{6AA1E2BD-07CF-417E-8E58-AA640E808364}" srcOrd="2" destOrd="0" parTransId="{63AB15B7-3429-4AFC-A902-9DCD4788FA08}" sibTransId="{B3950BB7-30CB-49E5-AFA2-81525905CA4F}"/>
    <dgm:cxn modelId="{09E52DEE-8CFB-495C-B8F6-9A5820D956F7}" type="presParOf" srcId="{54C98424-14E5-48DE-9312-422BE204279D}" destId="{003653EE-4CF1-459E-BB5B-52FE35A40746}" srcOrd="0" destOrd="0" presId="urn:microsoft.com/office/officeart/2005/8/layout/vList2"/>
    <dgm:cxn modelId="{DC1D98BF-9491-468C-BA96-6F660385852D}" type="presParOf" srcId="{54C98424-14E5-48DE-9312-422BE204279D}" destId="{6374C6E7-2922-44BE-9F7E-0170BAFED341}" srcOrd="1" destOrd="0" presId="urn:microsoft.com/office/officeart/2005/8/layout/vList2"/>
    <dgm:cxn modelId="{726864F1-67F2-4613-892C-2D871FF18CBB}" type="presParOf" srcId="{54C98424-14E5-48DE-9312-422BE204279D}" destId="{A7F3B14C-4598-4002-81EB-9999A766DA17}" srcOrd="2" destOrd="0" presId="urn:microsoft.com/office/officeart/2005/8/layout/vList2"/>
    <dgm:cxn modelId="{B0A1F14B-9057-4618-BA2B-27D943BC71FF}" type="presParOf" srcId="{54C98424-14E5-48DE-9312-422BE204279D}" destId="{9A42463A-4EA9-493E-AE1F-80245A0FBCF1}"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C92822A3-FD6A-4586-A1F7-4AF4D118205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0AD2A85D-B736-4274-B138-D667F0C9103F}">
      <dgm:prSet/>
      <dgm:spPr/>
      <dgm:t>
        <a:bodyPr/>
        <a:lstStyle/>
        <a:p>
          <a:pPr rtl="0"/>
          <a:r>
            <a:rPr lang="en-US"/>
            <a:t>Powers u/s. 143(1) are limited to prima-facie mistake apparent on record. If the assessee has offered the actual consideration:</a:t>
          </a:r>
        </a:p>
      </dgm:t>
    </dgm:pt>
    <dgm:pt modelId="{75181BC1-9503-4F62-BC53-7D77676A1102}" type="parTrans" cxnId="{505D984E-84A0-4976-98E2-8224E12AF9D4}">
      <dgm:prSet/>
      <dgm:spPr/>
      <dgm:t>
        <a:bodyPr/>
        <a:lstStyle/>
        <a:p>
          <a:endParaRPr lang="en-US"/>
        </a:p>
      </dgm:t>
    </dgm:pt>
    <dgm:pt modelId="{5BB4A25A-AB6B-47C0-8CB0-9F44AD3F3459}" type="sibTrans" cxnId="{505D984E-84A0-4976-98E2-8224E12AF9D4}">
      <dgm:prSet/>
      <dgm:spPr/>
      <dgm:t>
        <a:bodyPr/>
        <a:lstStyle/>
        <a:p>
          <a:endParaRPr lang="en-US"/>
        </a:p>
      </dgm:t>
    </dgm:pt>
    <dgm:pt modelId="{8E0BDA4E-61A6-4AD9-B5FD-495B532460CC}">
      <dgm:prSet/>
      <dgm:spPr/>
      <dgm:t>
        <a:bodyPr/>
        <a:lstStyle/>
        <a:p>
          <a:pPr rtl="0"/>
          <a:r>
            <a:rPr lang="en-US"/>
            <a:t>Grievance redressal mechanism. </a:t>
          </a:r>
        </a:p>
      </dgm:t>
    </dgm:pt>
    <dgm:pt modelId="{781DA6DB-9B73-40F1-8A39-52E0AA0CBF8C}" type="parTrans" cxnId="{0EA138F0-2248-4F65-A4F2-1FF826806E0F}">
      <dgm:prSet/>
      <dgm:spPr/>
      <dgm:t>
        <a:bodyPr/>
        <a:lstStyle/>
        <a:p>
          <a:endParaRPr lang="en-US"/>
        </a:p>
      </dgm:t>
    </dgm:pt>
    <dgm:pt modelId="{5753A07B-78E6-405E-B628-A291BB799A70}" type="sibTrans" cxnId="{0EA138F0-2248-4F65-A4F2-1FF826806E0F}">
      <dgm:prSet/>
      <dgm:spPr/>
      <dgm:t>
        <a:bodyPr/>
        <a:lstStyle/>
        <a:p>
          <a:endParaRPr lang="en-US"/>
        </a:p>
      </dgm:t>
    </dgm:pt>
    <dgm:pt modelId="{947C805F-A725-43CC-82D5-463308EFCAE2}">
      <dgm:prSet/>
      <dgm:spPr/>
      <dgm:t>
        <a:bodyPr/>
        <a:lstStyle/>
        <a:p>
          <a:pPr rtl="0"/>
          <a:r>
            <a:rPr lang="en-US"/>
            <a:t>It is not a prima-facie mistake. </a:t>
          </a:r>
        </a:p>
      </dgm:t>
    </dgm:pt>
    <dgm:pt modelId="{F825B73A-0ED6-4DED-9235-4469EFBDC7BD}" type="parTrans" cxnId="{D9FF3A9B-0FCF-498F-86C3-0967D8E3B664}">
      <dgm:prSet/>
      <dgm:spPr/>
      <dgm:t>
        <a:bodyPr/>
        <a:lstStyle/>
        <a:p>
          <a:endParaRPr lang="en-US"/>
        </a:p>
      </dgm:t>
    </dgm:pt>
    <dgm:pt modelId="{D1B1F0BF-853B-4CCC-99FD-F840C94CAF52}" type="sibTrans" cxnId="{D9FF3A9B-0FCF-498F-86C3-0967D8E3B664}">
      <dgm:prSet/>
      <dgm:spPr/>
      <dgm:t>
        <a:bodyPr/>
        <a:lstStyle/>
        <a:p>
          <a:endParaRPr lang="en-US"/>
        </a:p>
      </dgm:t>
    </dgm:pt>
    <dgm:pt modelId="{6456A207-26D0-4F0E-9986-53C059704001}">
      <dgm:prSet/>
      <dgm:spPr/>
      <dgm:t>
        <a:bodyPr/>
        <a:lstStyle/>
        <a:p>
          <a:pPr rtl="0"/>
          <a:r>
            <a:rPr lang="en-US"/>
            <a:t>A rectification or appeal against order u/s. 143(1) may be a proper solution.</a:t>
          </a:r>
        </a:p>
      </dgm:t>
    </dgm:pt>
    <dgm:pt modelId="{A0C6B4EE-7A9F-4A64-AF5C-71A6E8368104}" type="parTrans" cxnId="{CE849E3C-6D93-409F-90DE-EF46D8075111}">
      <dgm:prSet/>
      <dgm:spPr/>
      <dgm:t>
        <a:bodyPr/>
        <a:lstStyle/>
        <a:p>
          <a:endParaRPr lang="en-US"/>
        </a:p>
      </dgm:t>
    </dgm:pt>
    <dgm:pt modelId="{D544A55D-C8CB-4A71-9747-14B3D5C01BB5}" type="sibTrans" cxnId="{CE849E3C-6D93-409F-90DE-EF46D8075111}">
      <dgm:prSet/>
      <dgm:spPr/>
      <dgm:t>
        <a:bodyPr/>
        <a:lstStyle/>
        <a:p>
          <a:endParaRPr lang="en-US"/>
        </a:p>
      </dgm:t>
    </dgm:pt>
    <dgm:pt modelId="{AC5465E3-1928-4F53-BBEB-13B682A536B7}" type="pres">
      <dgm:prSet presAssocID="{C92822A3-FD6A-4586-A1F7-4AF4D1182056}" presName="linear" presStyleCnt="0">
        <dgm:presLayoutVars>
          <dgm:animLvl val="lvl"/>
          <dgm:resizeHandles val="exact"/>
        </dgm:presLayoutVars>
      </dgm:prSet>
      <dgm:spPr/>
      <dgm:t>
        <a:bodyPr/>
        <a:lstStyle/>
        <a:p>
          <a:endParaRPr lang="en-GB"/>
        </a:p>
      </dgm:t>
    </dgm:pt>
    <dgm:pt modelId="{149927F0-578C-436D-BB84-8450E1DE933F}" type="pres">
      <dgm:prSet presAssocID="{0AD2A85D-B736-4274-B138-D667F0C9103F}" presName="parentText" presStyleLbl="node1" presStyleIdx="0" presStyleCnt="1">
        <dgm:presLayoutVars>
          <dgm:chMax val="0"/>
          <dgm:bulletEnabled val="1"/>
        </dgm:presLayoutVars>
      </dgm:prSet>
      <dgm:spPr/>
      <dgm:t>
        <a:bodyPr/>
        <a:lstStyle/>
        <a:p>
          <a:endParaRPr lang="en-GB"/>
        </a:p>
      </dgm:t>
    </dgm:pt>
    <dgm:pt modelId="{809D0DFC-EC42-493E-AD03-DDBF66901BED}" type="pres">
      <dgm:prSet presAssocID="{0AD2A85D-B736-4274-B138-D667F0C9103F}" presName="childText" presStyleLbl="revTx" presStyleIdx="0" presStyleCnt="1">
        <dgm:presLayoutVars>
          <dgm:bulletEnabled val="1"/>
        </dgm:presLayoutVars>
      </dgm:prSet>
      <dgm:spPr/>
      <dgm:t>
        <a:bodyPr/>
        <a:lstStyle/>
        <a:p>
          <a:endParaRPr lang="en-GB"/>
        </a:p>
      </dgm:t>
    </dgm:pt>
  </dgm:ptLst>
  <dgm:cxnLst>
    <dgm:cxn modelId="{CE849E3C-6D93-409F-90DE-EF46D8075111}" srcId="{0AD2A85D-B736-4274-B138-D667F0C9103F}" destId="{6456A207-26D0-4F0E-9986-53C059704001}" srcOrd="2" destOrd="0" parTransId="{A0C6B4EE-7A9F-4A64-AF5C-71A6E8368104}" sibTransId="{D544A55D-C8CB-4A71-9747-14B3D5C01BB5}"/>
    <dgm:cxn modelId="{505D984E-84A0-4976-98E2-8224E12AF9D4}" srcId="{C92822A3-FD6A-4586-A1F7-4AF4D1182056}" destId="{0AD2A85D-B736-4274-B138-D667F0C9103F}" srcOrd="0" destOrd="0" parTransId="{75181BC1-9503-4F62-BC53-7D77676A1102}" sibTransId="{5BB4A25A-AB6B-47C0-8CB0-9F44AD3F3459}"/>
    <dgm:cxn modelId="{F3664D47-F3F3-4274-86BF-7B31DFC439EC}" type="presOf" srcId="{6456A207-26D0-4F0E-9986-53C059704001}" destId="{809D0DFC-EC42-493E-AD03-DDBF66901BED}" srcOrd="0" destOrd="2" presId="urn:microsoft.com/office/officeart/2005/8/layout/vList2"/>
    <dgm:cxn modelId="{301D2E8A-9194-4494-A8D6-812444FF195B}" type="presOf" srcId="{0AD2A85D-B736-4274-B138-D667F0C9103F}" destId="{149927F0-578C-436D-BB84-8450E1DE933F}" srcOrd="0" destOrd="0" presId="urn:microsoft.com/office/officeart/2005/8/layout/vList2"/>
    <dgm:cxn modelId="{D9FF3A9B-0FCF-498F-86C3-0967D8E3B664}" srcId="{0AD2A85D-B736-4274-B138-D667F0C9103F}" destId="{947C805F-A725-43CC-82D5-463308EFCAE2}" srcOrd="1" destOrd="0" parTransId="{F825B73A-0ED6-4DED-9235-4469EFBDC7BD}" sibTransId="{D1B1F0BF-853B-4CCC-99FD-F840C94CAF52}"/>
    <dgm:cxn modelId="{39B43C7A-0405-4D74-9DBC-FBBD88BCA016}" type="presOf" srcId="{8E0BDA4E-61A6-4AD9-B5FD-495B532460CC}" destId="{809D0DFC-EC42-493E-AD03-DDBF66901BED}" srcOrd="0" destOrd="0" presId="urn:microsoft.com/office/officeart/2005/8/layout/vList2"/>
    <dgm:cxn modelId="{0EA138F0-2248-4F65-A4F2-1FF826806E0F}" srcId="{0AD2A85D-B736-4274-B138-D667F0C9103F}" destId="{8E0BDA4E-61A6-4AD9-B5FD-495B532460CC}" srcOrd="0" destOrd="0" parTransId="{781DA6DB-9B73-40F1-8A39-52E0AA0CBF8C}" sibTransId="{5753A07B-78E6-405E-B628-A291BB799A70}"/>
    <dgm:cxn modelId="{F3D81F57-27DB-4ADC-B114-6CA3A2D5B278}" type="presOf" srcId="{947C805F-A725-43CC-82D5-463308EFCAE2}" destId="{809D0DFC-EC42-493E-AD03-DDBF66901BED}" srcOrd="0" destOrd="1" presId="urn:microsoft.com/office/officeart/2005/8/layout/vList2"/>
    <dgm:cxn modelId="{AF37B17D-211A-4DC3-81D7-2129FBB9D2AC}" type="presOf" srcId="{C92822A3-FD6A-4586-A1F7-4AF4D1182056}" destId="{AC5465E3-1928-4F53-BBEB-13B682A536B7}" srcOrd="0" destOrd="0" presId="urn:microsoft.com/office/officeart/2005/8/layout/vList2"/>
    <dgm:cxn modelId="{A4197676-A5DE-4796-A783-DB265FD7B6D4}" type="presParOf" srcId="{AC5465E3-1928-4F53-BBEB-13B682A536B7}" destId="{149927F0-578C-436D-BB84-8450E1DE933F}" srcOrd="0" destOrd="0" presId="urn:microsoft.com/office/officeart/2005/8/layout/vList2"/>
    <dgm:cxn modelId="{C294BF83-60FD-4EDE-B2BC-2835C8401444}" type="presParOf" srcId="{AC5465E3-1928-4F53-BBEB-13B682A536B7}" destId="{809D0DFC-EC42-493E-AD03-DDBF66901BED}"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ED45E8B8-A6CE-4A52-8BD8-E4E9AA62A083}"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D2C0E175-C6FA-496D-80B3-73D90E90E52D}">
      <dgm:prSet/>
      <dgm:spPr/>
      <dgm:t>
        <a:bodyPr/>
        <a:lstStyle/>
        <a:p>
          <a:pPr rtl="0"/>
          <a:r>
            <a:rPr lang="en-US" i="1"/>
            <a:t>Sunil Kumar Agarwal 372 ITR 83 (Cal.), </a:t>
          </a:r>
          <a:endParaRPr lang="en-US"/>
        </a:p>
      </dgm:t>
    </dgm:pt>
    <dgm:pt modelId="{E8941C22-D8BD-4B31-966B-2239253E60EA}" type="parTrans" cxnId="{4DA310FF-4236-4495-A0E5-4509DBFE7618}">
      <dgm:prSet/>
      <dgm:spPr/>
      <dgm:t>
        <a:bodyPr/>
        <a:lstStyle/>
        <a:p>
          <a:endParaRPr lang="en-US"/>
        </a:p>
      </dgm:t>
    </dgm:pt>
    <dgm:pt modelId="{21D78894-BE41-475E-AB96-4A2ECB03F203}" type="sibTrans" cxnId="{4DA310FF-4236-4495-A0E5-4509DBFE7618}">
      <dgm:prSet/>
      <dgm:spPr/>
      <dgm:t>
        <a:bodyPr/>
        <a:lstStyle/>
        <a:p>
          <a:endParaRPr lang="en-US"/>
        </a:p>
      </dgm:t>
    </dgm:pt>
    <dgm:pt modelId="{F52BF592-E2EF-4125-97AC-B97C4FC6107A}">
      <dgm:prSet/>
      <dgm:spPr/>
      <dgm:t>
        <a:bodyPr/>
        <a:lstStyle/>
        <a:p>
          <a:pPr rtl="0"/>
          <a:r>
            <a:rPr lang="en-US"/>
            <a:t>reference to the Valuation Officer shall be made u/s. 50C(2), even if the assessee did not pray for making reference to Valuation Officer. </a:t>
          </a:r>
        </a:p>
      </dgm:t>
    </dgm:pt>
    <dgm:pt modelId="{421D05EB-88F0-46A0-A512-D5E074A873FA}" type="parTrans" cxnId="{3EC529F7-552A-4C10-A6A4-C23A974936F8}">
      <dgm:prSet/>
      <dgm:spPr/>
      <dgm:t>
        <a:bodyPr/>
        <a:lstStyle/>
        <a:p>
          <a:endParaRPr lang="en-US"/>
        </a:p>
      </dgm:t>
    </dgm:pt>
    <dgm:pt modelId="{6AC67C4C-5199-4566-BC44-A88C00D54D3C}" type="sibTrans" cxnId="{3EC529F7-552A-4C10-A6A4-C23A974936F8}">
      <dgm:prSet/>
      <dgm:spPr/>
      <dgm:t>
        <a:bodyPr/>
        <a:lstStyle/>
        <a:p>
          <a:endParaRPr lang="en-US"/>
        </a:p>
      </dgm:t>
    </dgm:pt>
    <dgm:pt modelId="{8BFB4016-8FEC-4081-B28A-89F5636CC636}" type="pres">
      <dgm:prSet presAssocID="{ED45E8B8-A6CE-4A52-8BD8-E4E9AA62A083}" presName="linear" presStyleCnt="0">
        <dgm:presLayoutVars>
          <dgm:animLvl val="lvl"/>
          <dgm:resizeHandles val="exact"/>
        </dgm:presLayoutVars>
      </dgm:prSet>
      <dgm:spPr/>
      <dgm:t>
        <a:bodyPr/>
        <a:lstStyle/>
        <a:p>
          <a:endParaRPr lang="en-GB"/>
        </a:p>
      </dgm:t>
    </dgm:pt>
    <dgm:pt modelId="{DEE6B5D8-CD2B-4851-9CAC-57F338CC4656}" type="pres">
      <dgm:prSet presAssocID="{D2C0E175-C6FA-496D-80B3-73D90E90E52D}" presName="parentText" presStyleLbl="node1" presStyleIdx="0" presStyleCnt="1">
        <dgm:presLayoutVars>
          <dgm:chMax val="0"/>
          <dgm:bulletEnabled val="1"/>
        </dgm:presLayoutVars>
      </dgm:prSet>
      <dgm:spPr/>
      <dgm:t>
        <a:bodyPr/>
        <a:lstStyle/>
        <a:p>
          <a:endParaRPr lang="en-GB"/>
        </a:p>
      </dgm:t>
    </dgm:pt>
    <dgm:pt modelId="{6E7BE18A-AA81-43FE-887F-6FF70289A110}" type="pres">
      <dgm:prSet presAssocID="{D2C0E175-C6FA-496D-80B3-73D90E90E52D}" presName="childText" presStyleLbl="revTx" presStyleIdx="0" presStyleCnt="1">
        <dgm:presLayoutVars>
          <dgm:bulletEnabled val="1"/>
        </dgm:presLayoutVars>
      </dgm:prSet>
      <dgm:spPr/>
      <dgm:t>
        <a:bodyPr/>
        <a:lstStyle/>
        <a:p>
          <a:endParaRPr lang="en-GB"/>
        </a:p>
      </dgm:t>
    </dgm:pt>
  </dgm:ptLst>
  <dgm:cxnLst>
    <dgm:cxn modelId="{1D616F1A-C4D1-457D-BD60-AAA994F35BEF}" type="presOf" srcId="{F52BF592-E2EF-4125-97AC-B97C4FC6107A}" destId="{6E7BE18A-AA81-43FE-887F-6FF70289A110}" srcOrd="0" destOrd="0" presId="urn:microsoft.com/office/officeart/2005/8/layout/vList2"/>
    <dgm:cxn modelId="{7318AC9E-8F68-4040-A049-2CC20D416989}" type="presOf" srcId="{ED45E8B8-A6CE-4A52-8BD8-E4E9AA62A083}" destId="{8BFB4016-8FEC-4081-B28A-89F5636CC636}" srcOrd="0" destOrd="0" presId="urn:microsoft.com/office/officeart/2005/8/layout/vList2"/>
    <dgm:cxn modelId="{4DA310FF-4236-4495-A0E5-4509DBFE7618}" srcId="{ED45E8B8-A6CE-4A52-8BD8-E4E9AA62A083}" destId="{D2C0E175-C6FA-496D-80B3-73D90E90E52D}" srcOrd="0" destOrd="0" parTransId="{E8941C22-D8BD-4B31-966B-2239253E60EA}" sibTransId="{21D78894-BE41-475E-AB96-4A2ECB03F203}"/>
    <dgm:cxn modelId="{FC85763B-6105-4EBD-AB30-3F24365E4BFA}" type="presOf" srcId="{D2C0E175-C6FA-496D-80B3-73D90E90E52D}" destId="{DEE6B5D8-CD2B-4851-9CAC-57F338CC4656}" srcOrd="0" destOrd="0" presId="urn:microsoft.com/office/officeart/2005/8/layout/vList2"/>
    <dgm:cxn modelId="{3EC529F7-552A-4C10-A6A4-C23A974936F8}" srcId="{D2C0E175-C6FA-496D-80B3-73D90E90E52D}" destId="{F52BF592-E2EF-4125-97AC-B97C4FC6107A}" srcOrd="0" destOrd="0" parTransId="{421D05EB-88F0-46A0-A512-D5E074A873FA}" sibTransId="{6AC67C4C-5199-4566-BC44-A88C00D54D3C}"/>
    <dgm:cxn modelId="{387688C3-7C5E-4A47-B65A-3B70CD4D8AD0}" type="presParOf" srcId="{8BFB4016-8FEC-4081-B28A-89F5636CC636}" destId="{DEE6B5D8-CD2B-4851-9CAC-57F338CC4656}" srcOrd="0" destOrd="0" presId="urn:microsoft.com/office/officeart/2005/8/layout/vList2"/>
    <dgm:cxn modelId="{2F386DAA-39F6-4623-8990-03F3D3FB6665}" type="presParOf" srcId="{8BFB4016-8FEC-4081-B28A-89F5636CC636}" destId="{6E7BE18A-AA81-43FE-887F-6FF70289A110}"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11B7F481-1D20-4BB5-A72C-918F0CC9853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C62AFF42-2FAD-4E4B-A4DB-6E3789EA2B5F}">
      <dgm:prSet/>
      <dgm:spPr/>
      <dgm:t>
        <a:bodyPr/>
        <a:lstStyle/>
        <a:p>
          <a:pPr rtl="0"/>
          <a:r>
            <a:rPr lang="en-US" dirty="0"/>
            <a:t>A building under construction cannot be regarded as a “building”; as held in respect of Wealth-tax cases. [</a:t>
          </a:r>
          <a:r>
            <a:rPr lang="en-US" i="1" dirty="0"/>
            <a:t>CWT </a:t>
          </a:r>
          <a:r>
            <a:rPr lang="en-US" i="1" dirty="0" err="1"/>
            <a:t>vs</a:t>
          </a:r>
          <a:r>
            <a:rPr lang="en-US" i="1" dirty="0"/>
            <a:t> Smt. </a:t>
          </a:r>
          <a:r>
            <a:rPr lang="en-US" i="1" dirty="0" err="1"/>
            <a:t>Neena</a:t>
          </a:r>
          <a:r>
            <a:rPr lang="en-US" i="1" dirty="0"/>
            <a:t> Jain 230 CTR 554 (P &amp; H); also Apollo </a:t>
          </a:r>
          <a:r>
            <a:rPr lang="en-US" i="1" dirty="0" err="1"/>
            <a:t>Tyres</a:t>
          </a:r>
          <a:r>
            <a:rPr lang="en-US" i="1" dirty="0"/>
            <a:t> Ltd. 231 CTR 498 (Ker.)</a:t>
          </a:r>
          <a:r>
            <a:rPr lang="en-US" dirty="0"/>
            <a:t>]</a:t>
          </a:r>
        </a:p>
      </dgm:t>
    </dgm:pt>
    <dgm:pt modelId="{99F60DA1-B697-4980-8AB7-6B7172FDB146}" type="parTrans" cxnId="{6A1A4225-FD0C-4625-8F80-212196084454}">
      <dgm:prSet/>
      <dgm:spPr/>
      <dgm:t>
        <a:bodyPr/>
        <a:lstStyle/>
        <a:p>
          <a:endParaRPr lang="en-US"/>
        </a:p>
      </dgm:t>
    </dgm:pt>
    <dgm:pt modelId="{9550A27B-3338-4827-9E72-B74146F33C1D}" type="sibTrans" cxnId="{6A1A4225-FD0C-4625-8F80-212196084454}">
      <dgm:prSet/>
      <dgm:spPr/>
      <dgm:t>
        <a:bodyPr/>
        <a:lstStyle/>
        <a:p>
          <a:endParaRPr lang="en-US"/>
        </a:p>
      </dgm:t>
    </dgm:pt>
    <dgm:pt modelId="{FAF806A1-1352-462F-9B21-F2DECA0AD6EE}">
      <dgm:prSet/>
      <dgm:spPr/>
      <dgm:t>
        <a:bodyPr/>
        <a:lstStyle/>
        <a:p>
          <a:pPr rtl="0"/>
          <a:r>
            <a:rPr lang="en-US"/>
            <a:t>Thus, one of the arguments could be section 50C would not apply when the transfer takes place at the level the building is under construction. </a:t>
          </a:r>
        </a:p>
      </dgm:t>
    </dgm:pt>
    <dgm:pt modelId="{41060C3C-D862-4794-86F2-DEAC24AE31D9}" type="parTrans" cxnId="{6CF4E530-C853-4B0B-8951-038441A362CE}">
      <dgm:prSet/>
      <dgm:spPr/>
      <dgm:t>
        <a:bodyPr/>
        <a:lstStyle/>
        <a:p>
          <a:endParaRPr lang="en-US"/>
        </a:p>
      </dgm:t>
    </dgm:pt>
    <dgm:pt modelId="{AEE8E999-0DD2-4471-9961-05F1CEB3FB49}" type="sibTrans" cxnId="{6CF4E530-C853-4B0B-8951-038441A362CE}">
      <dgm:prSet/>
      <dgm:spPr/>
      <dgm:t>
        <a:bodyPr/>
        <a:lstStyle/>
        <a:p>
          <a:endParaRPr lang="en-US"/>
        </a:p>
      </dgm:t>
    </dgm:pt>
    <dgm:pt modelId="{B9259259-9DC2-44EB-AC85-307A0127B521}" type="pres">
      <dgm:prSet presAssocID="{11B7F481-1D20-4BB5-A72C-918F0CC98534}" presName="linear" presStyleCnt="0">
        <dgm:presLayoutVars>
          <dgm:animLvl val="lvl"/>
          <dgm:resizeHandles val="exact"/>
        </dgm:presLayoutVars>
      </dgm:prSet>
      <dgm:spPr/>
      <dgm:t>
        <a:bodyPr/>
        <a:lstStyle/>
        <a:p>
          <a:endParaRPr lang="en-GB"/>
        </a:p>
      </dgm:t>
    </dgm:pt>
    <dgm:pt modelId="{A15267EB-934A-440A-A2A4-F30D29A41A96}" type="pres">
      <dgm:prSet presAssocID="{C62AFF42-2FAD-4E4B-A4DB-6E3789EA2B5F}" presName="parentText" presStyleLbl="node1" presStyleIdx="0" presStyleCnt="2">
        <dgm:presLayoutVars>
          <dgm:chMax val="0"/>
          <dgm:bulletEnabled val="1"/>
        </dgm:presLayoutVars>
      </dgm:prSet>
      <dgm:spPr/>
      <dgm:t>
        <a:bodyPr/>
        <a:lstStyle/>
        <a:p>
          <a:endParaRPr lang="en-GB"/>
        </a:p>
      </dgm:t>
    </dgm:pt>
    <dgm:pt modelId="{E056D4EC-840C-4C2B-84F9-4B226592387D}" type="pres">
      <dgm:prSet presAssocID="{9550A27B-3338-4827-9E72-B74146F33C1D}" presName="spacer" presStyleCnt="0"/>
      <dgm:spPr/>
    </dgm:pt>
    <dgm:pt modelId="{50A5E2C5-2FD1-4893-9618-DCE7D2FAC787}" type="pres">
      <dgm:prSet presAssocID="{FAF806A1-1352-462F-9B21-F2DECA0AD6EE}" presName="parentText" presStyleLbl="node1" presStyleIdx="1" presStyleCnt="2">
        <dgm:presLayoutVars>
          <dgm:chMax val="0"/>
          <dgm:bulletEnabled val="1"/>
        </dgm:presLayoutVars>
      </dgm:prSet>
      <dgm:spPr/>
      <dgm:t>
        <a:bodyPr/>
        <a:lstStyle/>
        <a:p>
          <a:endParaRPr lang="en-GB"/>
        </a:p>
      </dgm:t>
    </dgm:pt>
  </dgm:ptLst>
  <dgm:cxnLst>
    <dgm:cxn modelId="{565985F0-E0D5-4AF7-86AB-765E5956F8BE}" type="presOf" srcId="{C62AFF42-2FAD-4E4B-A4DB-6E3789EA2B5F}" destId="{A15267EB-934A-440A-A2A4-F30D29A41A96}" srcOrd="0" destOrd="0" presId="urn:microsoft.com/office/officeart/2005/8/layout/vList2"/>
    <dgm:cxn modelId="{03D09C08-E475-464D-9468-76A24006625F}" type="presOf" srcId="{11B7F481-1D20-4BB5-A72C-918F0CC98534}" destId="{B9259259-9DC2-44EB-AC85-307A0127B521}" srcOrd="0" destOrd="0" presId="urn:microsoft.com/office/officeart/2005/8/layout/vList2"/>
    <dgm:cxn modelId="{6A1A4225-FD0C-4625-8F80-212196084454}" srcId="{11B7F481-1D20-4BB5-A72C-918F0CC98534}" destId="{C62AFF42-2FAD-4E4B-A4DB-6E3789EA2B5F}" srcOrd="0" destOrd="0" parTransId="{99F60DA1-B697-4980-8AB7-6B7172FDB146}" sibTransId="{9550A27B-3338-4827-9E72-B74146F33C1D}"/>
    <dgm:cxn modelId="{5667273D-9959-4476-ADC4-CE8998B27AFD}" type="presOf" srcId="{FAF806A1-1352-462F-9B21-F2DECA0AD6EE}" destId="{50A5E2C5-2FD1-4893-9618-DCE7D2FAC787}" srcOrd="0" destOrd="0" presId="urn:microsoft.com/office/officeart/2005/8/layout/vList2"/>
    <dgm:cxn modelId="{6CF4E530-C853-4B0B-8951-038441A362CE}" srcId="{11B7F481-1D20-4BB5-A72C-918F0CC98534}" destId="{FAF806A1-1352-462F-9B21-F2DECA0AD6EE}" srcOrd="1" destOrd="0" parTransId="{41060C3C-D862-4794-86F2-DEAC24AE31D9}" sibTransId="{AEE8E999-0DD2-4471-9961-05F1CEB3FB49}"/>
    <dgm:cxn modelId="{864FB644-6990-43B1-8BE3-79DD9AF5D239}" type="presParOf" srcId="{B9259259-9DC2-44EB-AC85-307A0127B521}" destId="{A15267EB-934A-440A-A2A4-F30D29A41A96}" srcOrd="0" destOrd="0" presId="urn:microsoft.com/office/officeart/2005/8/layout/vList2"/>
    <dgm:cxn modelId="{9349F076-7F89-4B5D-AC85-53CADE1BFD8E}" type="presParOf" srcId="{B9259259-9DC2-44EB-AC85-307A0127B521}" destId="{E056D4EC-840C-4C2B-84F9-4B226592387D}" srcOrd="1" destOrd="0" presId="urn:microsoft.com/office/officeart/2005/8/layout/vList2"/>
    <dgm:cxn modelId="{7CDC0773-B916-49A3-97C7-7E57B93CDCEA}" type="presParOf" srcId="{B9259259-9DC2-44EB-AC85-307A0127B521}" destId="{50A5E2C5-2FD1-4893-9618-DCE7D2FAC787}"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CFA12F1A-D14C-4065-ACAD-3A57F32D94C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E495BAA1-BFE5-4121-B579-DAED7952331E}">
      <dgm:prSet/>
      <dgm:spPr/>
      <dgm:t>
        <a:bodyPr/>
        <a:lstStyle/>
        <a:p>
          <a:pPr rtl="0"/>
          <a:r>
            <a:rPr lang="en-US"/>
            <a:t>From AY 2018-19</a:t>
          </a:r>
        </a:p>
      </dgm:t>
    </dgm:pt>
    <dgm:pt modelId="{A2B483D6-0066-4C3C-A36E-346708A4C2C7}" type="parTrans" cxnId="{88F4499D-2309-483C-AD65-66B9DCDD1C35}">
      <dgm:prSet/>
      <dgm:spPr/>
      <dgm:t>
        <a:bodyPr/>
        <a:lstStyle/>
        <a:p>
          <a:endParaRPr lang="en-US"/>
        </a:p>
      </dgm:t>
    </dgm:pt>
    <dgm:pt modelId="{57965E44-5E9C-4C7C-9510-725FC307F4D7}" type="sibTrans" cxnId="{88F4499D-2309-483C-AD65-66B9DCDD1C35}">
      <dgm:prSet/>
      <dgm:spPr/>
      <dgm:t>
        <a:bodyPr/>
        <a:lstStyle/>
        <a:p>
          <a:endParaRPr lang="en-US"/>
        </a:p>
      </dgm:t>
    </dgm:pt>
    <dgm:pt modelId="{83356222-CBBB-442E-A26E-C6AA5710C85F}">
      <dgm:prSet/>
      <dgm:spPr/>
      <dgm:t>
        <a:bodyPr/>
        <a:lstStyle/>
        <a:p>
          <a:pPr rtl="0"/>
          <a:r>
            <a:rPr lang="en-US"/>
            <a:t>Investment time limit increased from 3 to 5 years</a:t>
          </a:r>
        </a:p>
      </dgm:t>
    </dgm:pt>
    <dgm:pt modelId="{AB170223-E2D9-4F28-BDB4-1669BD694C54}" type="parTrans" cxnId="{9E810DFA-9C1B-405A-963A-676952B7893C}">
      <dgm:prSet/>
      <dgm:spPr/>
      <dgm:t>
        <a:bodyPr/>
        <a:lstStyle/>
        <a:p>
          <a:endParaRPr lang="en-US"/>
        </a:p>
      </dgm:t>
    </dgm:pt>
    <dgm:pt modelId="{9976024C-CE9D-4AD2-A6B9-2E45BD67A7CA}" type="sibTrans" cxnId="{9E810DFA-9C1B-405A-963A-676952B7893C}">
      <dgm:prSet/>
      <dgm:spPr/>
      <dgm:t>
        <a:bodyPr/>
        <a:lstStyle/>
        <a:p>
          <a:endParaRPr lang="en-US"/>
        </a:p>
      </dgm:t>
    </dgm:pt>
    <dgm:pt modelId="{FC896412-9DA4-4D7B-BCB2-10CB38F0F0FA}">
      <dgm:prSet/>
      <dgm:spPr/>
      <dgm:t>
        <a:bodyPr/>
        <a:lstStyle/>
        <a:p>
          <a:pPr rtl="0"/>
          <a:r>
            <a:rPr lang="en-US"/>
            <a:t>NHAI or REC bonds</a:t>
          </a:r>
        </a:p>
      </dgm:t>
    </dgm:pt>
    <dgm:pt modelId="{A0A5D9F5-A9C4-498F-8E2D-78DDD6CFFE41}" type="parTrans" cxnId="{1245F67F-CCC2-4965-8CA6-B26C8587C735}">
      <dgm:prSet/>
      <dgm:spPr/>
      <dgm:t>
        <a:bodyPr/>
        <a:lstStyle/>
        <a:p>
          <a:endParaRPr lang="en-US"/>
        </a:p>
      </dgm:t>
    </dgm:pt>
    <dgm:pt modelId="{A2F9F613-49F4-4B5A-B2EA-ACB2DFD93231}" type="sibTrans" cxnId="{1245F67F-CCC2-4965-8CA6-B26C8587C735}">
      <dgm:prSet/>
      <dgm:spPr/>
      <dgm:t>
        <a:bodyPr/>
        <a:lstStyle/>
        <a:p>
          <a:endParaRPr lang="en-US"/>
        </a:p>
      </dgm:t>
    </dgm:pt>
    <dgm:pt modelId="{124B1CD6-5DA6-4CEA-B782-ADF75225B5EE}" type="pres">
      <dgm:prSet presAssocID="{CFA12F1A-D14C-4065-ACAD-3A57F32D94C6}" presName="linear" presStyleCnt="0">
        <dgm:presLayoutVars>
          <dgm:animLvl val="lvl"/>
          <dgm:resizeHandles val="exact"/>
        </dgm:presLayoutVars>
      </dgm:prSet>
      <dgm:spPr/>
      <dgm:t>
        <a:bodyPr/>
        <a:lstStyle/>
        <a:p>
          <a:endParaRPr lang="en-GB"/>
        </a:p>
      </dgm:t>
    </dgm:pt>
    <dgm:pt modelId="{98E91045-3CE9-4470-AC47-514F89DFC2C3}" type="pres">
      <dgm:prSet presAssocID="{E495BAA1-BFE5-4121-B579-DAED7952331E}" presName="parentText" presStyleLbl="node1" presStyleIdx="0" presStyleCnt="3">
        <dgm:presLayoutVars>
          <dgm:chMax val="0"/>
          <dgm:bulletEnabled val="1"/>
        </dgm:presLayoutVars>
      </dgm:prSet>
      <dgm:spPr/>
      <dgm:t>
        <a:bodyPr/>
        <a:lstStyle/>
        <a:p>
          <a:endParaRPr lang="en-GB"/>
        </a:p>
      </dgm:t>
    </dgm:pt>
    <dgm:pt modelId="{B5881394-72CC-4090-B6C0-08E97899A50B}" type="pres">
      <dgm:prSet presAssocID="{57965E44-5E9C-4C7C-9510-725FC307F4D7}" presName="spacer" presStyleCnt="0"/>
      <dgm:spPr/>
    </dgm:pt>
    <dgm:pt modelId="{32D29361-7B3B-4228-8B2C-D004A0663252}" type="pres">
      <dgm:prSet presAssocID="{83356222-CBBB-442E-A26E-C6AA5710C85F}" presName="parentText" presStyleLbl="node1" presStyleIdx="1" presStyleCnt="3">
        <dgm:presLayoutVars>
          <dgm:chMax val="0"/>
          <dgm:bulletEnabled val="1"/>
        </dgm:presLayoutVars>
      </dgm:prSet>
      <dgm:spPr/>
      <dgm:t>
        <a:bodyPr/>
        <a:lstStyle/>
        <a:p>
          <a:endParaRPr lang="en-GB"/>
        </a:p>
      </dgm:t>
    </dgm:pt>
    <dgm:pt modelId="{269619DF-5748-4F6E-97EE-FFD4796A6FED}" type="pres">
      <dgm:prSet presAssocID="{9976024C-CE9D-4AD2-A6B9-2E45BD67A7CA}" presName="spacer" presStyleCnt="0"/>
      <dgm:spPr/>
    </dgm:pt>
    <dgm:pt modelId="{84AF9EF6-361D-499B-8138-5CE7D997AE33}" type="pres">
      <dgm:prSet presAssocID="{FC896412-9DA4-4D7B-BCB2-10CB38F0F0FA}" presName="parentText" presStyleLbl="node1" presStyleIdx="2" presStyleCnt="3">
        <dgm:presLayoutVars>
          <dgm:chMax val="0"/>
          <dgm:bulletEnabled val="1"/>
        </dgm:presLayoutVars>
      </dgm:prSet>
      <dgm:spPr/>
      <dgm:t>
        <a:bodyPr/>
        <a:lstStyle/>
        <a:p>
          <a:endParaRPr lang="en-GB"/>
        </a:p>
      </dgm:t>
    </dgm:pt>
  </dgm:ptLst>
  <dgm:cxnLst>
    <dgm:cxn modelId="{4080EF20-85C3-4668-AFD2-C1672564FF73}" type="presOf" srcId="{83356222-CBBB-442E-A26E-C6AA5710C85F}" destId="{32D29361-7B3B-4228-8B2C-D004A0663252}" srcOrd="0" destOrd="0" presId="urn:microsoft.com/office/officeart/2005/8/layout/vList2"/>
    <dgm:cxn modelId="{39986634-C95A-42B8-98F0-1E962D0941AE}" type="presOf" srcId="{FC896412-9DA4-4D7B-BCB2-10CB38F0F0FA}" destId="{84AF9EF6-361D-499B-8138-5CE7D997AE33}" srcOrd="0" destOrd="0" presId="urn:microsoft.com/office/officeart/2005/8/layout/vList2"/>
    <dgm:cxn modelId="{9E810DFA-9C1B-405A-963A-676952B7893C}" srcId="{CFA12F1A-D14C-4065-ACAD-3A57F32D94C6}" destId="{83356222-CBBB-442E-A26E-C6AA5710C85F}" srcOrd="1" destOrd="0" parTransId="{AB170223-E2D9-4F28-BDB4-1669BD694C54}" sibTransId="{9976024C-CE9D-4AD2-A6B9-2E45BD67A7CA}"/>
    <dgm:cxn modelId="{5B06918A-4245-439E-924A-915329E22EEA}" type="presOf" srcId="{E495BAA1-BFE5-4121-B579-DAED7952331E}" destId="{98E91045-3CE9-4470-AC47-514F89DFC2C3}" srcOrd="0" destOrd="0" presId="urn:microsoft.com/office/officeart/2005/8/layout/vList2"/>
    <dgm:cxn modelId="{1245F67F-CCC2-4965-8CA6-B26C8587C735}" srcId="{CFA12F1A-D14C-4065-ACAD-3A57F32D94C6}" destId="{FC896412-9DA4-4D7B-BCB2-10CB38F0F0FA}" srcOrd="2" destOrd="0" parTransId="{A0A5D9F5-A9C4-498F-8E2D-78DDD6CFFE41}" sibTransId="{A2F9F613-49F4-4B5A-B2EA-ACB2DFD93231}"/>
    <dgm:cxn modelId="{E6C123AB-959D-4D54-B547-1D50592FEC45}" type="presOf" srcId="{CFA12F1A-D14C-4065-ACAD-3A57F32D94C6}" destId="{124B1CD6-5DA6-4CEA-B782-ADF75225B5EE}" srcOrd="0" destOrd="0" presId="urn:microsoft.com/office/officeart/2005/8/layout/vList2"/>
    <dgm:cxn modelId="{88F4499D-2309-483C-AD65-66B9DCDD1C35}" srcId="{CFA12F1A-D14C-4065-ACAD-3A57F32D94C6}" destId="{E495BAA1-BFE5-4121-B579-DAED7952331E}" srcOrd="0" destOrd="0" parTransId="{A2B483D6-0066-4C3C-A36E-346708A4C2C7}" sibTransId="{57965E44-5E9C-4C7C-9510-725FC307F4D7}"/>
    <dgm:cxn modelId="{FC1313D3-A124-4E96-ABDC-070CF67A531D}" type="presParOf" srcId="{124B1CD6-5DA6-4CEA-B782-ADF75225B5EE}" destId="{98E91045-3CE9-4470-AC47-514F89DFC2C3}" srcOrd="0" destOrd="0" presId="urn:microsoft.com/office/officeart/2005/8/layout/vList2"/>
    <dgm:cxn modelId="{747446D9-3DBA-4596-803E-63A7C89E9532}" type="presParOf" srcId="{124B1CD6-5DA6-4CEA-B782-ADF75225B5EE}" destId="{B5881394-72CC-4090-B6C0-08E97899A50B}" srcOrd="1" destOrd="0" presId="urn:microsoft.com/office/officeart/2005/8/layout/vList2"/>
    <dgm:cxn modelId="{62C36497-21EA-4B0B-8B98-46C54ECC2597}" type="presParOf" srcId="{124B1CD6-5DA6-4CEA-B782-ADF75225B5EE}" destId="{32D29361-7B3B-4228-8B2C-D004A0663252}" srcOrd="2" destOrd="0" presId="urn:microsoft.com/office/officeart/2005/8/layout/vList2"/>
    <dgm:cxn modelId="{F72A4B4A-8CC7-4F33-8086-18057FFA4A98}" type="presParOf" srcId="{124B1CD6-5DA6-4CEA-B782-ADF75225B5EE}" destId="{269619DF-5748-4F6E-97EE-FFD4796A6FED}" srcOrd="3" destOrd="0" presId="urn:microsoft.com/office/officeart/2005/8/layout/vList2"/>
    <dgm:cxn modelId="{195C5834-F347-48BC-B12A-46A8D24BE6C6}" type="presParOf" srcId="{124B1CD6-5DA6-4CEA-B782-ADF75225B5EE}" destId="{84AF9EF6-361D-499B-8138-5CE7D997AE33}"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F56841F-8706-4FD3-A21C-3FE96F0015A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92BF6E17-1E2C-41A6-9ACA-3C6AD1F90F86}">
      <dgm:prSet/>
      <dgm:spPr/>
      <dgm:t>
        <a:bodyPr/>
        <a:lstStyle/>
        <a:p>
          <a:pPr rtl="0"/>
          <a:r>
            <a:rPr lang="en-US"/>
            <a:t>Not 10% variation allowed in 50C</a:t>
          </a:r>
        </a:p>
      </dgm:t>
    </dgm:pt>
    <dgm:pt modelId="{520282CE-5D6A-4EB2-825E-2A6284ADDB01}" type="parTrans" cxnId="{0DB0A68A-4AAD-40C7-A8A9-8B33D11B2B9D}">
      <dgm:prSet/>
      <dgm:spPr/>
      <dgm:t>
        <a:bodyPr/>
        <a:lstStyle/>
        <a:p>
          <a:endParaRPr lang="en-US"/>
        </a:p>
      </dgm:t>
    </dgm:pt>
    <dgm:pt modelId="{B0D43450-7981-4CCA-9726-8FDBACAA6E47}" type="sibTrans" cxnId="{0DB0A68A-4AAD-40C7-A8A9-8B33D11B2B9D}">
      <dgm:prSet/>
      <dgm:spPr/>
      <dgm:t>
        <a:bodyPr/>
        <a:lstStyle/>
        <a:p>
          <a:endParaRPr lang="en-US"/>
        </a:p>
      </dgm:t>
    </dgm:pt>
    <dgm:pt modelId="{7ECCE7EA-FA13-4936-A1A4-C9C407E1DB94}">
      <dgm:prSet/>
      <dgm:spPr/>
      <dgm:t>
        <a:bodyPr/>
        <a:lstStyle/>
        <a:p>
          <a:pPr rtl="0"/>
          <a:r>
            <a:rPr lang="en-US"/>
            <a:t>10% of Actual sale consideration </a:t>
          </a:r>
          <a:r>
            <a:rPr lang="en-US" b="1" u="sng"/>
            <a:t>not Stamp Value</a:t>
          </a:r>
          <a:endParaRPr lang="en-US"/>
        </a:p>
      </dgm:t>
    </dgm:pt>
    <dgm:pt modelId="{FB35EFE3-2F4D-4563-8E25-78F23A550D4E}" type="parTrans" cxnId="{78658FD5-C808-42E1-A3F0-6BB83C7F897D}">
      <dgm:prSet/>
      <dgm:spPr/>
      <dgm:t>
        <a:bodyPr/>
        <a:lstStyle/>
        <a:p>
          <a:endParaRPr lang="en-US"/>
        </a:p>
      </dgm:t>
    </dgm:pt>
    <dgm:pt modelId="{CF3A3A73-EB0E-40B9-A1BD-9B51CC8D70FA}" type="sibTrans" cxnId="{78658FD5-C808-42E1-A3F0-6BB83C7F897D}">
      <dgm:prSet/>
      <dgm:spPr/>
      <dgm:t>
        <a:bodyPr/>
        <a:lstStyle/>
        <a:p>
          <a:endParaRPr lang="en-US"/>
        </a:p>
      </dgm:t>
    </dgm:pt>
    <dgm:pt modelId="{F5DD6E68-C533-47BC-8931-8601A1F3F987}">
      <dgm:prSet/>
      <dgm:spPr/>
      <dgm:t>
        <a:bodyPr/>
        <a:lstStyle/>
        <a:p>
          <a:pPr rtl="0"/>
          <a:r>
            <a:rPr lang="en-US"/>
            <a:t>Retrospective</a:t>
          </a:r>
        </a:p>
      </dgm:t>
    </dgm:pt>
    <dgm:pt modelId="{678056F5-DA0A-45C5-9011-F91012D89845}" type="parTrans" cxnId="{5AD0B0D4-C96A-47F6-B524-60EDD0B9BD04}">
      <dgm:prSet/>
      <dgm:spPr/>
      <dgm:t>
        <a:bodyPr/>
        <a:lstStyle/>
        <a:p>
          <a:endParaRPr lang="en-US"/>
        </a:p>
      </dgm:t>
    </dgm:pt>
    <dgm:pt modelId="{CB3375D0-1220-4321-8D04-C8258CD7191E}" type="sibTrans" cxnId="{5AD0B0D4-C96A-47F6-B524-60EDD0B9BD04}">
      <dgm:prSet/>
      <dgm:spPr/>
      <dgm:t>
        <a:bodyPr/>
        <a:lstStyle/>
        <a:p>
          <a:endParaRPr lang="en-US"/>
        </a:p>
      </dgm:t>
    </dgm:pt>
    <dgm:pt modelId="{0746B305-6B89-4EAC-992F-5D89F777CF10}">
      <dgm:prSet/>
      <dgm:spPr/>
      <dgm:t>
        <a:bodyPr/>
        <a:lstStyle/>
        <a:p>
          <a:pPr rtl="0"/>
          <a:r>
            <a:rPr lang="en-US"/>
            <a:t>Chandra Prakash Jhunjhunwala [TS-462-ITAT-2019(Kol)]</a:t>
          </a:r>
        </a:p>
      </dgm:t>
    </dgm:pt>
    <dgm:pt modelId="{75B0960C-E190-4973-898A-BB2DC42C87E1}" type="parTrans" cxnId="{2703E765-A9F7-4EB7-98DF-622FA6B5AF12}">
      <dgm:prSet/>
      <dgm:spPr/>
      <dgm:t>
        <a:bodyPr/>
        <a:lstStyle/>
        <a:p>
          <a:endParaRPr lang="en-US"/>
        </a:p>
      </dgm:t>
    </dgm:pt>
    <dgm:pt modelId="{80BA9F7E-1BC6-4BB7-9D94-FEFCF94340F4}" type="sibTrans" cxnId="{2703E765-A9F7-4EB7-98DF-622FA6B5AF12}">
      <dgm:prSet/>
      <dgm:spPr/>
      <dgm:t>
        <a:bodyPr/>
        <a:lstStyle/>
        <a:p>
          <a:endParaRPr lang="en-US"/>
        </a:p>
      </dgm:t>
    </dgm:pt>
    <dgm:pt modelId="{281BE4CB-62DD-47B4-BD3E-EFEA499927AC}">
      <dgm:prSet/>
      <dgm:spPr/>
      <dgm:t>
        <a:bodyPr/>
        <a:lstStyle/>
        <a:p>
          <a:pPr rtl="0"/>
          <a:r>
            <a:rPr lang="en-US"/>
            <a:t>Manoj Mittal vs ACIT ITA (4596/Del/2016) dtd 19.02.20</a:t>
          </a:r>
        </a:p>
      </dgm:t>
    </dgm:pt>
    <dgm:pt modelId="{9F910979-A98E-4B7E-8F93-5806FD50EDAA}" type="parTrans" cxnId="{7DFBA3C9-7408-4F25-BF01-C651598640F9}">
      <dgm:prSet/>
      <dgm:spPr/>
      <dgm:t>
        <a:bodyPr/>
        <a:lstStyle/>
        <a:p>
          <a:endParaRPr lang="en-US"/>
        </a:p>
      </dgm:t>
    </dgm:pt>
    <dgm:pt modelId="{6A0792FD-4D18-4B91-ABF2-3792A26FEA88}" type="sibTrans" cxnId="{7DFBA3C9-7408-4F25-BF01-C651598640F9}">
      <dgm:prSet/>
      <dgm:spPr/>
      <dgm:t>
        <a:bodyPr/>
        <a:lstStyle/>
        <a:p>
          <a:endParaRPr lang="en-US"/>
        </a:p>
      </dgm:t>
    </dgm:pt>
    <dgm:pt modelId="{31FA37C3-712E-48A7-A9EF-8F6A5A0E9E89}" type="pres">
      <dgm:prSet presAssocID="{AF56841F-8706-4FD3-A21C-3FE96F0015A1}" presName="linear" presStyleCnt="0">
        <dgm:presLayoutVars>
          <dgm:animLvl val="lvl"/>
          <dgm:resizeHandles val="exact"/>
        </dgm:presLayoutVars>
      </dgm:prSet>
      <dgm:spPr/>
      <dgm:t>
        <a:bodyPr/>
        <a:lstStyle/>
        <a:p>
          <a:endParaRPr lang="en-GB"/>
        </a:p>
      </dgm:t>
    </dgm:pt>
    <dgm:pt modelId="{9B2A60C4-CE19-4B46-BF7B-A502EAEB5013}" type="pres">
      <dgm:prSet presAssocID="{92BF6E17-1E2C-41A6-9ACA-3C6AD1F90F86}" presName="parentText" presStyleLbl="node1" presStyleIdx="0" presStyleCnt="3">
        <dgm:presLayoutVars>
          <dgm:chMax val="0"/>
          <dgm:bulletEnabled val="1"/>
        </dgm:presLayoutVars>
      </dgm:prSet>
      <dgm:spPr/>
      <dgm:t>
        <a:bodyPr/>
        <a:lstStyle/>
        <a:p>
          <a:endParaRPr lang="en-GB"/>
        </a:p>
      </dgm:t>
    </dgm:pt>
    <dgm:pt modelId="{7868931A-1459-4D71-8497-2764D6A23BAB}" type="pres">
      <dgm:prSet presAssocID="{B0D43450-7981-4CCA-9726-8FDBACAA6E47}" presName="spacer" presStyleCnt="0"/>
      <dgm:spPr/>
    </dgm:pt>
    <dgm:pt modelId="{17C9EE20-5882-44D2-AA32-B6153879EA7E}" type="pres">
      <dgm:prSet presAssocID="{7ECCE7EA-FA13-4936-A1A4-C9C407E1DB94}" presName="parentText" presStyleLbl="node1" presStyleIdx="1" presStyleCnt="3">
        <dgm:presLayoutVars>
          <dgm:chMax val="0"/>
          <dgm:bulletEnabled val="1"/>
        </dgm:presLayoutVars>
      </dgm:prSet>
      <dgm:spPr/>
      <dgm:t>
        <a:bodyPr/>
        <a:lstStyle/>
        <a:p>
          <a:endParaRPr lang="en-GB"/>
        </a:p>
      </dgm:t>
    </dgm:pt>
    <dgm:pt modelId="{F067EBDC-BE76-44AC-A8C4-F19D82EC66BD}" type="pres">
      <dgm:prSet presAssocID="{CF3A3A73-EB0E-40B9-A1BD-9B51CC8D70FA}" presName="spacer" presStyleCnt="0"/>
      <dgm:spPr/>
    </dgm:pt>
    <dgm:pt modelId="{E2B5A241-7E4A-4084-933F-D6E91DD3218A}" type="pres">
      <dgm:prSet presAssocID="{F5DD6E68-C533-47BC-8931-8601A1F3F987}" presName="parentText" presStyleLbl="node1" presStyleIdx="2" presStyleCnt="3">
        <dgm:presLayoutVars>
          <dgm:chMax val="0"/>
          <dgm:bulletEnabled val="1"/>
        </dgm:presLayoutVars>
      </dgm:prSet>
      <dgm:spPr/>
      <dgm:t>
        <a:bodyPr/>
        <a:lstStyle/>
        <a:p>
          <a:endParaRPr lang="en-GB"/>
        </a:p>
      </dgm:t>
    </dgm:pt>
    <dgm:pt modelId="{028B26C2-1058-4519-A0DC-2FF2E084CD4E}" type="pres">
      <dgm:prSet presAssocID="{F5DD6E68-C533-47BC-8931-8601A1F3F987}" presName="childText" presStyleLbl="revTx" presStyleIdx="0" presStyleCnt="1">
        <dgm:presLayoutVars>
          <dgm:bulletEnabled val="1"/>
        </dgm:presLayoutVars>
      </dgm:prSet>
      <dgm:spPr/>
      <dgm:t>
        <a:bodyPr/>
        <a:lstStyle/>
        <a:p>
          <a:endParaRPr lang="en-GB"/>
        </a:p>
      </dgm:t>
    </dgm:pt>
  </dgm:ptLst>
  <dgm:cxnLst>
    <dgm:cxn modelId="{2703E765-A9F7-4EB7-98DF-622FA6B5AF12}" srcId="{F5DD6E68-C533-47BC-8931-8601A1F3F987}" destId="{0746B305-6B89-4EAC-992F-5D89F777CF10}" srcOrd="0" destOrd="0" parTransId="{75B0960C-E190-4973-898A-BB2DC42C87E1}" sibTransId="{80BA9F7E-1BC6-4BB7-9D94-FEFCF94340F4}"/>
    <dgm:cxn modelId="{23FA98E2-8C8D-4045-8C05-0AE1C3D2B819}" type="presOf" srcId="{281BE4CB-62DD-47B4-BD3E-EFEA499927AC}" destId="{028B26C2-1058-4519-A0DC-2FF2E084CD4E}" srcOrd="0" destOrd="1" presId="urn:microsoft.com/office/officeart/2005/8/layout/vList2"/>
    <dgm:cxn modelId="{5AD0B0D4-C96A-47F6-B524-60EDD0B9BD04}" srcId="{AF56841F-8706-4FD3-A21C-3FE96F0015A1}" destId="{F5DD6E68-C533-47BC-8931-8601A1F3F987}" srcOrd="2" destOrd="0" parTransId="{678056F5-DA0A-45C5-9011-F91012D89845}" sibTransId="{CB3375D0-1220-4321-8D04-C8258CD7191E}"/>
    <dgm:cxn modelId="{BFCD9293-59D9-4060-B896-DDEF8CFA1D7A}" type="presOf" srcId="{0746B305-6B89-4EAC-992F-5D89F777CF10}" destId="{028B26C2-1058-4519-A0DC-2FF2E084CD4E}" srcOrd="0" destOrd="0" presId="urn:microsoft.com/office/officeart/2005/8/layout/vList2"/>
    <dgm:cxn modelId="{7DFBA3C9-7408-4F25-BF01-C651598640F9}" srcId="{F5DD6E68-C533-47BC-8931-8601A1F3F987}" destId="{281BE4CB-62DD-47B4-BD3E-EFEA499927AC}" srcOrd="1" destOrd="0" parTransId="{9F910979-A98E-4B7E-8F93-5806FD50EDAA}" sibTransId="{6A0792FD-4D18-4B91-ABF2-3792A26FEA88}"/>
    <dgm:cxn modelId="{C2D2DCA1-DB1A-4475-96A6-077E26ABE622}" type="presOf" srcId="{92BF6E17-1E2C-41A6-9ACA-3C6AD1F90F86}" destId="{9B2A60C4-CE19-4B46-BF7B-A502EAEB5013}" srcOrd="0" destOrd="0" presId="urn:microsoft.com/office/officeart/2005/8/layout/vList2"/>
    <dgm:cxn modelId="{E8DC0157-6F06-4E32-90E6-DE7812F45C0B}" type="presOf" srcId="{F5DD6E68-C533-47BC-8931-8601A1F3F987}" destId="{E2B5A241-7E4A-4084-933F-D6E91DD3218A}" srcOrd="0" destOrd="0" presId="urn:microsoft.com/office/officeart/2005/8/layout/vList2"/>
    <dgm:cxn modelId="{78658FD5-C808-42E1-A3F0-6BB83C7F897D}" srcId="{AF56841F-8706-4FD3-A21C-3FE96F0015A1}" destId="{7ECCE7EA-FA13-4936-A1A4-C9C407E1DB94}" srcOrd="1" destOrd="0" parTransId="{FB35EFE3-2F4D-4563-8E25-78F23A550D4E}" sibTransId="{CF3A3A73-EB0E-40B9-A1BD-9B51CC8D70FA}"/>
    <dgm:cxn modelId="{FBB92A7A-4BB7-4434-BE7E-A4916E43FF15}" type="presOf" srcId="{AF56841F-8706-4FD3-A21C-3FE96F0015A1}" destId="{31FA37C3-712E-48A7-A9EF-8F6A5A0E9E89}" srcOrd="0" destOrd="0" presId="urn:microsoft.com/office/officeart/2005/8/layout/vList2"/>
    <dgm:cxn modelId="{379960D5-D3C3-40A0-96F1-DFD540CA6DB8}" type="presOf" srcId="{7ECCE7EA-FA13-4936-A1A4-C9C407E1DB94}" destId="{17C9EE20-5882-44D2-AA32-B6153879EA7E}" srcOrd="0" destOrd="0" presId="urn:microsoft.com/office/officeart/2005/8/layout/vList2"/>
    <dgm:cxn modelId="{0DB0A68A-4AAD-40C7-A8A9-8B33D11B2B9D}" srcId="{AF56841F-8706-4FD3-A21C-3FE96F0015A1}" destId="{92BF6E17-1E2C-41A6-9ACA-3C6AD1F90F86}" srcOrd="0" destOrd="0" parTransId="{520282CE-5D6A-4EB2-825E-2A6284ADDB01}" sibTransId="{B0D43450-7981-4CCA-9726-8FDBACAA6E47}"/>
    <dgm:cxn modelId="{B7D75FC3-1006-4386-B17C-CEA4A9204F52}" type="presParOf" srcId="{31FA37C3-712E-48A7-A9EF-8F6A5A0E9E89}" destId="{9B2A60C4-CE19-4B46-BF7B-A502EAEB5013}" srcOrd="0" destOrd="0" presId="urn:microsoft.com/office/officeart/2005/8/layout/vList2"/>
    <dgm:cxn modelId="{12475FD3-356A-4AAF-A482-253AA5F9EE90}" type="presParOf" srcId="{31FA37C3-712E-48A7-A9EF-8F6A5A0E9E89}" destId="{7868931A-1459-4D71-8497-2764D6A23BAB}" srcOrd="1" destOrd="0" presId="urn:microsoft.com/office/officeart/2005/8/layout/vList2"/>
    <dgm:cxn modelId="{C67B6DCD-DC2D-4053-8402-76B5B638CD75}" type="presParOf" srcId="{31FA37C3-712E-48A7-A9EF-8F6A5A0E9E89}" destId="{17C9EE20-5882-44D2-AA32-B6153879EA7E}" srcOrd="2" destOrd="0" presId="urn:microsoft.com/office/officeart/2005/8/layout/vList2"/>
    <dgm:cxn modelId="{70CE977F-34ED-4F3A-9CBD-A9E1B58818CE}" type="presParOf" srcId="{31FA37C3-712E-48A7-A9EF-8F6A5A0E9E89}" destId="{F067EBDC-BE76-44AC-A8C4-F19D82EC66BD}" srcOrd="3" destOrd="0" presId="urn:microsoft.com/office/officeart/2005/8/layout/vList2"/>
    <dgm:cxn modelId="{2C09286B-6AF2-4170-AE9C-E9AC4A6EE4A6}" type="presParOf" srcId="{31FA37C3-712E-48A7-A9EF-8F6A5A0E9E89}" destId="{E2B5A241-7E4A-4084-933F-D6E91DD3218A}" srcOrd="4" destOrd="0" presId="urn:microsoft.com/office/officeart/2005/8/layout/vList2"/>
    <dgm:cxn modelId="{0D0CEF35-7380-443F-B4BE-3FBE4D06074C}" type="presParOf" srcId="{31FA37C3-712E-48A7-A9EF-8F6A5A0E9E89}" destId="{028B26C2-1058-4519-A0DC-2FF2E084CD4E}"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CA47D84-6FC0-44AA-A637-88AA9176D19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45B60A85-B381-4806-B277-9E7A65258ABE}">
      <dgm:prSet/>
      <dgm:spPr/>
      <dgm:t>
        <a:bodyPr/>
        <a:lstStyle/>
        <a:p>
          <a:pPr algn="just" rtl="0"/>
          <a:r>
            <a:rPr lang="en-US" i="1" dirty="0"/>
            <a:t>“the year in which the asset was first held by the assessee”</a:t>
          </a:r>
          <a:endParaRPr lang="en-US" dirty="0"/>
        </a:p>
      </dgm:t>
    </dgm:pt>
    <dgm:pt modelId="{AB5D8D6B-398F-486F-985F-4630801CF734}" type="parTrans" cxnId="{151E10A7-A975-440B-B842-3973CA9A6EEB}">
      <dgm:prSet/>
      <dgm:spPr/>
      <dgm:t>
        <a:bodyPr/>
        <a:lstStyle/>
        <a:p>
          <a:endParaRPr lang="en-US"/>
        </a:p>
      </dgm:t>
    </dgm:pt>
    <dgm:pt modelId="{4813013D-CBBC-46BF-A658-1F1E857D82F2}" type="sibTrans" cxnId="{151E10A7-A975-440B-B842-3973CA9A6EEB}">
      <dgm:prSet/>
      <dgm:spPr/>
      <dgm:t>
        <a:bodyPr/>
        <a:lstStyle/>
        <a:p>
          <a:endParaRPr lang="en-US"/>
        </a:p>
      </dgm:t>
    </dgm:pt>
    <dgm:pt modelId="{832FDE6C-80B2-437E-A372-37DD51CFD2AF}">
      <dgm:prSet custT="1"/>
      <dgm:spPr/>
      <dgm:t>
        <a:bodyPr/>
        <a:lstStyle/>
        <a:p>
          <a:pPr rtl="0"/>
          <a:r>
            <a:rPr lang="en-US" sz="3200" dirty="0" err="1"/>
            <a:t>Manjula</a:t>
          </a:r>
          <a:r>
            <a:rPr lang="en-US" sz="3200" dirty="0"/>
            <a:t> Shah 16 Taxman.com 42 (</a:t>
          </a:r>
          <a:r>
            <a:rPr lang="en-US" sz="3200" dirty="0" err="1"/>
            <a:t>Bom</a:t>
          </a:r>
          <a:r>
            <a:rPr lang="en-US" sz="3200" dirty="0"/>
            <a:t>)</a:t>
          </a:r>
        </a:p>
      </dgm:t>
    </dgm:pt>
    <dgm:pt modelId="{97CD26DD-5495-4FF1-A898-EF0E3703D1E5}" type="parTrans" cxnId="{2DD217CA-E4CB-4BB9-8F2E-B99029AB0203}">
      <dgm:prSet/>
      <dgm:spPr/>
      <dgm:t>
        <a:bodyPr/>
        <a:lstStyle/>
        <a:p>
          <a:endParaRPr lang="en-US"/>
        </a:p>
      </dgm:t>
    </dgm:pt>
    <dgm:pt modelId="{9E619BFB-F36D-42C7-861C-DA362874B2BE}" type="sibTrans" cxnId="{2DD217CA-E4CB-4BB9-8F2E-B99029AB0203}">
      <dgm:prSet/>
      <dgm:spPr/>
      <dgm:t>
        <a:bodyPr/>
        <a:lstStyle/>
        <a:p>
          <a:endParaRPr lang="en-US"/>
        </a:p>
      </dgm:t>
    </dgm:pt>
    <dgm:pt modelId="{8657E67E-4764-4F03-A61B-98CB00698968}">
      <dgm:prSet custT="1"/>
      <dgm:spPr/>
      <dgm:t>
        <a:bodyPr/>
        <a:lstStyle/>
        <a:p>
          <a:pPr rtl="0"/>
          <a:r>
            <a:rPr lang="en-US" sz="3200" dirty="0" err="1"/>
            <a:t>Jhanvi</a:t>
          </a:r>
          <a:r>
            <a:rPr lang="en-US" sz="3200" dirty="0"/>
            <a:t> S Desai 7 TMI 496 (</a:t>
          </a:r>
          <a:r>
            <a:rPr lang="en-US" sz="3200" dirty="0" err="1"/>
            <a:t>Bom</a:t>
          </a:r>
          <a:r>
            <a:rPr lang="en-US" sz="3200" dirty="0"/>
            <a:t>)</a:t>
          </a:r>
        </a:p>
      </dgm:t>
    </dgm:pt>
    <dgm:pt modelId="{37327B8E-832C-45A0-9B41-68AB687B2871}" type="parTrans" cxnId="{43B969DB-DA33-4E7E-AB3A-47637F8B32E7}">
      <dgm:prSet/>
      <dgm:spPr/>
      <dgm:t>
        <a:bodyPr/>
        <a:lstStyle/>
        <a:p>
          <a:endParaRPr lang="en-US"/>
        </a:p>
      </dgm:t>
    </dgm:pt>
    <dgm:pt modelId="{CE104BAF-F1BA-418A-959C-008361A5B488}" type="sibTrans" cxnId="{43B969DB-DA33-4E7E-AB3A-47637F8B32E7}">
      <dgm:prSet/>
      <dgm:spPr/>
      <dgm:t>
        <a:bodyPr/>
        <a:lstStyle/>
        <a:p>
          <a:endParaRPr lang="en-US"/>
        </a:p>
      </dgm:t>
    </dgm:pt>
    <dgm:pt modelId="{A04BD3B0-ECB0-4EA7-984C-89A403F107BC}" type="pres">
      <dgm:prSet presAssocID="{CCA47D84-6FC0-44AA-A637-88AA9176D196}" presName="linear" presStyleCnt="0">
        <dgm:presLayoutVars>
          <dgm:animLvl val="lvl"/>
          <dgm:resizeHandles val="exact"/>
        </dgm:presLayoutVars>
      </dgm:prSet>
      <dgm:spPr/>
      <dgm:t>
        <a:bodyPr/>
        <a:lstStyle/>
        <a:p>
          <a:endParaRPr lang="en-GB"/>
        </a:p>
      </dgm:t>
    </dgm:pt>
    <dgm:pt modelId="{C21A147E-3B46-4E80-87F9-65A0A0EDEA9E}" type="pres">
      <dgm:prSet presAssocID="{45B60A85-B381-4806-B277-9E7A65258ABE}" presName="parentText" presStyleLbl="node1" presStyleIdx="0" presStyleCnt="1" custLinFactNeighborY="-17565">
        <dgm:presLayoutVars>
          <dgm:chMax val="0"/>
          <dgm:bulletEnabled val="1"/>
        </dgm:presLayoutVars>
      </dgm:prSet>
      <dgm:spPr/>
      <dgm:t>
        <a:bodyPr/>
        <a:lstStyle/>
        <a:p>
          <a:endParaRPr lang="en-GB"/>
        </a:p>
      </dgm:t>
    </dgm:pt>
    <dgm:pt modelId="{2EEC8132-FE11-429E-AAD5-1E49E79B8CD3}" type="pres">
      <dgm:prSet presAssocID="{45B60A85-B381-4806-B277-9E7A65258ABE}" presName="childText" presStyleLbl="revTx" presStyleIdx="0" presStyleCnt="1">
        <dgm:presLayoutVars>
          <dgm:bulletEnabled val="1"/>
        </dgm:presLayoutVars>
      </dgm:prSet>
      <dgm:spPr/>
      <dgm:t>
        <a:bodyPr/>
        <a:lstStyle/>
        <a:p>
          <a:endParaRPr lang="en-GB"/>
        </a:p>
      </dgm:t>
    </dgm:pt>
  </dgm:ptLst>
  <dgm:cxnLst>
    <dgm:cxn modelId="{5703D49E-DD32-4643-87CF-1B8A69575F4A}" type="presOf" srcId="{8657E67E-4764-4F03-A61B-98CB00698968}" destId="{2EEC8132-FE11-429E-AAD5-1E49E79B8CD3}" srcOrd="0" destOrd="1" presId="urn:microsoft.com/office/officeart/2005/8/layout/vList2"/>
    <dgm:cxn modelId="{FAAF72E9-E010-4C68-B078-55C8A858622B}" type="presOf" srcId="{832FDE6C-80B2-437E-A372-37DD51CFD2AF}" destId="{2EEC8132-FE11-429E-AAD5-1E49E79B8CD3}" srcOrd="0" destOrd="0" presId="urn:microsoft.com/office/officeart/2005/8/layout/vList2"/>
    <dgm:cxn modelId="{D26AC9C5-EF78-4267-8A42-945D35F1C01D}" type="presOf" srcId="{CCA47D84-6FC0-44AA-A637-88AA9176D196}" destId="{A04BD3B0-ECB0-4EA7-984C-89A403F107BC}" srcOrd="0" destOrd="0" presId="urn:microsoft.com/office/officeart/2005/8/layout/vList2"/>
    <dgm:cxn modelId="{2DD217CA-E4CB-4BB9-8F2E-B99029AB0203}" srcId="{45B60A85-B381-4806-B277-9E7A65258ABE}" destId="{832FDE6C-80B2-437E-A372-37DD51CFD2AF}" srcOrd="0" destOrd="0" parTransId="{97CD26DD-5495-4FF1-A898-EF0E3703D1E5}" sibTransId="{9E619BFB-F36D-42C7-861C-DA362874B2BE}"/>
    <dgm:cxn modelId="{80859555-70DC-4A0C-87B6-F16DA030E1B2}" type="presOf" srcId="{45B60A85-B381-4806-B277-9E7A65258ABE}" destId="{C21A147E-3B46-4E80-87F9-65A0A0EDEA9E}" srcOrd="0" destOrd="0" presId="urn:microsoft.com/office/officeart/2005/8/layout/vList2"/>
    <dgm:cxn modelId="{151E10A7-A975-440B-B842-3973CA9A6EEB}" srcId="{CCA47D84-6FC0-44AA-A637-88AA9176D196}" destId="{45B60A85-B381-4806-B277-9E7A65258ABE}" srcOrd="0" destOrd="0" parTransId="{AB5D8D6B-398F-486F-985F-4630801CF734}" sibTransId="{4813013D-CBBC-46BF-A658-1F1E857D82F2}"/>
    <dgm:cxn modelId="{43B969DB-DA33-4E7E-AB3A-47637F8B32E7}" srcId="{45B60A85-B381-4806-B277-9E7A65258ABE}" destId="{8657E67E-4764-4F03-A61B-98CB00698968}" srcOrd="1" destOrd="0" parTransId="{37327B8E-832C-45A0-9B41-68AB687B2871}" sibTransId="{CE104BAF-F1BA-418A-959C-008361A5B488}"/>
    <dgm:cxn modelId="{0567222E-1EF5-4470-86C5-527F54CEBF5C}" type="presParOf" srcId="{A04BD3B0-ECB0-4EA7-984C-89A403F107BC}" destId="{C21A147E-3B46-4E80-87F9-65A0A0EDEA9E}" srcOrd="0" destOrd="0" presId="urn:microsoft.com/office/officeart/2005/8/layout/vList2"/>
    <dgm:cxn modelId="{177D06E4-3965-4ED1-9DC2-CA2B82B2223E}" type="presParOf" srcId="{A04BD3B0-ECB0-4EA7-984C-89A403F107BC}" destId="{2EEC8132-FE11-429E-AAD5-1E49E79B8CD3}"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0484708-4611-4612-BC65-61B611828B3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DA51A2E0-1261-4DBB-8124-A24A2ACC9B54}">
      <dgm:prSet/>
      <dgm:spPr/>
      <dgm:t>
        <a:bodyPr/>
        <a:lstStyle/>
        <a:p>
          <a:pPr rtl="0"/>
          <a:r>
            <a:rPr lang="en-US"/>
            <a:t>Amount paid to tenant for vacating the premises is allowed as expenses on transfer </a:t>
          </a:r>
        </a:p>
      </dgm:t>
    </dgm:pt>
    <dgm:pt modelId="{AD72C3B9-A8F2-4ABC-BB34-AE95DC60BF57}" type="parTrans" cxnId="{7175AE0C-BE58-46C3-8387-D1F7DB9D19FD}">
      <dgm:prSet/>
      <dgm:spPr/>
      <dgm:t>
        <a:bodyPr/>
        <a:lstStyle/>
        <a:p>
          <a:endParaRPr lang="en-US"/>
        </a:p>
      </dgm:t>
    </dgm:pt>
    <dgm:pt modelId="{7D89B1BB-8058-4037-BF03-12BA4FE01864}" type="sibTrans" cxnId="{7175AE0C-BE58-46C3-8387-D1F7DB9D19FD}">
      <dgm:prSet/>
      <dgm:spPr/>
      <dgm:t>
        <a:bodyPr/>
        <a:lstStyle/>
        <a:p>
          <a:endParaRPr lang="en-US"/>
        </a:p>
      </dgm:t>
    </dgm:pt>
    <dgm:pt modelId="{1E047995-EBB8-4D82-8B4A-2E2160BA0F68}">
      <dgm:prSet/>
      <dgm:spPr/>
      <dgm:t>
        <a:bodyPr/>
        <a:lstStyle/>
        <a:p>
          <a:pPr rtl="0"/>
          <a:r>
            <a:rPr lang="en-US"/>
            <a:t>Eagle Theatres 205 Taxman 449 (Delhi)</a:t>
          </a:r>
        </a:p>
      </dgm:t>
    </dgm:pt>
    <dgm:pt modelId="{D9A10BBF-35CB-4271-83C6-CFA743AD6438}" type="parTrans" cxnId="{98D9E91E-8774-403D-BB8B-FB69E928CBF4}">
      <dgm:prSet/>
      <dgm:spPr/>
      <dgm:t>
        <a:bodyPr/>
        <a:lstStyle/>
        <a:p>
          <a:endParaRPr lang="en-US"/>
        </a:p>
      </dgm:t>
    </dgm:pt>
    <dgm:pt modelId="{19FD346A-1A29-48A7-AAD9-624AFC4DFBB6}" type="sibTrans" cxnId="{98D9E91E-8774-403D-BB8B-FB69E928CBF4}">
      <dgm:prSet/>
      <dgm:spPr/>
      <dgm:t>
        <a:bodyPr/>
        <a:lstStyle/>
        <a:p>
          <a:endParaRPr lang="en-US"/>
        </a:p>
      </dgm:t>
    </dgm:pt>
    <dgm:pt modelId="{86D54D7F-D8E7-4381-AE92-438CFB616A7A}" type="pres">
      <dgm:prSet presAssocID="{40484708-4611-4612-BC65-61B611828B38}" presName="linear" presStyleCnt="0">
        <dgm:presLayoutVars>
          <dgm:animLvl val="lvl"/>
          <dgm:resizeHandles val="exact"/>
        </dgm:presLayoutVars>
      </dgm:prSet>
      <dgm:spPr/>
      <dgm:t>
        <a:bodyPr/>
        <a:lstStyle/>
        <a:p>
          <a:endParaRPr lang="en-GB"/>
        </a:p>
      </dgm:t>
    </dgm:pt>
    <dgm:pt modelId="{85C601AF-D126-4259-B8E3-EEA92F619D24}" type="pres">
      <dgm:prSet presAssocID="{DA51A2E0-1261-4DBB-8124-A24A2ACC9B54}" presName="parentText" presStyleLbl="node1" presStyleIdx="0" presStyleCnt="1">
        <dgm:presLayoutVars>
          <dgm:chMax val="0"/>
          <dgm:bulletEnabled val="1"/>
        </dgm:presLayoutVars>
      </dgm:prSet>
      <dgm:spPr/>
      <dgm:t>
        <a:bodyPr/>
        <a:lstStyle/>
        <a:p>
          <a:endParaRPr lang="en-GB"/>
        </a:p>
      </dgm:t>
    </dgm:pt>
    <dgm:pt modelId="{46E75FD9-3F9D-471C-AFD1-5DB03DF972AC}" type="pres">
      <dgm:prSet presAssocID="{DA51A2E0-1261-4DBB-8124-A24A2ACC9B54}" presName="childText" presStyleLbl="revTx" presStyleIdx="0" presStyleCnt="1">
        <dgm:presLayoutVars>
          <dgm:bulletEnabled val="1"/>
        </dgm:presLayoutVars>
      </dgm:prSet>
      <dgm:spPr/>
      <dgm:t>
        <a:bodyPr/>
        <a:lstStyle/>
        <a:p>
          <a:endParaRPr lang="en-GB"/>
        </a:p>
      </dgm:t>
    </dgm:pt>
  </dgm:ptLst>
  <dgm:cxnLst>
    <dgm:cxn modelId="{06DB2D5A-63DC-41AE-A9F2-B7B95DB010AD}" type="presOf" srcId="{DA51A2E0-1261-4DBB-8124-A24A2ACC9B54}" destId="{85C601AF-D126-4259-B8E3-EEA92F619D24}" srcOrd="0" destOrd="0" presId="urn:microsoft.com/office/officeart/2005/8/layout/vList2"/>
    <dgm:cxn modelId="{98D9E91E-8774-403D-BB8B-FB69E928CBF4}" srcId="{DA51A2E0-1261-4DBB-8124-A24A2ACC9B54}" destId="{1E047995-EBB8-4D82-8B4A-2E2160BA0F68}" srcOrd="0" destOrd="0" parTransId="{D9A10BBF-35CB-4271-83C6-CFA743AD6438}" sibTransId="{19FD346A-1A29-48A7-AAD9-624AFC4DFBB6}"/>
    <dgm:cxn modelId="{EF8789B1-45B9-4F98-A82E-0F7CB4A60224}" type="presOf" srcId="{40484708-4611-4612-BC65-61B611828B38}" destId="{86D54D7F-D8E7-4381-AE92-438CFB616A7A}" srcOrd="0" destOrd="0" presId="urn:microsoft.com/office/officeart/2005/8/layout/vList2"/>
    <dgm:cxn modelId="{C7AA1E8F-25C7-404A-942A-B3C1EE833E07}" type="presOf" srcId="{1E047995-EBB8-4D82-8B4A-2E2160BA0F68}" destId="{46E75FD9-3F9D-471C-AFD1-5DB03DF972AC}" srcOrd="0" destOrd="0" presId="urn:microsoft.com/office/officeart/2005/8/layout/vList2"/>
    <dgm:cxn modelId="{7175AE0C-BE58-46C3-8387-D1F7DB9D19FD}" srcId="{40484708-4611-4612-BC65-61B611828B38}" destId="{DA51A2E0-1261-4DBB-8124-A24A2ACC9B54}" srcOrd="0" destOrd="0" parTransId="{AD72C3B9-A8F2-4ABC-BB34-AE95DC60BF57}" sibTransId="{7D89B1BB-8058-4037-BF03-12BA4FE01864}"/>
    <dgm:cxn modelId="{D8C30DEF-C36C-4444-AFD8-6B7A4A158F4C}" type="presParOf" srcId="{86D54D7F-D8E7-4381-AE92-438CFB616A7A}" destId="{85C601AF-D126-4259-B8E3-EEA92F619D24}" srcOrd="0" destOrd="0" presId="urn:microsoft.com/office/officeart/2005/8/layout/vList2"/>
    <dgm:cxn modelId="{69979FF4-C7AA-4165-93EE-65EDBC9C59B0}" type="presParOf" srcId="{86D54D7F-D8E7-4381-AE92-438CFB616A7A}" destId="{46E75FD9-3F9D-471C-AFD1-5DB03DF972AC}"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BF8499A-55F6-45C7-85C4-8315AA2EAC3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78C9FC4A-8DA6-4AC6-86DB-87EE4FF7E251}">
      <dgm:prSet/>
      <dgm:spPr/>
      <dgm:t>
        <a:bodyPr/>
        <a:lstStyle/>
        <a:p>
          <a:pPr rtl="0"/>
          <a:r>
            <a:rPr lang="en-US"/>
            <a:t>Section 45(3) </a:t>
          </a:r>
        </a:p>
      </dgm:t>
    </dgm:pt>
    <dgm:pt modelId="{1A5E5A25-AD7B-4407-A372-157329A5E8C9}" type="parTrans" cxnId="{F0EE8FBD-9275-4D0A-A6C0-479CD931BE3C}">
      <dgm:prSet/>
      <dgm:spPr/>
      <dgm:t>
        <a:bodyPr/>
        <a:lstStyle/>
        <a:p>
          <a:endParaRPr lang="en-US"/>
        </a:p>
      </dgm:t>
    </dgm:pt>
    <dgm:pt modelId="{EC209D77-E244-4D32-9FD6-52DB945D1239}" type="sibTrans" cxnId="{F0EE8FBD-9275-4D0A-A6C0-479CD931BE3C}">
      <dgm:prSet/>
      <dgm:spPr/>
      <dgm:t>
        <a:bodyPr/>
        <a:lstStyle/>
        <a:p>
          <a:endParaRPr lang="en-US"/>
        </a:p>
      </dgm:t>
    </dgm:pt>
    <dgm:pt modelId="{4C8CF618-DC79-47AE-A33D-B5A3342F2CA8}">
      <dgm:prSet/>
      <dgm:spPr/>
      <dgm:t>
        <a:bodyPr/>
        <a:lstStyle/>
        <a:p>
          <a:pPr rtl="0"/>
          <a:r>
            <a:rPr lang="en-US"/>
            <a:t>Sale Consideration = Amount recorded in books of firm</a:t>
          </a:r>
        </a:p>
      </dgm:t>
    </dgm:pt>
    <dgm:pt modelId="{F5DAC76E-C90E-4F9C-BA3D-F32BDF16F632}" type="parTrans" cxnId="{05FB4AB7-6F97-4046-98DF-41369215AB2D}">
      <dgm:prSet/>
      <dgm:spPr/>
      <dgm:t>
        <a:bodyPr/>
        <a:lstStyle/>
        <a:p>
          <a:endParaRPr lang="en-US"/>
        </a:p>
      </dgm:t>
    </dgm:pt>
    <dgm:pt modelId="{0342B64F-30A4-4D6D-A70B-BA59327D747E}" type="sibTrans" cxnId="{05FB4AB7-6F97-4046-98DF-41369215AB2D}">
      <dgm:prSet/>
      <dgm:spPr/>
      <dgm:t>
        <a:bodyPr/>
        <a:lstStyle/>
        <a:p>
          <a:endParaRPr lang="en-US"/>
        </a:p>
      </dgm:t>
    </dgm:pt>
    <dgm:pt modelId="{7678C1A7-722A-4811-AD58-63168465B26C}">
      <dgm:prSet/>
      <dgm:spPr/>
      <dgm:t>
        <a:bodyPr/>
        <a:lstStyle/>
        <a:p>
          <a:pPr rtl="0"/>
          <a:r>
            <a:rPr lang="en-US"/>
            <a:t>Section 50C vs. 45(3)</a:t>
          </a:r>
        </a:p>
      </dgm:t>
    </dgm:pt>
    <dgm:pt modelId="{61C689D8-1CD5-40CB-85A2-8DC3329DCCEC}" type="parTrans" cxnId="{CD248F7C-CA6C-4066-964F-448AF7301B57}">
      <dgm:prSet/>
      <dgm:spPr/>
      <dgm:t>
        <a:bodyPr/>
        <a:lstStyle/>
        <a:p>
          <a:endParaRPr lang="en-US"/>
        </a:p>
      </dgm:t>
    </dgm:pt>
    <dgm:pt modelId="{97F63631-E8C5-4538-9156-D14709DEA130}" type="sibTrans" cxnId="{CD248F7C-CA6C-4066-964F-448AF7301B57}">
      <dgm:prSet/>
      <dgm:spPr/>
      <dgm:t>
        <a:bodyPr/>
        <a:lstStyle/>
        <a:p>
          <a:endParaRPr lang="en-US"/>
        </a:p>
      </dgm:t>
    </dgm:pt>
    <dgm:pt modelId="{609AB532-A833-4EF8-894A-4293B1245698}">
      <dgm:prSet/>
      <dgm:spPr/>
      <dgm:t>
        <a:bodyPr/>
        <a:lstStyle/>
        <a:p>
          <a:pPr rtl="0"/>
          <a:r>
            <a:rPr lang="pt-BR"/>
            <a:t>DCIT v. M/s Amartara Pvt Ltd [2018] TIOL 125 (Mum T)</a:t>
          </a:r>
          <a:endParaRPr lang="en-US"/>
        </a:p>
      </dgm:t>
    </dgm:pt>
    <dgm:pt modelId="{FA921CEE-D5FD-452D-A0CB-1447167DA757}" type="parTrans" cxnId="{0D229B62-3F61-4590-AB7B-062D5AFD12B5}">
      <dgm:prSet/>
      <dgm:spPr/>
      <dgm:t>
        <a:bodyPr/>
        <a:lstStyle/>
        <a:p>
          <a:endParaRPr lang="en-US"/>
        </a:p>
      </dgm:t>
    </dgm:pt>
    <dgm:pt modelId="{3775CEA5-389D-46B3-9214-31968A673B65}" type="sibTrans" cxnId="{0D229B62-3F61-4590-AB7B-062D5AFD12B5}">
      <dgm:prSet/>
      <dgm:spPr/>
      <dgm:t>
        <a:bodyPr/>
        <a:lstStyle/>
        <a:p>
          <a:endParaRPr lang="en-US"/>
        </a:p>
      </dgm:t>
    </dgm:pt>
    <dgm:pt modelId="{F2269288-58BB-4A62-9E78-13777AB96E1C}">
      <dgm:prSet/>
      <dgm:spPr/>
      <dgm:t>
        <a:bodyPr/>
        <a:lstStyle/>
        <a:p>
          <a:pPr rtl="0"/>
          <a:r>
            <a:rPr lang="en-US"/>
            <a:t>Madhya Pradesh Stamp Law</a:t>
          </a:r>
        </a:p>
      </dgm:t>
    </dgm:pt>
    <dgm:pt modelId="{3749097A-7A04-4162-BEB0-7FFA98821A26}" type="parTrans" cxnId="{3A155F61-FE7B-439A-BBFC-101DB3DD0539}">
      <dgm:prSet/>
      <dgm:spPr/>
      <dgm:t>
        <a:bodyPr/>
        <a:lstStyle/>
        <a:p>
          <a:endParaRPr lang="en-US"/>
        </a:p>
      </dgm:t>
    </dgm:pt>
    <dgm:pt modelId="{77B0CF6B-5813-4BB4-8DCE-F7C5E2006A7D}" type="sibTrans" cxnId="{3A155F61-FE7B-439A-BBFC-101DB3DD0539}">
      <dgm:prSet/>
      <dgm:spPr/>
      <dgm:t>
        <a:bodyPr/>
        <a:lstStyle/>
        <a:p>
          <a:endParaRPr lang="en-US"/>
        </a:p>
      </dgm:t>
    </dgm:pt>
    <dgm:pt modelId="{1CA07962-59BE-46AC-909B-8FC7BD0ED7BC}">
      <dgm:prSet/>
      <dgm:spPr/>
      <dgm:t>
        <a:bodyPr/>
        <a:lstStyle/>
        <a:p>
          <a:pPr algn="just" rtl="0"/>
          <a:r>
            <a:rPr lang="en-US" dirty="0"/>
            <a:t>Article 49(c) of Schedule 1-A “Stamp duty on Instruments”</a:t>
          </a:r>
        </a:p>
      </dgm:t>
    </dgm:pt>
    <dgm:pt modelId="{F0644DAA-1B25-4D1D-B8DE-C897C2B17DE4}" type="parTrans" cxnId="{5E45B390-DFAE-4F13-822C-33BCB4203823}">
      <dgm:prSet/>
      <dgm:spPr/>
      <dgm:t>
        <a:bodyPr/>
        <a:lstStyle/>
        <a:p>
          <a:endParaRPr lang="en-US"/>
        </a:p>
      </dgm:t>
    </dgm:pt>
    <dgm:pt modelId="{6B5A3298-0338-4BEC-9057-B91364830770}" type="sibTrans" cxnId="{5E45B390-DFAE-4F13-822C-33BCB4203823}">
      <dgm:prSet/>
      <dgm:spPr/>
      <dgm:t>
        <a:bodyPr/>
        <a:lstStyle/>
        <a:p>
          <a:endParaRPr lang="en-US"/>
        </a:p>
      </dgm:t>
    </dgm:pt>
    <dgm:pt modelId="{6F98620E-D21D-4B31-8620-ACE1898DEBB1}">
      <dgm:prSet/>
      <dgm:spPr/>
      <dgm:t>
        <a:bodyPr/>
        <a:lstStyle/>
        <a:p>
          <a:pPr algn="just" rtl="0"/>
          <a:r>
            <a:rPr lang="en-US" dirty="0"/>
            <a:t>2% duty on contribution of property in firm</a:t>
          </a:r>
        </a:p>
      </dgm:t>
    </dgm:pt>
    <dgm:pt modelId="{DEACBD2D-61E1-4A1A-8C30-8969777C5BBB}" type="parTrans" cxnId="{885584E1-CD9F-4EC0-92CE-033DB59D74AA}">
      <dgm:prSet/>
      <dgm:spPr/>
      <dgm:t>
        <a:bodyPr/>
        <a:lstStyle/>
        <a:p>
          <a:endParaRPr lang="en-US"/>
        </a:p>
      </dgm:t>
    </dgm:pt>
    <dgm:pt modelId="{3E66F214-ACAB-4EBA-A88E-275337861AB3}" type="sibTrans" cxnId="{885584E1-CD9F-4EC0-92CE-033DB59D74AA}">
      <dgm:prSet/>
      <dgm:spPr/>
      <dgm:t>
        <a:bodyPr/>
        <a:lstStyle/>
        <a:p>
          <a:endParaRPr lang="en-US"/>
        </a:p>
      </dgm:t>
    </dgm:pt>
    <dgm:pt modelId="{64C612B7-AF57-40F6-8BEB-1A911D49FA16}" type="pres">
      <dgm:prSet presAssocID="{EBF8499A-55F6-45C7-85C4-8315AA2EAC3F}" presName="linear" presStyleCnt="0">
        <dgm:presLayoutVars>
          <dgm:animLvl val="lvl"/>
          <dgm:resizeHandles val="exact"/>
        </dgm:presLayoutVars>
      </dgm:prSet>
      <dgm:spPr/>
      <dgm:t>
        <a:bodyPr/>
        <a:lstStyle/>
        <a:p>
          <a:endParaRPr lang="en-GB"/>
        </a:p>
      </dgm:t>
    </dgm:pt>
    <dgm:pt modelId="{06B776C0-A107-4538-AF6C-C21E8A1ECC27}" type="pres">
      <dgm:prSet presAssocID="{78C9FC4A-8DA6-4AC6-86DB-87EE4FF7E251}" presName="parentText" presStyleLbl="node1" presStyleIdx="0" presStyleCnt="3">
        <dgm:presLayoutVars>
          <dgm:chMax val="0"/>
          <dgm:bulletEnabled val="1"/>
        </dgm:presLayoutVars>
      </dgm:prSet>
      <dgm:spPr/>
      <dgm:t>
        <a:bodyPr/>
        <a:lstStyle/>
        <a:p>
          <a:endParaRPr lang="en-GB"/>
        </a:p>
      </dgm:t>
    </dgm:pt>
    <dgm:pt modelId="{A929F8B0-FF76-4EF4-9762-DCB8A6966497}" type="pres">
      <dgm:prSet presAssocID="{78C9FC4A-8DA6-4AC6-86DB-87EE4FF7E251}" presName="childText" presStyleLbl="revTx" presStyleIdx="0" presStyleCnt="3">
        <dgm:presLayoutVars>
          <dgm:bulletEnabled val="1"/>
        </dgm:presLayoutVars>
      </dgm:prSet>
      <dgm:spPr/>
      <dgm:t>
        <a:bodyPr/>
        <a:lstStyle/>
        <a:p>
          <a:endParaRPr lang="en-GB"/>
        </a:p>
      </dgm:t>
    </dgm:pt>
    <dgm:pt modelId="{9902F041-6B76-4FFE-BF61-039063C518D6}" type="pres">
      <dgm:prSet presAssocID="{7678C1A7-722A-4811-AD58-63168465B26C}" presName="parentText" presStyleLbl="node1" presStyleIdx="1" presStyleCnt="3">
        <dgm:presLayoutVars>
          <dgm:chMax val="0"/>
          <dgm:bulletEnabled val="1"/>
        </dgm:presLayoutVars>
      </dgm:prSet>
      <dgm:spPr/>
      <dgm:t>
        <a:bodyPr/>
        <a:lstStyle/>
        <a:p>
          <a:endParaRPr lang="en-GB"/>
        </a:p>
      </dgm:t>
    </dgm:pt>
    <dgm:pt modelId="{EEAD8ABC-A21B-48F7-8B91-1235DF39AFC8}" type="pres">
      <dgm:prSet presAssocID="{7678C1A7-722A-4811-AD58-63168465B26C}" presName="childText" presStyleLbl="revTx" presStyleIdx="1" presStyleCnt="3">
        <dgm:presLayoutVars>
          <dgm:bulletEnabled val="1"/>
        </dgm:presLayoutVars>
      </dgm:prSet>
      <dgm:spPr/>
      <dgm:t>
        <a:bodyPr/>
        <a:lstStyle/>
        <a:p>
          <a:endParaRPr lang="en-GB"/>
        </a:p>
      </dgm:t>
    </dgm:pt>
    <dgm:pt modelId="{E54A87AC-7CE2-47C0-8CE6-30664477559A}" type="pres">
      <dgm:prSet presAssocID="{F2269288-58BB-4A62-9E78-13777AB96E1C}" presName="parentText" presStyleLbl="node1" presStyleIdx="2" presStyleCnt="3">
        <dgm:presLayoutVars>
          <dgm:chMax val="0"/>
          <dgm:bulletEnabled val="1"/>
        </dgm:presLayoutVars>
      </dgm:prSet>
      <dgm:spPr/>
      <dgm:t>
        <a:bodyPr/>
        <a:lstStyle/>
        <a:p>
          <a:endParaRPr lang="en-GB"/>
        </a:p>
      </dgm:t>
    </dgm:pt>
    <dgm:pt modelId="{9684C498-0057-4AB0-BE3D-8ED63D5981B4}" type="pres">
      <dgm:prSet presAssocID="{F2269288-58BB-4A62-9E78-13777AB96E1C}" presName="childText" presStyleLbl="revTx" presStyleIdx="2" presStyleCnt="3">
        <dgm:presLayoutVars>
          <dgm:bulletEnabled val="1"/>
        </dgm:presLayoutVars>
      </dgm:prSet>
      <dgm:spPr/>
      <dgm:t>
        <a:bodyPr/>
        <a:lstStyle/>
        <a:p>
          <a:endParaRPr lang="en-GB"/>
        </a:p>
      </dgm:t>
    </dgm:pt>
  </dgm:ptLst>
  <dgm:cxnLst>
    <dgm:cxn modelId="{3A155F61-FE7B-439A-BBFC-101DB3DD0539}" srcId="{EBF8499A-55F6-45C7-85C4-8315AA2EAC3F}" destId="{F2269288-58BB-4A62-9E78-13777AB96E1C}" srcOrd="2" destOrd="0" parTransId="{3749097A-7A04-4162-BEB0-7FFA98821A26}" sibTransId="{77B0CF6B-5813-4BB4-8DCE-F7C5E2006A7D}"/>
    <dgm:cxn modelId="{791C376A-C639-4863-A64A-7772A2156427}" type="presOf" srcId="{6F98620E-D21D-4B31-8620-ACE1898DEBB1}" destId="{9684C498-0057-4AB0-BE3D-8ED63D5981B4}" srcOrd="0" destOrd="1" presId="urn:microsoft.com/office/officeart/2005/8/layout/vList2"/>
    <dgm:cxn modelId="{2811CDC3-F542-4CCB-9298-429316935D7A}" type="presOf" srcId="{7678C1A7-722A-4811-AD58-63168465B26C}" destId="{9902F041-6B76-4FFE-BF61-039063C518D6}" srcOrd="0" destOrd="0" presId="urn:microsoft.com/office/officeart/2005/8/layout/vList2"/>
    <dgm:cxn modelId="{317FD08A-8FFE-4753-AC86-E9B91FF94AAA}" type="presOf" srcId="{1CA07962-59BE-46AC-909B-8FC7BD0ED7BC}" destId="{9684C498-0057-4AB0-BE3D-8ED63D5981B4}" srcOrd="0" destOrd="0" presId="urn:microsoft.com/office/officeart/2005/8/layout/vList2"/>
    <dgm:cxn modelId="{F0EE8FBD-9275-4D0A-A6C0-479CD931BE3C}" srcId="{EBF8499A-55F6-45C7-85C4-8315AA2EAC3F}" destId="{78C9FC4A-8DA6-4AC6-86DB-87EE4FF7E251}" srcOrd="0" destOrd="0" parTransId="{1A5E5A25-AD7B-4407-A372-157329A5E8C9}" sibTransId="{EC209D77-E244-4D32-9FD6-52DB945D1239}"/>
    <dgm:cxn modelId="{05FB4AB7-6F97-4046-98DF-41369215AB2D}" srcId="{78C9FC4A-8DA6-4AC6-86DB-87EE4FF7E251}" destId="{4C8CF618-DC79-47AE-A33D-B5A3342F2CA8}" srcOrd="0" destOrd="0" parTransId="{F5DAC76E-C90E-4F9C-BA3D-F32BDF16F632}" sibTransId="{0342B64F-30A4-4D6D-A70B-BA59327D747E}"/>
    <dgm:cxn modelId="{4944B124-F0C6-4247-89BE-55EC7E100B37}" type="presOf" srcId="{609AB532-A833-4EF8-894A-4293B1245698}" destId="{EEAD8ABC-A21B-48F7-8B91-1235DF39AFC8}" srcOrd="0" destOrd="0" presId="urn:microsoft.com/office/officeart/2005/8/layout/vList2"/>
    <dgm:cxn modelId="{F565F830-E662-4E90-A24A-1EE8BF0219AA}" type="presOf" srcId="{F2269288-58BB-4A62-9E78-13777AB96E1C}" destId="{E54A87AC-7CE2-47C0-8CE6-30664477559A}" srcOrd="0" destOrd="0" presId="urn:microsoft.com/office/officeart/2005/8/layout/vList2"/>
    <dgm:cxn modelId="{CD248F7C-CA6C-4066-964F-448AF7301B57}" srcId="{EBF8499A-55F6-45C7-85C4-8315AA2EAC3F}" destId="{7678C1A7-722A-4811-AD58-63168465B26C}" srcOrd="1" destOrd="0" parTransId="{61C689D8-1CD5-40CB-85A2-8DC3329DCCEC}" sibTransId="{97F63631-E8C5-4538-9156-D14709DEA130}"/>
    <dgm:cxn modelId="{C4661ED0-1805-48C2-9B61-DE93945D52AD}" type="presOf" srcId="{4C8CF618-DC79-47AE-A33D-B5A3342F2CA8}" destId="{A929F8B0-FF76-4EF4-9762-DCB8A6966497}" srcOrd="0" destOrd="0" presId="urn:microsoft.com/office/officeart/2005/8/layout/vList2"/>
    <dgm:cxn modelId="{BB4F3B4D-1381-4860-97C7-ECDE80266B61}" type="presOf" srcId="{EBF8499A-55F6-45C7-85C4-8315AA2EAC3F}" destId="{64C612B7-AF57-40F6-8BEB-1A911D49FA16}" srcOrd="0" destOrd="0" presId="urn:microsoft.com/office/officeart/2005/8/layout/vList2"/>
    <dgm:cxn modelId="{18C2E87B-317A-4664-BC77-4783FE4E2E53}" type="presOf" srcId="{78C9FC4A-8DA6-4AC6-86DB-87EE4FF7E251}" destId="{06B776C0-A107-4538-AF6C-C21E8A1ECC27}" srcOrd="0" destOrd="0" presId="urn:microsoft.com/office/officeart/2005/8/layout/vList2"/>
    <dgm:cxn modelId="{885584E1-CD9F-4EC0-92CE-033DB59D74AA}" srcId="{F2269288-58BB-4A62-9E78-13777AB96E1C}" destId="{6F98620E-D21D-4B31-8620-ACE1898DEBB1}" srcOrd="1" destOrd="0" parTransId="{DEACBD2D-61E1-4A1A-8C30-8969777C5BBB}" sibTransId="{3E66F214-ACAB-4EBA-A88E-275337861AB3}"/>
    <dgm:cxn modelId="{0D229B62-3F61-4590-AB7B-062D5AFD12B5}" srcId="{7678C1A7-722A-4811-AD58-63168465B26C}" destId="{609AB532-A833-4EF8-894A-4293B1245698}" srcOrd="0" destOrd="0" parTransId="{FA921CEE-D5FD-452D-A0CB-1447167DA757}" sibTransId="{3775CEA5-389D-46B3-9214-31968A673B65}"/>
    <dgm:cxn modelId="{5E45B390-DFAE-4F13-822C-33BCB4203823}" srcId="{F2269288-58BB-4A62-9E78-13777AB96E1C}" destId="{1CA07962-59BE-46AC-909B-8FC7BD0ED7BC}" srcOrd="0" destOrd="0" parTransId="{F0644DAA-1B25-4D1D-B8DE-C897C2B17DE4}" sibTransId="{6B5A3298-0338-4BEC-9057-B91364830770}"/>
    <dgm:cxn modelId="{3D93015F-CE04-43A2-9557-E3B67D86E0F8}" type="presParOf" srcId="{64C612B7-AF57-40F6-8BEB-1A911D49FA16}" destId="{06B776C0-A107-4538-AF6C-C21E8A1ECC27}" srcOrd="0" destOrd="0" presId="urn:microsoft.com/office/officeart/2005/8/layout/vList2"/>
    <dgm:cxn modelId="{FF9FEA13-4A0A-4CB4-8F4F-E0C0276A1469}" type="presParOf" srcId="{64C612B7-AF57-40F6-8BEB-1A911D49FA16}" destId="{A929F8B0-FF76-4EF4-9762-DCB8A6966497}" srcOrd="1" destOrd="0" presId="urn:microsoft.com/office/officeart/2005/8/layout/vList2"/>
    <dgm:cxn modelId="{18C16E10-67E2-4AF8-9A9E-36C1B9D7DE04}" type="presParOf" srcId="{64C612B7-AF57-40F6-8BEB-1A911D49FA16}" destId="{9902F041-6B76-4FFE-BF61-039063C518D6}" srcOrd="2" destOrd="0" presId="urn:microsoft.com/office/officeart/2005/8/layout/vList2"/>
    <dgm:cxn modelId="{E896319C-7F24-4A5D-8D83-7E9D011FFD88}" type="presParOf" srcId="{64C612B7-AF57-40F6-8BEB-1A911D49FA16}" destId="{EEAD8ABC-A21B-48F7-8B91-1235DF39AFC8}" srcOrd="3" destOrd="0" presId="urn:microsoft.com/office/officeart/2005/8/layout/vList2"/>
    <dgm:cxn modelId="{10871075-1D6A-4BC1-AB7D-FC5EC23BB28B}" type="presParOf" srcId="{64C612B7-AF57-40F6-8BEB-1A911D49FA16}" destId="{E54A87AC-7CE2-47C0-8CE6-30664477559A}" srcOrd="4" destOrd="0" presId="urn:microsoft.com/office/officeart/2005/8/layout/vList2"/>
    <dgm:cxn modelId="{92AF1B7A-B93F-4627-BA89-7B41835B3B12}" type="presParOf" srcId="{64C612B7-AF57-40F6-8BEB-1A911D49FA16}" destId="{9684C498-0057-4AB0-BE3D-8ED63D5981B4}"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0704E21-CA5A-4589-A3FB-A87542F057D0}"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C6AEE70A-ED88-4E93-873F-CDB821E19A65}">
      <dgm:prSet custT="1"/>
      <dgm:spPr/>
      <dgm:t>
        <a:bodyPr/>
        <a:lstStyle/>
        <a:p>
          <a:pPr rtl="0"/>
          <a:r>
            <a:rPr lang="en-US" sz="4000" dirty="0"/>
            <a:t>Compulsory acquisition in year 2018</a:t>
          </a:r>
        </a:p>
      </dgm:t>
    </dgm:pt>
    <dgm:pt modelId="{4F94391E-3989-436D-BAD1-951C60A19CB1}" type="parTrans" cxnId="{18629117-8977-433C-ADCF-EC4B3C0A0D87}">
      <dgm:prSet/>
      <dgm:spPr/>
      <dgm:t>
        <a:bodyPr/>
        <a:lstStyle/>
        <a:p>
          <a:endParaRPr lang="en-US"/>
        </a:p>
      </dgm:t>
    </dgm:pt>
    <dgm:pt modelId="{216AE930-ADAA-43DF-B686-F9B3106FD77C}" type="sibTrans" cxnId="{18629117-8977-433C-ADCF-EC4B3C0A0D87}">
      <dgm:prSet/>
      <dgm:spPr/>
      <dgm:t>
        <a:bodyPr/>
        <a:lstStyle/>
        <a:p>
          <a:endParaRPr lang="en-US"/>
        </a:p>
      </dgm:t>
    </dgm:pt>
    <dgm:pt modelId="{30C625DB-D242-4A2A-B0E2-C4C923A0265A}">
      <dgm:prSet custT="1"/>
      <dgm:spPr/>
      <dgm:t>
        <a:bodyPr/>
        <a:lstStyle/>
        <a:p>
          <a:pPr rtl="0"/>
          <a:r>
            <a:rPr lang="en-US" sz="4000" dirty="0"/>
            <a:t>Whether the same is taxable?</a:t>
          </a:r>
        </a:p>
      </dgm:t>
    </dgm:pt>
    <dgm:pt modelId="{2A0D475E-ED2F-4B5F-8730-10415E487FC4}" type="parTrans" cxnId="{898A85AC-81B1-4BB7-BB1C-149B39925A09}">
      <dgm:prSet/>
      <dgm:spPr/>
      <dgm:t>
        <a:bodyPr/>
        <a:lstStyle/>
        <a:p>
          <a:endParaRPr lang="en-US"/>
        </a:p>
      </dgm:t>
    </dgm:pt>
    <dgm:pt modelId="{11F8188A-842B-4E25-9853-28CB8EF242A1}" type="sibTrans" cxnId="{898A85AC-81B1-4BB7-BB1C-149B39925A09}">
      <dgm:prSet/>
      <dgm:spPr/>
      <dgm:t>
        <a:bodyPr/>
        <a:lstStyle/>
        <a:p>
          <a:endParaRPr lang="en-US"/>
        </a:p>
      </dgm:t>
    </dgm:pt>
    <dgm:pt modelId="{9EE0720C-1FFE-4433-8A19-651AF67D4AAC}">
      <dgm:prSet custT="1"/>
      <dgm:spPr/>
      <dgm:t>
        <a:bodyPr/>
        <a:lstStyle/>
        <a:p>
          <a:pPr rtl="0"/>
          <a:r>
            <a:rPr lang="en-US" sz="3200" dirty="0"/>
            <a:t>urban agricultural land</a:t>
          </a:r>
        </a:p>
      </dgm:t>
    </dgm:pt>
    <dgm:pt modelId="{F62A90B0-9DCC-49C8-951E-2396261F7B0D}" type="parTrans" cxnId="{8A3B3A44-01BF-4D30-9C88-D3A5E566F463}">
      <dgm:prSet/>
      <dgm:spPr/>
      <dgm:t>
        <a:bodyPr/>
        <a:lstStyle/>
        <a:p>
          <a:endParaRPr lang="en-US"/>
        </a:p>
      </dgm:t>
    </dgm:pt>
    <dgm:pt modelId="{2D5E17DC-00FB-4FB3-B799-A445B45FD3DF}" type="sibTrans" cxnId="{8A3B3A44-01BF-4D30-9C88-D3A5E566F463}">
      <dgm:prSet/>
      <dgm:spPr/>
      <dgm:t>
        <a:bodyPr/>
        <a:lstStyle/>
        <a:p>
          <a:endParaRPr lang="en-US"/>
        </a:p>
      </dgm:t>
    </dgm:pt>
    <dgm:pt modelId="{CCF9E4A1-3405-45E4-AE9D-13A528B8131A}">
      <dgm:prSet custT="1"/>
      <dgm:spPr/>
      <dgm:t>
        <a:bodyPr/>
        <a:lstStyle/>
        <a:p>
          <a:pPr rtl="0"/>
          <a:r>
            <a:rPr lang="en-US" sz="3200" dirty="0"/>
            <a:t>Non agricultural land</a:t>
          </a:r>
        </a:p>
      </dgm:t>
    </dgm:pt>
    <dgm:pt modelId="{DE2A98AE-2E9C-4638-9792-835F7318937F}" type="parTrans" cxnId="{ADA99327-FBB9-4F4D-9540-6C95AF6B1550}">
      <dgm:prSet/>
      <dgm:spPr/>
      <dgm:t>
        <a:bodyPr/>
        <a:lstStyle/>
        <a:p>
          <a:endParaRPr lang="en-US"/>
        </a:p>
      </dgm:t>
    </dgm:pt>
    <dgm:pt modelId="{BC57BE77-8047-4378-B141-BE845DCE47C1}" type="sibTrans" cxnId="{ADA99327-FBB9-4F4D-9540-6C95AF6B1550}">
      <dgm:prSet/>
      <dgm:spPr/>
      <dgm:t>
        <a:bodyPr/>
        <a:lstStyle/>
        <a:p>
          <a:endParaRPr lang="en-US"/>
        </a:p>
      </dgm:t>
    </dgm:pt>
    <dgm:pt modelId="{E33AC40E-11F7-497B-8043-10F70F1C9233}" type="pres">
      <dgm:prSet presAssocID="{10704E21-CA5A-4589-A3FB-A87542F057D0}" presName="linear" presStyleCnt="0">
        <dgm:presLayoutVars>
          <dgm:animLvl val="lvl"/>
          <dgm:resizeHandles val="exact"/>
        </dgm:presLayoutVars>
      </dgm:prSet>
      <dgm:spPr/>
      <dgm:t>
        <a:bodyPr/>
        <a:lstStyle/>
        <a:p>
          <a:endParaRPr lang="en-GB"/>
        </a:p>
      </dgm:t>
    </dgm:pt>
    <dgm:pt modelId="{2AAE5440-AEEC-4D30-8845-E4F0C605D50D}" type="pres">
      <dgm:prSet presAssocID="{C6AEE70A-ED88-4E93-873F-CDB821E19A65}" presName="parentText" presStyleLbl="node1" presStyleIdx="0" presStyleCnt="2">
        <dgm:presLayoutVars>
          <dgm:chMax val="0"/>
          <dgm:bulletEnabled val="1"/>
        </dgm:presLayoutVars>
      </dgm:prSet>
      <dgm:spPr/>
      <dgm:t>
        <a:bodyPr/>
        <a:lstStyle/>
        <a:p>
          <a:endParaRPr lang="en-GB"/>
        </a:p>
      </dgm:t>
    </dgm:pt>
    <dgm:pt modelId="{B566AA22-48DD-419F-8F86-A27A24E7B516}" type="pres">
      <dgm:prSet presAssocID="{C6AEE70A-ED88-4E93-873F-CDB821E19A65}" presName="childText" presStyleLbl="revTx" presStyleIdx="0" presStyleCnt="1">
        <dgm:presLayoutVars>
          <dgm:bulletEnabled val="1"/>
        </dgm:presLayoutVars>
      </dgm:prSet>
      <dgm:spPr/>
      <dgm:t>
        <a:bodyPr/>
        <a:lstStyle/>
        <a:p>
          <a:endParaRPr lang="en-GB"/>
        </a:p>
      </dgm:t>
    </dgm:pt>
    <dgm:pt modelId="{B2C37D57-B081-4882-BCDF-F52C5129CEE7}" type="pres">
      <dgm:prSet presAssocID="{30C625DB-D242-4A2A-B0E2-C4C923A0265A}" presName="parentText" presStyleLbl="node1" presStyleIdx="1" presStyleCnt="2">
        <dgm:presLayoutVars>
          <dgm:chMax val="0"/>
          <dgm:bulletEnabled val="1"/>
        </dgm:presLayoutVars>
      </dgm:prSet>
      <dgm:spPr/>
      <dgm:t>
        <a:bodyPr/>
        <a:lstStyle/>
        <a:p>
          <a:endParaRPr lang="en-GB"/>
        </a:p>
      </dgm:t>
    </dgm:pt>
  </dgm:ptLst>
  <dgm:cxnLst>
    <dgm:cxn modelId="{ADA99327-FBB9-4F4D-9540-6C95AF6B1550}" srcId="{C6AEE70A-ED88-4E93-873F-CDB821E19A65}" destId="{CCF9E4A1-3405-45E4-AE9D-13A528B8131A}" srcOrd="1" destOrd="0" parTransId="{DE2A98AE-2E9C-4638-9792-835F7318937F}" sibTransId="{BC57BE77-8047-4378-B141-BE845DCE47C1}"/>
    <dgm:cxn modelId="{192272CF-96AE-4933-A9E5-D19D72EE8C5A}" type="presOf" srcId="{CCF9E4A1-3405-45E4-AE9D-13A528B8131A}" destId="{B566AA22-48DD-419F-8F86-A27A24E7B516}" srcOrd="0" destOrd="1" presId="urn:microsoft.com/office/officeart/2005/8/layout/vList2"/>
    <dgm:cxn modelId="{231842DE-A683-4A37-AE8A-7631AD682B85}" type="presOf" srcId="{C6AEE70A-ED88-4E93-873F-CDB821E19A65}" destId="{2AAE5440-AEEC-4D30-8845-E4F0C605D50D}" srcOrd="0" destOrd="0" presId="urn:microsoft.com/office/officeart/2005/8/layout/vList2"/>
    <dgm:cxn modelId="{577A5BA8-CD68-4E5A-9829-550424F509FF}" type="presOf" srcId="{10704E21-CA5A-4589-A3FB-A87542F057D0}" destId="{E33AC40E-11F7-497B-8043-10F70F1C9233}" srcOrd="0" destOrd="0" presId="urn:microsoft.com/office/officeart/2005/8/layout/vList2"/>
    <dgm:cxn modelId="{12F8C285-6947-4F84-ACBB-4CFBEFE55B0F}" type="presOf" srcId="{9EE0720C-1FFE-4433-8A19-651AF67D4AAC}" destId="{B566AA22-48DD-419F-8F86-A27A24E7B516}" srcOrd="0" destOrd="0" presId="urn:microsoft.com/office/officeart/2005/8/layout/vList2"/>
    <dgm:cxn modelId="{8A3B3A44-01BF-4D30-9C88-D3A5E566F463}" srcId="{C6AEE70A-ED88-4E93-873F-CDB821E19A65}" destId="{9EE0720C-1FFE-4433-8A19-651AF67D4AAC}" srcOrd="0" destOrd="0" parTransId="{F62A90B0-9DCC-49C8-951E-2396261F7B0D}" sibTransId="{2D5E17DC-00FB-4FB3-B799-A445B45FD3DF}"/>
    <dgm:cxn modelId="{898A85AC-81B1-4BB7-BB1C-149B39925A09}" srcId="{10704E21-CA5A-4589-A3FB-A87542F057D0}" destId="{30C625DB-D242-4A2A-B0E2-C4C923A0265A}" srcOrd="1" destOrd="0" parTransId="{2A0D475E-ED2F-4B5F-8730-10415E487FC4}" sibTransId="{11F8188A-842B-4E25-9853-28CB8EF242A1}"/>
    <dgm:cxn modelId="{6028243F-308D-4D80-B077-55A7E8CF7BA3}" type="presOf" srcId="{30C625DB-D242-4A2A-B0E2-C4C923A0265A}" destId="{B2C37D57-B081-4882-BCDF-F52C5129CEE7}" srcOrd="0" destOrd="0" presId="urn:microsoft.com/office/officeart/2005/8/layout/vList2"/>
    <dgm:cxn modelId="{18629117-8977-433C-ADCF-EC4B3C0A0D87}" srcId="{10704E21-CA5A-4589-A3FB-A87542F057D0}" destId="{C6AEE70A-ED88-4E93-873F-CDB821E19A65}" srcOrd="0" destOrd="0" parTransId="{4F94391E-3989-436D-BAD1-951C60A19CB1}" sibTransId="{216AE930-ADAA-43DF-B686-F9B3106FD77C}"/>
    <dgm:cxn modelId="{5D887B2A-6953-4423-9594-8856E9BA6CE1}" type="presParOf" srcId="{E33AC40E-11F7-497B-8043-10F70F1C9233}" destId="{2AAE5440-AEEC-4D30-8845-E4F0C605D50D}" srcOrd="0" destOrd="0" presId="urn:microsoft.com/office/officeart/2005/8/layout/vList2"/>
    <dgm:cxn modelId="{81D4CDFD-FF16-4375-9EE9-DF96F8BB30AC}" type="presParOf" srcId="{E33AC40E-11F7-497B-8043-10F70F1C9233}" destId="{B566AA22-48DD-419F-8F86-A27A24E7B516}" srcOrd="1" destOrd="0" presId="urn:microsoft.com/office/officeart/2005/8/layout/vList2"/>
    <dgm:cxn modelId="{2498FE38-F322-44B8-BF80-800741C65450}" type="presParOf" srcId="{E33AC40E-11F7-497B-8043-10F70F1C9233}" destId="{B2C37D57-B081-4882-BCDF-F52C5129CEE7}"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0704E21-CA5A-4589-A3FB-A87542F057D0}"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4A559AD7-58DB-4319-B81C-5E01932D669F}">
      <dgm:prSet/>
      <dgm:spPr/>
      <dgm:t>
        <a:bodyPr/>
        <a:lstStyle/>
        <a:p>
          <a:pPr rtl="0"/>
          <a:r>
            <a:rPr lang="en-US"/>
            <a:t>The Right to Fair Compensation and Transparency in Land Acquisition, Rehabilitation and Resettlement Act, 2013</a:t>
          </a:r>
        </a:p>
      </dgm:t>
    </dgm:pt>
    <dgm:pt modelId="{CDC1EE78-AC01-402C-9A79-0E6C6390D101}" type="parTrans" cxnId="{B4E73D2B-13C4-445E-A402-3AB2094FCF56}">
      <dgm:prSet/>
      <dgm:spPr/>
      <dgm:t>
        <a:bodyPr/>
        <a:lstStyle/>
        <a:p>
          <a:endParaRPr lang="en-US"/>
        </a:p>
      </dgm:t>
    </dgm:pt>
    <dgm:pt modelId="{E00ED7DD-4545-4DA6-BB6A-E138A44227BC}" type="sibTrans" cxnId="{B4E73D2B-13C4-445E-A402-3AB2094FCF56}">
      <dgm:prSet/>
      <dgm:spPr/>
      <dgm:t>
        <a:bodyPr/>
        <a:lstStyle/>
        <a:p>
          <a:endParaRPr lang="en-US"/>
        </a:p>
      </dgm:t>
    </dgm:pt>
    <dgm:pt modelId="{48018B67-6FD3-4163-BE02-2731C62E6C1C}">
      <dgm:prSet/>
      <dgm:spPr/>
      <dgm:t>
        <a:bodyPr/>
        <a:lstStyle/>
        <a:p>
          <a:pPr rtl="0"/>
          <a:r>
            <a:rPr lang="en-US" dirty="0"/>
            <a:t>Section 96 – Exemption from income tax, stamp duty and fees</a:t>
          </a:r>
        </a:p>
      </dgm:t>
    </dgm:pt>
    <dgm:pt modelId="{5A24AA30-2B51-41FA-99D1-5902D773A155}" type="parTrans" cxnId="{64F4A431-F3D2-41F1-8A1D-DF01F10EB60C}">
      <dgm:prSet/>
      <dgm:spPr/>
      <dgm:t>
        <a:bodyPr/>
        <a:lstStyle/>
        <a:p>
          <a:endParaRPr lang="en-US"/>
        </a:p>
      </dgm:t>
    </dgm:pt>
    <dgm:pt modelId="{2F2E2593-1EF6-4760-974F-B8E947E52D35}" type="sibTrans" cxnId="{64F4A431-F3D2-41F1-8A1D-DF01F10EB60C}">
      <dgm:prSet/>
      <dgm:spPr/>
      <dgm:t>
        <a:bodyPr/>
        <a:lstStyle/>
        <a:p>
          <a:endParaRPr lang="en-US"/>
        </a:p>
      </dgm:t>
    </dgm:pt>
    <dgm:pt modelId="{3907983D-3746-438B-9680-B294603F89A0}">
      <dgm:prSet/>
      <dgm:spPr/>
      <dgm:t>
        <a:bodyPr/>
        <a:lstStyle/>
        <a:p>
          <a:pPr rtl="0"/>
          <a:r>
            <a:rPr lang="en-US" b="0" i="0" dirty="0"/>
            <a:t>all compensation are exempt irrespective of the fact if the land is classified as agricultural or non-agricultural under Income Tax Act as well as RFCTLARR Act.</a:t>
          </a:r>
          <a:endParaRPr lang="en-US" dirty="0"/>
        </a:p>
      </dgm:t>
    </dgm:pt>
    <dgm:pt modelId="{59780C9C-628A-4D9E-BE72-92A41F90E8A6}" type="parTrans" cxnId="{F29C0845-25B6-4592-96C7-D3A9AF3FF7DF}">
      <dgm:prSet/>
      <dgm:spPr/>
      <dgm:t>
        <a:bodyPr/>
        <a:lstStyle/>
        <a:p>
          <a:endParaRPr lang="en-US"/>
        </a:p>
      </dgm:t>
    </dgm:pt>
    <dgm:pt modelId="{C9E8F580-B5BD-4E8A-AB43-A55ADEF92BAA}" type="sibTrans" cxnId="{F29C0845-25B6-4592-96C7-D3A9AF3FF7DF}">
      <dgm:prSet/>
      <dgm:spPr/>
      <dgm:t>
        <a:bodyPr/>
        <a:lstStyle/>
        <a:p>
          <a:endParaRPr lang="en-US"/>
        </a:p>
      </dgm:t>
    </dgm:pt>
    <dgm:pt modelId="{E33AC40E-11F7-497B-8043-10F70F1C9233}" type="pres">
      <dgm:prSet presAssocID="{10704E21-CA5A-4589-A3FB-A87542F057D0}" presName="linear" presStyleCnt="0">
        <dgm:presLayoutVars>
          <dgm:animLvl val="lvl"/>
          <dgm:resizeHandles val="exact"/>
        </dgm:presLayoutVars>
      </dgm:prSet>
      <dgm:spPr/>
      <dgm:t>
        <a:bodyPr/>
        <a:lstStyle/>
        <a:p>
          <a:endParaRPr lang="en-GB"/>
        </a:p>
      </dgm:t>
    </dgm:pt>
    <dgm:pt modelId="{C7BE6368-01AE-4334-967D-DAA89C409A20}" type="pres">
      <dgm:prSet presAssocID="{4A559AD7-58DB-4319-B81C-5E01932D669F}" presName="parentText" presStyleLbl="node1" presStyleIdx="0" presStyleCnt="1">
        <dgm:presLayoutVars>
          <dgm:chMax val="0"/>
          <dgm:bulletEnabled val="1"/>
        </dgm:presLayoutVars>
      </dgm:prSet>
      <dgm:spPr/>
      <dgm:t>
        <a:bodyPr/>
        <a:lstStyle/>
        <a:p>
          <a:endParaRPr lang="en-GB"/>
        </a:p>
      </dgm:t>
    </dgm:pt>
    <dgm:pt modelId="{EA4732AE-8BEA-41D1-865F-EBDDE3581752}" type="pres">
      <dgm:prSet presAssocID="{4A559AD7-58DB-4319-B81C-5E01932D669F}" presName="childText" presStyleLbl="revTx" presStyleIdx="0" presStyleCnt="1">
        <dgm:presLayoutVars>
          <dgm:bulletEnabled val="1"/>
        </dgm:presLayoutVars>
      </dgm:prSet>
      <dgm:spPr/>
      <dgm:t>
        <a:bodyPr/>
        <a:lstStyle/>
        <a:p>
          <a:endParaRPr lang="en-GB"/>
        </a:p>
      </dgm:t>
    </dgm:pt>
  </dgm:ptLst>
  <dgm:cxnLst>
    <dgm:cxn modelId="{CFF71221-71DE-406A-B568-4AF094C26A94}" type="presOf" srcId="{3907983D-3746-438B-9680-B294603F89A0}" destId="{EA4732AE-8BEA-41D1-865F-EBDDE3581752}" srcOrd="0" destOrd="1" presId="urn:microsoft.com/office/officeart/2005/8/layout/vList2"/>
    <dgm:cxn modelId="{0682349D-C4F8-4583-AB42-3A1DCCBAE5D9}" type="presOf" srcId="{4A559AD7-58DB-4319-B81C-5E01932D669F}" destId="{C7BE6368-01AE-4334-967D-DAA89C409A20}" srcOrd="0" destOrd="0" presId="urn:microsoft.com/office/officeart/2005/8/layout/vList2"/>
    <dgm:cxn modelId="{A330D758-01BB-49FD-A6FD-F3940DDA54AA}" type="presOf" srcId="{48018B67-6FD3-4163-BE02-2731C62E6C1C}" destId="{EA4732AE-8BEA-41D1-865F-EBDDE3581752}" srcOrd="0" destOrd="0" presId="urn:microsoft.com/office/officeart/2005/8/layout/vList2"/>
    <dgm:cxn modelId="{F29C0845-25B6-4592-96C7-D3A9AF3FF7DF}" srcId="{4A559AD7-58DB-4319-B81C-5E01932D669F}" destId="{3907983D-3746-438B-9680-B294603F89A0}" srcOrd="1" destOrd="0" parTransId="{59780C9C-628A-4D9E-BE72-92A41F90E8A6}" sibTransId="{C9E8F580-B5BD-4E8A-AB43-A55ADEF92BAA}"/>
    <dgm:cxn modelId="{1A8A0D8C-7C4F-455F-9FB9-0E6FC60C67B6}" type="presOf" srcId="{10704E21-CA5A-4589-A3FB-A87542F057D0}" destId="{E33AC40E-11F7-497B-8043-10F70F1C9233}" srcOrd="0" destOrd="0" presId="urn:microsoft.com/office/officeart/2005/8/layout/vList2"/>
    <dgm:cxn modelId="{B4E73D2B-13C4-445E-A402-3AB2094FCF56}" srcId="{10704E21-CA5A-4589-A3FB-A87542F057D0}" destId="{4A559AD7-58DB-4319-B81C-5E01932D669F}" srcOrd="0" destOrd="0" parTransId="{CDC1EE78-AC01-402C-9A79-0E6C6390D101}" sibTransId="{E00ED7DD-4545-4DA6-BB6A-E138A44227BC}"/>
    <dgm:cxn modelId="{64F4A431-F3D2-41F1-8A1D-DF01F10EB60C}" srcId="{4A559AD7-58DB-4319-B81C-5E01932D669F}" destId="{48018B67-6FD3-4163-BE02-2731C62E6C1C}" srcOrd="0" destOrd="0" parTransId="{5A24AA30-2B51-41FA-99D1-5902D773A155}" sibTransId="{2F2E2593-1EF6-4760-974F-B8E947E52D35}"/>
    <dgm:cxn modelId="{CF84826F-AE49-41E5-B8BE-19F8D1EDAD24}" type="presParOf" srcId="{E33AC40E-11F7-497B-8043-10F70F1C9233}" destId="{C7BE6368-01AE-4334-967D-DAA89C409A20}" srcOrd="0" destOrd="0" presId="urn:microsoft.com/office/officeart/2005/8/layout/vList2"/>
    <dgm:cxn modelId="{1ACBA895-B033-4844-B756-BB5E5D418845}" type="presParOf" srcId="{E33AC40E-11F7-497B-8043-10F70F1C9233}" destId="{EA4732AE-8BEA-41D1-865F-EBDDE3581752}"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8CA1DD-9374-4E46-88BF-522061C55A90}">
      <dsp:nvSpPr>
        <dsp:cNvPr id="0" name=""/>
        <dsp:cNvSpPr/>
      </dsp:nvSpPr>
      <dsp:spPr>
        <a:xfrm>
          <a:off x="0" y="411179"/>
          <a:ext cx="7162800" cy="6048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1E3A3C-8878-41E2-BC4E-EF0224E66D4A}">
      <dsp:nvSpPr>
        <dsp:cNvPr id="0" name=""/>
        <dsp:cNvSpPr/>
      </dsp:nvSpPr>
      <dsp:spPr>
        <a:xfrm>
          <a:off x="358140" y="56939"/>
          <a:ext cx="5013960" cy="70848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9516" tIns="0" rIns="189516" bIns="0" numCol="1" spcCol="1270" anchor="ctr" anchorCtr="0">
          <a:noAutofit/>
        </a:bodyPr>
        <a:lstStyle/>
        <a:p>
          <a:pPr lvl="0" algn="l" defTabSz="1066800">
            <a:lnSpc>
              <a:spcPct val="90000"/>
            </a:lnSpc>
            <a:spcBef>
              <a:spcPct val="0"/>
            </a:spcBef>
            <a:spcAft>
              <a:spcPct val="35000"/>
            </a:spcAft>
          </a:pPr>
          <a:r>
            <a:rPr lang="en-US" sz="2400" kern="1200" dirty="0"/>
            <a:t>Should be a Capital asset</a:t>
          </a:r>
        </a:p>
      </dsp:txBody>
      <dsp:txXfrm>
        <a:off x="392725" y="91524"/>
        <a:ext cx="4944790" cy="639310"/>
      </dsp:txXfrm>
    </dsp:sp>
    <dsp:sp modelId="{80BCAFDA-0C1C-42B1-98E6-9702F51E7801}">
      <dsp:nvSpPr>
        <dsp:cNvPr id="0" name=""/>
        <dsp:cNvSpPr/>
      </dsp:nvSpPr>
      <dsp:spPr>
        <a:xfrm>
          <a:off x="0" y="1499819"/>
          <a:ext cx="7162800" cy="13608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5913" tIns="499872" rIns="555913" bIns="170688"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Sale consideration</a:t>
          </a:r>
        </a:p>
        <a:p>
          <a:pPr marL="228600" lvl="1" indent="-228600" algn="l" defTabSz="1066800">
            <a:lnSpc>
              <a:spcPct val="90000"/>
            </a:lnSpc>
            <a:spcBef>
              <a:spcPct val="0"/>
            </a:spcBef>
            <a:spcAft>
              <a:spcPct val="15000"/>
            </a:spcAft>
            <a:buChar char="••"/>
          </a:pPr>
          <a:r>
            <a:rPr lang="en-US" sz="2400" kern="1200" dirty="0"/>
            <a:t>Cost of acquisition</a:t>
          </a:r>
        </a:p>
      </dsp:txBody>
      <dsp:txXfrm>
        <a:off x="0" y="1499819"/>
        <a:ext cx="7162800" cy="1360800"/>
      </dsp:txXfrm>
    </dsp:sp>
    <dsp:sp modelId="{F9E651B7-5A3C-4F7C-B2CD-5B8138CA4522}">
      <dsp:nvSpPr>
        <dsp:cNvPr id="0" name=""/>
        <dsp:cNvSpPr/>
      </dsp:nvSpPr>
      <dsp:spPr>
        <a:xfrm>
          <a:off x="358140" y="1145580"/>
          <a:ext cx="5013960" cy="70848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9516" tIns="0" rIns="189516" bIns="0" numCol="1" spcCol="1270" anchor="ctr" anchorCtr="0">
          <a:noAutofit/>
        </a:bodyPr>
        <a:lstStyle/>
        <a:p>
          <a:pPr lvl="0" algn="l" defTabSz="1066800">
            <a:lnSpc>
              <a:spcPct val="90000"/>
            </a:lnSpc>
            <a:spcBef>
              <a:spcPct val="0"/>
            </a:spcBef>
            <a:spcAft>
              <a:spcPct val="35000"/>
            </a:spcAft>
          </a:pPr>
          <a:r>
            <a:rPr lang="en-US" sz="2400" kern="1200" dirty="0"/>
            <a:t>Transfer in the previous year</a:t>
          </a:r>
        </a:p>
      </dsp:txBody>
      <dsp:txXfrm>
        <a:off x="392725" y="1180165"/>
        <a:ext cx="4944790" cy="639310"/>
      </dsp:txXfrm>
    </dsp:sp>
    <dsp:sp modelId="{8670DA87-D6C7-4682-847C-EEBC556E8D88}">
      <dsp:nvSpPr>
        <dsp:cNvPr id="0" name=""/>
        <dsp:cNvSpPr/>
      </dsp:nvSpPr>
      <dsp:spPr>
        <a:xfrm>
          <a:off x="0" y="3344459"/>
          <a:ext cx="7162800" cy="13230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5913" tIns="499872" rIns="555913" bIns="170688"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Not exempted or deductible under Section 54, 54B, 54D, 54EC, 54F, 54G and 54GA</a:t>
          </a:r>
        </a:p>
      </dsp:txBody>
      <dsp:txXfrm>
        <a:off x="0" y="3344459"/>
        <a:ext cx="7162800" cy="1323000"/>
      </dsp:txXfrm>
    </dsp:sp>
    <dsp:sp modelId="{CFFB965E-61B8-4A9F-8B21-8C697066524D}">
      <dsp:nvSpPr>
        <dsp:cNvPr id="0" name=""/>
        <dsp:cNvSpPr/>
      </dsp:nvSpPr>
      <dsp:spPr>
        <a:xfrm>
          <a:off x="358140" y="2990219"/>
          <a:ext cx="5013960" cy="70848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9516" tIns="0" rIns="189516" bIns="0" numCol="1" spcCol="1270" anchor="ctr" anchorCtr="0">
          <a:noAutofit/>
        </a:bodyPr>
        <a:lstStyle/>
        <a:p>
          <a:pPr lvl="0" algn="l" defTabSz="1066800">
            <a:lnSpc>
              <a:spcPct val="90000"/>
            </a:lnSpc>
            <a:spcBef>
              <a:spcPct val="0"/>
            </a:spcBef>
            <a:spcAft>
              <a:spcPct val="35000"/>
            </a:spcAft>
          </a:pPr>
          <a:r>
            <a:rPr lang="en-US" sz="2400" kern="1200" dirty="0"/>
            <a:t>Gain/loss as a result of transfer</a:t>
          </a:r>
        </a:p>
      </dsp:txBody>
      <dsp:txXfrm>
        <a:off x="392725" y="3024804"/>
        <a:ext cx="4944790" cy="63931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5E40E3-1059-41A2-B2D1-3A74638CAE25}">
      <dsp:nvSpPr>
        <dsp:cNvPr id="0" name=""/>
        <dsp:cNvSpPr/>
      </dsp:nvSpPr>
      <dsp:spPr>
        <a:xfrm>
          <a:off x="0" y="523845"/>
          <a:ext cx="8686800" cy="725399"/>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dirty="0"/>
            <a:t>CIT Vs. K. Raja </a:t>
          </a:r>
          <a:r>
            <a:rPr lang="en-US" sz="3100" kern="1200" dirty="0" err="1"/>
            <a:t>Gopala</a:t>
          </a:r>
          <a:r>
            <a:rPr lang="en-US" sz="3100" kern="1200" dirty="0"/>
            <a:t> </a:t>
          </a:r>
          <a:r>
            <a:rPr lang="en-US" sz="3100" kern="1200" dirty="0" err="1"/>
            <a:t>Rao</a:t>
          </a:r>
          <a:r>
            <a:rPr lang="en-US" sz="3100" kern="1200" dirty="0"/>
            <a:t> (2001 252 ITR 459 Mad)</a:t>
          </a:r>
        </a:p>
      </dsp:txBody>
      <dsp:txXfrm>
        <a:off x="35411" y="559256"/>
        <a:ext cx="8615978" cy="654577"/>
      </dsp:txXfrm>
    </dsp:sp>
    <dsp:sp modelId="{CB403FB7-8D4A-4790-8543-AB7E0C548243}">
      <dsp:nvSpPr>
        <dsp:cNvPr id="0" name=""/>
        <dsp:cNvSpPr/>
      </dsp:nvSpPr>
      <dsp:spPr>
        <a:xfrm>
          <a:off x="0" y="1249245"/>
          <a:ext cx="8686800" cy="13796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5806" tIns="39370" rIns="220472" bIns="39370" numCol="1" spcCol="1270" anchor="t" anchorCtr="0">
          <a:noAutofit/>
        </a:bodyPr>
        <a:lstStyle/>
        <a:p>
          <a:pPr marL="228600" lvl="1" indent="-228600" algn="just" defTabSz="1066800" rtl="0">
            <a:lnSpc>
              <a:spcPct val="90000"/>
            </a:lnSpc>
            <a:spcBef>
              <a:spcPct val="0"/>
            </a:spcBef>
            <a:spcAft>
              <a:spcPct val="20000"/>
            </a:spcAft>
            <a:buChar char="••"/>
          </a:pPr>
          <a:r>
            <a:rPr lang="en-US" sz="2400" i="1" kern="1200" dirty="0"/>
            <a:t>Payment of consideration for the sale indisputably having been made with the borrowed funds, the borrowing directly related to the acquisition and, interest paid thereon would form part of the cost of acquisition.</a:t>
          </a:r>
        </a:p>
      </dsp:txBody>
      <dsp:txXfrm>
        <a:off x="0" y="1249245"/>
        <a:ext cx="8686800" cy="1379654"/>
      </dsp:txXfrm>
    </dsp:sp>
    <dsp:sp modelId="{58B2F88D-2D45-4B26-B125-3AA24B67A1DD}">
      <dsp:nvSpPr>
        <dsp:cNvPr id="0" name=""/>
        <dsp:cNvSpPr/>
      </dsp:nvSpPr>
      <dsp:spPr>
        <a:xfrm>
          <a:off x="0" y="2628900"/>
          <a:ext cx="8686800" cy="725399"/>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kern="1200" dirty="0"/>
            <a:t>ACIT v. C. </a:t>
          </a:r>
          <a:r>
            <a:rPr lang="en-US" sz="3100" kern="1200" dirty="0" err="1"/>
            <a:t>Ramabrahmam</a:t>
          </a:r>
          <a:r>
            <a:rPr lang="en-US" sz="3100" kern="1200" dirty="0"/>
            <a:t>(ITA 943/</a:t>
          </a:r>
          <a:r>
            <a:rPr lang="en-US" sz="3100" kern="1200" dirty="0" err="1"/>
            <a:t>Mds</a:t>
          </a:r>
          <a:r>
            <a:rPr lang="en-US" sz="3100" kern="1200" dirty="0"/>
            <a:t>/2012)</a:t>
          </a:r>
        </a:p>
      </dsp:txBody>
      <dsp:txXfrm>
        <a:off x="35411" y="2664311"/>
        <a:ext cx="8615978" cy="654577"/>
      </dsp:txXfrm>
    </dsp:sp>
    <dsp:sp modelId="{6ACBF1B6-C5CD-4566-B152-6E02EE4D152D}">
      <dsp:nvSpPr>
        <dsp:cNvPr id="0" name=""/>
        <dsp:cNvSpPr/>
      </dsp:nvSpPr>
      <dsp:spPr>
        <a:xfrm>
          <a:off x="0" y="3354300"/>
          <a:ext cx="8686800" cy="13796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5806" tIns="39370" rIns="220472" bIns="39370" numCol="1" spcCol="1270" anchor="t" anchorCtr="0">
          <a:noAutofit/>
        </a:bodyPr>
        <a:lstStyle/>
        <a:p>
          <a:pPr marL="228600" lvl="1" indent="-228600" algn="just" defTabSz="1066800" rtl="0">
            <a:lnSpc>
              <a:spcPct val="90000"/>
            </a:lnSpc>
            <a:spcBef>
              <a:spcPct val="0"/>
            </a:spcBef>
            <a:spcAft>
              <a:spcPct val="20000"/>
            </a:spcAft>
            <a:buChar char="••"/>
          </a:pPr>
          <a:r>
            <a:rPr lang="en-US" sz="2400" i="1" kern="1200" dirty="0"/>
            <a:t>Deduction of interest on housing loan against income from house property does not preclude the taxpayer to include the same interest in the cost of acquisition of the house property at the time of computing capital gains on sale of such house property</a:t>
          </a:r>
        </a:p>
      </dsp:txBody>
      <dsp:txXfrm>
        <a:off x="0" y="3354300"/>
        <a:ext cx="8686800" cy="137965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D5357E-64BE-46FC-96EA-7105F11AC3DD}">
      <dsp:nvSpPr>
        <dsp:cNvPr id="0" name=""/>
        <dsp:cNvSpPr/>
      </dsp:nvSpPr>
      <dsp:spPr>
        <a:xfrm>
          <a:off x="0" y="68062"/>
          <a:ext cx="8229600" cy="6084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dirty="0"/>
            <a:t>Existence of Dispute and friction</a:t>
          </a:r>
        </a:p>
      </dsp:txBody>
      <dsp:txXfrm>
        <a:off x="29700" y="97762"/>
        <a:ext cx="8170200" cy="549000"/>
      </dsp:txXfrm>
    </dsp:sp>
    <dsp:sp modelId="{21756F08-25F6-4A80-A306-5E5806B97538}">
      <dsp:nvSpPr>
        <dsp:cNvPr id="0" name=""/>
        <dsp:cNvSpPr/>
      </dsp:nvSpPr>
      <dsp:spPr>
        <a:xfrm>
          <a:off x="0" y="676462"/>
          <a:ext cx="8229600" cy="430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3020" rIns="184912" bIns="33020" numCol="1" spcCol="1270" anchor="t" anchorCtr="0">
          <a:noAutofit/>
        </a:bodyPr>
        <a:lstStyle/>
        <a:p>
          <a:pPr marL="228600" lvl="1" indent="-228600" algn="l" defTabSz="889000" rtl="0">
            <a:lnSpc>
              <a:spcPct val="90000"/>
            </a:lnSpc>
            <a:spcBef>
              <a:spcPct val="0"/>
            </a:spcBef>
            <a:spcAft>
              <a:spcPct val="20000"/>
            </a:spcAft>
            <a:buChar char="••"/>
          </a:pPr>
          <a:r>
            <a:rPr lang="en-US" sz="2000" kern="1200" dirty="0" err="1"/>
            <a:t>Bonafide</a:t>
          </a:r>
          <a:r>
            <a:rPr lang="en-US" sz="2000" kern="1200" dirty="0"/>
            <a:t> Realignment of Interest and Rights</a:t>
          </a:r>
        </a:p>
      </dsp:txBody>
      <dsp:txXfrm>
        <a:off x="0" y="676462"/>
        <a:ext cx="8229600" cy="430560"/>
      </dsp:txXfrm>
    </dsp:sp>
    <dsp:sp modelId="{0D18C02D-E7CF-4E9A-BC09-D12C13AD1515}">
      <dsp:nvSpPr>
        <dsp:cNvPr id="0" name=""/>
        <dsp:cNvSpPr/>
      </dsp:nvSpPr>
      <dsp:spPr>
        <a:xfrm>
          <a:off x="0" y="1107022"/>
          <a:ext cx="8229600" cy="6084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dirty="0"/>
            <a:t>Not transfer</a:t>
          </a:r>
        </a:p>
      </dsp:txBody>
      <dsp:txXfrm>
        <a:off x="29700" y="1136722"/>
        <a:ext cx="8170200" cy="549000"/>
      </dsp:txXfrm>
    </dsp:sp>
    <dsp:sp modelId="{11B7FD86-7847-4353-9BA1-1E72F2484CF3}">
      <dsp:nvSpPr>
        <dsp:cNvPr id="0" name=""/>
        <dsp:cNvSpPr/>
      </dsp:nvSpPr>
      <dsp:spPr>
        <a:xfrm>
          <a:off x="0" y="1715422"/>
          <a:ext cx="8229600" cy="6592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3020" rIns="184912" bIns="33020" numCol="1" spcCol="1270" anchor="t" anchorCtr="0">
          <a:noAutofit/>
        </a:bodyPr>
        <a:lstStyle/>
        <a:p>
          <a:pPr marL="228600" lvl="1" indent="-228600" algn="l" defTabSz="889000" rtl="0">
            <a:lnSpc>
              <a:spcPct val="90000"/>
            </a:lnSpc>
            <a:spcBef>
              <a:spcPct val="0"/>
            </a:spcBef>
            <a:spcAft>
              <a:spcPct val="20000"/>
            </a:spcAft>
            <a:buChar char="••"/>
          </a:pPr>
          <a:r>
            <a:rPr lang="en-US" sz="2000" kern="1200" dirty="0"/>
            <a:t>CIT v. A.L. </a:t>
          </a:r>
          <a:r>
            <a:rPr lang="en-US" sz="2000" kern="1200" dirty="0" err="1"/>
            <a:t>Ramanatham</a:t>
          </a:r>
          <a:r>
            <a:rPr lang="en-US" sz="2000" kern="1200" dirty="0"/>
            <a:t> (245 ITR 494)(Mad)</a:t>
          </a:r>
        </a:p>
        <a:p>
          <a:pPr marL="228600" lvl="1" indent="-228600" algn="l" defTabSz="889000" rtl="0">
            <a:lnSpc>
              <a:spcPct val="90000"/>
            </a:lnSpc>
            <a:spcBef>
              <a:spcPct val="0"/>
            </a:spcBef>
            <a:spcAft>
              <a:spcPct val="20000"/>
            </a:spcAft>
            <a:buChar char="••"/>
          </a:pPr>
          <a:r>
            <a:rPr lang="en-US" sz="2000" kern="1200" dirty="0"/>
            <a:t>CIT v. Kay ARR Enterprises (299 ITR 348)(Mad)</a:t>
          </a:r>
        </a:p>
      </dsp:txBody>
      <dsp:txXfrm>
        <a:off x="0" y="1715422"/>
        <a:ext cx="8229600" cy="659295"/>
      </dsp:txXfrm>
    </dsp:sp>
    <dsp:sp modelId="{5CDCD835-1E4E-4090-B37E-E8FAA841BE8D}">
      <dsp:nvSpPr>
        <dsp:cNvPr id="0" name=""/>
        <dsp:cNvSpPr/>
      </dsp:nvSpPr>
      <dsp:spPr>
        <a:xfrm>
          <a:off x="0" y="2374717"/>
          <a:ext cx="8229600" cy="6084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IN" sz="2600" kern="1200" dirty="0"/>
            <a:t>Family Arrangement – Corporate Entity </a:t>
          </a:r>
          <a:endParaRPr lang="en-US" sz="2600" kern="1200" dirty="0"/>
        </a:p>
      </dsp:txBody>
      <dsp:txXfrm>
        <a:off x="29700" y="2404417"/>
        <a:ext cx="8170200" cy="549000"/>
      </dsp:txXfrm>
    </dsp:sp>
    <dsp:sp modelId="{43DD2A80-4BC5-41B0-9422-56285FED7343}">
      <dsp:nvSpPr>
        <dsp:cNvPr id="0" name=""/>
        <dsp:cNvSpPr/>
      </dsp:nvSpPr>
      <dsp:spPr>
        <a:xfrm>
          <a:off x="0" y="2983117"/>
          <a:ext cx="8229600" cy="22066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IN" sz="2000" kern="1200" dirty="0" err="1"/>
            <a:t>B.A.Mohota</a:t>
          </a:r>
          <a:r>
            <a:rPr lang="en-IN" sz="2000" kern="1200" dirty="0"/>
            <a:t> Textiles Traders </a:t>
          </a:r>
          <a:r>
            <a:rPr lang="en-IN" sz="2000" kern="1200" dirty="0" err="1"/>
            <a:t>Pvt.</a:t>
          </a:r>
          <a:r>
            <a:rPr lang="en-IN" sz="2000" kern="1200" dirty="0"/>
            <a:t> Ltd. v. DCIT [2017] 82 taxmann.com 397 (Bombay HC)-  </a:t>
          </a:r>
          <a:r>
            <a:rPr lang="en-IN" sz="2000" i="1" kern="1200" dirty="0"/>
            <a:t>While a family arrangement/settlement does not amount to a "transfer" u/s 2(47) as it only recognizes "pre-existing rights" between the parties, the same applies only to members of the families and </a:t>
          </a:r>
          <a:r>
            <a:rPr lang="en-IN" sz="2000" b="1" i="1" kern="1200" dirty="0"/>
            <a:t>not to transfers made by corporate entities</a:t>
          </a:r>
          <a:r>
            <a:rPr lang="en-IN" sz="2000" i="1" kern="1200" dirty="0"/>
            <a:t>. The corporate veil can never be lifted at the instance of the company itself because that would amount to its denying its own corporate existence. </a:t>
          </a:r>
          <a:r>
            <a:rPr lang="en-IN" sz="2000" b="1" i="1" kern="1200" dirty="0"/>
            <a:t>The fact that the Company is wholly owned by the members of the family is irrelevant.</a:t>
          </a:r>
          <a:endParaRPr lang="en-IN" sz="2000" kern="1200" dirty="0"/>
        </a:p>
      </dsp:txBody>
      <dsp:txXfrm>
        <a:off x="0" y="2983117"/>
        <a:ext cx="8229600" cy="220662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35602F-4D28-4E1D-B2EC-64E5A0140CFD}">
      <dsp:nvSpPr>
        <dsp:cNvPr id="0" name=""/>
        <dsp:cNvSpPr/>
      </dsp:nvSpPr>
      <dsp:spPr>
        <a:xfrm>
          <a:off x="0" y="186839"/>
          <a:ext cx="8229600" cy="126359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Sum received by the taxpayer from legal heirs in consideration of taxpayer giving up his right to contest the will of the deceased. </a:t>
          </a:r>
        </a:p>
      </dsp:txBody>
      <dsp:txXfrm>
        <a:off x="61684" y="248523"/>
        <a:ext cx="8106232" cy="1140231"/>
      </dsp:txXfrm>
    </dsp:sp>
    <dsp:sp modelId="{53028953-5675-4E9F-A525-6643DA2A854F}">
      <dsp:nvSpPr>
        <dsp:cNvPr id="0" name=""/>
        <dsp:cNvSpPr/>
      </dsp:nvSpPr>
      <dsp:spPr>
        <a:xfrm>
          <a:off x="0" y="1450439"/>
          <a:ext cx="8229600" cy="1142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0480" rIns="170688" bIns="30480" numCol="1" spcCol="1270" anchor="t" anchorCtr="0">
          <a:noAutofit/>
        </a:bodyPr>
        <a:lstStyle/>
        <a:p>
          <a:pPr marL="171450" lvl="1" indent="-171450" algn="l" defTabSz="844550" rtl="0">
            <a:lnSpc>
              <a:spcPct val="90000"/>
            </a:lnSpc>
            <a:spcBef>
              <a:spcPct val="0"/>
            </a:spcBef>
            <a:spcAft>
              <a:spcPct val="20000"/>
            </a:spcAft>
            <a:buChar char="••"/>
          </a:pPr>
          <a:r>
            <a:rPr lang="en-US" sz="1900" kern="1200"/>
            <a:t>As </a:t>
          </a:r>
          <a:r>
            <a:rPr lang="en-US" sz="1900" kern="1200" dirty="0"/>
            <a:t>per the definition of  “consideration” under Contract Act, taxpayer’s abstinence from contesting the will constituted consideration for payment. Thus, that sum received was not chargeable to tax under s. 56(2)(vii)</a:t>
          </a:r>
        </a:p>
        <a:p>
          <a:pPr marL="171450" lvl="1" indent="-171450" algn="l" defTabSz="844550" rtl="0">
            <a:lnSpc>
              <a:spcPct val="90000"/>
            </a:lnSpc>
            <a:spcBef>
              <a:spcPct val="0"/>
            </a:spcBef>
            <a:spcAft>
              <a:spcPct val="20000"/>
            </a:spcAft>
            <a:buChar char="••"/>
          </a:pPr>
          <a:r>
            <a:rPr lang="en-US" sz="1900" kern="1200"/>
            <a:t>PurvezA Poonawalla [ITA No.6476/MUM/2009 (AY 2006-07)]</a:t>
          </a:r>
        </a:p>
      </dsp:txBody>
      <dsp:txXfrm>
        <a:off x="0" y="1450439"/>
        <a:ext cx="8229600" cy="1142640"/>
      </dsp:txXfrm>
    </dsp:sp>
    <dsp:sp modelId="{256D2AC9-5C8D-4146-ACF0-F5339F78E78A}">
      <dsp:nvSpPr>
        <dsp:cNvPr id="0" name=""/>
        <dsp:cNvSpPr/>
      </dsp:nvSpPr>
      <dsp:spPr>
        <a:xfrm>
          <a:off x="0" y="2593080"/>
          <a:ext cx="8229600" cy="126359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a:t>“Right to sue” is not regarded as a capital asset- since not capable of being transferred</a:t>
          </a:r>
        </a:p>
      </dsp:txBody>
      <dsp:txXfrm>
        <a:off x="61684" y="2654764"/>
        <a:ext cx="8106232" cy="1140231"/>
      </dsp:txXfrm>
    </dsp:sp>
    <dsp:sp modelId="{DE921A1C-1ACC-4820-A5CD-51F9D90364D8}">
      <dsp:nvSpPr>
        <dsp:cNvPr id="0" name=""/>
        <dsp:cNvSpPr/>
      </dsp:nvSpPr>
      <dsp:spPr>
        <a:xfrm>
          <a:off x="0" y="3856680"/>
          <a:ext cx="8229600" cy="894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0480" rIns="170688" bIns="30480" numCol="1" spcCol="1270" anchor="t" anchorCtr="0">
          <a:noAutofit/>
        </a:bodyPr>
        <a:lstStyle/>
        <a:p>
          <a:pPr marL="171450" lvl="1" indent="-171450" algn="l" defTabSz="844550" rtl="0">
            <a:lnSpc>
              <a:spcPct val="90000"/>
            </a:lnSpc>
            <a:spcBef>
              <a:spcPct val="0"/>
            </a:spcBef>
            <a:spcAft>
              <a:spcPct val="20000"/>
            </a:spcAft>
            <a:buChar char="••"/>
          </a:pPr>
          <a:r>
            <a:rPr lang="en-US" sz="1900" kern="1200"/>
            <a:t>Baroda Cement &amp; Chemicals (Guj) (HC) (158 ITR 636) ; CIT v J Dalmia [1985] 20 Taxman 86 (Delhi) ;</a:t>
          </a:r>
        </a:p>
        <a:p>
          <a:pPr marL="171450" lvl="1" indent="-171450" algn="l" defTabSz="844550" rtl="0">
            <a:lnSpc>
              <a:spcPct val="90000"/>
            </a:lnSpc>
            <a:spcBef>
              <a:spcPct val="0"/>
            </a:spcBef>
            <a:spcAft>
              <a:spcPct val="20000"/>
            </a:spcAft>
            <a:buChar char="••"/>
          </a:pPr>
          <a:r>
            <a:rPr lang="en-US" sz="1900" kern="1200"/>
            <a:t>Patel Brass Woks v CIT [2007] 163 TAXMAN 279 (GUJ.)</a:t>
          </a:r>
        </a:p>
      </dsp:txBody>
      <dsp:txXfrm>
        <a:off x="0" y="3856680"/>
        <a:ext cx="8229600" cy="89424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8DC5B1-ED1D-4512-9E33-B669CD3F0046}">
      <dsp:nvSpPr>
        <dsp:cNvPr id="0" name=""/>
        <dsp:cNvSpPr/>
      </dsp:nvSpPr>
      <dsp:spPr>
        <a:xfrm>
          <a:off x="0" y="13455"/>
          <a:ext cx="8229600" cy="237509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rtl="0">
            <a:lnSpc>
              <a:spcPct val="90000"/>
            </a:lnSpc>
            <a:spcBef>
              <a:spcPct val="0"/>
            </a:spcBef>
            <a:spcAft>
              <a:spcPct val="35000"/>
            </a:spcAft>
          </a:pPr>
          <a:r>
            <a:rPr lang="en-US" sz="3500" kern="1200" dirty="0"/>
            <a:t>A real estate developer owns certain parcels - currently held as Stock in trade (but earlier as capital assets). It enters into a JDA with a developer – XYZ Ltd.</a:t>
          </a:r>
        </a:p>
      </dsp:txBody>
      <dsp:txXfrm>
        <a:off x="115943" y="129398"/>
        <a:ext cx="7997714" cy="2143213"/>
      </dsp:txXfrm>
    </dsp:sp>
    <dsp:sp modelId="{494E6509-3115-4D78-B47A-D9E48DC829EF}">
      <dsp:nvSpPr>
        <dsp:cNvPr id="0" name=""/>
        <dsp:cNvSpPr/>
      </dsp:nvSpPr>
      <dsp:spPr>
        <a:xfrm>
          <a:off x="0" y="2388555"/>
          <a:ext cx="8229600" cy="2535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4450" rIns="248920" bIns="44450" numCol="1" spcCol="1270" anchor="t" anchorCtr="0">
          <a:noAutofit/>
        </a:bodyPr>
        <a:lstStyle/>
        <a:p>
          <a:pPr marL="228600" lvl="1" indent="-228600" algn="l" defTabSz="1200150" rtl="0">
            <a:lnSpc>
              <a:spcPct val="90000"/>
            </a:lnSpc>
            <a:spcBef>
              <a:spcPct val="0"/>
            </a:spcBef>
            <a:spcAft>
              <a:spcPct val="20000"/>
            </a:spcAft>
            <a:buChar char="••"/>
          </a:pPr>
          <a:r>
            <a:rPr lang="en-US" sz="2700" kern="1200" dirty="0"/>
            <a:t>At what point of time the income arising to ABC Ltd from development and sale of residential units become taxable under Act</a:t>
          </a:r>
        </a:p>
        <a:p>
          <a:pPr marL="457200" lvl="2" indent="-228600" algn="l" defTabSz="1200150" rtl="0">
            <a:lnSpc>
              <a:spcPct val="90000"/>
            </a:lnSpc>
            <a:spcBef>
              <a:spcPct val="0"/>
            </a:spcBef>
            <a:spcAft>
              <a:spcPct val="20000"/>
            </a:spcAft>
            <a:buChar char="••"/>
          </a:pPr>
          <a:r>
            <a:rPr lang="en-US" sz="2700" kern="1200" dirty="0"/>
            <a:t>On conversion of land into stock in trade</a:t>
          </a:r>
        </a:p>
        <a:p>
          <a:pPr marL="457200" lvl="2" indent="-228600" algn="l" defTabSz="1200150" rtl="0">
            <a:lnSpc>
              <a:spcPct val="90000"/>
            </a:lnSpc>
            <a:spcBef>
              <a:spcPct val="0"/>
            </a:spcBef>
            <a:spcAft>
              <a:spcPct val="20000"/>
            </a:spcAft>
            <a:buChar char="••"/>
          </a:pPr>
          <a:r>
            <a:rPr lang="en-US" sz="2700" kern="1200" dirty="0"/>
            <a:t>On entering into JDA </a:t>
          </a:r>
        </a:p>
        <a:p>
          <a:pPr marL="457200" lvl="2" indent="-228600" algn="l" defTabSz="1200150" rtl="0">
            <a:lnSpc>
              <a:spcPct val="90000"/>
            </a:lnSpc>
            <a:spcBef>
              <a:spcPct val="0"/>
            </a:spcBef>
            <a:spcAft>
              <a:spcPct val="20000"/>
            </a:spcAft>
            <a:buChar char="••"/>
          </a:pPr>
          <a:r>
            <a:rPr lang="en-US" sz="2700" kern="1200" dirty="0"/>
            <a:t>On sale of flats</a:t>
          </a:r>
        </a:p>
      </dsp:txBody>
      <dsp:txXfrm>
        <a:off x="0" y="2388555"/>
        <a:ext cx="8229600" cy="253575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35F37D-651C-4920-B430-7D6F1C400091}">
      <dsp:nvSpPr>
        <dsp:cNvPr id="0" name=""/>
        <dsp:cNvSpPr/>
      </dsp:nvSpPr>
      <dsp:spPr>
        <a:xfrm>
          <a:off x="0" y="856066"/>
          <a:ext cx="8643998" cy="5405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US" sz="1400" kern="1200" dirty="0"/>
            <a:t>Section 45(2) – The capital gains </a:t>
          </a:r>
          <a:r>
            <a:rPr lang="en-US" sz="1400" kern="1200" dirty="0" err="1"/>
            <a:t>accruingh</a:t>
          </a:r>
          <a:r>
            <a:rPr lang="en-US" sz="1400" kern="1200" dirty="0"/>
            <a:t> </a:t>
          </a:r>
          <a:r>
            <a:rPr lang="en-US" sz="1400" kern="1200" dirty="0" err="1"/>
            <a:t>upto</a:t>
          </a:r>
          <a:r>
            <a:rPr lang="en-US" sz="1400" kern="1200" dirty="0"/>
            <a:t> the date of conversion would become taxable only when the converted land parcels is “sold” or “otherwise transferred”.</a:t>
          </a:r>
        </a:p>
      </dsp:txBody>
      <dsp:txXfrm>
        <a:off x="26387" y="882453"/>
        <a:ext cx="8591224" cy="487766"/>
      </dsp:txXfrm>
    </dsp:sp>
    <dsp:sp modelId="{9CC40CF9-D840-4D8E-BAB4-8CB9BC94F4BB}">
      <dsp:nvSpPr>
        <dsp:cNvPr id="0" name=""/>
        <dsp:cNvSpPr/>
      </dsp:nvSpPr>
      <dsp:spPr>
        <a:xfrm>
          <a:off x="0" y="1436926"/>
          <a:ext cx="8643998" cy="5405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US" sz="1400" kern="1200" dirty="0"/>
            <a:t>“Sold” or “otherwise transferred” – For stock in trade, transfer takes place on conveyance</a:t>
          </a:r>
        </a:p>
      </dsp:txBody>
      <dsp:txXfrm>
        <a:off x="26387" y="1463313"/>
        <a:ext cx="8591224" cy="487766"/>
      </dsp:txXfrm>
    </dsp:sp>
    <dsp:sp modelId="{5BBF1490-F3F8-446B-8A70-CAF39AC75518}">
      <dsp:nvSpPr>
        <dsp:cNvPr id="0" name=""/>
        <dsp:cNvSpPr/>
      </dsp:nvSpPr>
      <dsp:spPr>
        <a:xfrm>
          <a:off x="0" y="2017786"/>
          <a:ext cx="8643998" cy="5405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US" sz="1400" kern="1200" dirty="0"/>
            <a:t>Even otherwise, no “transfer” when a mere license is granted to enter the land for development</a:t>
          </a:r>
        </a:p>
      </dsp:txBody>
      <dsp:txXfrm>
        <a:off x="26387" y="2044173"/>
        <a:ext cx="8591224" cy="487766"/>
      </dsp:txXfrm>
    </dsp:sp>
    <dsp:sp modelId="{0C9C905B-80C5-454A-BE44-B37CA05E42A1}">
      <dsp:nvSpPr>
        <dsp:cNvPr id="0" name=""/>
        <dsp:cNvSpPr/>
      </dsp:nvSpPr>
      <dsp:spPr>
        <a:xfrm>
          <a:off x="0" y="2558326"/>
          <a:ext cx="8643998" cy="231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4447" tIns="17780" rIns="99568" bIns="17780" numCol="1" spcCol="1270" anchor="t" anchorCtr="0">
          <a:noAutofit/>
        </a:bodyPr>
        <a:lstStyle/>
        <a:p>
          <a:pPr marL="57150" lvl="1" indent="-57150" algn="l" defTabSz="488950" rtl="0">
            <a:lnSpc>
              <a:spcPct val="90000"/>
            </a:lnSpc>
            <a:spcBef>
              <a:spcPct val="0"/>
            </a:spcBef>
            <a:spcAft>
              <a:spcPct val="20000"/>
            </a:spcAft>
            <a:buChar char="••"/>
          </a:pPr>
          <a:r>
            <a:rPr lang="en-US" sz="1100" kern="1200" dirty="0" err="1"/>
            <a:t>Seshasayee</a:t>
          </a:r>
          <a:r>
            <a:rPr lang="en-US" sz="1100" kern="1200" dirty="0"/>
            <a:t> Steels P </a:t>
          </a:r>
          <a:r>
            <a:rPr lang="en-US" sz="1100" kern="1200" dirty="0" err="1"/>
            <a:t>LTd</a:t>
          </a:r>
          <a:r>
            <a:rPr lang="en-US" sz="1100" kern="1200" dirty="0"/>
            <a:t> [2020](421 ITR 46)</a:t>
          </a:r>
        </a:p>
      </dsp:txBody>
      <dsp:txXfrm>
        <a:off x="0" y="2558326"/>
        <a:ext cx="8643998" cy="231840"/>
      </dsp:txXfrm>
    </dsp:sp>
    <dsp:sp modelId="{10D77868-5A3D-4E1B-A077-8770E9CD7057}">
      <dsp:nvSpPr>
        <dsp:cNvPr id="0" name=""/>
        <dsp:cNvSpPr/>
      </dsp:nvSpPr>
      <dsp:spPr>
        <a:xfrm>
          <a:off x="0" y="2790166"/>
          <a:ext cx="8643998" cy="5405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US" sz="1400" kern="1200" dirty="0"/>
            <a:t>Point of taxation in cases where JDA is entered into after conversion of capital asset to stock in trade</a:t>
          </a:r>
        </a:p>
      </dsp:txBody>
      <dsp:txXfrm>
        <a:off x="26387" y="2816553"/>
        <a:ext cx="8591224" cy="487766"/>
      </dsp:txXfrm>
    </dsp:sp>
    <dsp:sp modelId="{F3C35C7E-F166-41BF-A7B5-34D4E3970792}">
      <dsp:nvSpPr>
        <dsp:cNvPr id="0" name=""/>
        <dsp:cNvSpPr/>
      </dsp:nvSpPr>
      <dsp:spPr>
        <a:xfrm>
          <a:off x="0" y="3371027"/>
          <a:ext cx="8643998" cy="5405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US" sz="1400" kern="1200" dirty="0"/>
            <a:t>DCIT vs. Crest Hotels </a:t>
          </a:r>
          <a:r>
            <a:rPr lang="en-US" sz="1400" kern="1200" dirty="0" err="1"/>
            <a:t>LTd</a:t>
          </a:r>
          <a:r>
            <a:rPr lang="en-US" sz="1400" kern="1200" dirty="0"/>
            <a:t> 2001 78 ITD213 Mum</a:t>
          </a:r>
        </a:p>
      </dsp:txBody>
      <dsp:txXfrm>
        <a:off x="26387" y="3397414"/>
        <a:ext cx="8591224" cy="487766"/>
      </dsp:txXfrm>
    </dsp:sp>
    <dsp:sp modelId="{9AA91306-126F-42AD-8A71-C410A0DE0A6E}">
      <dsp:nvSpPr>
        <dsp:cNvPr id="0" name=""/>
        <dsp:cNvSpPr/>
      </dsp:nvSpPr>
      <dsp:spPr>
        <a:xfrm>
          <a:off x="0" y="3951887"/>
          <a:ext cx="8643998" cy="5405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US" sz="1400" kern="1200" dirty="0"/>
            <a:t>R. </a:t>
          </a:r>
          <a:r>
            <a:rPr lang="en-US" sz="1400" kern="1200" dirty="0" err="1"/>
            <a:t>Gopinath</a:t>
          </a:r>
          <a:r>
            <a:rPr lang="en-US" sz="1400" kern="1200" dirty="0"/>
            <a:t> (HUF) v. ACIT 2010 133 TTJ 595 Chennai</a:t>
          </a:r>
        </a:p>
      </dsp:txBody>
      <dsp:txXfrm>
        <a:off x="26387" y="3978274"/>
        <a:ext cx="8591224" cy="487766"/>
      </dsp:txXfrm>
    </dsp:sp>
    <dsp:sp modelId="{4CC4A7FD-289D-4340-B5CE-614F723E49B2}">
      <dsp:nvSpPr>
        <dsp:cNvPr id="0" name=""/>
        <dsp:cNvSpPr/>
      </dsp:nvSpPr>
      <dsp:spPr>
        <a:xfrm>
          <a:off x="0" y="4532747"/>
          <a:ext cx="8643998" cy="5405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US" sz="1400" kern="1200" dirty="0"/>
            <a:t>As and when such stock in trade is ultimately sold or transferred the frozen capital gains would be offered to tax proportionately as and when such stock in trade is sold </a:t>
          </a:r>
          <a:r>
            <a:rPr lang="en-US" sz="1400" kern="1200" dirty="0" err="1"/>
            <a:t>alongwith</a:t>
          </a:r>
          <a:r>
            <a:rPr lang="en-US" sz="1400" kern="1200" dirty="0"/>
            <a:t> the business income arising on the sale of stock</a:t>
          </a:r>
        </a:p>
      </dsp:txBody>
      <dsp:txXfrm>
        <a:off x="26387" y="4559134"/>
        <a:ext cx="8591224" cy="48776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FF8418-37D7-46B2-9691-4092F0EBB0FD}">
      <dsp:nvSpPr>
        <dsp:cNvPr id="0" name=""/>
        <dsp:cNvSpPr/>
      </dsp:nvSpPr>
      <dsp:spPr>
        <a:xfrm>
          <a:off x="59075" y="427"/>
          <a:ext cx="2893888" cy="144694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80010" bIns="53340" numCol="1" spcCol="1270" anchor="ctr" anchorCtr="0">
          <a:noAutofit/>
        </a:bodyPr>
        <a:lstStyle/>
        <a:p>
          <a:pPr lvl="0" algn="ctr" defTabSz="1866900">
            <a:lnSpc>
              <a:spcPct val="90000"/>
            </a:lnSpc>
            <a:spcBef>
              <a:spcPct val="0"/>
            </a:spcBef>
            <a:spcAft>
              <a:spcPct val="35000"/>
            </a:spcAft>
          </a:pPr>
          <a:r>
            <a:rPr lang="en-US" sz="4200" kern="1200" dirty="0"/>
            <a:t>Residential Property</a:t>
          </a:r>
        </a:p>
      </dsp:txBody>
      <dsp:txXfrm>
        <a:off x="101455" y="42807"/>
        <a:ext cx="2809128" cy="1362184"/>
      </dsp:txXfrm>
    </dsp:sp>
    <dsp:sp modelId="{6B3ABC46-64F4-4F6B-A06E-A2E638811016}">
      <dsp:nvSpPr>
        <dsp:cNvPr id="0" name=""/>
        <dsp:cNvSpPr/>
      </dsp:nvSpPr>
      <dsp:spPr>
        <a:xfrm>
          <a:off x="3676436" y="427"/>
          <a:ext cx="2893888" cy="144694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80010" bIns="53340" numCol="1" spcCol="1270" anchor="ctr" anchorCtr="0">
          <a:noAutofit/>
        </a:bodyPr>
        <a:lstStyle/>
        <a:p>
          <a:pPr lvl="0" algn="ctr" defTabSz="1866900">
            <a:lnSpc>
              <a:spcPct val="90000"/>
            </a:lnSpc>
            <a:spcBef>
              <a:spcPct val="0"/>
            </a:spcBef>
            <a:spcAft>
              <a:spcPct val="35000"/>
            </a:spcAft>
          </a:pPr>
          <a:r>
            <a:rPr lang="en-US" sz="4200" kern="1200" dirty="0"/>
            <a:t>Commercial Property</a:t>
          </a:r>
        </a:p>
      </dsp:txBody>
      <dsp:txXfrm>
        <a:off x="3718816" y="42807"/>
        <a:ext cx="2809128" cy="136218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4512F5-6668-45F1-92D7-C429020FE663}">
      <dsp:nvSpPr>
        <dsp:cNvPr id="0" name=""/>
        <dsp:cNvSpPr/>
      </dsp:nvSpPr>
      <dsp:spPr>
        <a:xfrm>
          <a:off x="0" y="518920"/>
          <a:ext cx="7848600" cy="81080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just" defTabSz="933450">
            <a:lnSpc>
              <a:spcPct val="90000"/>
            </a:lnSpc>
            <a:spcBef>
              <a:spcPct val="0"/>
            </a:spcBef>
            <a:spcAft>
              <a:spcPct val="35000"/>
            </a:spcAft>
          </a:pPr>
          <a:r>
            <a:rPr lang="en-US" sz="2100" kern="1200" dirty="0">
              <a:solidFill>
                <a:schemeClr val="tx1"/>
              </a:solidFill>
            </a:rPr>
            <a:t>Agreement for transfer not provide possession cannot be treated as transfer.  </a:t>
          </a:r>
        </a:p>
      </dsp:txBody>
      <dsp:txXfrm>
        <a:off x="39580" y="558500"/>
        <a:ext cx="7769440" cy="731649"/>
      </dsp:txXfrm>
    </dsp:sp>
    <dsp:sp modelId="{158E181D-CC19-4B32-A734-A86DFB001756}">
      <dsp:nvSpPr>
        <dsp:cNvPr id="0" name=""/>
        <dsp:cNvSpPr/>
      </dsp:nvSpPr>
      <dsp:spPr>
        <a:xfrm>
          <a:off x="0" y="1329730"/>
          <a:ext cx="7848600" cy="347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9193" tIns="26670" rIns="149352" bIns="26670" numCol="1" spcCol="1270" anchor="t" anchorCtr="0">
          <a:noAutofit/>
        </a:bodyPr>
        <a:lstStyle/>
        <a:p>
          <a:pPr marL="171450" lvl="1" indent="-171450" algn="l" defTabSz="711200">
            <a:lnSpc>
              <a:spcPct val="90000"/>
            </a:lnSpc>
            <a:spcBef>
              <a:spcPct val="0"/>
            </a:spcBef>
            <a:spcAft>
              <a:spcPct val="20000"/>
            </a:spcAft>
            <a:buChar char="••"/>
          </a:pPr>
          <a:endParaRPr lang="en-US" sz="1600" kern="1200" dirty="0"/>
        </a:p>
      </dsp:txBody>
      <dsp:txXfrm>
        <a:off x="0" y="1329730"/>
        <a:ext cx="7848600" cy="347760"/>
      </dsp:txXfrm>
    </dsp:sp>
    <dsp:sp modelId="{2C099D1D-0F47-44D9-BAE0-9AC08F2A6199}">
      <dsp:nvSpPr>
        <dsp:cNvPr id="0" name=""/>
        <dsp:cNvSpPr/>
      </dsp:nvSpPr>
      <dsp:spPr>
        <a:xfrm>
          <a:off x="0" y="1677490"/>
          <a:ext cx="7848600" cy="810809"/>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just" defTabSz="933450">
            <a:lnSpc>
              <a:spcPct val="90000"/>
            </a:lnSpc>
            <a:spcBef>
              <a:spcPct val="0"/>
            </a:spcBef>
            <a:spcAft>
              <a:spcPct val="35000"/>
            </a:spcAft>
          </a:pPr>
          <a:r>
            <a:rPr lang="en-US" sz="2100" kern="1200" dirty="0">
              <a:solidFill>
                <a:schemeClr val="tx1"/>
              </a:solidFill>
            </a:rPr>
            <a:t>If authority to take permission from various authority is transfer, indicates passing complete control.  (</a:t>
          </a:r>
          <a:r>
            <a:rPr lang="en-US" sz="2100" kern="1200" dirty="0" err="1">
              <a:solidFill>
                <a:schemeClr val="tx1"/>
              </a:solidFill>
            </a:rPr>
            <a:t>Chatrubhuj</a:t>
          </a:r>
          <a:r>
            <a:rPr lang="en-US" sz="2100" kern="1200" dirty="0">
              <a:solidFill>
                <a:schemeClr val="tx1"/>
              </a:solidFill>
            </a:rPr>
            <a:t> </a:t>
          </a:r>
          <a:r>
            <a:rPr lang="en-US" sz="2100" kern="1200" dirty="0" err="1">
              <a:solidFill>
                <a:schemeClr val="tx1"/>
              </a:solidFill>
            </a:rPr>
            <a:t>Dwarkadas</a:t>
          </a:r>
          <a:r>
            <a:rPr lang="en-US" sz="2100" kern="1200" dirty="0">
              <a:solidFill>
                <a:schemeClr val="tx1"/>
              </a:solidFill>
            </a:rPr>
            <a:t> </a:t>
          </a:r>
          <a:r>
            <a:rPr lang="en-US" sz="2100" kern="1200" dirty="0" err="1">
              <a:solidFill>
                <a:schemeClr val="tx1"/>
              </a:solidFill>
            </a:rPr>
            <a:t>Kapadia</a:t>
          </a:r>
          <a:r>
            <a:rPr lang="en-US" sz="2100" kern="1200" dirty="0">
              <a:solidFill>
                <a:schemeClr val="tx1"/>
              </a:solidFill>
            </a:rPr>
            <a:t>)</a:t>
          </a:r>
        </a:p>
      </dsp:txBody>
      <dsp:txXfrm>
        <a:off x="39580" y="1717070"/>
        <a:ext cx="7769440" cy="731649"/>
      </dsp:txXfrm>
    </dsp:sp>
    <dsp:sp modelId="{232727FC-8028-41FA-B4F0-BA49E61DE8AD}">
      <dsp:nvSpPr>
        <dsp:cNvPr id="0" name=""/>
        <dsp:cNvSpPr/>
      </dsp:nvSpPr>
      <dsp:spPr>
        <a:xfrm>
          <a:off x="0" y="2548780"/>
          <a:ext cx="7848600" cy="810809"/>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just" defTabSz="933450">
            <a:lnSpc>
              <a:spcPct val="90000"/>
            </a:lnSpc>
            <a:spcBef>
              <a:spcPct val="0"/>
            </a:spcBef>
            <a:spcAft>
              <a:spcPct val="35000"/>
            </a:spcAft>
          </a:pPr>
          <a:r>
            <a:rPr lang="en-US" sz="2100" b="0" i="0" kern="1200" dirty="0">
              <a:solidFill>
                <a:schemeClr val="tx1"/>
              </a:solidFill>
            </a:rPr>
            <a:t>Entered in a MOA with Builder </a:t>
          </a:r>
          <a:r>
            <a:rPr lang="en-US" sz="2100" kern="1200" dirty="0">
              <a:solidFill>
                <a:schemeClr val="tx1"/>
              </a:solidFill>
            </a:rPr>
            <a:t>to</a:t>
          </a:r>
          <a:r>
            <a:rPr lang="en-US" sz="2100" b="0" i="0" kern="1200" dirty="0">
              <a:solidFill>
                <a:schemeClr val="tx1"/>
              </a:solidFill>
            </a:rPr>
            <a:t> get take all formality complete builder is acting as an agent. (</a:t>
          </a:r>
          <a:r>
            <a:rPr lang="en-US" sz="2100" b="0" i="0" kern="1200" dirty="0" err="1">
              <a:solidFill>
                <a:schemeClr val="tx1"/>
              </a:solidFill>
            </a:rPr>
            <a:t>Jasbir</a:t>
          </a:r>
          <a:r>
            <a:rPr lang="en-US" sz="2100" b="0" i="0" kern="1200" dirty="0">
              <a:solidFill>
                <a:schemeClr val="tx1"/>
              </a:solidFill>
            </a:rPr>
            <a:t> </a:t>
          </a:r>
          <a:r>
            <a:rPr lang="en-US" sz="2100" b="0" i="0" kern="1200" dirty="0" err="1">
              <a:solidFill>
                <a:schemeClr val="tx1"/>
              </a:solidFill>
            </a:rPr>
            <a:t>singh</a:t>
          </a:r>
          <a:r>
            <a:rPr lang="en-US" sz="2100" b="0" i="0" kern="1200" dirty="0">
              <a:solidFill>
                <a:schemeClr val="tx1"/>
              </a:solidFill>
            </a:rPr>
            <a:t> </a:t>
          </a:r>
          <a:r>
            <a:rPr lang="en-US" sz="2100" b="0" i="0" kern="1200" dirty="0" err="1">
              <a:solidFill>
                <a:schemeClr val="tx1"/>
              </a:solidFill>
            </a:rPr>
            <a:t>sarkaria</a:t>
          </a:r>
          <a:r>
            <a:rPr lang="en-US" sz="2100" b="0" i="0" kern="1200" dirty="0">
              <a:solidFill>
                <a:schemeClr val="tx1"/>
              </a:solidFill>
            </a:rPr>
            <a:t>)  </a:t>
          </a:r>
          <a:endParaRPr lang="en-US" sz="2100" kern="1200" dirty="0">
            <a:solidFill>
              <a:schemeClr val="tx1"/>
            </a:solidFill>
          </a:endParaRPr>
        </a:p>
      </dsp:txBody>
      <dsp:txXfrm>
        <a:off x="39580" y="2588360"/>
        <a:ext cx="7769440" cy="731649"/>
      </dsp:txXfrm>
    </dsp:sp>
    <dsp:sp modelId="{3A4CDC72-5B9D-414B-BA0A-5E02B171C967}">
      <dsp:nvSpPr>
        <dsp:cNvPr id="0" name=""/>
        <dsp:cNvSpPr/>
      </dsp:nvSpPr>
      <dsp:spPr>
        <a:xfrm>
          <a:off x="0" y="3420070"/>
          <a:ext cx="7848600" cy="810809"/>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just" defTabSz="933450">
            <a:lnSpc>
              <a:spcPct val="90000"/>
            </a:lnSpc>
            <a:spcBef>
              <a:spcPct val="0"/>
            </a:spcBef>
            <a:spcAft>
              <a:spcPct val="35000"/>
            </a:spcAft>
          </a:pPr>
          <a:r>
            <a:rPr lang="en-US" sz="2100" b="0" i="0" kern="1200" dirty="0">
              <a:solidFill>
                <a:schemeClr val="tx1"/>
              </a:solidFill>
            </a:rPr>
            <a:t>Grant of a </a:t>
          </a:r>
          <a:r>
            <a:rPr lang="en-US" sz="2100" kern="1200" dirty="0">
              <a:solidFill>
                <a:schemeClr val="tx1"/>
              </a:solidFill>
            </a:rPr>
            <a:t>permissible</a:t>
          </a:r>
          <a:r>
            <a:rPr lang="en-US" sz="2100" b="0" i="0" kern="1200" dirty="0">
              <a:solidFill>
                <a:schemeClr val="tx1"/>
              </a:solidFill>
            </a:rPr>
            <a:t> right to build and rights vest with the assessee, not transfer. (</a:t>
          </a:r>
          <a:r>
            <a:rPr lang="en-US" sz="2100" b="0" i="0" kern="1200" dirty="0" err="1">
              <a:solidFill>
                <a:schemeClr val="tx1"/>
              </a:solidFill>
            </a:rPr>
            <a:t>Atam</a:t>
          </a:r>
          <a:r>
            <a:rPr lang="en-US" sz="2100" b="0" i="0" kern="1200" dirty="0">
              <a:solidFill>
                <a:schemeClr val="tx1"/>
              </a:solidFill>
            </a:rPr>
            <a:t> </a:t>
          </a:r>
          <a:r>
            <a:rPr lang="en-US" sz="2100" b="0" i="0" kern="1200" dirty="0" err="1">
              <a:solidFill>
                <a:schemeClr val="tx1"/>
              </a:solidFill>
            </a:rPr>
            <a:t>Prakash</a:t>
          </a:r>
          <a:r>
            <a:rPr lang="en-US" sz="2100" b="0" i="0" kern="1200" dirty="0">
              <a:solidFill>
                <a:schemeClr val="tx1"/>
              </a:solidFill>
            </a:rPr>
            <a:t> &amp; Sons)  </a:t>
          </a:r>
          <a:endParaRPr lang="en-US" sz="2100" kern="1200" dirty="0">
            <a:solidFill>
              <a:schemeClr val="tx1"/>
            </a:solidFill>
          </a:endParaRPr>
        </a:p>
      </dsp:txBody>
      <dsp:txXfrm>
        <a:off x="39580" y="3459650"/>
        <a:ext cx="7769440" cy="731649"/>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B7B7EC-9E88-4DA9-A3A5-594506D7D376}">
      <dsp:nvSpPr>
        <dsp:cNvPr id="0" name=""/>
        <dsp:cNvSpPr/>
      </dsp:nvSpPr>
      <dsp:spPr>
        <a:xfrm>
          <a:off x="0" y="0"/>
          <a:ext cx="8229600" cy="102840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dirty="0"/>
            <a:t>Convert into Stock in trade</a:t>
          </a:r>
        </a:p>
      </dsp:txBody>
      <dsp:txXfrm>
        <a:off x="50203" y="50203"/>
        <a:ext cx="8129194" cy="928003"/>
      </dsp:txXfrm>
    </dsp:sp>
    <dsp:sp modelId="{FB7E39B3-04EB-41C8-8565-769C60D88E50}">
      <dsp:nvSpPr>
        <dsp:cNvPr id="0" name=""/>
        <dsp:cNvSpPr/>
      </dsp:nvSpPr>
      <dsp:spPr>
        <a:xfrm>
          <a:off x="0" y="1196656"/>
          <a:ext cx="8229600" cy="1887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0480" rIns="170688" bIns="30480" numCol="1" spcCol="1270" anchor="t" anchorCtr="0">
          <a:noAutofit/>
        </a:bodyPr>
        <a:lstStyle/>
        <a:p>
          <a:pPr marL="228600" lvl="1" indent="-228600" algn="just" defTabSz="1066800" rtl="0">
            <a:lnSpc>
              <a:spcPct val="90000"/>
            </a:lnSpc>
            <a:spcBef>
              <a:spcPct val="0"/>
            </a:spcBef>
            <a:spcAft>
              <a:spcPct val="20000"/>
            </a:spcAft>
            <a:buChar char="••"/>
          </a:pPr>
          <a:r>
            <a:rPr lang="en-US" sz="2400" b="0" i="0" kern="1200" dirty="0"/>
            <a:t>Capital Gain shall be computed in the year when such converted asset is Sold</a:t>
          </a:r>
          <a:endParaRPr lang="en-US" sz="2400" kern="1200" dirty="0"/>
        </a:p>
        <a:p>
          <a:pPr marL="228600" lvl="1" indent="-228600" algn="just" defTabSz="1066800" rtl="0">
            <a:lnSpc>
              <a:spcPct val="90000"/>
            </a:lnSpc>
            <a:spcBef>
              <a:spcPct val="0"/>
            </a:spcBef>
            <a:spcAft>
              <a:spcPct val="20000"/>
            </a:spcAft>
            <a:buChar char="••"/>
          </a:pPr>
          <a:r>
            <a:rPr lang="en-US" sz="2400" b="0" i="0" kern="1200" dirty="0"/>
            <a:t>Cost indexation shall be done till the year of conversion</a:t>
          </a:r>
          <a:endParaRPr lang="en-US" sz="2400" kern="1200" dirty="0"/>
        </a:p>
        <a:p>
          <a:pPr marL="228600" lvl="1" indent="-228600" algn="just" defTabSz="1066800" rtl="0">
            <a:lnSpc>
              <a:spcPct val="90000"/>
            </a:lnSpc>
            <a:spcBef>
              <a:spcPct val="0"/>
            </a:spcBef>
            <a:spcAft>
              <a:spcPct val="20000"/>
            </a:spcAft>
            <a:buChar char="••"/>
          </a:pPr>
          <a:r>
            <a:rPr lang="en-US" sz="2400" b="0" i="0" kern="1200" dirty="0"/>
            <a:t>Business Income also to be calculated in the year of Sale</a:t>
          </a:r>
          <a:endParaRPr lang="en-US" sz="2400" kern="1200" dirty="0"/>
        </a:p>
        <a:p>
          <a:pPr marL="228600" lvl="1" indent="-228600" algn="just" defTabSz="1066800" rtl="0">
            <a:lnSpc>
              <a:spcPct val="90000"/>
            </a:lnSpc>
            <a:spcBef>
              <a:spcPct val="0"/>
            </a:spcBef>
            <a:spcAft>
              <a:spcPct val="20000"/>
            </a:spcAft>
            <a:buChar char="••"/>
          </a:pPr>
          <a:r>
            <a:rPr lang="en-US" sz="2400" kern="1200" dirty="0"/>
            <a:t>Affidavits, Disclosure in B/S, Disclosure in Tax Audit Report</a:t>
          </a:r>
        </a:p>
      </dsp:txBody>
      <dsp:txXfrm>
        <a:off x="0" y="1196656"/>
        <a:ext cx="8229600" cy="1887840"/>
      </dsp:txXfrm>
    </dsp:sp>
    <dsp:sp modelId="{1BC1E1EA-125B-48B6-9B4C-A389C1035F35}">
      <dsp:nvSpPr>
        <dsp:cNvPr id="0" name=""/>
        <dsp:cNvSpPr/>
      </dsp:nvSpPr>
      <dsp:spPr>
        <a:xfrm>
          <a:off x="0" y="3161463"/>
          <a:ext cx="8229600" cy="162405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just" defTabSz="1333500" rtl="0">
            <a:lnSpc>
              <a:spcPct val="90000"/>
            </a:lnSpc>
            <a:spcBef>
              <a:spcPct val="0"/>
            </a:spcBef>
            <a:spcAft>
              <a:spcPct val="35000"/>
            </a:spcAft>
          </a:pPr>
          <a:r>
            <a:rPr lang="en-US" sz="3000" b="0" i="0" kern="1200" dirty="0"/>
            <a:t>Conversion of stock in trade into capital Asset :- No specific provisions, beneficial to the assessee  (ACIT v Bright Star Investment (P.) Ltd.) </a:t>
          </a:r>
          <a:endParaRPr lang="en-US" sz="3000" kern="1200" dirty="0"/>
        </a:p>
      </dsp:txBody>
      <dsp:txXfrm>
        <a:off x="79280" y="3240743"/>
        <a:ext cx="8071040" cy="1465497"/>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A76A87-C7B6-4191-8C6F-817C82BF20CD}">
      <dsp:nvSpPr>
        <dsp:cNvPr id="0" name=""/>
        <dsp:cNvSpPr/>
      </dsp:nvSpPr>
      <dsp:spPr>
        <a:xfrm>
          <a:off x="0" y="124469"/>
          <a:ext cx="8229600" cy="8892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rtl="0">
            <a:lnSpc>
              <a:spcPct val="90000"/>
            </a:lnSpc>
            <a:spcBef>
              <a:spcPct val="0"/>
            </a:spcBef>
            <a:spcAft>
              <a:spcPct val="35000"/>
            </a:spcAft>
          </a:pPr>
          <a:r>
            <a:rPr lang="en-US" sz="3800" kern="1200" dirty="0"/>
            <a:t>Capital receipt</a:t>
          </a:r>
        </a:p>
      </dsp:txBody>
      <dsp:txXfrm>
        <a:off x="43407" y="167876"/>
        <a:ext cx="8142786" cy="802386"/>
      </dsp:txXfrm>
    </dsp:sp>
    <dsp:sp modelId="{37D31733-D186-4427-B2B0-C478E04F4000}">
      <dsp:nvSpPr>
        <dsp:cNvPr id="0" name=""/>
        <dsp:cNvSpPr/>
      </dsp:nvSpPr>
      <dsp:spPr>
        <a:xfrm>
          <a:off x="0" y="1013669"/>
          <a:ext cx="8229600" cy="2910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8260" rIns="270256" bIns="48260" numCol="1" spcCol="1270" anchor="t" anchorCtr="0">
          <a:noAutofit/>
        </a:bodyPr>
        <a:lstStyle/>
        <a:p>
          <a:pPr marL="285750" lvl="1" indent="-285750" algn="just" defTabSz="1333500" rtl="0">
            <a:lnSpc>
              <a:spcPct val="90000"/>
            </a:lnSpc>
            <a:spcBef>
              <a:spcPct val="0"/>
            </a:spcBef>
            <a:spcAft>
              <a:spcPct val="20000"/>
            </a:spcAft>
            <a:buChar char="••"/>
          </a:pPr>
          <a:r>
            <a:rPr lang="en-US" sz="3000" i="1" kern="1200" dirty="0"/>
            <a:t>where the </a:t>
          </a:r>
          <a:r>
            <a:rPr lang="en-US" sz="3000" i="1" kern="1200" dirty="0" err="1"/>
            <a:t>assessee</a:t>
          </a:r>
          <a:r>
            <a:rPr lang="en-US" sz="3000" i="1" kern="1200" dirty="0"/>
            <a:t> being a flat owner in a housing society receives a certain sum from the developer as corpus fund towards hardship caused to flat owners on redevelopment, the impugned amount has to be treated as capital receipt </a:t>
          </a:r>
          <a:r>
            <a:rPr lang="en-US" sz="3000" i="1" kern="1200" dirty="0" err="1"/>
            <a:t>simpliciter</a:t>
          </a:r>
          <a:r>
            <a:rPr lang="en-US" sz="3000" i="1" kern="1200" dirty="0"/>
            <a:t> which as per Section 2(24)(vi) of the Act is not taxable as income of the </a:t>
          </a:r>
          <a:r>
            <a:rPr lang="en-US" sz="3000" i="1" kern="1200" dirty="0" err="1"/>
            <a:t>assessee</a:t>
          </a:r>
          <a:r>
            <a:rPr lang="en-US" sz="3000" i="1" kern="1200" dirty="0"/>
            <a:t>.</a:t>
          </a:r>
          <a:endParaRPr lang="en-US" sz="3000" kern="1200" dirty="0"/>
        </a:p>
      </dsp:txBody>
      <dsp:txXfrm>
        <a:off x="0" y="1013669"/>
        <a:ext cx="8229600" cy="2910420"/>
      </dsp:txXfrm>
    </dsp:sp>
    <dsp:sp modelId="{25E13222-C172-465E-A88B-354E05F678FD}">
      <dsp:nvSpPr>
        <dsp:cNvPr id="0" name=""/>
        <dsp:cNvSpPr/>
      </dsp:nvSpPr>
      <dsp:spPr>
        <a:xfrm>
          <a:off x="0" y="3924090"/>
          <a:ext cx="8229600" cy="8892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rtl="0">
            <a:lnSpc>
              <a:spcPct val="90000"/>
            </a:lnSpc>
            <a:spcBef>
              <a:spcPct val="0"/>
            </a:spcBef>
            <a:spcAft>
              <a:spcPct val="35000"/>
            </a:spcAft>
          </a:pPr>
          <a:r>
            <a:rPr lang="en-US" sz="3800" kern="1200" dirty="0"/>
            <a:t>Lawrence </a:t>
          </a:r>
          <a:r>
            <a:rPr lang="en-US" sz="3800" kern="1200" dirty="0" err="1"/>
            <a:t>Rebello</a:t>
          </a:r>
          <a:r>
            <a:rPr lang="en-US" sz="3800" kern="1200" dirty="0"/>
            <a:t> vs. ITO (ITAT Indore)</a:t>
          </a:r>
        </a:p>
      </dsp:txBody>
      <dsp:txXfrm>
        <a:off x="43407" y="3967497"/>
        <a:ext cx="8142786" cy="8023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634E26-5B47-40C1-9883-B05B03F9C96F}">
      <dsp:nvSpPr>
        <dsp:cNvPr id="0" name=""/>
        <dsp:cNvSpPr/>
      </dsp:nvSpPr>
      <dsp:spPr>
        <a:xfrm>
          <a:off x="0" y="511920"/>
          <a:ext cx="8229600" cy="92663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a:t>Combined reading of the new s.53A of TOPA, s. 17(1A) and proviso to s. 49 under the Registration Act clearly mandate that </a:t>
          </a:r>
        </a:p>
      </dsp:txBody>
      <dsp:txXfrm>
        <a:off x="45235" y="557155"/>
        <a:ext cx="8139130" cy="836169"/>
      </dsp:txXfrm>
    </dsp:sp>
    <dsp:sp modelId="{3A1BBC46-1C11-4B8D-AE1D-A32DBF39D328}">
      <dsp:nvSpPr>
        <dsp:cNvPr id="0" name=""/>
        <dsp:cNvSpPr/>
      </dsp:nvSpPr>
      <dsp:spPr>
        <a:xfrm>
          <a:off x="0" y="1507680"/>
          <a:ext cx="8229600" cy="92663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any transaction involving allowing of the </a:t>
          </a:r>
          <a:r>
            <a:rPr lang="en-US" sz="2400" b="1" u="sng" kern="1200" dirty="0"/>
            <a:t>possession</a:t>
          </a:r>
          <a:r>
            <a:rPr lang="en-US" sz="2400" kern="1200" dirty="0"/>
            <a:t> of the immovable property </a:t>
          </a:r>
        </a:p>
      </dsp:txBody>
      <dsp:txXfrm>
        <a:off x="45235" y="1552915"/>
        <a:ext cx="8139130" cy="836169"/>
      </dsp:txXfrm>
    </dsp:sp>
    <dsp:sp modelId="{A30E2091-91FF-4CCE-A2D0-00FD6E828AAD}">
      <dsp:nvSpPr>
        <dsp:cNvPr id="0" name=""/>
        <dsp:cNvSpPr/>
      </dsp:nvSpPr>
      <dsp:spPr>
        <a:xfrm>
          <a:off x="0" y="2503439"/>
          <a:ext cx="8229600" cy="92663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a:t>to be taken or retained in part performance of a contract of the nature referred to in s.53A </a:t>
          </a:r>
        </a:p>
      </dsp:txBody>
      <dsp:txXfrm>
        <a:off x="45235" y="2548674"/>
        <a:ext cx="8139130" cy="836169"/>
      </dsp:txXfrm>
    </dsp:sp>
    <dsp:sp modelId="{FA755467-2D1E-4FC2-A00C-6D3E6AC2C6D6}">
      <dsp:nvSpPr>
        <dsp:cNvPr id="0" name=""/>
        <dsp:cNvSpPr/>
      </dsp:nvSpPr>
      <dsp:spPr>
        <a:xfrm>
          <a:off x="0" y="3499199"/>
          <a:ext cx="8229600" cy="92663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a:t>shall not result in transfer if the agreement is not registered. </a:t>
          </a:r>
        </a:p>
      </dsp:txBody>
      <dsp:txXfrm>
        <a:off x="45235" y="3544434"/>
        <a:ext cx="8139130" cy="83616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F5B042-6D24-49C4-9EFD-5CC91E389BD7}">
      <dsp:nvSpPr>
        <dsp:cNvPr id="0" name=""/>
        <dsp:cNvSpPr/>
      </dsp:nvSpPr>
      <dsp:spPr>
        <a:xfrm>
          <a:off x="0" y="45899"/>
          <a:ext cx="8229600" cy="10647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a:t>Construction not at all started, only land purchased?</a:t>
          </a:r>
        </a:p>
      </dsp:txBody>
      <dsp:txXfrm>
        <a:off x="51974" y="97873"/>
        <a:ext cx="8125652" cy="960752"/>
      </dsp:txXfrm>
    </dsp:sp>
    <dsp:sp modelId="{1F1D3BB1-EDDA-44A0-B17B-838947547CFB}">
      <dsp:nvSpPr>
        <dsp:cNvPr id="0" name=""/>
        <dsp:cNvSpPr/>
      </dsp:nvSpPr>
      <dsp:spPr>
        <a:xfrm>
          <a:off x="0" y="1110599"/>
          <a:ext cx="8229600" cy="463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5560" rIns="199136" bIns="35560" numCol="1" spcCol="1270" anchor="t" anchorCtr="0">
          <a:noAutofit/>
        </a:bodyPr>
        <a:lstStyle/>
        <a:p>
          <a:pPr marL="228600" lvl="1" indent="-228600" algn="l" defTabSz="977900" rtl="0">
            <a:lnSpc>
              <a:spcPct val="90000"/>
            </a:lnSpc>
            <a:spcBef>
              <a:spcPct val="0"/>
            </a:spcBef>
            <a:spcAft>
              <a:spcPct val="20000"/>
            </a:spcAft>
            <a:buChar char="••"/>
          </a:pPr>
          <a:r>
            <a:rPr lang="en-US" sz="2200" kern="1200"/>
            <a:t>No exemption</a:t>
          </a:r>
        </a:p>
      </dsp:txBody>
      <dsp:txXfrm>
        <a:off x="0" y="1110599"/>
        <a:ext cx="8229600" cy="463680"/>
      </dsp:txXfrm>
    </dsp:sp>
    <dsp:sp modelId="{39E8466C-0196-45A9-8F8D-9C8A520E9B30}">
      <dsp:nvSpPr>
        <dsp:cNvPr id="0" name=""/>
        <dsp:cNvSpPr/>
      </dsp:nvSpPr>
      <dsp:spPr>
        <a:xfrm>
          <a:off x="0" y="1574279"/>
          <a:ext cx="8229600" cy="10647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a:t>Construction not done because of the fault of the builder/ developer?</a:t>
          </a:r>
        </a:p>
      </dsp:txBody>
      <dsp:txXfrm>
        <a:off x="51974" y="1626253"/>
        <a:ext cx="8125652" cy="960752"/>
      </dsp:txXfrm>
    </dsp:sp>
    <dsp:sp modelId="{A160D411-BCD1-4F9E-8125-22ADB3521CF8}">
      <dsp:nvSpPr>
        <dsp:cNvPr id="0" name=""/>
        <dsp:cNvSpPr/>
      </dsp:nvSpPr>
      <dsp:spPr>
        <a:xfrm>
          <a:off x="0" y="2638979"/>
          <a:ext cx="8229600" cy="463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5560" rIns="199136" bIns="35560" numCol="1" spcCol="1270" anchor="t" anchorCtr="0">
          <a:noAutofit/>
        </a:bodyPr>
        <a:lstStyle/>
        <a:p>
          <a:pPr marL="228600" lvl="1" indent="-228600" algn="l" defTabSz="977900" rtl="0">
            <a:lnSpc>
              <a:spcPct val="90000"/>
            </a:lnSpc>
            <a:spcBef>
              <a:spcPct val="0"/>
            </a:spcBef>
            <a:spcAft>
              <a:spcPct val="20000"/>
            </a:spcAft>
            <a:buChar char="••"/>
          </a:pPr>
          <a:r>
            <a:rPr lang="en-US" sz="2200" u="sng" kern="1200"/>
            <a:t>Allowable- Rajeev B. Shah 71 taxmann.com 198 (Mum.)(SMC)</a:t>
          </a:r>
          <a:endParaRPr lang="en-US" sz="2200" kern="1200"/>
        </a:p>
      </dsp:txBody>
      <dsp:txXfrm>
        <a:off x="0" y="2638979"/>
        <a:ext cx="8229600" cy="463680"/>
      </dsp:txXfrm>
    </dsp:sp>
    <dsp:sp modelId="{25FE8A76-7A6A-4ECD-B99D-EEFD011C7C9E}">
      <dsp:nvSpPr>
        <dsp:cNvPr id="0" name=""/>
        <dsp:cNvSpPr/>
      </dsp:nvSpPr>
      <dsp:spPr>
        <a:xfrm>
          <a:off x="0" y="3102659"/>
          <a:ext cx="8229600" cy="10647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a:t>Construction started but completed after 3 years from date of transfer?</a:t>
          </a:r>
        </a:p>
      </dsp:txBody>
      <dsp:txXfrm>
        <a:off x="51974" y="3154633"/>
        <a:ext cx="8125652" cy="960752"/>
      </dsp:txXfrm>
    </dsp:sp>
    <dsp:sp modelId="{78BFB42A-1A9D-4809-8CD9-7803BA393AAD}">
      <dsp:nvSpPr>
        <dsp:cNvPr id="0" name=""/>
        <dsp:cNvSpPr/>
      </dsp:nvSpPr>
      <dsp:spPr>
        <a:xfrm>
          <a:off x="0" y="4167360"/>
          <a:ext cx="8229600" cy="724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5560" rIns="199136" bIns="35560" numCol="1" spcCol="1270" anchor="t" anchorCtr="0">
          <a:noAutofit/>
        </a:bodyPr>
        <a:lstStyle/>
        <a:p>
          <a:pPr marL="228600" lvl="1" indent="-228600" algn="l" defTabSz="977900" rtl="0">
            <a:lnSpc>
              <a:spcPct val="90000"/>
            </a:lnSpc>
            <a:spcBef>
              <a:spcPct val="0"/>
            </a:spcBef>
            <a:spcAft>
              <a:spcPct val="20000"/>
            </a:spcAft>
            <a:buChar char="••"/>
          </a:pPr>
          <a:r>
            <a:rPr lang="en-US" sz="2200" u="sng" kern="1200"/>
            <a:t>Smt. Usha Vaid 25 taxmann.com 188 (Asr.)</a:t>
          </a:r>
          <a:endParaRPr lang="en-US" sz="2200" kern="1200"/>
        </a:p>
        <a:p>
          <a:pPr marL="457200" lvl="2" indent="-228600" algn="l" defTabSz="977900" rtl="0">
            <a:lnSpc>
              <a:spcPct val="90000"/>
            </a:lnSpc>
            <a:spcBef>
              <a:spcPct val="0"/>
            </a:spcBef>
            <a:spcAft>
              <a:spcPct val="20000"/>
            </a:spcAft>
            <a:buChar char="••"/>
          </a:pPr>
          <a:r>
            <a:rPr lang="en-US" sz="2200" kern="1200"/>
            <a:t>“Investment” of consideration/gains is important</a:t>
          </a:r>
        </a:p>
      </dsp:txBody>
      <dsp:txXfrm>
        <a:off x="0" y="4167360"/>
        <a:ext cx="8229600" cy="72450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53E2D1-2FFD-4E9E-8006-5A0A1D4EDD44}">
      <dsp:nvSpPr>
        <dsp:cNvPr id="0" name=""/>
        <dsp:cNvSpPr/>
      </dsp:nvSpPr>
      <dsp:spPr>
        <a:xfrm>
          <a:off x="0" y="73139"/>
          <a:ext cx="8229600" cy="92663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IN" sz="2400" i="1" kern="1200" dirty="0" err="1"/>
            <a:t>Pawan</a:t>
          </a:r>
          <a:r>
            <a:rPr lang="en-IN" sz="2400" i="1" kern="1200" dirty="0"/>
            <a:t> Kumar </a:t>
          </a:r>
          <a:r>
            <a:rPr lang="en-IN" sz="2400" i="1" kern="1200" dirty="0" err="1"/>
            <a:t>Garg</a:t>
          </a:r>
          <a:r>
            <a:rPr lang="en-IN" sz="2400" kern="1200" dirty="0"/>
            <a:t> v. </a:t>
          </a:r>
          <a:r>
            <a:rPr lang="en-IN" sz="2400" i="1" kern="1200" dirty="0"/>
            <a:t>CIT</a:t>
          </a:r>
          <a:r>
            <a:rPr lang="en-IN" sz="2400" kern="1200" dirty="0"/>
            <a:t> [2009] </a:t>
          </a:r>
          <a:r>
            <a:rPr lang="en-IN" sz="2400" kern="1200" dirty="0">
              <a:hlinkClick xmlns:r="http://schemas.openxmlformats.org/officeDocument/2006/relationships" r:id="rId1"/>
            </a:rPr>
            <a:t>311 ITR 397</a:t>
          </a:r>
          <a:r>
            <a:rPr lang="en-IN" sz="2400" kern="1200" dirty="0"/>
            <a:t>/[2007] </a:t>
          </a:r>
          <a:r>
            <a:rPr lang="en-IN" sz="2400" kern="1200" dirty="0">
              <a:hlinkClick xmlns:r="http://schemas.openxmlformats.org/officeDocument/2006/relationships" r:id="rId1"/>
            </a:rPr>
            <a:t>164 Taxman 382</a:t>
          </a:r>
          <a:r>
            <a:rPr lang="en-IN" sz="2400" kern="1200" dirty="0"/>
            <a:t> (</a:t>
          </a:r>
          <a:r>
            <a:rPr lang="en-IN" sz="2400" kern="1200" dirty="0" err="1"/>
            <a:t>Punj</a:t>
          </a:r>
          <a:r>
            <a:rPr lang="en-IN" sz="2400" kern="1200" dirty="0"/>
            <a:t>. &amp; </a:t>
          </a:r>
          <a:r>
            <a:rPr lang="en-IN" sz="2400" kern="1200" dirty="0" err="1"/>
            <a:t>Har</a:t>
          </a:r>
          <a:r>
            <a:rPr lang="en-IN" sz="2400" kern="1200" dirty="0"/>
            <a:t>.) </a:t>
          </a:r>
          <a:endParaRPr lang="en-US" sz="2400" kern="1200" dirty="0"/>
        </a:p>
      </dsp:txBody>
      <dsp:txXfrm>
        <a:off x="45235" y="118374"/>
        <a:ext cx="8139130" cy="836169"/>
      </dsp:txXfrm>
    </dsp:sp>
    <dsp:sp modelId="{8CC2BFF9-5839-4B0E-8CF3-19EED8281D85}">
      <dsp:nvSpPr>
        <dsp:cNvPr id="0" name=""/>
        <dsp:cNvSpPr/>
      </dsp:nvSpPr>
      <dsp:spPr>
        <a:xfrm>
          <a:off x="0" y="999779"/>
          <a:ext cx="8229600" cy="1092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0480" rIns="170688" bIns="30480" numCol="1" spcCol="1270" anchor="t" anchorCtr="0">
          <a:noAutofit/>
        </a:bodyPr>
        <a:lstStyle/>
        <a:p>
          <a:pPr marL="171450" lvl="1" indent="-171450" algn="l" defTabSz="844550" rtl="0">
            <a:lnSpc>
              <a:spcPct val="90000"/>
            </a:lnSpc>
            <a:spcBef>
              <a:spcPct val="0"/>
            </a:spcBef>
            <a:spcAft>
              <a:spcPct val="20000"/>
            </a:spcAft>
            <a:buChar char="••"/>
          </a:pPr>
          <a:r>
            <a:rPr lang="en-IN" sz="1900" kern="1200" dirty="0"/>
            <a:t>The assessee had built two small rooms – which was held to be not a dwelling unit. The burden was on the assessee to prove the investment of LTCG within the stipulated time. The assessee was, accordingly, held not entitled to exemption under section 54F.</a:t>
          </a:r>
          <a:endParaRPr lang="en-US" sz="1900" kern="1200" dirty="0"/>
        </a:p>
      </dsp:txBody>
      <dsp:txXfrm>
        <a:off x="0" y="999779"/>
        <a:ext cx="8229600" cy="1092960"/>
      </dsp:txXfrm>
    </dsp:sp>
    <dsp:sp modelId="{970479AB-AA76-47AC-A9DD-874DF70B7D85}">
      <dsp:nvSpPr>
        <dsp:cNvPr id="0" name=""/>
        <dsp:cNvSpPr/>
      </dsp:nvSpPr>
      <dsp:spPr>
        <a:xfrm>
          <a:off x="0" y="2092740"/>
          <a:ext cx="8229600" cy="92663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IN" sz="2400" i="1" kern="1200"/>
            <a:t>Rajesh Surana</a:t>
          </a:r>
          <a:r>
            <a:rPr lang="en-IN" sz="2400" kern="1200"/>
            <a:t> v. </a:t>
          </a:r>
          <a:r>
            <a:rPr lang="en-IN" sz="2400" i="1" kern="1200"/>
            <a:t>CIT</a:t>
          </a:r>
          <a:r>
            <a:rPr lang="en-IN" sz="2400" kern="1200"/>
            <a:t> [2008] 306 ITR 368 (Raj.), </a:t>
          </a:r>
          <a:endParaRPr lang="en-US" sz="2400" kern="1200"/>
        </a:p>
      </dsp:txBody>
      <dsp:txXfrm>
        <a:off x="45235" y="2137975"/>
        <a:ext cx="8139130" cy="836169"/>
      </dsp:txXfrm>
    </dsp:sp>
    <dsp:sp modelId="{3FC3E25E-5407-4B67-A7E9-6E2B762AC692}">
      <dsp:nvSpPr>
        <dsp:cNvPr id="0" name=""/>
        <dsp:cNvSpPr/>
      </dsp:nvSpPr>
      <dsp:spPr>
        <a:xfrm>
          <a:off x="0" y="3019380"/>
          <a:ext cx="8229600" cy="571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0480" rIns="170688" bIns="30480" numCol="1" spcCol="1270" anchor="t" anchorCtr="0">
          <a:noAutofit/>
        </a:bodyPr>
        <a:lstStyle/>
        <a:p>
          <a:pPr marL="171450" lvl="1" indent="-171450" algn="l" defTabSz="844550" rtl="0">
            <a:lnSpc>
              <a:spcPct val="90000"/>
            </a:lnSpc>
            <a:spcBef>
              <a:spcPct val="0"/>
            </a:spcBef>
            <a:spcAft>
              <a:spcPct val="20000"/>
            </a:spcAft>
            <a:buChar char="••"/>
          </a:pPr>
          <a:r>
            <a:rPr lang="en-IN" sz="1900" kern="1200"/>
            <a:t>The assessee’s claim for exemption was also rejected where a plot having a boundary wall with a garage-</a:t>
          </a:r>
          <a:r>
            <a:rPr lang="en-IN" sz="1900" i="1" kern="1200"/>
            <a:t>cum</a:t>
          </a:r>
          <a:r>
            <a:rPr lang="en-IN" sz="1900" kern="1200"/>
            <a:t>-room was claimed as a residential house.</a:t>
          </a:r>
          <a:endParaRPr lang="en-US" sz="1900" kern="1200"/>
        </a:p>
      </dsp:txBody>
      <dsp:txXfrm>
        <a:off x="0" y="3019380"/>
        <a:ext cx="8229600" cy="571320"/>
      </dsp:txXfrm>
    </dsp:sp>
    <dsp:sp modelId="{B143CA50-A80A-465B-8C3A-AA16BD66133A}">
      <dsp:nvSpPr>
        <dsp:cNvPr id="0" name=""/>
        <dsp:cNvSpPr/>
      </dsp:nvSpPr>
      <dsp:spPr>
        <a:xfrm>
          <a:off x="0" y="3590700"/>
          <a:ext cx="8229600" cy="92663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IN" sz="2400" i="1" kern="1200"/>
            <a:t>Poonen</a:t>
          </a:r>
          <a:r>
            <a:rPr lang="en-IN" sz="2400" kern="1200"/>
            <a:t> v. </a:t>
          </a:r>
          <a:r>
            <a:rPr lang="en-IN" sz="2400" i="1" kern="1200"/>
            <a:t>Rathi Varghese</a:t>
          </a:r>
          <a:r>
            <a:rPr lang="en-IN" sz="2400" kern="1200"/>
            <a:t> AIR 1967 Ker. </a:t>
          </a:r>
          <a:endParaRPr lang="en-US" sz="2400" kern="1200"/>
        </a:p>
      </dsp:txBody>
      <dsp:txXfrm>
        <a:off x="45235" y="3635935"/>
        <a:ext cx="8139130" cy="836169"/>
      </dsp:txXfrm>
    </dsp:sp>
    <dsp:sp modelId="{E5741C49-758D-48A9-AB08-07FC8A44A452}">
      <dsp:nvSpPr>
        <dsp:cNvPr id="0" name=""/>
        <dsp:cNvSpPr/>
      </dsp:nvSpPr>
      <dsp:spPr>
        <a:xfrm>
          <a:off x="0" y="4517340"/>
          <a:ext cx="8229600" cy="819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0480" rIns="170688" bIns="30480" numCol="1" spcCol="1270" anchor="t" anchorCtr="0">
          <a:noAutofit/>
        </a:bodyPr>
        <a:lstStyle/>
        <a:p>
          <a:pPr marL="171450" lvl="1" indent="-171450" algn="l" defTabSz="844550" rtl="0">
            <a:lnSpc>
              <a:spcPct val="90000"/>
            </a:lnSpc>
            <a:spcBef>
              <a:spcPct val="0"/>
            </a:spcBef>
            <a:spcAft>
              <a:spcPct val="20000"/>
            </a:spcAft>
            <a:buChar char="••"/>
          </a:pPr>
          <a:r>
            <a:rPr lang="en-IN" sz="1900" kern="1200" dirty="0"/>
            <a:t>Incidentally, the Kerala High Court has held that the place of residence could be understood as a place where a person intended to stay permanently other than casual stay.</a:t>
          </a:r>
          <a:endParaRPr lang="en-US" sz="1900" kern="1200" dirty="0"/>
        </a:p>
      </dsp:txBody>
      <dsp:txXfrm>
        <a:off x="0" y="4517340"/>
        <a:ext cx="8229600" cy="819720"/>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A635A8-449F-40F2-A714-A595DF2992CA}">
      <dsp:nvSpPr>
        <dsp:cNvPr id="0" name=""/>
        <dsp:cNvSpPr/>
      </dsp:nvSpPr>
      <dsp:spPr>
        <a:xfrm>
          <a:off x="0" y="36367"/>
          <a:ext cx="4495800" cy="17901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rtl="0">
            <a:lnSpc>
              <a:spcPct val="90000"/>
            </a:lnSpc>
            <a:spcBef>
              <a:spcPct val="0"/>
            </a:spcBef>
            <a:spcAft>
              <a:spcPct val="35000"/>
            </a:spcAft>
          </a:pPr>
          <a:r>
            <a:rPr lang="en-US" sz="3400" kern="1200"/>
            <a:t>Assessee purchased a dipledated house. Did more construction. </a:t>
          </a:r>
        </a:p>
      </dsp:txBody>
      <dsp:txXfrm>
        <a:off x="87385" y="123752"/>
        <a:ext cx="4321030" cy="1615330"/>
      </dsp:txXfrm>
    </dsp:sp>
    <dsp:sp modelId="{2940887C-612B-42BF-A4DF-C4A1A6FB7958}">
      <dsp:nvSpPr>
        <dsp:cNvPr id="0" name=""/>
        <dsp:cNvSpPr/>
      </dsp:nvSpPr>
      <dsp:spPr>
        <a:xfrm>
          <a:off x="0" y="1924387"/>
          <a:ext cx="4495800" cy="17901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rtl="0">
            <a:lnSpc>
              <a:spcPct val="90000"/>
            </a:lnSpc>
            <a:spcBef>
              <a:spcPct val="0"/>
            </a:spcBef>
            <a:spcAft>
              <a:spcPct val="35000"/>
            </a:spcAft>
          </a:pPr>
          <a:r>
            <a:rPr lang="en-US" sz="3400" kern="1200" dirty="0"/>
            <a:t>Can exemption be claimed as he had</a:t>
          </a:r>
        </a:p>
      </dsp:txBody>
      <dsp:txXfrm>
        <a:off x="87385" y="2011772"/>
        <a:ext cx="4321030" cy="1615330"/>
      </dsp:txXfrm>
    </dsp:sp>
    <dsp:sp modelId="{F6182797-2A18-41E9-B980-5FDCBAAE50FA}">
      <dsp:nvSpPr>
        <dsp:cNvPr id="0" name=""/>
        <dsp:cNvSpPr/>
      </dsp:nvSpPr>
      <dsp:spPr>
        <a:xfrm>
          <a:off x="0" y="3714487"/>
          <a:ext cx="4495800" cy="897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742" tIns="43180" rIns="241808" bIns="43180" numCol="1" spcCol="1270" anchor="t" anchorCtr="0">
          <a:noAutofit/>
        </a:bodyPr>
        <a:lstStyle/>
        <a:p>
          <a:pPr marL="228600" lvl="1" indent="-228600" algn="l" defTabSz="1200150" rtl="0">
            <a:lnSpc>
              <a:spcPct val="90000"/>
            </a:lnSpc>
            <a:spcBef>
              <a:spcPct val="0"/>
            </a:spcBef>
            <a:spcAft>
              <a:spcPct val="20000"/>
            </a:spcAft>
            <a:buChar char="••"/>
          </a:pPr>
          <a:r>
            <a:rPr lang="en-US" sz="2700" kern="1200" dirty="0"/>
            <a:t>“purchased” and/or</a:t>
          </a:r>
        </a:p>
        <a:p>
          <a:pPr marL="228600" lvl="1" indent="-228600" algn="l" defTabSz="1200150" rtl="0">
            <a:lnSpc>
              <a:spcPct val="90000"/>
            </a:lnSpc>
            <a:spcBef>
              <a:spcPct val="0"/>
            </a:spcBef>
            <a:spcAft>
              <a:spcPct val="20000"/>
            </a:spcAft>
            <a:buChar char="••"/>
          </a:pPr>
          <a:r>
            <a:rPr lang="en-US" sz="2700" kern="1200" dirty="0"/>
            <a:t>“constructed” new house?</a:t>
          </a:r>
        </a:p>
      </dsp:txBody>
      <dsp:txXfrm>
        <a:off x="0" y="3714487"/>
        <a:ext cx="4495800" cy="897345"/>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508D25-E357-4296-BD60-7C4EB5C693A0}">
      <dsp:nvSpPr>
        <dsp:cNvPr id="0" name=""/>
        <dsp:cNvSpPr/>
      </dsp:nvSpPr>
      <dsp:spPr>
        <a:xfrm>
          <a:off x="1813619" y="1249347"/>
          <a:ext cx="2621160" cy="2621160"/>
        </a:xfrm>
        <a:prstGeom prst="ellipse">
          <a:avLst/>
        </a:prstGeom>
        <a:solidFill>
          <a:schemeClr val="accent2">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rtl="0">
            <a:lnSpc>
              <a:spcPct val="90000"/>
            </a:lnSpc>
            <a:spcBef>
              <a:spcPct val="0"/>
            </a:spcBef>
            <a:spcAft>
              <a:spcPct val="35000"/>
            </a:spcAft>
          </a:pPr>
          <a:r>
            <a:rPr lang="en-US" sz="1800" kern="1200" dirty="0"/>
            <a:t>New Residential House</a:t>
          </a:r>
        </a:p>
      </dsp:txBody>
      <dsp:txXfrm>
        <a:off x="2197479" y="1633207"/>
        <a:ext cx="1853440" cy="1853440"/>
      </dsp:txXfrm>
    </dsp:sp>
    <dsp:sp modelId="{C3A210D2-887F-469E-8AFB-FF818E76C136}">
      <dsp:nvSpPr>
        <dsp:cNvPr id="0" name=""/>
        <dsp:cNvSpPr/>
      </dsp:nvSpPr>
      <dsp:spPr>
        <a:xfrm>
          <a:off x="2468909" y="199327"/>
          <a:ext cx="1310580" cy="1310580"/>
        </a:xfrm>
        <a:prstGeom prst="ellipse">
          <a:avLst/>
        </a:prstGeom>
        <a:solidFill>
          <a:schemeClr val="accent3">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lvl="0" algn="ctr" defTabSz="711200" rtl="0">
            <a:lnSpc>
              <a:spcPct val="90000"/>
            </a:lnSpc>
            <a:spcBef>
              <a:spcPct val="0"/>
            </a:spcBef>
            <a:spcAft>
              <a:spcPct val="35000"/>
            </a:spcAft>
          </a:pPr>
          <a:r>
            <a:rPr lang="en-US" sz="1600" kern="1200" dirty="0"/>
            <a:t>Property 1</a:t>
          </a:r>
        </a:p>
      </dsp:txBody>
      <dsp:txXfrm>
        <a:off x="2660839" y="391257"/>
        <a:ext cx="926720" cy="926720"/>
      </dsp:txXfrm>
    </dsp:sp>
    <dsp:sp modelId="{51FE9102-E22D-445D-98C3-93C91F8FB8B0}">
      <dsp:nvSpPr>
        <dsp:cNvPr id="0" name=""/>
        <dsp:cNvSpPr/>
      </dsp:nvSpPr>
      <dsp:spPr>
        <a:xfrm>
          <a:off x="3945751" y="2757292"/>
          <a:ext cx="1310580" cy="1310580"/>
        </a:xfrm>
        <a:prstGeom prst="ellipse">
          <a:avLst/>
        </a:prstGeom>
        <a:solidFill>
          <a:schemeClr val="accent4">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lvl="0" algn="ctr" defTabSz="711200" rtl="0">
            <a:lnSpc>
              <a:spcPct val="90000"/>
            </a:lnSpc>
            <a:spcBef>
              <a:spcPct val="0"/>
            </a:spcBef>
            <a:spcAft>
              <a:spcPct val="35000"/>
            </a:spcAft>
          </a:pPr>
          <a:r>
            <a:rPr lang="en-US" sz="1600" kern="1200" dirty="0"/>
            <a:t>Property 2</a:t>
          </a:r>
        </a:p>
      </dsp:txBody>
      <dsp:txXfrm>
        <a:off x="4137681" y="2949222"/>
        <a:ext cx="926720" cy="926720"/>
      </dsp:txXfrm>
    </dsp:sp>
    <dsp:sp modelId="{D2BE2F4D-2F70-4AEF-A12B-01E1384EC609}">
      <dsp:nvSpPr>
        <dsp:cNvPr id="0" name=""/>
        <dsp:cNvSpPr/>
      </dsp:nvSpPr>
      <dsp:spPr>
        <a:xfrm>
          <a:off x="992067" y="2757292"/>
          <a:ext cx="1310580" cy="1310580"/>
        </a:xfrm>
        <a:prstGeom prst="ellipse">
          <a:avLst/>
        </a:prstGeom>
        <a:solidFill>
          <a:schemeClr val="accent5">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lvl="0" algn="ctr" defTabSz="711200" rtl="0">
            <a:lnSpc>
              <a:spcPct val="90000"/>
            </a:lnSpc>
            <a:spcBef>
              <a:spcPct val="0"/>
            </a:spcBef>
            <a:spcAft>
              <a:spcPct val="35000"/>
            </a:spcAft>
          </a:pPr>
          <a:r>
            <a:rPr lang="en-US" sz="1600" kern="1200" dirty="0"/>
            <a:t>Property 3</a:t>
          </a:r>
        </a:p>
      </dsp:txBody>
      <dsp:txXfrm>
        <a:off x="1183997" y="2949222"/>
        <a:ext cx="926720" cy="926720"/>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9A780A-8945-4C29-B50A-2359BAB018C8}">
      <dsp:nvSpPr>
        <dsp:cNvPr id="0" name=""/>
        <dsp:cNvSpPr/>
      </dsp:nvSpPr>
      <dsp:spPr>
        <a:xfrm>
          <a:off x="0" y="27299"/>
          <a:ext cx="7013386" cy="9360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rtl="0">
            <a:lnSpc>
              <a:spcPct val="90000"/>
            </a:lnSpc>
            <a:spcBef>
              <a:spcPct val="0"/>
            </a:spcBef>
            <a:spcAft>
              <a:spcPct val="35000"/>
            </a:spcAft>
          </a:pPr>
          <a:r>
            <a:rPr lang="en-US" sz="4000" kern="1200"/>
            <a:t>Ranjit  Vithal Dass 137 ITD 267</a:t>
          </a:r>
        </a:p>
      </dsp:txBody>
      <dsp:txXfrm>
        <a:off x="45692" y="72991"/>
        <a:ext cx="6922002" cy="84461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D45208-ED89-41CB-A66A-95ECB967EA97}">
      <dsp:nvSpPr>
        <dsp:cNvPr id="0" name=""/>
        <dsp:cNvSpPr/>
      </dsp:nvSpPr>
      <dsp:spPr>
        <a:xfrm>
          <a:off x="0" y="27720"/>
          <a:ext cx="6553200" cy="108108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en-US" sz="2800" kern="1200" dirty="0"/>
            <a:t>Whether capital gain of multiple years can be claimed against the same property?</a:t>
          </a:r>
        </a:p>
      </dsp:txBody>
      <dsp:txXfrm>
        <a:off x="52774" y="80494"/>
        <a:ext cx="6447652" cy="975532"/>
      </dsp:txXfrm>
    </dsp:sp>
    <dsp:sp modelId="{1BEAF5C5-4768-4AD3-9569-039D31915C14}">
      <dsp:nvSpPr>
        <dsp:cNvPr id="0" name=""/>
        <dsp:cNvSpPr/>
      </dsp:nvSpPr>
      <dsp:spPr>
        <a:xfrm>
          <a:off x="0" y="1108800"/>
          <a:ext cx="6553200" cy="463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8064" tIns="35560" rIns="199136" bIns="35560" numCol="1" spcCol="1270" anchor="t" anchorCtr="0">
          <a:noAutofit/>
        </a:bodyPr>
        <a:lstStyle/>
        <a:p>
          <a:pPr marL="228600" lvl="1" indent="-228600" algn="ctr" defTabSz="977900" rtl="0">
            <a:lnSpc>
              <a:spcPct val="90000"/>
            </a:lnSpc>
            <a:spcBef>
              <a:spcPct val="0"/>
            </a:spcBef>
            <a:spcAft>
              <a:spcPct val="20000"/>
            </a:spcAft>
            <a:buChar char="••"/>
          </a:pPr>
          <a:r>
            <a:rPr lang="en-US" sz="2200" kern="1200" dirty="0"/>
            <a:t>Yes. See </a:t>
          </a:r>
          <a:r>
            <a:rPr lang="en-US" sz="2200" kern="1200" dirty="0" err="1"/>
            <a:t>Smt</a:t>
          </a:r>
          <a:r>
            <a:rPr lang="en-US" sz="2200" kern="1200" dirty="0"/>
            <a:t> </a:t>
          </a:r>
          <a:r>
            <a:rPr lang="en-US" sz="2200" kern="1200" dirty="0" err="1"/>
            <a:t>Anagha</a:t>
          </a:r>
          <a:r>
            <a:rPr lang="en-US" sz="2200" kern="1200" dirty="0"/>
            <a:t> </a:t>
          </a:r>
          <a:r>
            <a:rPr lang="en-US" sz="2200" kern="1200" dirty="0" err="1"/>
            <a:t>Ajit</a:t>
          </a:r>
          <a:r>
            <a:rPr lang="en-US" sz="2200" kern="1200" dirty="0"/>
            <a:t> </a:t>
          </a:r>
          <a:r>
            <a:rPr lang="en-US" sz="2200" kern="1200" dirty="0" err="1"/>
            <a:t>Patnekar</a:t>
          </a:r>
          <a:r>
            <a:rPr lang="en-US" sz="2200" kern="1200" dirty="0"/>
            <a:t> 9 SOT 685</a:t>
          </a:r>
        </a:p>
      </dsp:txBody>
      <dsp:txXfrm>
        <a:off x="0" y="1108800"/>
        <a:ext cx="6553200" cy="46368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F67605-936D-4841-ADF8-BECE38AE76F9}">
      <dsp:nvSpPr>
        <dsp:cNvPr id="0" name=""/>
        <dsp:cNvSpPr/>
      </dsp:nvSpPr>
      <dsp:spPr>
        <a:xfrm>
          <a:off x="0" y="50729"/>
          <a:ext cx="8229600" cy="119690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i="1" kern="1200" dirty="0"/>
            <a:t>CIT</a:t>
          </a:r>
          <a:r>
            <a:rPr lang="en-US" sz="3100" kern="1200" dirty="0"/>
            <a:t> v. </a:t>
          </a:r>
          <a:r>
            <a:rPr lang="en-US" sz="3100" i="1" kern="1200" dirty="0"/>
            <a:t>J. R. </a:t>
          </a:r>
          <a:r>
            <a:rPr lang="en-US" sz="3100" i="1" kern="1200" dirty="0" err="1"/>
            <a:t>Subramanya</a:t>
          </a:r>
          <a:r>
            <a:rPr lang="en-US" sz="3100" i="1" kern="1200" dirty="0"/>
            <a:t> </a:t>
          </a:r>
          <a:r>
            <a:rPr lang="en-US" sz="3100" i="1" kern="1200" dirty="0" err="1"/>
            <a:t>Bhat</a:t>
          </a:r>
          <a:r>
            <a:rPr lang="en-US" sz="3100" kern="1200" dirty="0"/>
            <a:t> [1987] </a:t>
          </a:r>
          <a:r>
            <a:rPr lang="en-US" sz="3100" kern="1200" dirty="0">
              <a:hlinkClick xmlns:r="http://schemas.openxmlformats.org/officeDocument/2006/relationships" r:id="rId1"/>
            </a:rPr>
            <a:t>165 ITR 571</a:t>
          </a:r>
          <a:r>
            <a:rPr lang="en-US" sz="3100" kern="1200" dirty="0"/>
            <a:t>/[</a:t>
          </a:r>
          <a:r>
            <a:rPr lang="en-US" sz="3100" kern="1200" dirty="0" err="1"/>
            <a:t>Kar</a:t>
          </a:r>
          <a:r>
            <a:rPr lang="en-US" sz="3100" kern="1200" dirty="0"/>
            <a:t>]</a:t>
          </a:r>
        </a:p>
      </dsp:txBody>
      <dsp:txXfrm>
        <a:off x="58428" y="109157"/>
        <a:ext cx="8112744" cy="1080053"/>
      </dsp:txXfrm>
    </dsp:sp>
    <dsp:sp modelId="{484D1570-6B62-4FF4-B9E1-C6E3AC2D6311}">
      <dsp:nvSpPr>
        <dsp:cNvPr id="0" name=""/>
        <dsp:cNvSpPr/>
      </dsp:nvSpPr>
      <dsp:spPr>
        <a:xfrm>
          <a:off x="0" y="1247639"/>
          <a:ext cx="8229600" cy="11229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9370" rIns="220472" bIns="39370" numCol="1" spcCol="1270" anchor="t" anchorCtr="0">
          <a:noAutofit/>
        </a:bodyPr>
        <a:lstStyle/>
        <a:p>
          <a:pPr marL="228600" lvl="1" indent="-228600" algn="l" defTabSz="1066800" rtl="0">
            <a:lnSpc>
              <a:spcPct val="90000"/>
            </a:lnSpc>
            <a:spcBef>
              <a:spcPct val="0"/>
            </a:spcBef>
            <a:spcAft>
              <a:spcPct val="20000"/>
            </a:spcAft>
            <a:buChar char="••"/>
          </a:pPr>
          <a:r>
            <a:rPr lang="en-US" sz="2400" kern="1200" dirty="0"/>
            <a:t>Construction can started prior to the date of transfer, but it shall be completed within 3 years of the date of transfer. </a:t>
          </a:r>
        </a:p>
        <a:p>
          <a:pPr marL="228600" lvl="1" indent="-228600" algn="l" defTabSz="1066800" rtl="0">
            <a:lnSpc>
              <a:spcPct val="90000"/>
            </a:lnSpc>
            <a:spcBef>
              <a:spcPct val="0"/>
            </a:spcBef>
            <a:spcAft>
              <a:spcPct val="20000"/>
            </a:spcAft>
            <a:buChar char="••"/>
          </a:pPr>
          <a:endParaRPr lang="en-US" sz="2400" kern="1200" dirty="0"/>
        </a:p>
      </dsp:txBody>
      <dsp:txXfrm>
        <a:off x="0" y="1247639"/>
        <a:ext cx="8229600" cy="1122975"/>
      </dsp:txXfrm>
    </dsp:sp>
    <dsp:sp modelId="{AD10961C-3057-4E96-8F67-C9488FD61675}">
      <dsp:nvSpPr>
        <dsp:cNvPr id="0" name=""/>
        <dsp:cNvSpPr/>
      </dsp:nvSpPr>
      <dsp:spPr>
        <a:xfrm>
          <a:off x="0" y="2370614"/>
          <a:ext cx="8229600" cy="119690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u="sng" kern="1200" dirty="0"/>
            <a:t>Smt. </a:t>
          </a:r>
          <a:r>
            <a:rPr lang="en-US" sz="3100" u="sng" kern="1200" dirty="0" err="1"/>
            <a:t>Nimmagadda</a:t>
          </a:r>
          <a:r>
            <a:rPr lang="en-US" sz="3100" u="sng" kern="1200" dirty="0"/>
            <a:t> </a:t>
          </a:r>
          <a:r>
            <a:rPr lang="en-US" sz="3100" u="sng" kern="1200" dirty="0" err="1"/>
            <a:t>Sridevi</a:t>
          </a:r>
          <a:r>
            <a:rPr lang="en-US" sz="3100" u="sng" kern="1200" dirty="0"/>
            <a:t> 33 taxmann.com 306 (hyd.)</a:t>
          </a:r>
          <a:endParaRPr lang="en-US" sz="3100" kern="1200" dirty="0"/>
        </a:p>
      </dsp:txBody>
      <dsp:txXfrm>
        <a:off x="58428" y="2429042"/>
        <a:ext cx="8112744" cy="1080053"/>
      </dsp:txXfrm>
    </dsp:sp>
    <dsp:sp modelId="{4FBD1981-340A-4514-9625-C7C3B68CA084}">
      <dsp:nvSpPr>
        <dsp:cNvPr id="0" name=""/>
        <dsp:cNvSpPr/>
      </dsp:nvSpPr>
      <dsp:spPr>
        <a:xfrm>
          <a:off x="0" y="3567525"/>
          <a:ext cx="8229600" cy="17005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9370" rIns="220472" bIns="39370" numCol="1" spcCol="1270" anchor="t" anchorCtr="0">
          <a:noAutofit/>
        </a:bodyPr>
        <a:lstStyle/>
        <a:p>
          <a:pPr marL="228600" lvl="1" indent="-228600" algn="l" defTabSz="1066800" rtl="0">
            <a:lnSpc>
              <a:spcPct val="90000"/>
            </a:lnSpc>
            <a:spcBef>
              <a:spcPct val="0"/>
            </a:spcBef>
            <a:spcAft>
              <a:spcPct val="20000"/>
            </a:spcAft>
            <a:buChar char="••"/>
          </a:pPr>
          <a:r>
            <a:rPr lang="en-US" sz="2400" kern="1200" dirty="0"/>
            <a:t>However,  construction </a:t>
          </a:r>
          <a:r>
            <a:rPr lang="en-US" sz="2400" b="1" u="sng" kern="1200" dirty="0"/>
            <a:t>shall not be completed </a:t>
          </a:r>
          <a:r>
            <a:rPr lang="en-US" sz="2400" kern="1200" dirty="0"/>
            <a:t>before the date of transfer. In it was held that assessee is not entitled to deduction under section 54F as construction was done before the date of transfer. Also, </a:t>
          </a:r>
          <a:r>
            <a:rPr lang="en-US" sz="2400" i="1" kern="1200" dirty="0"/>
            <a:t>JT. CIT</a:t>
          </a:r>
          <a:r>
            <a:rPr lang="en-US" sz="2400" kern="1200" dirty="0"/>
            <a:t> v. </a:t>
          </a:r>
          <a:r>
            <a:rPr lang="en-US" sz="2400" i="1" kern="1200" dirty="0"/>
            <a:t>Raj Kumar </a:t>
          </a:r>
          <a:r>
            <a:rPr lang="en-US" sz="2400" i="1" kern="1200" dirty="0" err="1"/>
            <a:t>Aggarwala</a:t>
          </a:r>
          <a:r>
            <a:rPr lang="en-US" sz="2400" kern="1200" dirty="0"/>
            <a:t> </a:t>
          </a:r>
          <a:r>
            <a:rPr lang="en-US" sz="2400" i="1" kern="1200" dirty="0"/>
            <a:t>&amp; Sons </a:t>
          </a:r>
          <a:r>
            <a:rPr lang="en-US" sz="2400" kern="1200" dirty="0"/>
            <a:t>[2005] 95 TTJ (Delhi) 315. </a:t>
          </a:r>
        </a:p>
      </dsp:txBody>
      <dsp:txXfrm>
        <a:off x="0" y="3567525"/>
        <a:ext cx="8229600" cy="1700505"/>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ECA78C-1DDE-4A19-B48B-F1E1EBD8DE50}">
      <dsp:nvSpPr>
        <dsp:cNvPr id="0" name=""/>
        <dsp:cNvSpPr/>
      </dsp:nvSpPr>
      <dsp:spPr>
        <a:xfrm>
          <a:off x="0" y="38879"/>
          <a:ext cx="8229600" cy="15795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a:t>The requirement that the house shall be constructed with permission of municipal laws,</a:t>
          </a:r>
          <a:r>
            <a:rPr lang="en-US" sz="3000" b="1" kern="1200"/>
            <a:t> </a:t>
          </a:r>
          <a:r>
            <a:rPr lang="en-US" sz="3000" kern="1200"/>
            <a:t>cannot be read in section 54/ 54F.</a:t>
          </a:r>
        </a:p>
      </dsp:txBody>
      <dsp:txXfrm>
        <a:off x="77105" y="115984"/>
        <a:ext cx="8075390" cy="1425290"/>
      </dsp:txXfrm>
    </dsp:sp>
    <dsp:sp modelId="{32A91AC7-062E-4701-8F82-E49E5C37C9EB}">
      <dsp:nvSpPr>
        <dsp:cNvPr id="0" name=""/>
        <dsp:cNvSpPr/>
      </dsp:nvSpPr>
      <dsp:spPr>
        <a:xfrm>
          <a:off x="0" y="1704780"/>
          <a:ext cx="8229600" cy="15795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IN" sz="3000" b="1" u="sng" kern="1200"/>
            <a:t>B. Sivasubramaniam 45 taxmann.com 74 (Chennai)</a:t>
          </a:r>
          <a:r>
            <a:rPr lang="en-IN" sz="3000" kern="1200"/>
            <a:t> </a:t>
          </a:r>
          <a:endParaRPr lang="en-US" sz="3000" kern="1200"/>
        </a:p>
      </dsp:txBody>
      <dsp:txXfrm>
        <a:off x="77105" y="1781885"/>
        <a:ext cx="8075390" cy="1425290"/>
      </dsp:txXfrm>
    </dsp:sp>
    <dsp:sp modelId="{69A2D064-D5BF-4B14-B9AD-7EDC35CD2B74}">
      <dsp:nvSpPr>
        <dsp:cNvPr id="0" name=""/>
        <dsp:cNvSpPr/>
      </dsp:nvSpPr>
      <dsp:spPr>
        <a:xfrm>
          <a:off x="0" y="3284280"/>
          <a:ext cx="8229600" cy="1614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8100" rIns="213360" bIns="38100" numCol="1" spcCol="1270" anchor="t" anchorCtr="0">
          <a:noAutofit/>
        </a:bodyPr>
        <a:lstStyle/>
        <a:p>
          <a:pPr marL="228600" lvl="1" indent="-228600" algn="l" defTabSz="1022350" rtl="0">
            <a:lnSpc>
              <a:spcPct val="90000"/>
            </a:lnSpc>
            <a:spcBef>
              <a:spcPct val="0"/>
            </a:spcBef>
            <a:spcAft>
              <a:spcPct val="20000"/>
            </a:spcAft>
            <a:buChar char="••"/>
          </a:pPr>
          <a:r>
            <a:rPr lang="en-IN" sz="2300" kern="1200"/>
            <a:t>it was clearly held that provisions of section 54F mandate construction of a residential house, within period specified, however, there is no condition that building plan of residential house should be approved by Municipal Corporation or any other competent authority.</a:t>
          </a:r>
          <a:endParaRPr lang="en-US" sz="2300" kern="1200"/>
        </a:p>
      </dsp:txBody>
      <dsp:txXfrm>
        <a:off x="0" y="3284280"/>
        <a:ext cx="8229600" cy="1614600"/>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F5ECD7-6CFC-4CE1-9BC8-A4C6C3640576}">
      <dsp:nvSpPr>
        <dsp:cNvPr id="0" name=""/>
        <dsp:cNvSpPr/>
      </dsp:nvSpPr>
      <dsp:spPr>
        <a:xfrm>
          <a:off x="0" y="903960"/>
          <a:ext cx="8229600" cy="14742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0030" tIns="240030" rIns="240030" bIns="240030" numCol="1" spcCol="1270" anchor="ctr" anchorCtr="0">
          <a:noAutofit/>
        </a:bodyPr>
        <a:lstStyle/>
        <a:p>
          <a:pPr lvl="0" algn="l" defTabSz="2800350">
            <a:lnSpc>
              <a:spcPct val="90000"/>
            </a:lnSpc>
            <a:spcBef>
              <a:spcPct val="0"/>
            </a:spcBef>
            <a:spcAft>
              <a:spcPct val="35000"/>
            </a:spcAft>
          </a:pPr>
          <a:r>
            <a:rPr lang="en-US" sz="6300" kern="1200"/>
            <a:t>Adjacent houses</a:t>
          </a:r>
        </a:p>
      </dsp:txBody>
      <dsp:txXfrm>
        <a:off x="71965" y="975925"/>
        <a:ext cx="8085670" cy="1330270"/>
      </dsp:txXfrm>
    </dsp:sp>
    <dsp:sp modelId="{BF9E8BFF-D9D1-41DD-9049-68AA45173067}">
      <dsp:nvSpPr>
        <dsp:cNvPr id="0" name=""/>
        <dsp:cNvSpPr/>
      </dsp:nvSpPr>
      <dsp:spPr>
        <a:xfrm>
          <a:off x="0" y="2559599"/>
          <a:ext cx="8229600" cy="14742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0030" tIns="240030" rIns="240030" bIns="240030" numCol="1" spcCol="1270" anchor="ctr" anchorCtr="0">
          <a:noAutofit/>
        </a:bodyPr>
        <a:lstStyle/>
        <a:p>
          <a:pPr lvl="0" algn="l" defTabSz="2800350">
            <a:lnSpc>
              <a:spcPct val="90000"/>
            </a:lnSpc>
            <a:spcBef>
              <a:spcPct val="0"/>
            </a:spcBef>
            <a:spcAft>
              <a:spcPct val="35000"/>
            </a:spcAft>
          </a:pPr>
          <a:r>
            <a:rPr lang="en-US" sz="6300" kern="1200"/>
            <a:t>Different floor - duplex</a:t>
          </a:r>
        </a:p>
      </dsp:txBody>
      <dsp:txXfrm>
        <a:off x="71965" y="2631564"/>
        <a:ext cx="8085670" cy="1330270"/>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996099-63C6-4427-99A6-BE2A77F60C6D}">
      <dsp:nvSpPr>
        <dsp:cNvPr id="0" name=""/>
        <dsp:cNvSpPr/>
      </dsp:nvSpPr>
      <dsp:spPr>
        <a:xfrm>
          <a:off x="0" y="298027"/>
          <a:ext cx="8229600" cy="7956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rtl="0">
            <a:lnSpc>
              <a:spcPct val="90000"/>
            </a:lnSpc>
            <a:spcBef>
              <a:spcPct val="0"/>
            </a:spcBef>
            <a:spcAft>
              <a:spcPct val="35000"/>
            </a:spcAft>
          </a:pPr>
          <a:r>
            <a:rPr lang="en-IN" sz="3400" u="sng" kern="1200" dirty="0"/>
            <a:t>J.V. Krishna </a:t>
          </a:r>
          <a:r>
            <a:rPr lang="en-IN" sz="3400" u="sng" kern="1200" dirty="0" err="1"/>
            <a:t>Rao</a:t>
          </a:r>
          <a:r>
            <a:rPr lang="en-IN" sz="3400" u="sng" kern="1200" dirty="0"/>
            <a:t> 24 taxmann.com 104 (Hyd.)</a:t>
          </a:r>
          <a:endParaRPr lang="en-US" sz="3400" kern="1200" dirty="0"/>
        </a:p>
      </dsp:txBody>
      <dsp:txXfrm>
        <a:off x="38838" y="336865"/>
        <a:ext cx="8151924" cy="717924"/>
      </dsp:txXfrm>
    </dsp:sp>
    <dsp:sp modelId="{2F19CC84-7E8B-43D1-82BF-84CA1BA4F0F3}">
      <dsp:nvSpPr>
        <dsp:cNvPr id="0" name=""/>
        <dsp:cNvSpPr/>
      </dsp:nvSpPr>
      <dsp:spPr>
        <a:xfrm>
          <a:off x="0" y="1093627"/>
          <a:ext cx="8229600" cy="1548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3180" rIns="241808" bIns="43180" numCol="1" spcCol="1270" anchor="t" anchorCtr="0">
          <a:noAutofit/>
        </a:bodyPr>
        <a:lstStyle/>
        <a:p>
          <a:pPr marL="228600" lvl="1" indent="-228600" algn="l" defTabSz="1200150" rtl="0">
            <a:lnSpc>
              <a:spcPct val="90000"/>
            </a:lnSpc>
            <a:spcBef>
              <a:spcPct val="0"/>
            </a:spcBef>
            <a:spcAft>
              <a:spcPct val="20000"/>
            </a:spcAft>
            <a:buChar char="••"/>
          </a:pPr>
          <a:r>
            <a:rPr lang="en-IN" sz="2700" kern="1200"/>
            <a:t>Merely because capital gains earned had been utilized for other purposes and borrowed funds were deposited in capital gains investment account, benefit of section 54F exemption cannot be denied.</a:t>
          </a:r>
          <a:endParaRPr lang="en-US" sz="2700" kern="1200"/>
        </a:p>
      </dsp:txBody>
      <dsp:txXfrm>
        <a:off x="0" y="1093627"/>
        <a:ext cx="8229600" cy="1548360"/>
      </dsp:txXfrm>
    </dsp:sp>
    <dsp:sp modelId="{58271125-5E96-4020-8A09-7FB42FAB5463}">
      <dsp:nvSpPr>
        <dsp:cNvPr id="0" name=""/>
        <dsp:cNvSpPr/>
      </dsp:nvSpPr>
      <dsp:spPr>
        <a:xfrm>
          <a:off x="0" y="2641987"/>
          <a:ext cx="8229600" cy="7956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rtl="0">
            <a:lnSpc>
              <a:spcPct val="90000"/>
            </a:lnSpc>
            <a:spcBef>
              <a:spcPct val="0"/>
            </a:spcBef>
            <a:spcAft>
              <a:spcPct val="35000"/>
            </a:spcAft>
          </a:pPr>
          <a:r>
            <a:rPr lang="en-US" sz="3400" kern="1200"/>
            <a:t>See also</a:t>
          </a:r>
        </a:p>
      </dsp:txBody>
      <dsp:txXfrm>
        <a:off x="38838" y="2680825"/>
        <a:ext cx="8151924" cy="717924"/>
      </dsp:txXfrm>
    </dsp:sp>
    <dsp:sp modelId="{2E025CBB-D165-4E31-BE73-6CCF0FE20DF9}">
      <dsp:nvSpPr>
        <dsp:cNvPr id="0" name=""/>
        <dsp:cNvSpPr/>
      </dsp:nvSpPr>
      <dsp:spPr>
        <a:xfrm>
          <a:off x="0" y="3437587"/>
          <a:ext cx="8229600" cy="897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3180" rIns="241808" bIns="43180" numCol="1" spcCol="1270" anchor="t" anchorCtr="0">
          <a:noAutofit/>
        </a:bodyPr>
        <a:lstStyle/>
        <a:p>
          <a:pPr marL="228600" lvl="1" indent="-228600" algn="l" defTabSz="1200150" rtl="0">
            <a:lnSpc>
              <a:spcPct val="90000"/>
            </a:lnSpc>
            <a:spcBef>
              <a:spcPct val="0"/>
            </a:spcBef>
            <a:spcAft>
              <a:spcPct val="20000"/>
            </a:spcAft>
            <a:buChar char="••"/>
          </a:pPr>
          <a:r>
            <a:rPr lang="en-US" sz="2700" kern="1200"/>
            <a:t>Pushpa  vs ITO 31 taxmann.com 33 (Ker.)</a:t>
          </a:r>
        </a:p>
        <a:p>
          <a:pPr marL="228600" lvl="1" indent="-228600" algn="l" defTabSz="1200150" rtl="0">
            <a:lnSpc>
              <a:spcPct val="90000"/>
            </a:lnSpc>
            <a:spcBef>
              <a:spcPct val="0"/>
            </a:spcBef>
            <a:spcAft>
              <a:spcPct val="20000"/>
            </a:spcAft>
            <a:buChar char="••"/>
          </a:pPr>
          <a:r>
            <a:rPr lang="en-US" sz="2700" u="sng" kern="1200"/>
            <a:t>ITO vs K.C. Gopalan (1999) 107 Taxman 591 (Ker.)</a:t>
          </a:r>
          <a:endParaRPr lang="en-US" sz="2700" kern="1200"/>
        </a:p>
      </dsp:txBody>
      <dsp:txXfrm>
        <a:off x="0" y="3437587"/>
        <a:ext cx="8229600" cy="8973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F33713-A9EB-4747-8768-DB54D34E3DB0}">
      <dsp:nvSpPr>
        <dsp:cNvPr id="0" name=""/>
        <dsp:cNvSpPr/>
      </dsp:nvSpPr>
      <dsp:spPr>
        <a:xfrm>
          <a:off x="0" y="7942"/>
          <a:ext cx="8229600" cy="11700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lvl="0" algn="l" defTabSz="2222500" rtl="0">
            <a:lnSpc>
              <a:spcPct val="90000"/>
            </a:lnSpc>
            <a:spcBef>
              <a:spcPct val="0"/>
            </a:spcBef>
            <a:spcAft>
              <a:spcPct val="35000"/>
            </a:spcAft>
          </a:pPr>
          <a:r>
            <a:rPr lang="en-US" sz="5000" kern="1200" dirty="0"/>
            <a:t>Allotment date </a:t>
          </a:r>
        </a:p>
      </dsp:txBody>
      <dsp:txXfrm>
        <a:off x="57115" y="65057"/>
        <a:ext cx="8115370" cy="1055770"/>
      </dsp:txXfrm>
    </dsp:sp>
    <dsp:sp modelId="{F405B407-261B-4F73-ADA8-51EBAF27B059}">
      <dsp:nvSpPr>
        <dsp:cNvPr id="0" name=""/>
        <dsp:cNvSpPr/>
      </dsp:nvSpPr>
      <dsp:spPr>
        <a:xfrm>
          <a:off x="0" y="1177942"/>
          <a:ext cx="8229600" cy="1267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15240" rIns="85344" bIns="15240" numCol="1" spcCol="1270" anchor="t" anchorCtr="0">
          <a:noAutofit/>
        </a:bodyPr>
        <a:lstStyle/>
        <a:p>
          <a:pPr marL="114300" lvl="1" indent="-114300" algn="l" defTabSz="533400" rtl="0">
            <a:lnSpc>
              <a:spcPct val="90000"/>
            </a:lnSpc>
            <a:spcBef>
              <a:spcPct val="0"/>
            </a:spcBef>
            <a:spcAft>
              <a:spcPct val="20000"/>
            </a:spcAft>
            <a:buChar char="••"/>
          </a:pPr>
          <a:r>
            <a:rPr lang="en-US" sz="1200" b="0" kern="1200" dirty="0"/>
            <a:t>ACIT vs. Sanjay </a:t>
          </a:r>
          <a:r>
            <a:rPr lang="en-US" sz="1200" b="0" kern="1200" dirty="0" err="1"/>
            <a:t>Kumath</a:t>
          </a:r>
          <a:r>
            <a:rPr lang="en-US" sz="1200" b="0" kern="1200" dirty="0"/>
            <a:t> (</a:t>
          </a:r>
          <a:r>
            <a:rPr lang="en-US" sz="1200" b="0" i="0" kern="1200" dirty="0"/>
            <a:t>[2014] 63 SOT 90 (Indore - Trib.)</a:t>
          </a:r>
          <a:r>
            <a:rPr lang="en-US" sz="1200" b="0" kern="1200" dirty="0"/>
            <a:t>) </a:t>
          </a:r>
          <a:r>
            <a:rPr lang="en-US" sz="1200" b="0" i="0" kern="1200" dirty="0"/>
            <a:t>Period of holding of a flat reckoned from date of allotment letter as such letter extinguished all rights of seller</a:t>
          </a:r>
          <a:endParaRPr lang="en-US" sz="1200" b="0" kern="1200" dirty="0"/>
        </a:p>
        <a:p>
          <a:pPr marL="114300" lvl="1" indent="-114300" algn="l" defTabSz="533400" rtl="0">
            <a:lnSpc>
              <a:spcPct val="90000"/>
            </a:lnSpc>
            <a:spcBef>
              <a:spcPct val="0"/>
            </a:spcBef>
            <a:spcAft>
              <a:spcPct val="20000"/>
            </a:spcAft>
            <a:buChar char="••"/>
          </a:pPr>
          <a:r>
            <a:rPr lang="en-US" sz="1200" b="0" i="0" kern="1200" dirty="0"/>
            <a:t>Board </a:t>
          </a:r>
          <a:r>
            <a:rPr lang="en-US" sz="1200" b="0" i="1" kern="1200" dirty="0"/>
            <a:t>vide</a:t>
          </a:r>
          <a:r>
            <a:rPr lang="en-US" sz="1200" b="0" i="0" kern="1200" dirty="0"/>
            <a:t> Circular No. 672 after referring Circular No. 471 extended the facility of exemption under sections 54 &amp; 54F in respect of allotment of flat/house.</a:t>
          </a:r>
          <a:endParaRPr lang="en-US" sz="1200" b="0" kern="1200" dirty="0"/>
        </a:p>
        <a:p>
          <a:pPr marL="114300" lvl="1" indent="-114300" algn="l" defTabSz="533400" rtl="0">
            <a:lnSpc>
              <a:spcPct val="90000"/>
            </a:lnSpc>
            <a:spcBef>
              <a:spcPct val="0"/>
            </a:spcBef>
            <a:spcAft>
              <a:spcPct val="20000"/>
            </a:spcAft>
            <a:buChar char="••"/>
          </a:pPr>
          <a:r>
            <a:rPr lang="en-US" sz="1200" b="1" i="0" u="sng" kern="1200" dirty="0"/>
            <a:t>Circular No. 471 dated 15.10.1986</a:t>
          </a:r>
          <a:r>
            <a:rPr lang="en-US" sz="1200" b="1" i="0" kern="1200" dirty="0"/>
            <a:t> and </a:t>
          </a:r>
          <a:r>
            <a:rPr lang="en-US" sz="1200" b="1" i="0" u="sng" kern="1200" dirty="0"/>
            <a:t>Circular No.672 dated 16.12.1993</a:t>
          </a:r>
          <a:r>
            <a:rPr lang="en-US" sz="1200" b="1" i="0" kern="1200" dirty="0"/>
            <a:t> held as under :—</a:t>
          </a:r>
          <a:endParaRPr lang="en-US" sz="1200" b="1" kern="1200" dirty="0"/>
        </a:p>
        <a:p>
          <a:pPr marL="114300" lvl="1" indent="-114300" algn="l" defTabSz="533400">
            <a:lnSpc>
              <a:spcPct val="90000"/>
            </a:lnSpc>
            <a:spcBef>
              <a:spcPct val="0"/>
            </a:spcBef>
            <a:spcAft>
              <a:spcPct val="20000"/>
            </a:spcAft>
            <a:buChar char="••"/>
          </a:pPr>
          <a:r>
            <a:rPr lang="en-US" sz="1200" b="1" i="0" kern="1200" dirty="0"/>
            <a:t>"The </a:t>
          </a:r>
          <a:r>
            <a:rPr lang="en-US" sz="1200" b="1" i="0" kern="1200" dirty="0" err="1"/>
            <a:t>allottee</a:t>
          </a:r>
          <a:r>
            <a:rPr lang="en-US" sz="1200" b="1" i="0" kern="1200" dirty="0"/>
            <a:t> gets title to the property on the issue of the allotment letter and the payment of instalment is only a follow up action and taking the delivery of possession is only a formality."</a:t>
          </a:r>
        </a:p>
      </dsp:txBody>
      <dsp:txXfrm>
        <a:off x="0" y="1177942"/>
        <a:ext cx="8229600" cy="1267875"/>
      </dsp:txXfrm>
    </dsp:sp>
    <dsp:sp modelId="{A9770079-D0E1-416C-B9AC-5C73FFCA417B}">
      <dsp:nvSpPr>
        <dsp:cNvPr id="0" name=""/>
        <dsp:cNvSpPr/>
      </dsp:nvSpPr>
      <dsp:spPr>
        <a:xfrm>
          <a:off x="0" y="2445817"/>
          <a:ext cx="8229600" cy="11700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lvl="0" algn="just" defTabSz="2222500" rtl="0">
            <a:lnSpc>
              <a:spcPct val="90000"/>
            </a:lnSpc>
            <a:spcBef>
              <a:spcPct val="0"/>
            </a:spcBef>
            <a:spcAft>
              <a:spcPct val="35000"/>
            </a:spcAft>
          </a:pPr>
          <a:r>
            <a:rPr lang="en-US" sz="5000" kern="1200" dirty="0"/>
            <a:t>Possession date </a:t>
          </a:r>
        </a:p>
      </dsp:txBody>
      <dsp:txXfrm>
        <a:off x="57115" y="2502932"/>
        <a:ext cx="8115370" cy="1055770"/>
      </dsp:txXfrm>
    </dsp:sp>
    <dsp:sp modelId="{97E8F4FF-2236-46B3-8D0A-2435C8CF3007}">
      <dsp:nvSpPr>
        <dsp:cNvPr id="0" name=""/>
        <dsp:cNvSpPr/>
      </dsp:nvSpPr>
      <dsp:spPr>
        <a:xfrm>
          <a:off x="0" y="3759817"/>
          <a:ext cx="8229600" cy="11700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lvl="0" algn="l" defTabSz="2222500" rtl="0">
            <a:lnSpc>
              <a:spcPct val="90000"/>
            </a:lnSpc>
            <a:spcBef>
              <a:spcPct val="0"/>
            </a:spcBef>
            <a:spcAft>
              <a:spcPct val="35000"/>
            </a:spcAft>
          </a:pPr>
          <a:r>
            <a:rPr lang="en-US" sz="5000" kern="1200" dirty="0"/>
            <a:t>Registration</a:t>
          </a:r>
        </a:p>
      </dsp:txBody>
      <dsp:txXfrm>
        <a:off x="57115" y="3816932"/>
        <a:ext cx="8115370" cy="1055770"/>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03CB36-579A-4EC0-A61F-3191F42F9944}">
      <dsp:nvSpPr>
        <dsp:cNvPr id="0" name=""/>
        <dsp:cNvSpPr/>
      </dsp:nvSpPr>
      <dsp:spPr>
        <a:xfrm>
          <a:off x="0" y="313379"/>
          <a:ext cx="8229600" cy="32760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rtl="0">
            <a:lnSpc>
              <a:spcPct val="90000"/>
            </a:lnSpc>
            <a:spcBef>
              <a:spcPct val="0"/>
            </a:spcBef>
            <a:spcAft>
              <a:spcPct val="35000"/>
            </a:spcAft>
          </a:pPr>
          <a:r>
            <a:rPr lang="en-US" sz="4000" kern="1200"/>
            <a:t>“the word “purchase” is not synonymous with the word “own” and to claim exemption u/s. 54 one need not become a complete owner of the newly acquired property.</a:t>
          </a:r>
        </a:p>
      </dsp:txBody>
      <dsp:txXfrm>
        <a:off x="159921" y="473300"/>
        <a:ext cx="7909758" cy="2956158"/>
      </dsp:txXfrm>
    </dsp:sp>
    <dsp:sp modelId="{A05C8129-FC2A-4865-8B43-1C3F17631565}">
      <dsp:nvSpPr>
        <dsp:cNvPr id="0" name=""/>
        <dsp:cNvSpPr/>
      </dsp:nvSpPr>
      <dsp:spPr>
        <a:xfrm>
          <a:off x="0" y="3589380"/>
          <a:ext cx="8229600" cy="103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0800" rIns="284480" bIns="50800" numCol="1" spcCol="1270" anchor="t" anchorCtr="0">
          <a:noAutofit/>
        </a:bodyPr>
        <a:lstStyle/>
        <a:p>
          <a:pPr marL="285750" lvl="1" indent="-285750" algn="l" defTabSz="1377950" rtl="0">
            <a:lnSpc>
              <a:spcPct val="90000"/>
            </a:lnSpc>
            <a:spcBef>
              <a:spcPct val="0"/>
            </a:spcBef>
            <a:spcAft>
              <a:spcPct val="20000"/>
            </a:spcAft>
            <a:buChar char="••"/>
          </a:pPr>
          <a:r>
            <a:rPr lang="en-US" sz="3100" i="1" kern="1200"/>
            <a:t>Mrs. Shahzada Begum 5 ITD 292 (Trib. Hyd.)</a:t>
          </a:r>
          <a:endParaRPr lang="en-US" sz="3100" kern="1200"/>
        </a:p>
        <a:p>
          <a:pPr marL="285750" lvl="1" indent="-285750" algn="l" defTabSz="1377950" rtl="0">
            <a:lnSpc>
              <a:spcPct val="90000"/>
            </a:lnSpc>
            <a:spcBef>
              <a:spcPct val="0"/>
            </a:spcBef>
            <a:spcAft>
              <a:spcPct val="20000"/>
            </a:spcAft>
            <a:buChar char="••"/>
          </a:pPr>
          <a:r>
            <a:rPr lang="en-US" sz="3100" kern="1200"/>
            <a:t>Sri Rajaram vs ITO 19 ITD 141 (Hyd.)</a:t>
          </a:r>
        </a:p>
      </dsp:txBody>
      <dsp:txXfrm>
        <a:off x="0" y="3589380"/>
        <a:ext cx="8229600" cy="1035000"/>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675EAE-6CF4-4757-BA6B-2F45898252BC}">
      <dsp:nvSpPr>
        <dsp:cNvPr id="0" name=""/>
        <dsp:cNvSpPr/>
      </dsp:nvSpPr>
      <dsp:spPr>
        <a:xfrm>
          <a:off x="0" y="454455"/>
          <a:ext cx="8229600" cy="81899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rtl="0">
            <a:lnSpc>
              <a:spcPct val="90000"/>
            </a:lnSpc>
            <a:spcBef>
              <a:spcPct val="0"/>
            </a:spcBef>
            <a:spcAft>
              <a:spcPct val="35000"/>
            </a:spcAft>
          </a:pPr>
          <a:r>
            <a:rPr lang="en-US" sz="3500" kern="1200"/>
            <a:t>Kalya vs CIT 22 taxmann.com 67 (Raj.)	</a:t>
          </a:r>
        </a:p>
      </dsp:txBody>
      <dsp:txXfrm>
        <a:off x="39980" y="494435"/>
        <a:ext cx="8149640" cy="739039"/>
      </dsp:txXfrm>
    </dsp:sp>
    <dsp:sp modelId="{E4C85228-0963-453B-BB70-57AF0EFC00EC}">
      <dsp:nvSpPr>
        <dsp:cNvPr id="0" name=""/>
        <dsp:cNvSpPr/>
      </dsp:nvSpPr>
      <dsp:spPr>
        <a:xfrm>
          <a:off x="0" y="1273455"/>
          <a:ext cx="8229600" cy="11954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4450" rIns="248920" bIns="44450" numCol="1" spcCol="1270" anchor="t" anchorCtr="0">
          <a:noAutofit/>
        </a:bodyPr>
        <a:lstStyle/>
        <a:p>
          <a:pPr marL="228600" lvl="1" indent="-228600" algn="l" defTabSz="1200150" rtl="0">
            <a:lnSpc>
              <a:spcPct val="90000"/>
            </a:lnSpc>
            <a:spcBef>
              <a:spcPct val="0"/>
            </a:spcBef>
            <a:spcAft>
              <a:spcPct val="20000"/>
            </a:spcAft>
            <a:buChar char="••"/>
          </a:pPr>
          <a:r>
            <a:rPr lang="en-US" sz="2700" kern="1200"/>
            <a:t>Investment in name of son and daughter-in-law. It was held that section 54B would require a literal interpretation of words “assessee”. </a:t>
          </a:r>
        </a:p>
      </dsp:txBody>
      <dsp:txXfrm>
        <a:off x="0" y="1273455"/>
        <a:ext cx="8229600" cy="1195424"/>
      </dsp:txXfrm>
    </dsp:sp>
    <dsp:sp modelId="{E84B27BB-0DD1-49E3-B46B-D15EC7F0A44E}">
      <dsp:nvSpPr>
        <dsp:cNvPr id="0" name=""/>
        <dsp:cNvSpPr/>
      </dsp:nvSpPr>
      <dsp:spPr>
        <a:xfrm>
          <a:off x="0" y="2468880"/>
          <a:ext cx="8229600" cy="81899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rtl="0">
            <a:lnSpc>
              <a:spcPct val="90000"/>
            </a:lnSpc>
            <a:spcBef>
              <a:spcPct val="0"/>
            </a:spcBef>
            <a:spcAft>
              <a:spcPct val="35000"/>
            </a:spcAft>
          </a:pPr>
          <a:r>
            <a:rPr lang="en-US" sz="3500" kern="1200"/>
            <a:t>Jai Narain 306 ITR 335 (P &amp; H)	</a:t>
          </a:r>
        </a:p>
      </dsp:txBody>
      <dsp:txXfrm>
        <a:off x="39980" y="2508860"/>
        <a:ext cx="8149640" cy="739039"/>
      </dsp:txXfrm>
    </dsp:sp>
    <dsp:sp modelId="{FED0A731-D747-485C-964E-452118B6EAF9}">
      <dsp:nvSpPr>
        <dsp:cNvPr id="0" name=""/>
        <dsp:cNvSpPr/>
      </dsp:nvSpPr>
      <dsp:spPr>
        <a:xfrm>
          <a:off x="0" y="3287880"/>
          <a:ext cx="8229600" cy="11954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4450" rIns="248920" bIns="44450" numCol="1" spcCol="1270" anchor="t" anchorCtr="0">
          <a:noAutofit/>
        </a:bodyPr>
        <a:lstStyle/>
        <a:p>
          <a:pPr marL="228600" lvl="1" indent="-228600" algn="l" defTabSz="1200150" rtl="0">
            <a:lnSpc>
              <a:spcPct val="90000"/>
            </a:lnSpc>
            <a:spcBef>
              <a:spcPct val="0"/>
            </a:spcBef>
            <a:spcAft>
              <a:spcPct val="20000"/>
            </a:spcAft>
            <a:buChar char="••"/>
          </a:pPr>
          <a:r>
            <a:rPr lang="en-US" sz="2700" kern="1200"/>
            <a:t>Investment in name of son. It was held that section 54B would require a literal interpretation of words “assessee”.</a:t>
          </a:r>
        </a:p>
      </dsp:txBody>
      <dsp:txXfrm>
        <a:off x="0" y="3287880"/>
        <a:ext cx="8229600" cy="1195424"/>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1E83BB-6813-4F09-ACEE-CED7D76EE040}">
      <dsp:nvSpPr>
        <dsp:cNvPr id="0" name=""/>
        <dsp:cNvSpPr/>
      </dsp:nvSpPr>
      <dsp:spPr>
        <a:xfrm>
          <a:off x="0" y="144051"/>
          <a:ext cx="8229600" cy="109097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No, Indexation available </a:t>
          </a:r>
        </a:p>
      </dsp:txBody>
      <dsp:txXfrm>
        <a:off x="53257" y="197308"/>
        <a:ext cx="8123086" cy="984462"/>
      </dsp:txXfrm>
    </dsp:sp>
    <dsp:sp modelId="{55E0A5E3-6186-442A-9919-C1055EE45E33}">
      <dsp:nvSpPr>
        <dsp:cNvPr id="0" name=""/>
        <dsp:cNvSpPr/>
      </dsp:nvSpPr>
      <dsp:spPr>
        <a:xfrm>
          <a:off x="0" y="1295508"/>
          <a:ext cx="8229600" cy="1156371"/>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kern="1200" dirty="0"/>
            <a:t>Always be short term Capital Gain</a:t>
          </a:r>
        </a:p>
      </dsp:txBody>
      <dsp:txXfrm>
        <a:off x="56449" y="1351957"/>
        <a:ext cx="8116702" cy="1043473"/>
      </dsp:txXfrm>
    </dsp:sp>
    <dsp:sp modelId="{899745D3-2925-4646-8974-A19EB207669B}">
      <dsp:nvSpPr>
        <dsp:cNvPr id="0" name=""/>
        <dsp:cNvSpPr/>
      </dsp:nvSpPr>
      <dsp:spPr>
        <a:xfrm>
          <a:off x="0" y="2512359"/>
          <a:ext cx="8229600" cy="107995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dirty="0"/>
            <a:t>Block Concept will be applicable</a:t>
          </a:r>
        </a:p>
      </dsp:txBody>
      <dsp:txXfrm>
        <a:off x="52719" y="2565078"/>
        <a:ext cx="8124162" cy="974516"/>
      </dsp:txXfrm>
    </dsp:sp>
    <dsp:sp modelId="{7B6DE363-ACCF-4245-9415-2D5A4A7DC4D9}">
      <dsp:nvSpPr>
        <dsp:cNvPr id="0" name=""/>
        <dsp:cNvSpPr/>
      </dsp:nvSpPr>
      <dsp:spPr>
        <a:xfrm>
          <a:off x="0" y="3645447"/>
          <a:ext cx="8229600" cy="107995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dirty="0"/>
            <a:t>Gain on Sale of Depreciable assets held for more than 3 Years Taxed @ applicable to LTCG. (</a:t>
          </a:r>
          <a:r>
            <a:rPr lang="en-US" sz="2100" kern="1200" dirty="0" err="1"/>
            <a:t>Manali</a:t>
          </a:r>
          <a:r>
            <a:rPr lang="en-US" sz="2100" kern="1200" dirty="0"/>
            <a:t> Investment) (Ace </a:t>
          </a:r>
          <a:r>
            <a:rPr lang="en-US" sz="2100" kern="1200" dirty="0" err="1"/>
            <a:t>Bulder</a:t>
          </a:r>
          <a:r>
            <a:rPr lang="en-US" sz="2100" kern="1200" dirty="0"/>
            <a:t>)</a:t>
          </a:r>
        </a:p>
      </dsp:txBody>
      <dsp:txXfrm>
        <a:off x="52719" y="3698166"/>
        <a:ext cx="8124162" cy="974516"/>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1E83BB-6813-4F09-ACEE-CED7D76EE040}">
      <dsp:nvSpPr>
        <dsp:cNvPr id="0" name=""/>
        <dsp:cNvSpPr/>
      </dsp:nvSpPr>
      <dsp:spPr>
        <a:xfrm>
          <a:off x="0" y="779632"/>
          <a:ext cx="8229600" cy="6084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dirty="0"/>
            <a:t>Assessee sold Building for 50 </a:t>
          </a:r>
          <a:r>
            <a:rPr lang="en-US" sz="2600" kern="1200" dirty="0" err="1"/>
            <a:t>Lakhs</a:t>
          </a:r>
          <a:endParaRPr lang="en-US" sz="2600" kern="1200" dirty="0"/>
        </a:p>
      </dsp:txBody>
      <dsp:txXfrm>
        <a:off x="29700" y="809332"/>
        <a:ext cx="8170200" cy="549000"/>
      </dsp:txXfrm>
    </dsp:sp>
    <dsp:sp modelId="{55E0A5E3-6186-442A-9919-C1055EE45E33}">
      <dsp:nvSpPr>
        <dsp:cNvPr id="0" name=""/>
        <dsp:cNvSpPr/>
      </dsp:nvSpPr>
      <dsp:spPr>
        <a:xfrm>
          <a:off x="0" y="1462912"/>
          <a:ext cx="8229600" cy="6084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dirty="0"/>
            <a:t>Depreciation was claimed on such Building</a:t>
          </a:r>
        </a:p>
      </dsp:txBody>
      <dsp:txXfrm>
        <a:off x="29700" y="1492612"/>
        <a:ext cx="8170200" cy="549000"/>
      </dsp:txXfrm>
    </dsp:sp>
    <dsp:sp modelId="{899745D3-2925-4646-8974-A19EB207669B}">
      <dsp:nvSpPr>
        <dsp:cNvPr id="0" name=""/>
        <dsp:cNvSpPr/>
      </dsp:nvSpPr>
      <dsp:spPr>
        <a:xfrm>
          <a:off x="0" y="2146192"/>
          <a:ext cx="8229600" cy="6084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dirty="0"/>
            <a:t>Sale consideration on Sale of Land invested in REC Bonds.</a:t>
          </a:r>
        </a:p>
      </dsp:txBody>
      <dsp:txXfrm>
        <a:off x="29700" y="2175892"/>
        <a:ext cx="8170200" cy="549000"/>
      </dsp:txXfrm>
    </dsp:sp>
    <dsp:sp modelId="{18E7F8DF-2515-4DE9-BB1E-8C0B40B48357}">
      <dsp:nvSpPr>
        <dsp:cNvPr id="0" name=""/>
        <dsp:cNvSpPr/>
      </dsp:nvSpPr>
      <dsp:spPr>
        <a:xfrm>
          <a:off x="0" y="2829472"/>
          <a:ext cx="8229600" cy="6084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dirty="0"/>
            <a:t>Exemption u/s 54EC?</a:t>
          </a:r>
        </a:p>
      </dsp:txBody>
      <dsp:txXfrm>
        <a:off x="29700" y="2859172"/>
        <a:ext cx="8170200" cy="549000"/>
      </dsp:txXfrm>
    </dsp:sp>
    <dsp:sp modelId="{0147FF81-2C85-42D0-9C08-E5796480CC57}">
      <dsp:nvSpPr>
        <dsp:cNvPr id="0" name=""/>
        <dsp:cNvSpPr/>
      </dsp:nvSpPr>
      <dsp:spPr>
        <a:xfrm>
          <a:off x="0" y="3437872"/>
          <a:ext cx="8229600" cy="6592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3020" rIns="184912" bIns="33020" numCol="1" spcCol="1270" anchor="t" anchorCtr="0">
          <a:noAutofit/>
        </a:bodyPr>
        <a:lstStyle/>
        <a:p>
          <a:pPr marL="228600" lvl="1" indent="-228600" algn="l" defTabSz="889000" rtl="0">
            <a:lnSpc>
              <a:spcPct val="90000"/>
            </a:lnSpc>
            <a:spcBef>
              <a:spcPct val="0"/>
            </a:spcBef>
            <a:spcAft>
              <a:spcPct val="20000"/>
            </a:spcAft>
            <a:buChar char="••"/>
          </a:pPr>
          <a:r>
            <a:rPr lang="en-US" sz="2000" kern="1200" dirty="0"/>
            <a:t>Assam Petroleum (262 ITR 587)(</a:t>
          </a:r>
          <a:r>
            <a:rPr lang="en-US" sz="2000" kern="1200" dirty="0" err="1"/>
            <a:t>Gau</a:t>
          </a:r>
          <a:r>
            <a:rPr lang="en-US" sz="2000" kern="1200" dirty="0"/>
            <a:t>)</a:t>
          </a:r>
        </a:p>
        <a:p>
          <a:pPr marL="228600" lvl="1" indent="-228600" algn="l" defTabSz="889000" rtl="0">
            <a:lnSpc>
              <a:spcPct val="90000"/>
            </a:lnSpc>
            <a:spcBef>
              <a:spcPct val="0"/>
            </a:spcBef>
            <a:spcAft>
              <a:spcPct val="20000"/>
            </a:spcAft>
            <a:buChar char="••"/>
          </a:pPr>
          <a:r>
            <a:rPr lang="en-US" sz="2000" kern="1200" dirty="0"/>
            <a:t>Ace Builders (281 ITR 210)(</a:t>
          </a:r>
          <a:r>
            <a:rPr lang="en-US" sz="2000" kern="1200" dirty="0" err="1"/>
            <a:t>Bom</a:t>
          </a:r>
          <a:r>
            <a:rPr lang="en-US" sz="2000" kern="1200" dirty="0"/>
            <a:t>)</a:t>
          </a:r>
        </a:p>
      </dsp:txBody>
      <dsp:txXfrm>
        <a:off x="0" y="3437872"/>
        <a:ext cx="8229600" cy="659295"/>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733B43-2C6C-4806-90C8-543F5DBD9E55}">
      <dsp:nvSpPr>
        <dsp:cNvPr id="0" name=""/>
        <dsp:cNvSpPr/>
      </dsp:nvSpPr>
      <dsp:spPr>
        <a:xfrm>
          <a:off x="0" y="14129"/>
          <a:ext cx="8229600" cy="131625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rtl="0">
            <a:lnSpc>
              <a:spcPct val="90000"/>
            </a:lnSpc>
            <a:spcBef>
              <a:spcPct val="0"/>
            </a:spcBef>
            <a:spcAft>
              <a:spcPct val="35000"/>
            </a:spcAft>
          </a:pPr>
          <a:r>
            <a:rPr lang="en-US" sz="2500" kern="1200"/>
            <a:t>Section 50 creates a fiction as under: </a:t>
          </a:r>
        </a:p>
      </dsp:txBody>
      <dsp:txXfrm>
        <a:off x="64254" y="78383"/>
        <a:ext cx="8101092" cy="1187742"/>
      </dsp:txXfrm>
    </dsp:sp>
    <dsp:sp modelId="{B788B875-F8FD-4A58-A860-6B811F7807A5}">
      <dsp:nvSpPr>
        <dsp:cNvPr id="0" name=""/>
        <dsp:cNvSpPr/>
      </dsp:nvSpPr>
      <dsp:spPr>
        <a:xfrm>
          <a:off x="0" y="1330380"/>
          <a:ext cx="8229600" cy="1138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1750" rIns="177800" bIns="31750" numCol="1" spcCol="1270" anchor="t" anchorCtr="0">
          <a:noAutofit/>
        </a:bodyPr>
        <a:lstStyle/>
        <a:p>
          <a:pPr marL="228600" lvl="1" indent="-228600" algn="l" defTabSz="889000" rtl="0">
            <a:lnSpc>
              <a:spcPct val="90000"/>
            </a:lnSpc>
            <a:spcBef>
              <a:spcPct val="0"/>
            </a:spcBef>
            <a:spcAft>
              <a:spcPct val="20000"/>
            </a:spcAft>
            <a:buChar char="••"/>
          </a:pPr>
          <a:r>
            <a:rPr lang="en-US" sz="2000" i="1" kern="1200"/>
            <a:t>Notwithstanding anything contained in clause (42A) of section 2, ……………………..the provisions of section 48 and 49 shall be subject to the following modifications………………..such excess shall be deemed to be the capital gains arising from the transfer of short-term capital assets”</a:t>
          </a:r>
          <a:endParaRPr lang="en-US" sz="2000" kern="1200"/>
        </a:p>
      </dsp:txBody>
      <dsp:txXfrm>
        <a:off x="0" y="1330380"/>
        <a:ext cx="8229600" cy="1138500"/>
      </dsp:txXfrm>
    </dsp:sp>
    <dsp:sp modelId="{9C2AFDDF-C1AD-42BD-BA2B-BF1AC4B6E775}">
      <dsp:nvSpPr>
        <dsp:cNvPr id="0" name=""/>
        <dsp:cNvSpPr/>
      </dsp:nvSpPr>
      <dsp:spPr>
        <a:xfrm>
          <a:off x="0" y="2468880"/>
          <a:ext cx="8229600" cy="131625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rtl="0">
            <a:lnSpc>
              <a:spcPct val="90000"/>
            </a:lnSpc>
            <a:spcBef>
              <a:spcPct val="0"/>
            </a:spcBef>
            <a:spcAft>
              <a:spcPct val="35000"/>
            </a:spcAft>
          </a:pPr>
          <a:r>
            <a:rPr lang="en-US" sz="2500" kern="1200"/>
            <a:t>The fiction created u/s. 50 is only in respect of section 48 and 49 and cannot extend to the purposes of making reinvestment u/s. 54EC. </a:t>
          </a:r>
        </a:p>
      </dsp:txBody>
      <dsp:txXfrm>
        <a:off x="64254" y="2533134"/>
        <a:ext cx="8101092" cy="1187742"/>
      </dsp:txXfrm>
    </dsp:sp>
    <dsp:sp modelId="{F7BC2F7F-2EEA-44BD-92A4-4A0FDB0158E7}">
      <dsp:nvSpPr>
        <dsp:cNvPr id="0" name=""/>
        <dsp:cNvSpPr/>
      </dsp:nvSpPr>
      <dsp:spPr>
        <a:xfrm>
          <a:off x="0" y="3785130"/>
          <a:ext cx="8229600" cy="1138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1750" rIns="177800" bIns="31750" numCol="1" spcCol="1270" anchor="t" anchorCtr="0">
          <a:noAutofit/>
        </a:bodyPr>
        <a:lstStyle/>
        <a:p>
          <a:pPr marL="228600" lvl="1" indent="-228600" algn="l" defTabSz="889000" rtl="0">
            <a:lnSpc>
              <a:spcPct val="90000"/>
            </a:lnSpc>
            <a:spcBef>
              <a:spcPct val="0"/>
            </a:spcBef>
            <a:spcAft>
              <a:spcPct val="20000"/>
            </a:spcAft>
            <a:buChar char="••"/>
          </a:pPr>
          <a:r>
            <a:rPr lang="en-IN" sz="2000" i="1" kern="1200"/>
            <a:t>The legal fiction created by the statute is to deem the capital gain as short-term capital gain and not to deem the asset as short-term capital asset. Therefore, it cannot be said that section 50 converts long-term capital asset into a short-term capital asset.</a:t>
          </a:r>
          <a:r>
            <a:rPr lang="en-IN" sz="2000" kern="1200"/>
            <a:t>”</a:t>
          </a:r>
          <a:endParaRPr lang="en-US" sz="2000" kern="1200"/>
        </a:p>
      </dsp:txBody>
      <dsp:txXfrm>
        <a:off x="0" y="3785130"/>
        <a:ext cx="8229600" cy="1138500"/>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3653EE-4CF1-459E-BB5B-52FE35A40746}">
      <dsp:nvSpPr>
        <dsp:cNvPr id="0" name=""/>
        <dsp:cNvSpPr/>
      </dsp:nvSpPr>
      <dsp:spPr>
        <a:xfrm>
          <a:off x="0" y="99022"/>
          <a:ext cx="8229600" cy="104247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a:t>The issue is no more res-integra in the light of various judgments on the issue. U/s. 54-54F it is stated as under: </a:t>
          </a:r>
        </a:p>
      </dsp:txBody>
      <dsp:txXfrm>
        <a:off x="50889" y="149911"/>
        <a:ext cx="8127822" cy="940692"/>
      </dsp:txXfrm>
    </dsp:sp>
    <dsp:sp modelId="{6374C6E7-2922-44BE-9F7E-0170BAFED341}">
      <dsp:nvSpPr>
        <dsp:cNvPr id="0" name=""/>
        <dsp:cNvSpPr/>
      </dsp:nvSpPr>
      <dsp:spPr>
        <a:xfrm>
          <a:off x="0" y="1141492"/>
          <a:ext cx="8229600" cy="9221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4290" rIns="192024" bIns="34290" numCol="1" spcCol="1270" anchor="t" anchorCtr="0">
          <a:noAutofit/>
        </a:bodyPr>
        <a:lstStyle/>
        <a:p>
          <a:pPr marL="228600" lvl="1" indent="-228600" algn="l" defTabSz="933450" rtl="0">
            <a:lnSpc>
              <a:spcPct val="90000"/>
            </a:lnSpc>
            <a:spcBef>
              <a:spcPct val="0"/>
            </a:spcBef>
            <a:spcAft>
              <a:spcPct val="20000"/>
            </a:spcAft>
            <a:buChar char="••"/>
          </a:pPr>
          <a:r>
            <a:rPr lang="en-US" sz="2100" kern="1200"/>
            <a:t>“The amount of the capital gain which is not appropriated by the assessee ………….. before the date of furnishing the return of income under section 139, shall be deposited………………”</a:t>
          </a:r>
        </a:p>
      </dsp:txBody>
      <dsp:txXfrm>
        <a:off x="0" y="1141492"/>
        <a:ext cx="8229600" cy="922184"/>
      </dsp:txXfrm>
    </dsp:sp>
    <dsp:sp modelId="{A7F3B14C-4598-4002-81EB-9999A766DA17}">
      <dsp:nvSpPr>
        <dsp:cNvPr id="0" name=""/>
        <dsp:cNvSpPr/>
      </dsp:nvSpPr>
      <dsp:spPr>
        <a:xfrm>
          <a:off x="0" y="2063677"/>
          <a:ext cx="8229600" cy="104247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a:t>Jurisprudence</a:t>
          </a:r>
        </a:p>
      </dsp:txBody>
      <dsp:txXfrm>
        <a:off x="50889" y="2114566"/>
        <a:ext cx="8127822" cy="940692"/>
      </dsp:txXfrm>
    </dsp:sp>
    <dsp:sp modelId="{9A42463A-4EA9-493E-AE1F-80245A0FBCF1}">
      <dsp:nvSpPr>
        <dsp:cNvPr id="0" name=""/>
        <dsp:cNvSpPr/>
      </dsp:nvSpPr>
      <dsp:spPr>
        <a:xfrm>
          <a:off x="0" y="3106147"/>
          <a:ext cx="8229600" cy="1732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4290" rIns="192024" bIns="34290" numCol="1" spcCol="1270" anchor="t" anchorCtr="0">
          <a:noAutofit/>
        </a:bodyPr>
        <a:lstStyle/>
        <a:p>
          <a:pPr marL="228600" lvl="1" indent="-228600" algn="l" defTabSz="933450" rtl="0">
            <a:lnSpc>
              <a:spcPct val="90000"/>
            </a:lnSpc>
            <a:spcBef>
              <a:spcPct val="0"/>
            </a:spcBef>
            <a:spcAft>
              <a:spcPct val="20000"/>
            </a:spcAft>
            <a:buChar char="••"/>
          </a:pPr>
          <a:r>
            <a:rPr lang="fi-FI" sz="2100" kern="1200"/>
            <a:t>Rajesh Kumar Jalan 286 ITR 274 (Gau)</a:t>
          </a:r>
          <a:endParaRPr lang="en-US" sz="2100" kern="1200"/>
        </a:p>
        <a:p>
          <a:pPr marL="228600" lvl="1" indent="-228600" algn="l" defTabSz="933450" rtl="0">
            <a:lnSpc>
              <a:spcPct val="90000"/>
            </a:lnSpc>
            <a:spcBef>
              <a:spcPct val="0"/>
            </a:spcBef>
            <a:spcAft>
              <a:spcPct val="20000"/>
            </a:spcAft>
            <a:buChar char="••"/>
          </a:pPr>
          <a:r>
            <a:rPr lang="en-US" sz="2100" kern="1200"/>
            <a:t>(a)	Nipun Mehrotra 297 ITR (Trib.) 110 (Bang.)</a:t>
          </a:r>
        </a:p>
        <a:p>
          <a:pPr marL="228600" lvl="1" indent="-228600" algn="l" defTabSz="933450" rtl="0">
            <a:lnSpc>
              <a:spcPct val="90000"/>
            </a:lnSpc>
            <a:spcBef>
              <a:spcPct val="0"/>
            </a:spcBef>
            <a:spcAft>
              <a:spcPct val="20000"/>
            </a:spcAft>
            <a:buChar char="••"/>
          </a:pPr>
          <a:r>
            <a:rPr lang="en-US" sz="2100" kern="1200"/>
            <a:t>(b)	Fatima Bai 32 DTR 243 (Kar.)</a:t>
          </a:r>
        </a:p>
        <a:p>
          <a:pPr marL="228600" lvl="1" indent="-228600" algn="l" defTabSz="933450" rtl="0">
            <a:lnSpc>
              <a:spcPct val="90000"/>
            </a:lnSpc>
            <a:spcBef>
              <a:spcPct val="0"/>
            </a:spcBef>
            <a:spcAft>
              <a:spcPct val="20000"/>
            </a:spcAft>
            <a:buChar char="••"/>
          </a:pPr>
          <a:r>
            <a:rPr lang="en-US" sz="2100" kern="1200"/>
            <a:t>(c)	P. Thirumoorthy 135 TTJ (Chennai)(UO) 75  </a:t>
          </a:r>
        </a:p>
        <a:p>
          <a:pPr marL="228600" lvl="1" indent="-228600" algn="l" defTabSz="933450" rtl="0">
            <a:lnSpc>
              <a:spcPct val="90000"/>
            </a:lnSpc>
            <a:spcBef>
              <a:spcPct val="0"/>
            </a:spcBef>
            <a:spcAft>
              <a:spcPct val="20000"/>
            </a:spcAft>
            <a:buChar char="••"/>
          </a:pPr>
          <a:r>
            <a:rPr lang="en-US" sz="2100" kern="1200"/>
            <a:t>(d)	CIT vs Jagriti Agrawal 339 ITR 610 (P &amp; H)</a:t>
          </a:r>
        </a:p>
      </dsp:txBody>
      <dsp:txXfrm>
        <a:off x="0" y="3106147"/>
        <a:ext cx="8229600" cy="1732590"/>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9927F0-578C-436D-BB84-8450E1DE933F}">
      <dsp:nvSpPr>
        <dsp:cNvPr id="0" name=""/>
        <dsp:cNvSpPr/>
      </dsp:nvSpPr>
      <dsp:spPr>
        <a:xfrm>
          <a:off x="0" y="540"/>
          <a:ext cx="8229600" cy="285011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l" defTabSz="1866900" rtl="0">
            <a:lnSpc>
              <a:spcPct val="90000"/>
            </a:lnSpc>
            <a:spcBef>
              <a:spcPct val="0"/>
            </a:spcBef>
            <a:spcAft>
              <a:spcPct val="35000"/>
            </a:spcAft>
          </a:pPr>
          <a:r>
            <a:rPr lang="en-US" sz="4200" kern="1200"/>
            <a:t>Powers u/s. 143(1) are limited to prima-facie mistake apparent on record. If the assessee has offered the actual consideration:</a:t>
          </a:r>
        </a:p>
      </dsp:txBody>
      <dsp:txXfrm>
        <a:off x="139131" y="139671"/>
        <a:ext cx="7951338" cy="2571857"/>
      </dsp:txXfrm>
    </dsp:sp>
    <dsp:sp modelId="{809D0DFC-EC42-493E-AD03-DDBF66901BED}">
      <dsp:nvSpPr>
        <dsp:cNvPr id="0" name=""/>
        <dsp:cNvSpPr/>
      </dsp:nvSpPr>
      <dsp:spPr>
        <a:xfrm>
          <a:off x="0" y="2850659"/>
          <a:ext cx="8229600" cy="2086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3340" rIns="298704" bIns="53340" numCol="1" spcCol="1270" anchor="t" anchorCtr="0">
          <a:noAutofit/>
        </a:bodyPr>
        <a:lstStyle/>
        <a:p>
          <a:pPr marL="285750" lvl="1" indent="-285750" algn="l" defTabSz="1466850" rtl="0">
            <a:lnSpc>
              <a:spcPct val="90000"/>
            </a:lnSpc>
            <a:spcBef>
              <a:spcPct val="0"/>
            </a:spcBef>
            <a:spcAft>
              <a:spcPct val="20000"/>
            </a:spcAft>
            <a:buChar char="••"/>
          </a:pPr>
          <a:r>
            <a:rPr lang="en-US" sz="3300" kern="1200"/>
            <a:t>Grievance redressal mechanism. </a:t>
          </a:r>
        </a:p>
        <a:p>
          <a:pPr marL="285750" lvl="1" indent="-285750" algn="l" defTabSz="1466850" rtl="0">
            <a:lnSpc>
              <a:spcPct val="90000"/>
            </a:lnSpc>
            <a:spcBef>
              <a:spcPct val="0"/>
            </a:spcBef>
            <a:spcAft>
              <a:spcPct val="20000"/>
            </a:spcAft>
            <a:buChar char="••"/>
          </a:pPr>
          <a:r>
            <a:rPr lang="en-US" sz="3300" kern="1200"/>
            <a:t>It is not a prima-facie mistake. </a:t>
          </a:r>
        </a:p>
        <a:p>
          <a:pPr marL="285750" lvl="1" indent="-285750" algn="l" defTabSz="1466850" rtl="0">
            <a:lnSpc>
              <a:spcPct val="90000"/>
            </a:lnSpc>
            <a:spcBef>
              <a:spcPct val="0"/>
            </a:spcBef>
            <a:spcAft>
              <a:spcPct val="20000"/>
            </a:spcAft>
            <a:buChar char="••"/>
          </a:pPr>
          <a:r>
            <a:rPr lang="en-US" sz="3300" kern="1200"/>
            <a:t>A rectification or appeal against order u/s. 143(1) may be a proper solution.</a:t>
          </a:r>
        </a:p>
      </dsp:txBody>
      <dsp:txXfrm>
        <a:off x="0" y="2850659"/>
        <a:ext cx="8229600" cy="2086560"/>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E6B5D8-CD2B-4851-9CAC-57F338CC4656}">
      <dsp:nvSpPr>
        <dsp:cNvPr id="0" name=""/>
        <dsp:cNvSpPr/>
      </dsp:nvSpPr>
      <dsp:spPr>
        <a:xfrm>
          <a:off x="0" y="19484"/>
          <a:ext cx="8229600" cy="204633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lvl="0" algn="l" defTabSz="2355850" rtl="0">
            <a:lnSpc>
              <a:spcPct val="90000"/>
            </a:lnSpc>
            <a:spcBef>
              <a:spcPct val="0"/>
            </a:spcBef>
            <a:spcAft>
              <a:spcPct val="35000"/>
            </a:spcAft>
          </a:pPr>
          <a:r>
            <a:rPr lang="en-US" sz="5300" i="1" kern="1200"/>
            <a:t>Sunil Kumar Agarwal 372 ITR 83 (Cal.), </a:t>
          </a:r>
          <a:endParaRPr lang="en-US" sz="5300" kern="1200"/>
        </a:p>
      </dsp:txBody>
      <dsp:txXfrm>
        <a:off x="99894" y="119378"/>
        <a:ext cx="8029812" cy="1846542"/>
      </dsp:txXfrm>
    </dsp:sp>
    <dsp:sp modelId="{6E7BE18A-AA81-43FE-887F-6FF70289A110}">
      <dsp:nvSpPr>
        <dsp:cNvPr id="0" name=""/>
        <dsp:cNvSpPr/>
      </dsp:nvSpPr>
      <dsp:spPr>
        <a:xfrm>
          <a:off x="0" y="2065814"/>
          <a:ext cx="8229600" cy="2852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67310" rIns="376936" bIns="67310" numCol="1" spcCol="1270" anchor="t" anchorCtr="0">
          <a:noAutofit/>
        </a:bodyPr>
        <a:lstStyle/>
        <a:p>
          <a:pPr marL="285750" lvl="1" indent="-285750" algn="l" defTabSz="1822450" rtl="0">
            <a:lnSpc>
              <a:spcPct val="90000"/>
            </a:lnSpc>
            <a:spcBef>
              <a:spcPct val="0"/>
            </a:spcBef>
            <a:spcAft>
              <a:spcPct val="20000"/>
            </a:spcAft>
            <a:buChar char="••"/>
          </a:pPr>
          <a:r>
            <a:rPr lang="en-US" sz="4100" kern="1200"/>
            <a:t>reference to the Valuation Officer shall be made u/s. 50C(2), even if the assessee did not pray for making reference to Valuation Officer. </a:t>
          </a:r>
        </a:p>
      </dsp:txBody>
      <dsp:txXfrm>
        <a:off x="0" y="2065814"/>
        <a:ext cx="8229600" cy="2852460"/>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5267EB-934A-440A-A2A4-F30D29A41A96}">
      <dsp:nvSpPr>
        <dsp:cNvPr id="0" name=""/>
        <dsp:cNvSpPr/>
      </dsp:nvSpPr>
      <dsp:spPr>
        <a:xfrm>
          <a:off x="0" y="389562"/>
          <a:ext cx="8229600" cy="20358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dirty="0"/>
            <a:t>A building under construction cannot be regarded as a “building”; as held in respect of Wealth-tax cases. [</a:t>
          </a:r>
          <a:r>
            <a:rPr lang="en-US" sz="3000" i="1" kern="1200" dirty="0"/>
            <a:t>CWT </a:t>
          </a:r>
          <a:r>
            <a:rPr lang="en-US" sz="3000" i="1" kern="1200" dirty="0" err="1"/>
            <a:t>vs</a:t>
          </a:r>
          <a:r>
            <a:rPr lang="en-US" sz="3000" i="1" kern="1200" dirty="0"/>
            <a:t> Smt. </a:t>
          </a:r>
          <a:r>
            <a:rPr lang="en-US" sz="3000" i="1" kern="1200" dirty="0" err="1"/>
            <a:t>Neena</a:t>
          </a:r>
          <a:r>
            <a:rPr lang="en-US" sz="3000" i="1" kern="1200" dirty="0"/>
            <a:t> Jain 230 CTR 554 (P &amp; H); also Apollo </a:t>
          </a:r>
          <a:r>
            <a:rPr lang="en-US" sz="3000" i="1" kern="1200" dirty="0" err="1"/>
            <a:t>Tyres</a:t>
          </a:r>
          <a:r>
            <a:rPr lang="en-US" sz="3000" i="1" kern="1200" dirty="0"/>
            <a:t> Ltd. 231 CTR 498 (Ker.)</a:t>
          </a:r>
          <a:r>
            <a:rPr lang="en-US" sz="3000" kern="1200" dirty="0"/>
            <a:t>]</a:t>
          </a:r>
        </a:p>
      </dsp:txBody>
      <dsp:txXfrm>
        <a:off x="99380" y="488942"/>
        <a:ext cx="8030840" cy="1837040"/>
      </dsp:txXfrm>
    </dsp:sp>
    <dsp:sp modelId="{50A5E2C5-2FD1-4893-9618-DCE7D2FAC787}">
      <dsp:nvSpPr>
        <dsp:cNvPr id="0" name=""/>
        <dsp:cNvSpPr/>
      </dsp:nvSpPr>
      <dsp:spPr>
        <a:xfrm>
          <a:off x="0" y="2511762"/>
          <a:ext cx="8229600" cy="20358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a:t>Thus, one of the arguments could be section 50C would not apply when the transfer takes place at the level the building is under construction. </a:t>
          </a:r>
        </a:p>
      </dsp:txBody>
      <dsp:txXfrm>
        <a:off x="99380" y="2611142"/>
        <a:ext cx="8030840" cy="1837040"/>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E91045-3CE9-4470-AC47-514F89DFC2C3}">
      <dsp:nvSpPr>
        <dsp:cNvPr id="0" name=""/>
        <dsp:cNvSpPr/>
      </dsp:nvSpPr>
      <dsp:spPr>
        <a:xfrm>
          <a:off x="0" y="12262"/>
          <a:ext cx="8229600" cy="155902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l" defTabSz="1822450" rtl="0">
            <a:lnSpc>
              <a:spcPct val="90000"/>
            </a:lnSpc>
            <a:spcBef>
              <a:spcPct val="0"/>
            </a:spcBef>
            <a:spcAft>
              <a:spcPct val="35000"/>
            </a:spcAft>
          </a:pPr>
          <a:r>
            <a:rPr lang="en-US" sz="4100" kern="1200"/>
            <a:t>From AY 2018-19</a:t>
          </a:r>
        </a:p>
      </dsp:txBody>
      <dsp:txXfrm>
        <a:off x="76105" y="88367"/>
        <a:ext cx="8077390" cy="1406815"/>
      </dsp:txXfrm>
    </dsp:sp>
    <dsp:sp modelId="{32D29361-7B3B-4228-8B2C-D004A0663252}">
      <dsp:nvSpPr>
        <dsp:cNvPr id="0" name=""/>
        <dsp:cNvSpPr/>
      </dsp:nvSpPr>
      <dsp:spPr>
        <a:xfrm>
          <a:off x="0" y="1689367"/>
          <a:ext cx="8229600" cy="155902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l" defTabSz="1822450" rtl="0">
            <a:lnSpc>
              <a:spcPct val="90000"/>
            </a:lnSpc>
            <a:spcBef>
              <a:spcPct val="0"/>
            </a:spcBef>
            <a:spcAft>
              <a:spcPct val="35000"/>
            </a:spcAft>
          </a:pPr>
          <a:r>
            <a:rPr lang="en-US" sz="4100" kern="1200"/>
            <a:t>Investment time limit increased from 3 to 5 years</a:t>
          </a:r>
        </a:p>
      </dsp:txBody>
      <dsp:txXfrm>
        <a:off x="76105" y="1765472"/>
        <a:ext cx="8077390" cy="1406815"/>
      </dsp:txXfrm>
    </dsp:sp>
    <dsp:sp modelId="{84AF9EF6-361D-499B-8138-5CE7D997AE33}">
      <dsp:nvSpPr>
        <dsp:cNvPr id="0" name=""/>
        <dsp:cNvSpPr/>
      </dsp:nvSpPr>
      <dsp:spPr>
        <a:xfrm>
          <a:off x="0" y="3366472"/>
          <a:ext cx="8229600" cy="155902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l" defTabSz="1822450" rtl="0">
            <a:lnSpc>
              <a:spcPct val="90000"/>
            </a:lnSpc>
            <a:spcBef>
              <a:spcPct val="0"/>
            </a:spcBef>
            <a:spcAft>
              <a:spcPct val="35000"/>
            </a:spcAft>
          </a:pPr>
          <a:r>
            <a:rPr lang="en-US" sz="4100" kern="1200"/>
            <a:t>NHAI or REC bonds</a:t>
          </a:r>
        </a:p>
      </dsp:txBody>
      <dsp:txXfrm>
        <a:off x="76105" y="3442577"/>
        <a:ext cx="8077390" cy="140681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2A60C4-CE19-4B46-BF7B-A502EAEB5013}">
      <dsp:nvSpPr>
        <dsp:cNvPr id="0" name=""/>
        <dsp:cNvSpPr/>
      </dsp:nvSpPr>
      <dsp:spPr>
        <a:xfrm>
          <a:off x="0" y="64664"/>
          <a:ext cx="8229600" cy="125482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rtl="0">
            <a:lnSpc>
              <a:spcPct val="90000"/>
            </a:lnSpc>
            <a:spcBef>
              <a:spcPct val="0"/>
            </a:spcBef>
            <a:spcAft>
              <a:spcPct val="35000"/>
            </a:spcAft>
          </a:pPr>
          <a:r>
            <a:rPr lang="en-US" sz="3300" kern="1200"/>
            <a:t>Not 10% variation allowed in 50C</a:t>
          </a:r>
        </a:p>
      </dsp:txBody>
      <dsp:txXfrm>
        <a:off x="61256" y="125920"/>
        <a:ext cx="8107088" cy="1132313"/>
      </dsp:txXfrm>
    </dsp:sp>
    <dsp:sp modelId="{17C9EE20-5882-44D2-AA32-B6153879EA7E}">
      <dsp:nvSpPr>
        <dsp:cNvPr id="0" name=""/>
        <dsp:cNvSpPr/>
      </dsp:nvSpPr>
      <dsp:spPr>
        <a:xfrm>
          <a:off x="0" y="1414529"/>
          <a:ext cx="8229600" cy="125482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rtl="0">
            <a:lnSpc>
              <a:spcPct val="90000"/>
            </a:lnSpc>
            <a:spcBef>
              <a:spcPct val="0"/>
            </a:spcBef>
            <a:spcAft>
              <a:spcPct val="35000"/>
            </a:spcAft>
          </a:pPr>
          <a:r>
            <a:rPr lang="en-US" sz="3300" kern="1200"/>
            <a:t>10% of Actual sale consideration </a:t>
          </a:r>
          <a:r>
            <a:rPr lang="en-US" sz="3300" b="1" u="sng" kern="1200"/>
            <a:t>not Stamp Value</a:t>
          </a:r>
          <a:endParaRPr lang="en-US" sz="3300" kern="1200"/>
        </a:p>
      </dsp:txBody>
      <dsp:txXfrm>
        <a:off x="61256" y="1475785"/>
        <a:ext cx="8107088" cy="1132313"/>
      </dsp:txXfrm>
    </dsp:sp>
    <dsp:sp modelId="{E2B5A241-7E4A-4084-933F-D6E91DD3218A}">
      <dsp:nvSpPr>
        <dsp:cNvPr id="0" name=""/>
        <dsp:cNvSpPr/>
      </dsp:nvSpPr>
      <dsp:spPr>
        <a:xfrm>
          <a:off x="0" y="2764395"/>
          <a:ext cx="8229600" cy="125482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rtl="0">
            <a:lnSpc>
              <a:spcPct val="90000"/>
            </a:lnSpc>
            <a:spcBef>
              <a:spcPct val="0"/>
            </a:spcBef>
            <a:spcAft>
              <a:spcPct val="35000"/>
            </a:spcAft>
          </a:pPr>
          <a:r>
            <a:rPr lang="en-US" sz="3300" kern="1200"/>
            <a:t>Retrospective</a:t>
          </a:r>
        </a:p>
      </dsp:txBody>
      <dsp:txXfrm>
        <a:off x="61256" y="2825651"/>
        <a:ext cx="8107088" cy="1132313"/>
      </dsp:txXfrm>
    </dsp:sp>
    <dsp:sp modelId="{028B26C2-1058-4519-A0DC-2FF2E084CD4E}">
      <dsp:nvSpPr>
        <dsp:cNvPr id="0" name=""/>
        <dsp:cNvSpPr/>
      </dsp:nvSpPr>
      <dsp:spPr>
        <a:xfrm>
          <a:off x="0" y="4019220"/>
          <a:ext cx="8229600" cy="853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1910" rIns="234696" bIns="41910" numCol="1" spcCol="1270" anchor="t" anchorCtr="0">
          <a:noAutofit/>
        </a:bodyPr>
        <a:lstStyle/>
        <a:p>
          <a:pPr marL="228600" lvl="1" indent="-228600" algn="l" defTabSz="1155700" rtl="0">
            <a:lnSpc>
              <a:spcPct val="90000"/>
            </a:lnSpc>
            <a:spcBef>
              <a:spcPct val="0"/>
            </a:spcBef>
            <a:spcAft>
              <a:spcPct val="20000"/>
            </a:spcAft>
            <a:buChar char="••"/>
          </a:pPr>
          <a:r>
            <a:rPr lang="en-US" sz="2600" kern="1200"/>
            <a:t>Chandra Prakash Jhunjhunwala [TS-462-ITAT-2019(Kol)]</a:t>
          </a:r>
        </a:p>
        <a:p>
          <a:pPr marL="228600" lvl="1" indent="-228600" algn="l" defTabSz="1155700" rtl="0">
            <a:lnSpc>
              <a:spcPct val="90000"/>
            </a:lnSpc>
            <a:spcBef>
              <a:spcPct val="0"/>
            </a:spcBef>
            <a:spcAft>
              <a:spcPct val="20000"/>
            </a:spcAft>
            <a:buChar char="••"/>
          </a:pPr>
          <a:r>
            <a:rPr lang="en-US" sz="2600" kern="1200"/>
            <a:t>Manoj Mittal vs ACIT ITA (4596/Del/2016) dtd 19.02.20</a:t>
          </a:r>
        </a:p>
      </dsp:txBody>
      <dsp:txXfrm>
        <a:off x="0" y="4019220"/>
        <a:ext cx="8229600" cy="85387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1A147E-3B46-4E80-87F9-65A0A0EDEA9E}">
      <dsp:nvSpPr>
        <dsp:cNvPr id="0" name=""/>
        <dsp:cNvSpPr/>
      </dsp:nvSpPr>
      <dsp:spPr>
        <a:xfrm>
          <a:off x="0" y="5"/>
          <a:ext cx="8229600" cy="342225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just" defTabSz="2889250" rtl="0">
            <a:lnSpc>
              <a:spcPct val="90000"/>
            </a:lnSpc>
            <a:spcBef>
              <a:spcPct val="0"/>
            </a:spcBef>
            <a:spcAft>
              <a:spcPct val="35000"/>
            </a:spcAft>
          </a:pPr>
          <a:r>
            <a:rPr lang="en-US" sz="6500" i="1" kern="1200" dirty="0"/>
            <a:t>“the year in which the asset was first held by the assessee”</a:t>
          </a:r>
          <a:endParaRPr lang="en-US" sz="6500" kern="1200" dirty="0"/>
        </a:p>
      </dsp:txBody>
      <dsp:txXfrm>
        <a:off x="167060" y="167065"/>
        <a:ext cx="7895480" cy="3088130"/>
      </dsp:txXfrm>
    </dsp:sp>
    <dsp:sp modelId="{2EEC8132-FE11-429E-AAD5-1E49E79B8CD3}">
      <dsp:nvSpPr>
        <dsp:cNvPr id="0" name=""/>
        <dsp:cNvSpPr/>
      </dsp:nvSpPr>
      <dsp:spPr>
        <a:xfrm>
          <a:off x="0" y="3611325"/>
          <a:ext cx="8229600"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0640" rIns="227584" bIns="40640" numCol="1" spcCol="1270" anchor="t" anchorCtr="0">
          <a:noAutofit/>
        </a:bodyPr>
        <a:lstStyle/>
        <a:p>
          <a:pPr marL="285750" lvl="1" indent="-285750" algn="l" defTabSz="1422400" rtl="0">
            <a:lnSpc>
              <a:spcPct val="90000"/>
            </a:lnSpc>
            <a:spcBef>
              <a:spcPct val="0"/>
            </a:spcBef>
            <a:spcAft>
              <a:spcPct val="20000"/>
            </a:spcAft>
            <a:buChar char="••"/>
          </a:pPr>
          <a:r>
            <a:rPr lang="en-US" sz="3200" kern="1200" dirty="0" err="1"/>
            <a:t>Manjula</a:t>
          </a:r>
          <a:r>
            <a:rPr lang="en-US" sz="3200" kern="1200" dirty="0"/>
            <a:t> Shah 16 Taxman.com 42 (</a:t>
          </a:r>
          <a:r>
            <a:rPr lang="en-US" sz="3200" kern="1200" dirty="0" err="1"/>
            <a:t>Bom</a:t>
          </a:r>
          <a:r>
            <a:rPr lang="en-US" sz="3200" kern="1200" dirty="0"/>
            <a:t>)</a:t>
          </a:r>
        </a:p>
        <a:p>
          <a:pPr marL="285750" lvl="1" indent="-285750" algn="l" defTabSz="1422400" rtl="0">
            <a:lnSpc>
              <a:spcPct val="90000"/>
            </a:lnSpc>
            <a:spcBef>
              <a:spcPct val="0"/>
            </a:spcBef>
            <a:spcAft>
              <a:spcPct val="20000"/>
            </a:spcAft>
            <a:buChar char="••"/>
          </a:pPr>
          <a:r>
            <a:rPr lang="en-US" sz="3200" kern="1200" dirty="0" err="1"/>
            <a:t>Jhanvi</a:t>
          </a:r>
          <a:r>
            <a:rPr lang="en-US" sz="3200" kern="1200" dirty="0"/>
            <a:t> S Desai 7 TMI 496 (</a:t>
          </a:r>
          <a:r>
            <a:rPr lang="en-US" sz="3200" kern="1200" dirty="0" err="1"/>
            <a:t>Bom</a:t>
          </a:r>
          <a:r>
            <a:rPr lang="en-US" sz="3200" kern="1200" dirty="0"/>
            <a:t>)</a:t>
          </a:r>
        </a:p>
      </dsp:txBody>
      <dsp:txXfrm>
        <a:off x="0" y="3611325"/>
        <a:ext cx="8229600" cy="10764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C601AF-D126-4259-B8E3-EEA92F619D24}">
      <dsp:nvSpPr>
        <dsp:cNvPr id="0" name=""/>
        <dsp:cNvSpPr/>
      </dsp:nvSpPr>
      <dsp:spPr>
        <a:xfrm>
          <a:off x="0" y="7897"/>
          <a:ext cx="8229600" cy="36644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lvl="0" algn="l" defTabSz="2400300" rtl="0">
            <a:lnSpc>
              <a:spcPct val="90000"/>
            </a:lnSpc>
            <a:spcBef>
              <a:spcPct val="0"/>
            </a:spcBef>
            <a:spcAft>
              <a:spcPct val="35000"/>
            </a:spcAft>
          </a:pPr>
          <a:r>
            <a:rPr lang="en-US" sz="5400" kern="1200"/>
            <a:t>Amount paid to tenant for vacating the premises is allowed as expenses on transfer </a:t>
          </a:r>
        </a:p>
      </dsp:txBody>
      <dsp:txXfrm>
        <a:off x="178883" y="186780"/>
        <a:ext cx="7871834" cy="3306674"/>
      </dsp:txXfrm>
    </dsp:sp>
    <dsp:sp modelId="{46E75FD9-3F9D-471C-AFD1-5DB03DF972AC}">
      <dsp:nvSpPr>
        <dsp:cNvPr id="0" name=""/>
        <dsp:cNvSpPr/>
      </dsp:nvSpPr>
      <dsp:spPr>
        <a:xfrm>
          <a:off x="0" y="3672337"/>
          <a:ext cx="8229600" cy="1257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68580" rIns="384048" bIns="68580" numCol="1" spcCol="1270" anchor="t" anchorCtr="0">
          <a:noAutofit/>
        </a:bodyPr>
        <a:lstStyle/>
        <a:p>
          <a:pPr marL="285750" lvl="1" indent="-285750" algn="l" defTabSz="1866900" rtl="0">
            <a:lnSpc>
              <a:spcPct val="90000"/>
            </a:lnSpc>
            <a:spcBef>
              <a:spcPct val="0"/>
            </a:spcBef>
            <a:spcAft>
              <a:spcPct val="20000"/>
            </a:spcAft>
            <a:buChar char="••"/>
          </a:pPr>
          <a:r>
            <a:rPr lang="en-US" sz="4200" kern="1200"/>
            <a:t>Eagle Theatres 205 Taxman 449 (Delhi)</a:t>
          </a:r>
        </a:p>
      </dsp:txBody>
      <dsp:txXfrm>
        <a:off x="0" y="3672337"/>
        <a:ext cx="8229600" cy="125752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B776C0-A107-4538-AF6C-C21E8A1ECC27}">
      <dsp:nvSpPr>
        <dsp:cNvPr id="0" name=""/>
        <dsp:cNvSpPr/>
      </dsp:nvSpPr>
      <dsp:spPr>
        <a:xfrm>
          <a:off x="0" y="236159"/>
          <a:ext cx="8229600" cy="7488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US" sz="3200" kern="1200"/>
            <a:t>Section 45(3) </a:t>
          </a:r>
        </a:p>
      </dsp:txBody>
      <dsp:txXfrm>
        <a:off x="36553" y="272712"/>
        <a:ext cx="8156494" cy="675694"/>
      </dsp:txXfrm>
    </dsp:sp>
    <dsp:sp modelId="{A929F8B0-FF76-4EF4-9762-DCB8A6966497}">
      <dsp:nvSpPr>
        <dsp:cNvPr id="0" name=""/>
        <dsp:cNvSpPr/>
      </dsp:nvSpPr>
      <dsp:spPr>
        <a:xfrm>
          <a:off x="0" y="984959"/>
          <a:ext cx="8229600" cy="529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0640" rIns="227584" bIns="40640" numCol="1" spcCol="1270" anchor="t" anchorCtr="0">
          <a:noAutofit/>
        </a:bodyPr>
        <a:lstStyle/>
        <a:p>
          <a:pPr marL="228600" lvl="1" indent="-228600" algn="l" defTabSz="1111250" rtl="0">
            <a:lnSpc>
              <a:spcPct val="90000"/>
            </a:lnSpc>
            <a:spcBef>
              <a:spcPct val="0"/>
            </a:spcBef>
            <a:spcAft>
              <a:spcPct val="20000"/>
            </a:spcAft>
            <a:buChar char="••"/>
          </a:pPr>
          <a:r>
            <a:rPr lang="en-US" sz="2500" kern="1200"/>
            <a:t>Sale Consideration = Amount recorded in books of firm</a:t>
          </a:r>
        </a:p>
      </dsp:txBody>
      <dsp:txXfrm>
        <a:off x="0" y="984959"/>
        <a:ext cx="8229600" cy="529920"/>
      </dsp:txXfrm>
    </dsp:sp>
    <dsp:sp modelId="{9902F041-6B76-4FFE-BF61-039063C518D6}">
      <dsp:nvSpPr>
        <dsp:cNvPr id="0" name=""/>
        <dsp:cNvSpPr/>
      </dsp:nvSpPr>
      <dsp:spPr>
        <a:xfrm>
          <a:off x="0" y="1514880"/>
          <a:ext cx="8229600" cy="7488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US" sz="3200" kern="1200"/>
            <a:t>Section 50C vs. 45(3)</a:t>
          </a:r>
        </a:p>
      </dsp:txBody>
      <dsp:txXfrm>
        <a:off x="36553" y="1551433"/>
        <a:ext cx="8156494" cy="675694"/>
      </dsp:txXfrm>
    </dsp:sp>
    <dsp:sp modelId="{EEAD8ABC-A21B-48F7-8B91-1235DF39AFC8}">
      <dsp:nvSpPr>
        <dsp:cNvPr id="0" name=""/>
        <dsp:cNvSpPr/>
      </dsp:nvSpPr>
      <dsp:spPr>
        <a:xfrm>
          <a:off x="0" y="2263680"/>
          <a:ext cx="8229600" cy="529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0640" rIns="227584" bIns="40640" numCol="1" spcCol="1270" anchor="t" anchorCtr="0">
          <a:noAutofit/>
        </a:bodyPr>
        <a:lstStyle/>
        <a:p>
          <a:pPr marL="228600" lvl="1" indent="-228600" algn="l" defTabSz="1111250" rtl="0">
            <a:lnSpc>
              <a:spcPct val="90000"/>
            </a:lnSpc>
            <a:spcBef>
              <a:spcPct val="0"/>
            </a:spcBef>
            <a:spcAft>
              <a:spcPct val="20000"/>
            </a:spcAft>
            <a:buChar char="••"/>
          </a:pPr>
          <a:r>
            <a:rPr lang="pt-BR" sz="2500" kern="1200"/>
            <a:t>DCIT v. M/s Amartara Pvt Ltd [2018] TIOL 125 (Mum T)</a:t>
          </a:r>
          <a:endParaRPr lang="en-US" sz="2500" kern="1200"/>
        </a:p>
      </dsp:txBody>
      <dsp:txXfrm>
        <a:off x="0" y="2263680"/>
        <a:ext cx="8229600" cy="529920"/>
      </dsp:txXfrm>
    </dsp:sp>
    <dsp:sp modelId="{E54A87AC-7CE2-47C0-8CE6-30664477559A}">
      <dsp:nvSpPr>
        <dsp:cNvPr id="0" name=""/>
        <dsp:cNvSpPr/>
      </dsp:nvSpPr>
      <dsp:spPr>
        <a:xfrm>
          <a:off x="0" y="2793599"/>
          <a:ext cx="8229600" cy="7488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US" sz="3200" kern="1200"/>
            <a:t>Madhya Pradesh Stamp Law</a:t>
          </a:r>
        </a:p>
      </dsp:txBody>
      <dsp:txXfrm>
        <a:off x="36553" y="2830152"/>
        <a:ext cx="8156494" cy="675694"/>
      </dsp:txXfrm>
    </dsp:sp>
    <dsp:sp modelId="{9684C498-0057-4AB0-BE3D-8ED63D5981B4}">
      <dsp:nvSpPr>
        <dsp:cNvPr id="0" name=""/>
        <dsp:cNvSpPr/>
      </dsp:nvSpPr>
      <dsp:spPr>
        <a:xfrm>
          <a:off x="0" y="3542400"/>
          <a:ext cx="8229600" cy="1159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0640" rIns="227584" bIns="40640" numCol="1" spcCol="1270" anchor="t" anchorCtr="0">
          <a:noAutofit/>
        </a:bodyPr>
        <a:lstStyle/>
        <a:p>
          <a:pPr marL="228600" lvl="1" indent="-228600" algn="just" defTabSz="1111250" rtl="0">
            <a:lnSpc>
              <a:spcPct val="90000"/>
            </a:lnSpc>
            <a:spcBef>
              <a:spcPct val="0"/>
            </a:spcBef>
            <a:spcAft>
              <a:spcPct val="20000"/>
            </a:spcAft>
            <a:buChar char="••"/>
          </a:pPr>
          <a:r>
            <a:rPr lang="en-US" sz="2500" kern="1200" dirty="0"/>
            <a:t>Article 49(c) of Schedule 1-A “Stamp duty on Instruments”</a:t>
          </a:r>
        </a:p>
        <a:p>
          <a:pPr marL="228600" lvl="1" indent="-228600" algn="just" defTabSz="1111250" rtl="0">
            <a:lnSpc>
              <a:spcPct val="90000"/>
            </a:lnSpc>
            <a:spcBef>
              <a:spcPct val="0"/>
            </a:spcBef>
            <a:spcAft>
              <a:spcPct val="20000"/>
            </a:spcAft>
            <a:buChar char="••"/>
          </a:pPr>
          <a:r>
            <a:rPr lang="en-US" sz="2500" kern="1200" dirty="0"/>
            <a:t>2% duty on contribution of property in firm</a:t>
          </a:r>
        </a:p>
      </dsp:txBody>
      <dsp:txXfrm>
        <a:off x="0" y="3542400"/>
        <a:ext cx="8229600" cy="11592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AE5440-AEEC-4D30-8845-E4F0C605D50D}">
      <dsp:nvSpPr>
        <dsp:cNvPr id="0" name=""/>
        <dsp:cNvSpPr/>
      </dsp:nvSpPr>
      <dsp:spPr>
        <a:xfrm>
          <a:off x="0" y="713879"/>
          <a:ext cx="8229600" cy="12168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rtl="0">
            <a:lnSpc>
              <a:spcPct val="90000"/>
            </a:lnSpc>
            <a:spcBef>
              <a:spcPct val="0"/>
            </a:spcBef>
            <a:spcAft>
              <a:spcPct val="35000"/>
            </a:spcAft>
          </a:pPr>
          <a:r>
            <a:rPr lang="en-US" sz="4000" kern="1200" dirty="0"/>
            <a:t>Compulsory acquisition in year 2018</a:t>
          </a:r>
        </a:p>
      </dsp:txBody>
      <dsp:txXfrm>
        <a:off x="59399" y="773278"/>
        <a:ext cx="8110802" cy="1098002"/>
      </dsp:txXfrm>
    </dsp:sp>
    <dsp:sp modelId="{B566AA22-48DD-419F-8F86-A27A24E7B516}">
      <dsp:nvSpPr>
        <dsp:cNvPr id="0" name=""/>
        <dsp:cNvSpPr/>
      </dsp:nvSpPr>
      <dsp:spPr>
        <a:xfrm>
          <a:off x="0" y="1930680"/>
          <a:ext cx="8229600"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0640" rIns="227584" bIns="40640" numCol="1" spcCol="1270" anchor="t" anchorCtr="0">
          <a:noAutofit/>
        </a:bodyPr>
        <a:lstStyle/>
        <a:p>
          <a:pPr marL="285750" lvl="1" indent="-285750" algn="l" defTabSz="1422400" rtl="0">
            <a:lnSpc>
              <a:spcPct val="90000"/>
            </a:lnSpc>
            <a:spcBef>
              <a:spcPct val="0"/>
            </a:spcBef>
            <a:spcAft>
              <a:spcPct val="20000"/>
            </a:spcAft>
            <a:buChar char="••"/>
          </a:pPr>
          <a:r>
            <a:rPr lang="en-US" sz="3200" kern="1200" dirty="0"/>
            <a:t>urban agricultural land</a:t>
          </a:r>
        </a:p>
        <a:p>
          <a:pPr marL="285750" lvl="1" indent="-285750" algn="l" defTabSz="1422400" rtl="0">
            <a:lnSpc>
              <a:spcPct val="90000"/>
            </a:lnSpc>
            <a:spcBef>
              <a:spcPct val="0"/>
            </a:spcBef>
            <a:spcAft>
              <a:spcPct val="20000"/>
            </a:spcAft>
            <a:buChar char="••"/>
          </a:pPr>
          <a:r>
            <a:rPr lang="en-US" sz="3200" kern="1200" dirty="0"/>
            <a:t>Non agricultural land</a:t>
          </a:r>
        </a:p>
      </dsp:txBody>
      <dsp:txXfrm>
        <a:off x="0" y="1930680"/>
        <a:ext cx="8229600" cy="1076400"/>
      </dsp:txXfrm>
    </dsp:sp>
    <dsp:sp modelId="{B2C37D57-B081-4882-BCDF-F52C5129CEE7}">
      <dsp:nvSpPr>
        <dsp:cNvPr id="0" name=""/>
        <dsp:cNvSpPr/>
      </dsp:nvSpPr>
      <dsp:spPr>
        <a:xfrm>
          <a:off x="0" y="3007080"/>
          <a:ext cx="8229600" cy="12168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rtl="0">
            <a:lnSpc>
              <a:spcPct val="90000"/>
            </a:lnSpc>
            <a:spcBef>
              <a:spcPct val="0"/>
            </a:spcBef>
            <a:spcAft>
              <a:spcPct val="35000"/>
            </a:spcAft>
          </a:pPr>
          <a:r>
            <a:rPr lang="en-US" sz="4000" kern="1200" dirty="0"/>
            <a:t>Whether the same is taxable?</a:t>
          </a:r>
        </a:p>
      </dsp:txBody>
      <dsp:txXfrm>
        <a:off x="59399" y="3066479"/>
        <a:ext cx="8110802" cy="109800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BE6368-01AE-4334-967D-DAA89C409A20}">
      <dsp:nvSpPr>
        <dsp:cNvPr id="0" name=""/>
        <dsp:cNvSpPr/>
      </dsp:nvSpPr>
      <dsp:spPr>
        <a:xfrm>
          <a:off x="0" y="291600"/>
          <a:ext cx="8229600" cy="1895399"/>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rtl="0">
            <a:lnSpc>
              <a:spcPct val="90000"/>
            </a:lnSpc>
            <a:spcBef>
              <a:spcPct val="0"/>
            </a:spcBef>
            <a:spcAft>
              <a:spcPct val="35000"/>
            </a:spcAft>
          </a:pPr>
          <a:r>
            <a:rPr lang="en-US" sz="3600" kern="1200"/>
            <a:t>The Right to Fair Compensation and Transparency in Land Acquisition, Rehabilitation and Resettlement Act, 2013</a:t>
          </a:r>
        </a:p>
      </dsp:txBody>
      <dsp:txXfrm>
        <a:off x="92526" y="384126"/>
        <a:ext cx="8044548" cy="1710347"/>
      </dsp:txXfrm>
    </dsp:sp>
    <dsp:sp modelId="{EA4732AE-8BEA-41D1-865F-EBDDE3581752}">
      <dsp:nvSpPr>
        <dsp:cNvPr id="0" name=""/>
        <dsp:cNvSpPr/>
      </dsp:nvSpPr>
      <dsp:spPr>
        <a:xfrm>
          <a:off x="0" y="2186999"/>
          <a:ext cx="8229600" cy="2459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5720" rIns="256032" bIns="45720" numCol="1" spcCol="1270" anchor="t" anchorCtr="0">
          <a:noAutofit/>
        </a:bodyPr>
        <a:lstStyle/>
        <a:p>
          <a:pPr marL="285750" lvl="1" indent="-285750" algn="l" defTabSz="1244600" rtl="0">
            <a:lnSpc>
              <a:spcPct val="90000"/>
            </a:lnSpc>
            <a:spcBef>
              <a:spcPct val="0"/>
            </a:spcBef>
            <a:spcAft>
              <a:spcPct val="20000"/>
            </a:spcAft>
            <a:buChar char="••"/>
          </a:pPr>
          <a:r>
            <a:rPr lang="en-US" sz="2800" kern="1200" dirty="0"/>
            <a:t>Section 96 – Exemption from income tax, stamp duty and fees</a:t>
          </a:r>
        </a:p>
        <a:p>
          <a:pPr marL="285750" lvl="1" indent="-285750" algn="l" defTabSz="1244600" rtl="0">
            <a:lnSpc>
              <a:spcPct val="90000"/>
            </a:lnSpc>
            <a:spcBef>
              <a:spcPct val="0"/>
            </a:spcBef>
            <a:spcAft>
              <a:spcPct val="20000"/>
            </a:spcAft>
            <a:buChar char="••"/>
          </a:pPr>
          <a:r>
            <a:rPr lang="en-US" sz="2800" b="0" i="0" kern="1200" dirty="0"/>
            <a:t>all compensation are exempt irrespective of the fact if the land is classified as agricultural or non-agricultural under Income Tax Act as well as RFCTLARR Act.</a:t>
          </a:r>
          <a:endParaRPr lang="en-US" sz="2800" kern="1200" dirty="0"/>
        </a:p>
      </dsp:txBody>
      <dsp:txXfrm>
        <a:off x="0" y="2186999"/>
        <a:ext cx="8229600" cy="245916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6C17882-2D7F-4B25-BE65-F2421F237963}" type="datetimeFigureOut">
              <a:rPr lang="en-US" smtClean="0"/>
              <a:pPr/>
              <a:t>7/12/2023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5EC9C6-6C2F-42DB-89E9-0BA9C6200ED3}" type="slidenum">
              <a:rPr lang="en-US" smtClean="0"/>
              <a:pPr/>
              <a:t>‹#›</a:t>
            </a:fld>
            <a:endParaRPr lang="en-US"/>
          </a:p>
        </p:txBody>
      </p:sp>
    </p:spTree>
    <p:extLst>
      <p:ext uri="{BB962C8B-B14F-4D97-AF65-F5344CB8AC3E}">
        <p14:creationId xmlns:p14="http://schemas.microsoft.com/office/powerpoint/2010/main" val="35205523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224B3CF-F259-4A28-903B-717A47301081}" type="slidenum">
              <a:rPr lang="en-US" smtClean="0"/>
              <a:pPr/>
              <a:t>21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a:t>Click to edit Master title style</a:t>
            </a:r>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14B6DCF6-189F-42F2-A422-B8E0FD2F56F7}" type="datetimeFigureOut">
              <a:rPr lang="en-US" smtClean="0"/>
              <a:pPr/>
              <a:t>7/12/2023</a:t>
            </a:fld>
            <a:endParaRPr lang="en-US"/>
          </a:p>
        </p:txBody>
      </p:sp>
      <p:sp>
        <p:nvSpPr>
          <p:cNvPr id="17" name="Footer Placeholder 16"/>
          <p:cNvSpPr>
            <a:spLocks noGrp="1"/>
          </p:cNvSpPr>
          <p:nvPr>
            <p:ph type="ftr" sz="quarter" idx="11"/>
          </p:nvPr>
        </p:nvSpPr>
        <p:spPr>
          <a:xfrm>
            <a:off x="2898648" y="6355080"/>
            <a:ext cx="3474720" cy="365760"/>
          </a:xfrm>
        </p:spPr>
        <p:txBody>
          <a:bodyPr/>
          <a:lstStyle/>
          <a:p>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8E62B062-570E-46A4-9EDE-F6F420786518}" type="slidenum">
              <a:rPr lang="en-US" smtClean="0"/>
              <a:pPr/>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4B6DCF6-189F-42F2-A422-B8E0FD2F56F7}" type="datetimeFigureOut">
              <a:rPr lang="en-US" smtClean="0"/>
              <a:pPr/>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62B062-570E-46A4-9EDE-F6F42078651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4B6DCF6-189F-42F2-A422-B8E0FD2F56F7}" type="datetimeFigureOut">
              <a:rPr lang="en-US" smtClean="0"/>
              <a:pPr/>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62B062-570E-46A4-9EDE-F6F420786518}" type="slidenum">
              <a:rPr lang="en-US" smtClean="0"/>
              <a:pPr/>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14B6DCF6-189F-42F2-A422-B8E0FD2F56F7}" type="datetimeFigureOut">
              <a:rPr lang="en-US" smtClean="0"/>
              <a:pPr/>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62B062-570E-46A4-9EDE-F6F420786518}" type="slidenum">
              <a:rPr lang="en-US" smtClean="0"/>
              <a:pPr/>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a:t>Click to edit Master title style</a:t>
            </a:r>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14B6DCF6-189F-42F2-A422-B8E0FD2F56F7}" type="datetimeFigureOut">
              <a:rPr lang="en-US" smtClean="0"/>
              <a:pPr/>
              <a:t>7/12/2023</a:t>
            </a:fld>
            <a:endParaRPr lang="en-US"/>
          </a:p>
        </p:txBody>
      </p:sp>
      <p:sp>
        <p:nvSpPr>
          <p:cNvPr id="5" name="Footer Placeholder 4"/>
          <p:cNvSpPr>
            <a:spLocks noGrp="1"/>
          </p:cNvSpPr>
          <p:nvPr>
            <p:ph type="ftr" sz="quarter" idx="11"/>
          </p:nvPr>
        </p:nvSpPr>
        <p:spPr>
          <a:xfrm>
            <a:off x="2898648" y="6355080"/>
            <a:ext cx="3474720" cy="365760"/>
          </a:xfrm>
        </p:spPr>
        <p:txBody>
          <a:bodyPr/>
          <a:lstStyle/>
          <a:p>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8E62B062-570E-46A4-9EDE-F6F420786518}" type="slidenum">
              <a:rPr lang="en-US" smtClean="0"/>
              <a:pPr/>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14B6DCF6-189F-42F2-A422-B8E0FD2F56F7}" type="datetimeFigureOut">
              <a:rPr lang="en-US" smtClean="0"/>
              <a:pPr/>
              <a:t>7/12/2023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62B062-570E-46A4-9EDE-F6F420786518}" type="slidenum">
              <a:rPr lang="en-US" smtClean="0"/>
              <a:pPr/>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14B6DCF6-189F-42F2-A422-B8E0FD2F56F7}" type="datetimeFigureOut">
              <a:rPr lang="en-US" smtClean="0"/>
              <a:pPr/>
              <a:t>7/12/2023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E62B062-570E-46A4-9EDE-F6F420786518}" type="slidenum">
              <a:rPr lang="en-US" smtClean="0"/>
              <a:pPr/>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14B6DCF6-189F-42F2-A422-B8E0FD2F56F7}" type="datetimeFigureOut">
              <a:rPr lang="en-US" smtClean="0"/>
              <a:pPr/>
              <a:t>7/12/2023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E62B062-570E-46A4-9EDE-F6F420786518}" type="slidenum">
              <a:rPr lang="en-US" smtClean="0"/>
              <a:pPr/>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B6DCF6-189F-42F2-A422-B8E0FD2F56F7}" type="datetimeFigureOut">
              <a:rPr lang="en-US" smtClean="0"/>
              <a:pPr/>
              <a:t>7/12/2023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E62B062-570E-46A4-9EDE-F6F420786518}" type="slidenum">
              <a:rPr lang="en-US" smtClean="0"/>
              <a:pPr/>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a:t>Click to edit Master title style</a:t>
            </a:r>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4B6DCF6-189F-42F2-A422-B8E0FD2F56F7}" type="datetimeFigureOut">
              <a:rPr lang="en-US" smtClean="0"/>
              <a:pPr/>
              <a:t>7/12/2023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62B062-570E-46A4-9EDE-F6F420786518}"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4B6DCF6-189F-42F2-A422-B8E0FD2F56F7}" type="datetimeFigureOut">
              <a:rPr lang="en-US" smtClean="0"/>
              <a:pPr/>
              <a:t>7/12/2023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62B062-570E-46A4-9EDE-F6F420786518}"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14B6DCF6-189F-42F2-A422-B8E0FD2F56F7}" type="datetimeFigureOut">
              <a:rPr lang="en-US" smtClean="0"/>
              <a:pPr/>
              <a:t>7/12/2023</a:t>
            </a:fld>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8E62B062-570E-46A4-9EDE-F6F420786518}" type="slidenum">
              <a:rPr lang="en-US" smtClean="0"/>
              <a:pPr/>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7.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7.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7.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1.xml.rels><?xml version="1.0" encoding="UTF-8" standalone="yes"?>
<Relationships xmlns="http://schemas.openxmlformats.org/package/2006/relationships"><Relationship Id="rId8" Type="http://schemas.openxmlformats.org/officeDocument/2006/relationships/diagramData" Target="../diagrams/data17.xml"/><Relationship Id="rId3" Type="http://schemas.openxmlformats.org/officeDocument/2006/relationships/diagramData" Target="../diagrams/data16.xml"/><Relationship Id="rId7" Type="http://schemas.microsoft.com/office/2007/relationships/diagramDrawing" Target="../diagrams/drawing16.xml"/><Relationship Id="rId12" Type="http://schemas.microsoft.com/office/2007/relationships/diagramDrawing" Target="../diagrams/drawing17.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6.xml"/><Relationship Id="rId11" Type="http://schemas.openxmlformats.org/officeDocument/2006/relationships/diagramColors" Target="../diagrams/colors17.xml"/><Relationship Id="rId5" Type="http://schemas.openxmlformats.org/officeDocument/2006/relationships/diagramQuickStyle" Target="../diagrams/quickStyle16.xml"/><Relationship Id="rId10" Type="http://schemas.openxmlformats.org/officeDocument/2006/relationships/diagramQuickStyle" Target="../diagrams/quickStyle17.xml"/><Relationship Id="rId4" Type="http://schemas.openxmlformats.org/officeDocument/2006/relationships/diagramLayout" Target="../diagrams/layout16.xml"/><Relationship Id="rId9" Type="http://schemas.openxmlformats.org/officeDocument/2006/relationships/diagramLayout" Target="../diagrams/layout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22.xml"/><Relationship Id="rId7" Type="http://schemas.openxmlformats.org/officeDocument/2006/relationships/image" Target="../media/image7.png"/><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32.xml.rels><?xml version="1.0" encoding="UTF-8" standalone="yes"?>
<Relationships xmlns="http://schemas.openxmlformats.org/package/2006/relationships"><Relationship Id="rId2" Type="http://schemas.openxmlformats.org/officeDocument/2006/relationships/hyperlink" Target="https://www.taxmann.com/fileopen.aspx?id=101010000000023275&amp;source=link"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taxmann.com/fileopen.aspx?id=101010000000045313&amp;source=link" TargetMode="External"/><Relationship Id="rId2" Type="http://schemas.openxmlformats.org/officeDocument/2006/relationships/hyperlink" Target="https://www.taxmann.com/fileopen.aspx?id=101010000000066050&amp;source=link" TargetMode="External"/><Relationship Id="rId1" Type="http://schemas.openxmlformats.org/officeDocument/2006/relationships/slideLayout" Target="../slideLayouts/slideLayout2.xml"/><Relationship Id="rId4" Type="http://schemas.openxmlformats.org/officeDocument/2006/relationships/hyperlink" Target="https://www.taxmann.com/fileopen.aspx?id=101010000000037316&amp;source=link" TargetMode="External"/></Relationships>
</file>

<file path=ppt/slides/_rels/slide34.xml.rels><?xml version="1.0" encoding="UTF-8" standalone="yes"?>
<Relationships xmlns="http://schemas.openxmlformats.org/package/2006/relationships"><Relationship Id="rId2" Type="http://schemas.openxmlformats.org/officeDocument/2006/relationships/hyperlink" Target="https://www.taxmann.com/fileopen.aspx?id=101010000000060177&amp;source=link"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diagramLayout" Target="../diagrams/layout24.xml"/><Relationship Id="rId3" Type="http://schemas.openxmlformats.org/officeDocument/2006/relationships/diagramLayout" Target="../diagrams/layout23.xml"/><Relationship Id="rId7" Type="http://schemas.openxmlformats.org/officeDocument/2006/relationships/diagramData" Target="../diagrams/data24.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11" Type="http://schemas.microsoft.com/office/2007/relationships/diagramDrawing" Target="../diagrams/drawing24.xml"/><Relationship Id="rId5" Type="http://schemas.openxmlformats.org/officeDocument/2006/relationships/diagramColors" Target="../diagrams/colors23.xml"/><Relationship Id="rId10" Type="http://schemas.openxmlformats.org/officeDocument/2006/relationships/diagramColors" Target="../diagrams/colors24.xml"/><Relationship Id="rId4" Type="http://schemas.openxmlformats.org/officeDocument/2006/relationships/diagramQuickStyle" Target="../diagrams/quickStyle23.xml"/><Relationship Id="rId9" Type="http://schemas.openxmlformats.org/officeDocument/2006/relationships/diagramQuickStyle" Target="../diagrams/quickStyle24.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2.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2.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2.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2.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taxmann.com/fileopen.aspx?id=101010000000066844&amp;source=link" TargetMode="External"/><Relationship Id="rId2" Type="http://schemas.openxmlformats.org/officeDocument/2006/relationships/hyperlink" Target="https://indiankanoon.org/doc/456575/" TargetMode="External"/><Relationship Id="rId1" Type="http://schemas.openxmlformats.org/officeDocument/2006/relationships/slideLayout" Target="../slideLayouts/slideLayout2.xml"/><Relationship Id="rId4" Type="http://schemas.openxmlformats.org/officeDocument/2006/relationships/hyperlink" Target="https://www.taxmann.com/fileopen.aspx?id=101010000000081317&amp;source=link" TargetMode="Externa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39.xml"/><Relationship Id="rId2" Type="http://schemas.openxmlformats.org/officeDocument/2006/relationships/diagramData" Target="../diagrams/data39.xml"/><Relationship Id="rId1" Type="http://schemas.openxmlformats.org/officeDocument/2006/relationships/slideLayout" Target="../slideLayouts/slideLayout2.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6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76450" y="3920490"/>
            <a:ext cx="4991100" cy="990600"/>
          </a:xfrm>
        </p:spPr>
        <p:txBody>
          <a:bodyPr>
            <a:noAutofit/>
          </a:bodyPr>
          <a:lstStyle/>
          <a:p>
            <a:pPr algn="ctr"/>
            <a:r>
              <a:rPr lang="en-US" sz="2400" b="1" dirty="0">
                <a:solidFill>
                  <a:schemeClr val="bg2">
                    <a:lumMod val="25000"/>
                  </a:schemeClr>
                </a:solidFill>
              </a:rPr>
              <a:t>Critical issues in Capital Gains under Income tax Act</a:t>
            </a:r>
          </a:p>
        </p:txBody>
      </p:sp>
      <p:sp>
        <p:nvSpPr>
          <p:cNvPr id="3" name="Subtitle 2"/>
          <p:cNvSpPr>
            <a:spLocks noGrp="1"/>
          </p:cNvSpPr>
          <p:nvPr>
            <p:ph type="subTitle" idx="1"/>
          </p:nvPr>
        </p:nvSpPr>
        <p:spPr>
          <a:xfrm>
            <a:off x="1295400" y="5029200"/>
            <a:ext cx="6934200" cy="685800"/>
          </a:xfrm>
        </p:spPr>
        <p:txBody>
          <a:bodyPr>
            <a:noAutofit/>
          </a:bodyPr>
          <a:lstStyle/>
          <a:p>
            <a:pPr algn="ctr"/>
            <a:r>
              <a:rPr lang="en-US" b="1" dirty="0">
                <a:solidFill>
                  <a:schemeClr val="bg2">
                    <a:lumMod val="25000"/>
                  </a:schemeClr>
                </a:solidFill>
              </a:rPr>
              <a:t>CA. </a:t>
            </a:r>
            <a:r>
              <a:rPr lang="en-US" b="1" dirty="0" err="1">
                <a:solidFill>
                  <a:schemeClr val="bg2">
                    <a:lumMod val="25000"/>
                  </a:schemeClr>
                </a:solidFill>
              </a:rPr>
              <a:t>Pankaj</a:t>
            </a:r>
            <a:r>
              <a:rPr lang="en-US" b="1" dirty="0">
                <a:solidFill>
                  <a:schemeClr val="bg2">
                    <a:lumMod val="25000"/>
                  </a:schemeClr>
                </a:solidFill>
              </a:rPr>
              <a:t> G. Shah</a:t>
            </a:r>
          </a:p>
          <a:p>
            <a:pPr algn="ctr"/>
            <a:r>
              <a:rPr lang="en-US" sz="1600" dirty="0">
                <a:solidFill>
                  <a:schemeClr val="bg2">
                    <a:lumMod val="25000"/>
                  </a:schemeClr>
                </a:solidFill>
              </a:rPr>
              <a:t>F.C.A, C.S., LLB(</a:t>
            </a:r>
            <a:r>
              <a:rPr lang="en-US" sz="1600" dirty="0" err="1">
                <a:solidFill>
                  <a:schemeClr val="bg2">
                    <a:lumMod val="25000"/>
                  </a:schemeClr>
                </a:solidFill>
              </a:rPr>
              <a:t>Hons</a:t>
            </a:r>
            <a:r>
              <a:rPr lang="en-US" sz="1600" dirty="0">
                <a:solidFill>
                  <a:schemeClr val="bg2">
                    <a:lumMod val="25000"/>
                  </a:schemeClr>
                </a:solidFill>
              </a:rPr>
              <a:t>), BBA, DISA(ICA)</a:t>
            </a:r>
          </a:p>
        </p:txBody>
      </p:sp>
      <p:pic>
        <p:nvPicPr>
          <p:cNvPr id="5" name="Picture 2" descr="Real Estate: Definition, Types, How the Industry Works"/>
          <p:cNvPicPr>
            <a:picLocks noChangeAspect="1" noChangeArrowheads="1"/>
          </p:cNvPicPr>
          <p:nvPr/>
        </p:nvPicPr>
        <p:blipFill rotWithShape="1">
          <a:blip r:embed="rId2">
            <a:extLst>
              <a:ext uri="{28A0092B-C50C-407E-A947-70E740481C1C}">
                <a14:useLocalDpi xmlns:a14="http://schemas.microsoft.com/office/drawing/2010/main" val="0"/>
              </a:ext>
            </a:extLst>
          </a:blip>
          <a:srcRect t="25208" b="6429"/>
          <a:stretch/>
        </p:blipFill>
        <p:spPr bwMode="auto">
          <a:xfrm>
            <a:off x="1143000" y="227239"/>
            <a:ext cx="6858000" cy="312556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102" name="Picture 6" descr="Institute of Chartered Accountants of India - Wikipedi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9000" y="3946888"/>
            <a:ext cx="762000" cy="762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Institute of Chartered Accountants of India - Wikipedi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5400" y="3946888"/>
            <a:ext cx="762000" cy="76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43466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Interesting issues</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4067974875"/>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54762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Contribution of immovable property in firm</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581438070"/>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910974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Compulsory acquisition</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4109292617"/>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378691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Compulsary</a:t>
            </a:r>
            <a:r>
              <a:rPr lang="en-US" dirty="0"/>
              <a:t> acquisition</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426312123"/>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081715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533400"/>
            <a:ext cx="8229600" cy="990600"/>
          </a:xfrm>
          <a:prstGeom prst="rect">
            <a:avLst/>
          </a:prstGeom>
        </p:spPr>
        <p:txBody>
          <a:bodyPr>
            <a:normAutofit fontScale="97500"/>
          </a:bodyPr>
          <a:lstStyle>
            <a:lvl1pPr algn="l" rtl="0" eaLnBrk="1" latinLnBrk="0" hangingPunct="1">
              <a:spcBef>
                <a:spcPct val="0"/>
              </a:spcBef>
              <a:buNone/>
              <a:defRPr kumimoji="0" sz="3200" kern="1200">
                <a:solidFill>
                  <a:schemeClr val="tx2"/>
                </a:solidFill>
                <a:latin typeface="+mj-lt"/>
                <a:ea typeface="+mj-ea"/>
                <a:cs typeface="+mj-cs"/>
              </a:defRPr>
            </a:lvl1pPr>
          </a:lstStyle>
          <a:p>
            <a:r>
              <a:rPr lang="en-US"/>
              <a:t>Interest on Loan for Acquisition of Asset</a:t>
            </a:r>
            <a:endParaRPr lang="en-US" dirty="0"/>
          </a:p>
        </p:txBody>
      </p:sp>
      <p:graphicFrame>
        <p:nvGraphicFramePr>
          <p:cNvPr id="5" name="Content Placeholder 3"/>
          <p:cNvGraphicFramePr>
            <a:graphicFrameLocks/>
          </p:cNvGraphicFramePr>
          <p:nvPr>
            <p:extLst>
              <p:ext uri="{D42A27DB-BD31-4B8C-83A1-F6EECF244321}">
                <p14:modId xmlns:p14="http://schemas.microsoft.com/office/powerpoint/2010/main" val="3912537270"/>
              </p:ext>
            </p:extLst>
          </p:nvPr>
        </p:nvGraphicFramePr>
        <p:xfrm>
          <a:off x="304800" y="1219200"/>
          <a:ext cx="86868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058188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533400"/>
            <a:ext cx="8229600" cy="990600"/>
          </a:xfrm>
          <a:prstGeom prst="rect">
            <a:avLst/>
          </a:prstGeom>
        </p:spPr>
        <p:txBody>
          <a:bodyPr/>
          <a:lstStyle>
            <a:lvl1pPr algn="l" rtl="0" eaLnBrk="1" latinLnBrk="0" hangingPunct="1">
              <a:spcBef>
                <a:spcPct val="0"/>
              </a:spcBef>
              <a:buNone/>
              <a:defRPr kumimoji="0" sz="3200" kern="1200">
                <a:solidFill>
                  <a:schemeClr val="tx2"/>
                </a:solidFill>
                <a:latin typeface="+mj-lt"/>
                <a:ea typeface="+mj-ea"/>
                <a:cs typeface="+mj-cs"/>
              </a:defRPr>
            </a:lvl1pPr>
          </a:lstStyle>
          <a:p>
            <a:r>
              <a:rPr lang="en-US" dirty="0"/>
              <a:t>Family Settlements</a:t>
            </a:r>
          </a:p>
        </p:txBody>
      </p:sp>
      <p:graphicFrame>
        <p:nvGraphicFramePr>
          <p:cNvPr id="3" name="Content Placeholder 3"/>
          <p:cNvGraphicFramePr>
            <a:graphicFrameLocks/>
          </p:cNvGraphicFramePr>
          <p:nvPr>
            <p:extLst>
              <p:ext uri="{D42A27DB-BD31-4B8C-83A1-F6EECF244321}">
                <p14:modId xmlns:p14="http://schemas.microsoft.com/office/powerpoint/2010/main" val="3076234760"/>
              </p:ext>
            </p:extLst>
          </p:nvPr>
        </p:nvGraphicFramePr>
        <p:xfrm>
          <a:off x="457200" y="1219200"/>
          <a:ext cx="82296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758163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Succession issues</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503313388"/>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68345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Joint Development Agreements</a:t>
            </a:r>
          </a:p>
        </p:txBody>
      </p:sp>
      <p:pic>
        <p:nvPicPr>
          <p:cNvPr id="4" name="Content Placeholder 3" descr="joint.jpg"/>
          <p:cNvPicPr>
            <a:picLocks noGrp="1" noChangeAspect="1"/>
          </p:cNvPicPr>
          <p:nvPr>
            <p:ph idx="1"/>
          </p:nvPr>
        </p:nvPicPr>
        <p:blipFill>
          <a:blip r:embed="rId2"/>
          <a:stretch>
            <a:fillRect/>
          </a:stretch>
        </p:blipFill>
        <p:spPr>
          <a:xfrm>
            <a:off x="762000" y="2776537"/>
            <a:ext cx="7696200" cy="3471863"/>
          </a:xfrm>
        </p:spPr>
      </p:pic>
    </p:spTree>
    <p:extLst>
      <p:ext uri="{BB962C8B-B14F-4D97-AF65-F5344CB8AC3E}">
        <p14:creationId xmlns:p14="http://schemas.microsoft.com/office/powerpoint/2010/main" val="21428769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Joint development Agreement</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nvGraphicFramePr>
        <p:xfrm>
          <a:off x="285720" y="428604"/>
          <a:ext cx="8643998" cy="59293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301079"/>
            <a:ext cx="8229600" cy="769441"/>
          </a:xfrm>
          <a:prstGeom prst="rect">
            <a:avLst/>
          </a:prstGeom>
          <a:noFill/>
        </p:spPr>
        <p:txBody>
          <a:bodyPr wrap="square" rtlCol="0">
            <a:spAutoFit/>
          </a:bodyPr>
          <a:lstStyle/>
          <a:p>
            <a:pPr algn="ctr"/>
            <a:r>
              <a:rPr lang="en-US" sz="4400" dirty="0"/>
              <a:t>CHARGEABILITY</a:t>
            </a:r>
          </a:p>
        </p:txBody>
      </p:sp>
      <p:graphicFrame>
        <p:nvGraphicFramePr>
          <p:cNvPr id="5" name="Diagram 4"/>
          <p:cNvGraphicFramePr/>
          <p:nvPr>
            <p:extLst>
              <p:ext uri="{D42A27DB-BD31-4B8C-83A1-F6EECF244321}">
                <p14:modId xmlns:p14="http://schemas.microsoft.com/office/powerpoint/2010/main" val="2235556786"/>
              </p:ext>
            </p:extLst>
          </p:nvPr>
        </p:nvGraphicFramePr>
        <p:xfrm>
          <a:off x="762000" y="1524000"/>
          <a:ext cx="7162800"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272181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Joint Development Agreements</a:t>
            </a:r>
          </a:p>
        </p:txBody>
      </p:sp>
      <p:sp>
        <p:nvSpPr>
          <p:cNvPr id="5" name="Content Placeholder 4"/>
          <p:cNvSpPr>
            <a:spLocks noGrp="1"/>
          </p:cNvSpPr>
          <p:nvPr>
            <p:ph idx="1"/>
          </p:nvPr>
        </p:nvSpPr>
        <p:spPr/>
        <p:txBody>
          <a:bodyPr/>
          <a:lstStyle/>
          <a:p>
            <a:pPr>
              <a:buNone/>
            </a:pPr>
            <a:r>
              <a:rPr lang="en-US" dirty="0"/>
              <a:t>Builders comes and offer</a:t>
            </a:r>
          </a:p>
          <a:p>
            <a:pPr>
              <a:buNone/>
            </a:pPr>
            <a:endParaRPr lang="en-US" dirty="0"/>
          </a:p>
          <a:p>
            <a:pPr>
              <a:buNone/>
            </a:pPr>
            <a:endParaRPr lang="en-US" dirty="0"/>
          </a:p>
          <a:p>
            <a:pPr>
              <a:buNone/>
            </a:pPr>
            <a:endParaRPr lang="en-US" dirty="0"/>
          </a:p>
          <a:p>
            <a:pPr>
              <a:buNone/>
            </a:pPr>
            <a:endParaRPr lang="en-US" dirty="0"/>
          </a:p>
          <a:p>
            <a:pPr>
              <a:buFontTx/>
              <a:buChar char="-"/>
            </a:pPr>
            <a:r>
              <a:rPr lang="en-US" dirty="0"/>
              <a:t>Will it be liable to Capital Gain ?</a:t>
            </a:r>
          </a:p>
          <a:p>
            <a:pPr>
              <a:buFontTx/>
              <a:buChar char="-"/>
            </a:pPr>
            <a:r>
              <a:rPr lang="en-US" dirty="0"/>
              <a:t>What Amount ?</a:t>
            </a:r>
          </a:p>
          <a:p>
            <a:pPr>
              <a:buFontTx/>
              <a:buChar char="-"/>
            </a:pPr>
            <a:r>
              <a:rPr lang="en-US" dirty="0"/>
              <a:t>Which point of Time Capital Gain arise ?</a:t>
            </a:r>
          </a:p>
          <a:p>
            <a:pPr>
              <a:buFontTx/>
              <a:buChar char="-"/>
            </a:pPr>
            <a:r>
              <a:rPr lang="en-US" dirty="0"/>
              <a:t>Can avail benefit U/s 54/54F ?</a:t>
            </a:r>
          </a:p>
          <a:p>
            <a:endParaRPr lang="en-US" dirty="0"/>
          </a:p>
        </p:txBody>
      </p:sp>
      <p:graphicFrame>
        <p:nvGraphicFramePr>
          <p:cNvPr id="6" name="Diagram 5"/>
          <p:cNvGraphicFramePr/>
          <p:nvPr/>
        </p:nvGraphicFramePr>
        <p:xfrm>
          <a:off x="990600" y="2057400"/>
          <a:ext cx="6629400" cy="144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232355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“Transfer”</a:t>
            </a:r>
          </a:p>
        </p:txBody>
      </p:sp>
      <p:graphicFrame>
        <p:nvGraphicFramePr>
          <p:cNvPr id="5" name="Diagram 4"/>
          <p:cNvGraphicFramePr/>
          <p:nvPr/>
        </p:nvGraphicFramePr>
        <p:xfrm>
          <a:off x="0" y="5638800"/>
          <a:ext cx="7848600" cy="165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Diagram 6"/>
          <p:cNvGraphicFramePr/>
          <p:nvPr>
            <p:extLst>
              <p:ext uri="{D42A27DB-BD31-4B8C-83A1-F6EECF244321}">
                <p14:modId xmlns:p14="http://schemas.microsoft.com/office/powerpoint/2010/main" val="369965116"/>
              </p:ext>
            </p:extLst>
          </p:nvPr>
        </p:nvGraphicFramePr>
        <p:xfrm>
          <a:off x="685800" y="1295400"/>
          <a:ext cx="7848600" cy="47498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5278646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How to Compute Capital Gain in JDA </a:t>
            </a:r>
          </a:p>
        </p:txBody>
      </p:sp>
      <p:sp>
        <p:nvSpPr>
          <p:cNvPr id="3" name="Content Placeholder 2"/>
          <p:cNvSpPr>
            <a:spLocks noGrp="1"/>
          </p:cNvSpPr>
          <p:nvPr>
            <p:ph idx="1"/>
          </p:nvPr>
        </p:nvSpPr>
        <p:spPr/>
        <p:txBody>
          <a:bodyPr>
            <a:normAutofit/>
          </a:bodyPr>
          <a:lstStyle/>
          <a:p>
            <a:pPr lvl="1" algn="ctr">
              <a:buNone/>
            </a:pPr>
            <a:r>
              <a:rPr lang="en-US" dirty="0"/>
              <a:t>Consideration</a:t>
            </a:r>
          </a:p>
          <a:p>
            <a:pPr lvl="1" algn="ctr">
              <a:buNone/>
            </a:pPr>
            <a:endParaRPr lang="en-US" dirty="0"/>
          </a:p>
          <a:p>
            <a:pPr lvl="1" algn="ctr">
              <a:buNone/>
            </a:pPr>
            <a:endParaRPr lang="en-US" dirty="0"/>
          </a:p>
          <a:p>
            <a:pPr lvl="1" algn="ctr">
              <a:buNone/>
            </a:pPr>
            <a:endParaRPr lang="en-US" dirty="0"/>
          </a:p>
          <a:p>
            <a:pPr lvl="1">
              <a:buNone/>
            </a:pPr>
            <a:r>
              <a:rPr lang="en-US" dirty="0"/>
              <a:t>50% Constructed Area			       Kind + Money</a:t>
            </a:r>
          </a:p>
          <a:p>
            <a:pPr lvl="1">
              <a:buNone/>
            </a:pPr>
            <a:endParaRPr lang="en-US" dirty="0"/>
          </a:p>
          <a:p>
            <a:pPr lvl="1">
              <a:buNone/>
            </a:pPr>
            <a:r>
              <a:rPr lang="en-US" dirty="0"/>
              <a:t>- Take Guideline Value/ Stamp Valuation</a:t>
            </a:r>
          </a:p>
          <a:p>
            <a:pPr lvl="1">
              <a:buNone/>
            </a:pPr>
            <a:r>
              <a:rPr lang="en-US" dirty="0"/>
              <a:t>-Sec 50(D) If consideration is not determine take Market Value.</a:t>
            </a:r>
          </a:p>
          <a:p>
            <a:pPr lvl="1">
              <a:buNone/>
            </a:pPr>
            <a:endParaRPr lang="en-US" dirty="0"/>
          </a:p>
          <a:p>
            <a:pPr lvl="1">
              <a:buNone/>
            </a:pPr>
            <a:endParaRPr lang="en-US" dirty="0"/>
          </a:p>
          <a:p>
            <a:pPr lvl="1">
              <a:buNone/>
            </a:pPr>
            <a:endParaRPr lang="en-US" dirty="0"/>
          </a:p>
        </p:txBody>
      </p:sp>
      <p:cxnSp>
        <p:nvCxnSpPr>
          <p:cNvPr id="5" name="Straight Arrow Connector 4"/>
          <p:cNvCxnSpPr/>
          <p:nvPr/>
        </p:nvCxnSpPr>
        <p:spPr>
          <a:xfrm rot="5400000">
            <a:off x="4420394" y="2209006"/>
            <a:ext cx="608806" cy="794"/>
          </a:xfrm>
          <a:prstGeom prst="straightConnector1">
            <a:avLst/>
          </a:prstGeom>
          <a:ln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2209800" y="2514600"/>
            <a:ext cx="51816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5400000">
            <a:off x="1905794" y="2818606"/>
            <a:ext cx="608806" cy="794"/>
          </a:xfrm>
          <a:prstGeom prst="straightConnector1">
            <a:avLst/>
          </a:prstGeom>
          <a:ln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rot="5400000">
            <a:off x="7087394" y="2818606"/>
            <a:ext cx="608806" cy="794"/>
          </a:xfrm>
          <a:prstGeom prst="straightConnector1">
            <a:avLst/>
          </a:prstGeom>
          <a:ln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609600" y="4648200"/>
            <a:ext cx="8001000" cy="1600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FontTx/>
              <a:buChar char="-"/>
            </a:pPr>
            <a:endParaRPr lang="en-US" dirty="0">
              <a:solidFill>
                <a:schemeClr val="tx1"/>
              </a:solidFill>
            </a:endParaRPr>
          </a:p>
          <a:p>
            <a:pPr algn="just">
              <a:buFontTx/>
              <a:buChar char="-"/>
            </a:pPr>
            <a:r>
              <a:rPr lang="en-US" dirty="0">
                <a:solidFill>
                  <a:schemeClr val="tx1"/>
                </a:solidFill>
              </a:rPr>
              <a:t> </a:t>
            </a:r>
            <a:r>
              <a:rPr lang="en-US" sz="2000" dirty="0">
                <a:solidFill>
                  <a:schemeClr val="tx1"/>
                </a:solidFill>
              </a:rPr>
              <a:t>If you have provide old building and ask for scrap, benefit u/s 54 can not be availed.</a:t>
            </a:r>
          </a:p>
          <a:p>
            <a:pPr algn="just"/>
            <a:endParaRPr lang="en-US" sz="2000" dirty="0">
              <a:solidFill>
                <a:schemeClr val="tx1"/>
              </a:solidFill>
            </a:endParaRPr>
          </a:p>
          <a:p>
            <a:pPr algn="just">
              <a:buFontTx/>
              <a:buChar char="-"/>
            </a:pPr>
            <a:r>
              <a:rPr lang="en-US" sz="2000" dirty="0">
                <a:solidFill>
                  <a:schemeClr val="tx1"/>
                </a:solidFill>
              </a:rPr>
              <a:t> Conversion of capital assets in to stock in trade and then enter in to agreement.</a:t>
            </a:r>
          </a:p>
          <a:p>
            <a:endParaRPr lang="en-US" dirty="0">
              <a:solidFill>
                <a:schemeClr val="tx1"/>
              </a:solidFill>
            </a:endParaRPr>
          </a:p>
        </p:txBody>
      </p:sp>
    </p:spTree>
    <p:extLst>
      <p:ext uri="{BB962C8B-B14F-4D97-AF65-F5344CB8AC3E}">
        <p14:creationId xmlns:p14="http://schemas.microsoft.com/office/powerpoint/2010/main" val="26996511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Transfer</a:t>
            </a:r>
          </a:p>
        </p:txBody>
      </p:sp>
      <p:graphicFrame>
        <p:nvGraphicFramePr>
          <p:cNvPr id="4" name="Content Placeholder 3"/>
          <p:cNvGraphicFramePr>
            <a:graphicFrameLocks noGrp="1"/>
          </p:cNvGraphicFramePr>
          <p:nvPr>
            <p:ph idx="1"/>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743208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
            </a:r>
            <a:br>
              <a:rPr lang="en-US" dirty="0"/>
            </a:br>
            <a:r>
              <a:rPr lang="en-US" dirty="0"/>
              <a:t>Section 45(5A)</a:t>
            </a:r>
          </a:p>
        </p:txBody>
      </p:sp>
      <p:sp>
        <p:nvSpPr>
          <p:cNvPr id="3" name="Content Placeholder 2"/>
          <p:cNvSpPr>
            <a:spLocks noGrp="1"/>
          </p:cNvSpPr>
          <p:nvPr>
            <p:ph sz="quarter" idx="1"/>
          </p:nvPr>
        </p:nvSpPr>
        <p:spPr/>
        <p:txBody>
          <a:bodyPr>
            <a:normAutofit lnSpcReduction="10000"/>
          </a:bodyPr>
          <a:lstStyle/>
          <a:p>
            <a:r>
              <a:rPr lang="en-US" dirty="0"/>
              <a:t>From AY 2018-19</a:t>
            </a:r>
          </a:p>
          <a:p>
            <a:pPr lvl="1"/>
            <a:r>
              <a:rPr lang="en-US" dirty="0"/>
              <a:t>Individual and HUF only</a:t>
            </a:r>
          </a:p>
          <a:p>
            <a:r>
              <a:rPr lang="en-US" dirty="0"/>
              <a:t>Taxable in the year completion certificate received in full or part</a:t>
            </a:r>
          </a:p>
          <a:p>
            <a:pPr lvl="1"/>
            <a:r>
              <a:rPr lang="en-US" dirty="0"/>
              <a:t>Sale consideration = stamp duty value on date of CC</a:t>
            </a:r>
          </a:p>
          <a:p>
            <a:r>
              <a:rPr lang="en-US" dirty="0"/>
              <a:t>Registered agreement</a:t>
            </a:r>
          </a:p>
          <a:p>
            <a:r>
              <a:rPr lang="en-US" dirty="0"/>
              <a:t>TDS </a:t>
            </a:r>
          </a:p>
          <a:p>
            <a:r>
              <a:rPr lang="en-US" dirty="0"/>
              <a:t>Issues</a:t>
            </a:r>
          </a:p>
          <a:p>
            <a:pPr lvl="1"/>
            <a:r>
              <a:rPr lang="en-US" dirty="0"/>
              <a:t>Deduction u/s54/54F</a:t>
            </a:r>
          </a:p>
          <a:p>
            <a:pPr lvl="1"/>
            <a:r>
              <a:rPr lang="en-US" dirty="0"/>
              <a:t>Unsold property – House property</a:t>
            </a:r>
          </a:p>
          <a:p>
            <a:pPr lvl="1"/>
            <a:r>
              <a:rPr lang="en-US" dirty="0"/>
              <a:t>Prospective</a:t>
            </a:r>
          </a:p>
          <a:p>
            <a:pPr lvl="1"/>
            <a:r>
              <a:rPr lang="en-US" dirty="0"/>
              <a:t>Part completion certificate received earlier</a:t>
            </a:r>
          </a:p>
        </p:txBody>
      </p:sp>
    </p:spTree>
    <p:extLst>
      <p:ext uri="{BB962C8B-B14F-4D97-AF65-F5344CB8AC3E}">
        <p14:creationId xmlns:p14="http://schemas.microsoft.com/office/powerpoint/2010/main" val="28596081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Hardship compensation</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Deductions</a:t>
            </a:r>
          </a:p>
        </p:txBody>
      </p:sp>
    </p:spTree>
    <p:extLst>
      <p:ext uri="{BB962C8B-B14F-4D97-AF65-F5344CB8AC3E}">
        <p14:creationId xmlns:p14="http://schemas.microsoft.com/office/powerpoint/2010/main" val="36528133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685800"/>
          </a:xfrm>
        </p:spPr>
        <p:txBody>
          <a:bodyPr>
            <a:normAutofit/>
          </a:bodyPr>
          <a:lstStyle/>
          <a:p>
            <a:r>
              <a:rPr lang="en-US" dirty="0"/>
              <a:t>Capital Gains Exemption</a:t>
            </a:r>
          </a:p>
        </p:txBody>
      </p:sp>
      <p:pic>
        <p:nvPicPr>
          <p:cNvPr id="4" name="Content Placeholder 3" descr="Untitled.jpg"/>
          <p:cNvPicPr>
            <a:picLocks noGrp="1" noChangeAspect="1"/>
          </p:cNvPicPr>
          <p:nvPr>
            <p:ph idx="1"/>
          </p:nvPr>
        </p:nvPicPr>
        <p:blipFill>
          <a:blip r:embed="rId2"/>
          <a:stretch>
            <a:fillRect/>
          </a:stretch>
        </p:blipFill>
        <p:spPr>
          <a:xfrm>
            <a:off x="457200" y="1431681"/>
            <a:ext cx="8229600" cy="4985238"/>
          </a:xfrm>
        </p:spPr>
      </p:pic>
      <p:sp>
        <p:nvSpPr>
          <p:cNvPr id="5" name="TextBox 4"/>
          <p:cNvSpPr txBox="1"/>
          <p:nvPr/>
        </p:nvSpPr>
        <p:spPr>
          <a:xfrm>
            <a:off x="5357818" y="2643182"/>
            <a:ext cx="1571636" cy="954107"/>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400" dirty="0"/>
              <a:t>LAND OR BUILDING</a:t>
            </a:r>
          </a:p>
          <a:p>
            <a:endParaRPr lang="en-US" sz="1400" dirty="0"/>
          </a:p>
          <a:p>
            <a:r>
              <a:rPr lang="en-US" sz="1400" dirty="0"/>
              <a:t>5 years</a:t>
            </a:r>
          </a:p>
        </p:txBody>
      </p:sp>
    </p:spTree>
    <p:extLst>
      <p:ext uri="{BB962C8B-B14F-4D97-AF65-F5344CB8AC3E}">
        <p14:creationId xmlns:p14="http://schemas.microsoft.com/office/powerpoint/2010/main" val="37183021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685800"/>
          </a:xfrm>
        </p:spPr>
        <p:txBody>
          <a:bodyPr>
            <a:normAutofit/>
          </a:bodyPr>
          <a:lstStyle/>
          <a:p>
            <a:r>
              <a:rPr lang="en-US" dirty="0"/>
              <a:t>Capital Gains Exemption</a:t>
            </a:r>
          </a:p>
        </p:txBody>
      </p:sp>
      <p:pic>
        <p:nvPicPr>
          <p:cNvPr id="6" name="Content Placeholder 5" descr="Untitled.jpg"/>
          <p:cNvPicPr>
            <a:picLocks noGrp="1" noChangeAspect="1"/>
          </p:cNvPicPr>
          <p:nvPr>
            <p:ph idx="1"/>
          </p:nvPr>
        </p:nvPicPr>
        <p:blipFill>
          <a:blip r:embed="rId2"/>
          <a:stretch>
            <a:fillRect/>
          </a:stretch>
        </p:blipFill>
        <p:spPr>
          <a:xfrm>
            <a:off x="649356" y="1600200"/>
            <a:ext cx="7845287" cy="4876800"/>
          </a:xfrm>
        </p:spPr>
      </p:pic>
    </p:spTree>
    <p:extLst>
      <p:ext uri="{BB962C8B-B14F-4D97-AF65-F5344CB8AC3E}">
        <p14:creationId xmlns:p14="http://schemas.microsoft.com/office/powerpoint/2010/main" val="30386497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extLst>
              <p:ext uri="{D42A27DB-BD31-4B8C-83A1-F6EECF244321}">
                <p14:modId xmlns:p14="http://schemas.microsoft.com/office/powerpoint/2010/main" val="6922720"/>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p:cNvSpPr/>
          <p:nvPr/>
        </p:nvSpPr>
        <p:spPr>
          <a:xfrm>
            <a:off x="76200" y="188893"/>
            <a:ext cx="8839200" cy="954107"/>
          </a:xfrm>
          <a:prstGeom prst="rect">
            <a:avLst/>
          </a:prstGeom>
        </p:spPr>
        <p:txBody>
          <a:bodyPr wrap="square">
            <a:spAutoFit/>
          </a:bodyPr>
          <a:lstStyle/>
          <a:p>
            <a:pPr algn="ctr">
              <a:buNone/>
            </a:pPr>
            <a:r>
              <a:rPr lang="en-US" sz="2800" dirty="0"/>
              <a:t>Whether exemption u/s. 54/ 54F would be available if the construction could not be completed within 3 years?</a:t>
            </a:r>
            <a:endParaRPr lang="en-IN" sz="2800" dirty="0"/>
          </a:p>
        </p:txBody>
      </p:sp>
    </p:spTree>
    <p:extLst>
      <p:ext uri="{BB962C8B-B14F-4D97-AF65-F5344CB8AC3E}">
        <p14:creationId xmlns:p14="http://schemas.microsoft.com/office/powerpoint/2010/main" val="1627082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800" i="1" dirty="0" smtClean="0"/>
              <a:t>“transfer”</a:t>
            </a:r>
            <a:endParaRPr lang="en-GB" sz="4800" i="1" dirty="0"/>
          </a:p>
        </p:txBody>
      </p:sp>
      <p:sp>
        <p:nvSpPr>
          <p:cNvPr id="3" name="Text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3495323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extLst>
              <p:ext uri="{D42A27DB-BD31-4B8C-83A1-F6EECF244321}">
                <p14:modId xmlns:p14="http://schemas.microsoft.com/office/powerpoint/2010/main" val="4066417084"/>
              </p:ext>
            </p:extLst>
          </p:nvPr>
        </p:nvGraphicFramePr>
        <p:xfrm>
          <a:off x="457200" y="1219200"/>
          <a:ext cx="8229600"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p:cNvSpPr/>
          <p:nvPr/>
        </p:nvSpPr>
        <p:spPr>
          <a:xfrm>
            <a:off x="76200" y="-228600"/>
            <a:ext cx="8915400" cy="1815882"/>
          </a:xfrm>
          <a:prstGeom prst="rect">
            <a:avLst/>
          </a:prstGeom>
        </p:spPr>
        <p:txBody>
          <a:bodyPr wrap="square">
            <a:spAutoFit/>
          </a:bodyPr>
          <a:lstStyle/>
          <a:p>
            <a:pPr>
              <a:buNone/>
            </a:pPr>
            <a:endParaRPr lang="en-IN" sz="2800" dirty="0"/>
          </a:p>
          <a:p>
            <a:pPr algn="ctr">
              <a:buNone/>
            </a:pPr>
            <a:r>
              <a:rPr lang="en-US" sz="2800" dirty="0"/>
              <a:t>Whether a small construction be claimed as being eligible for exemption?</a:t>
            </a:r>
            <a:endParaRPr lang="en-IN" sz="2800" dirty="0"/>
          </a:p>
          <a:p>
            <a:pPr algn="ctr">
              <a:buNone/>
            </a:pPr>
            <a:endParaRPr lang="en-IN" sz="2800" dirty="0"/>
          </a:p>
        </p:txBody>
      </p:sp>
    </p:spTree>
    <p:extLst>
      <p:ext uri="{BB962C8B-B14F-4D97-AF65-F5344CB8AC3E}">
        <p14:creationId xmlns:p14="http://schemas.microsoft.com/office/powerpoint/2010/main" val="22052758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991598684"/>
              </p:ext>
            </p:extLst>
          </p:nvPr>
        </p:nvGraphicFramePr>
        <p:xfrm>
          <a:off x="4343400" y="609600"/>
          <a:ext cx="4495800" cy="464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descr="Examples of typical panosikoma construction in the periphery of Athens (Philippidis1984: 313, 383)."/>
          <p:cNvPicPr>
            <a:picLocks noChangeAspect="1" noChangeArrowheads="1"/>
          </p:cNvPicPr>
          <p:nvPr/>
        </p:nvPicPr>
        <p:blipFill rotWithShape="1">
          <a:blip r:embed="rId7">
            <a:extLst>
              <a:ext uri="{28A0092B-C50C-407E-A947-70E740481C1C}">
                <a14:useLocalDpi xmlns:a14="http://schemas.microsoft.com/office/drawing/2010/main" val="0"/>
              </a:ext>
            </a:extLst>
          </a:blip>
          <a:srcRect l="33137" r="37555"/>
          <a:stretch/>
        </p:blipFill>
        <p:spPr bwMode="auto">
          <a:xfrm>
            <a:off x="381000" y="381000"/>
            <a:ext cx="3872754" cy="5985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47087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i="1" dirty="0"/>
              <a:t>B. B. </a:t>
            </a:r>
            <a:r>
              <a:rPr lang="en-IN" i="1" dirty="0" err="1"/>
              <a:t>Sarkar</a:t>
            </a:r>
            <a:r>
              <a:rPr lang="en-IN" dirty="0"/>
              <a:t> v. </a:t>
            </a:r>
            <a:r>
              <a:rPr lang="en-IN" i="1" dirty="0"/>
              <a:t>CIT</a:t>
            </a:r>
            <a:r>
              <a:rPr lang="en-IN" dirty="0"/>
              <a:t> [1981] </a:t>
            </a:r>
            <a:r>
              <a:rPr lang="en-IN" dirty="0">
                <a:hlinkClick r:id="rId2"/>
              </a:rPr>
              <a:t>132 ITR 150</a:t>
            </a:r>
            <a:r>
              <a:rPr lang="en-IN" dirty="0"/>
              <a:t> (Cal.)</a:t>
            </a:r>
            <a:endParaRPr lang="en-US" dirty="0"/>
          </a:p>
        </p:txBody>
      </p:sp>
      <p:sp>
        <p:nvSpPr>
          <p:cNvPr id="3" name="Content Placeholder 2"/>
          <p:cNvSpPr>
            <a:spLocks noGrp="1"/>
          </p:cNvSpPr>
          <p:nvPr>
            <p:ph sz="quarter" idx="1"/>
          </p:nvPr>
        </p:nvSpPr>
        <p:spPr>
          <a:xfrm>
            <a:off x="457200" y="1219200"/>
            <a:ext cx="8229600" cy="5334000"/>
          </a:xfrm>
        </p:spPr>
        <p:txBody>
          <a:bodyPr>
            <a:normAutofit fontScale="92500" lnSpcReduction="10000"/>
          </a:bodyPr>
          <a:lstStyle/>
          <a:p>
            <a:pPr algn="just"/>
            <a:r>
              <a:rPr lang="en-IN" dirty="0"/>
              <a:t>If an assessee is entitled to relief on fulfilment of either of the two conditions, </a:t>
            </a:r>
            <a:r>
              <a:rPr lang="en-IN" i="1" dirty="0"/>
              <a:t>i.e.,</a:t>
            </a:r>
            <a:r>
              <a:rPr lang="en-IN" dirty="0"/>
              <a:t> either purchasing a house property within two years or constructing the house within three years, it would be improper to read that on fulfilment of both the conditions, he would be disentitled to that relief. Section 54 does not contemplate two kinds of relief; it only contemplates fulfilment of two alternative conditions. </a:t>
            </a:r>
            <a:r>
              <a:rPr lang="en-IN" u="sng" dirty="0"/>
              <a:t>If both the conditions are satisfied within the time stipulated, the assessee does not become disentitled to the relief if the other conditions are fulfilled.</a:t>
            </a:r>
            <a:r>
              <a:rPr lang="en-IN" dirty="0"/>
              <a:t> If a floor is added to the new house, or if it is renovated, it remains as one house only. The Assessing Officer is, therefore, not justified in restricting exemption to investment on purchase only holding that the exemption under section 54 is admissible either for purchase or for reconstruction, but not for both</a:t>
            </a:r>
            <a:endParaRPr lang="en-US" dirty="0"/>
          </a:p>
        </p:txBody>
      </p:sp>
    </p:spTree>
    <p:extLst>
      <p:ext uri="{BB962C8B-B14F-4D97-AF65-F5344CB8AC3E}">
        <p14:creationId xmlns:p14="http://schemas.microsoft.com/office/powerpoint/2010/main" val="32695652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Extension of house</a:t>
            </a:r>
          </a:p>
        </p:txBody>
      </p:sp>
      <p:sp>
        <p:nvSpPr>
          <p:cNvPr id="3" name="Content Placeholder 2"/>
          <p:cNvSpPr>
            <a:spLocks noGrp="1"/>
          </p:cNvSpPr>
          <p:nvPr>
            <p:ph sz="quarter" idx="1"/>
          </p:nvPr>
        </p:nvSpPr>
        <p:spPr>
          <a:xfrm>
            <a:off x="457200" y="1219200"/>
            <a:ext cx="8229600" cy="5334000"/>
          </a:xfrm>
        </p:spPr>
        <p:txBody>
          <a:bodyPr>
            <a:normAutofit fontScale="92500" lnSpcReduction="10000"/>
          </a:bodyPr>
          <a:lstStyle/>
          <a:p>
            <a:pPr>
              <a:lnSpc>
                <a:spcPct val="150000"/>
              </a:lnSpc>
            </a:pPr>
            <a:r>
              <a:rPr lang="en-US" b="1" u="sng" dirty="0"/>
              <a:t>Extension is Independent dwelling unit </a:t>
            </a:r>
          </a:p>
          <a:p>
            <a:pPr lvl="1" algn="just">
              <a:lnSpc>
                <a:spcPct val="150000"/>
              </a:lnSpc>
            </a:pPr>
            <a:r>
              <a:rPr lang="en-IN" i="1" dirty="0"/>
              <a:t>assessee did construction of one of the floors which was independent. It was held that exemption is available. Ashok Kumar, HUF </a:t>
            </a:r>
            <a:r>
              <a:rPr lang="en-IN" dirty="0"/>
              <a:t>v. </a:t>
            </a:r>
            <a:r>
              <a:rPr lang="en-IN" i="1" dirty="0" err="1"/>
              <a:t>Asstt</a:t>
            </a:r>
            <a:r>
              <a:rPr lang="en-IN" i="1" dirty="0"/>
              <a:t>. CIT</a:t>
            </a:r>
            <a:r>
              <a:rPr lang="en-IN" dirty="0"/>
              <a:t> [1998] </a:t>
            </a:r>
            <a:r>
              <a:rPr lang="en-IN" dirty="0">
                <a:hlinkClick r:id="rId2"/>
              </a:rPr>
              <a:t>65 ITD 352</a:t>
            </a:r>
            <a:r>
              <a:rPr lang="en-IN" dirty="0"/>
              <a:t> (Delhi)</a:t>
            </a:r>
          </a:p>
          <a:p>
            <a:pPr algn="just">
              <a:lnSpc>
                <a:spcPct val="150000"/>
              </a:lnSpc>
            </a:pPr>
            <a:r>
              <a:rPr lang="en-IN" dirty="0"/>
              <a:t>It is pertinent to note that mere construction by way of extension of the old existing house would not mean construction of a residential house as contemplated under section 54F.</a:t>
            </a:r>
            <a:endParaRPr lang="en-US" dirty="0"/>
          </a:p>
          <a:p>
            <a:pPr lvl="1">
              <a:lnSpc>
                <a:spcPct val="150000"/>
              </a:lnSpc>
            </a:pPr>
            <a:r>
              <a:rPr lang="en-IN" i="1" dirty="0"/>
              <a:t>CIT</a:t>
            </a:r>
            <a:r>
              <a:rPr lang="en-IN" dirty="0"/>
              <a:t> v. </a:t>
            </a:r>
            <a:r>
              <a:rPr lang="en-IN" i="1" dirty="0"/>
              <a:t>V. Pradeep Kumar</a:t>
            </a:r>
            <a:r>
              <a:rPr lang="en-IN" dirty="0"/>
              <a:t> [2007] </a:t>
            </a:r>
            <a:r>
              <a:rPr lang="en-IN" dirty="0">
                <a:hlinkClick r:id="rId3"/>
              </a:rPr>
              <a:t>290 ITR 90</a:t>
            </a:r>
            <a:r>
              <a:rPr lang="en-IN" dirty="0"/>
              <a:t>/[2006](Mad.).</a:t>
            </a:r>
            <a:endParaRPr lang="en-US" dirty="0"/>
          </a:p>
          <a:p>
            <a:pPr lvl="1">
              <a:lnSpc>
                <a:spcPct val="150000"/>
              </a:lnSpc>
            </a:pPr>
            <a:r>
              <a:rPr lang="en-IN" i="1" dirty="0" err="1"/>
              <a:t>Mrs.</a:t>
            </a:r>
            <a:r>
              <a:rPr lang="en-IN" i="1" dirty="0"/>
              <a:t> </a:t>
            </a:r>
            <a:r>
              <a:rPr lang="en-IN" i="1" dirty="0" err="1"/>
              <a:t>Meera</a:t>
            </a:r>
            <a:r>
              <a:rPr lang="en-IN" i="1" dirty="0"/>
              <a:t> Jacob</a:t>
            </a:r>
            <a:r>
              <a:rPr lang="en-IN" dirty="0"/>
              <a:t> v. </a:t>
            </a:r>
            <a:r>
              <a:rPr lang="en-IN" i="1" dirty="0"/>
              <a:t>ITO </a:t>
            </a:r>
            <a:r>
              <a:rPr lang="en-IN" dirty="0"/>
              <a:t>[2009] </a:t>
            </a:r>
            <a:r>
              <a:rPr lang="en-IN" dirty="0">
                <a:hlinkClick r:id="rId4"/>
              </a:rPr>
              <a:t>313 ITR 411</a:t>
            </a:r>
            <a:r>
              <a:rPr lang="en-IN" dirty="0"/>
              <a:t> (Ker.).</a:t>
            </a:r>
            <a:endParaRPr lang="en-US" dirty="0"/>
          </a:p>
          <a:p>
            <a:pPr lvl="1" algn="just">
              <a:lnSpc>
                <a:spcPct val="150000"/>
              </a:lnSpc>
            </a:pPr>
            <a:endParaRPr lang="en-US" dirty="0"/>
          </a:p>
        </p:txBody>
      </p:sp>
    </p:spTree>
    <p:extLst>
      <p:ext uri="{BB962C8B-B14F-4D97-AF65-F5344CB8AC3E}">
        <p14:creationId xmlns:p14="http://schemas.microsoft.com/office/powerpoint/2010/main" val="2313505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Demolish and construction of new house</a:t>
            </a:r>
          </a:p>
        </p:txBody>
      </p:sp>
      <p:sp>
        <p:nvSpPr>
          <p:cNvPr id="3" name="Content Placeholder 2"/>
          <p:cNvSpPr>
            <a:spLocks noGrp="1"/>
          </p:cNvSpPr>
          <p:nvPr>
            <p:ph sz="quarter" idx="1"/>
          </p:nvPr>
        </p:nvSpPr>
        <p:spPr/>
        <p:txBody>
          <a:bodyPr/>
          <a:lstStyle/>
          <a:p>
            <a:pPr>
              <a:lnSpc>
                <a:spcPct val="200000"/>
              </a:lnSpc>
            </a:pPr>
            <a:r>
              <a:rPr lang="en-IN" dirty="0"/>
              <a:t>Similarly assessee purchased old house, demolished it and constructed a new house. It was held that the exemption is available. </a:t>
            </a:r>
            <a:r>
              <a:rPr lang="en-IN" i="1" dirty="0"/>
              <a:t>See</a:t>
            </a:r>
            <a:r>
              <a:rPr lang="en-IN" dirty="0"/>
              <a:t> : </a:t>
            </a:r>
            <a:r>
              <a:rPr lang="en-IN" i="1" dirty="0"/>
              <a:t>M. </a:t>
            </a:r>
            <a:r>
              <a:rPr lang="en-IN" i="1" dirty="0" err="1"/>
              <a:t>Vijaya</a:t>
            </a:r>
            <a:r>
              <a:rPr lang="en-IN" i="1" dirty="0"/>
              <a:t> Kumar</a:t>
            </a:r>
            <a:r>
              <a:rPr lang="en-IN" dirty="0"/>
              <a:t> v. </a:t>
            </a:r>
            <a:r>
              <a:rPr lang="en-IN" i="1" dirty="0"/>
              <a:t>ITO</a:t>
            </a:r>
            <a:r>
              <a:rPr lang="en-IN" dirty="0"/>
              <a:t> [2010] </a:t>
            </a:r>
            <a:r>
              <a:rPr lang="en-IN" dirty="0">
                <a:hlinkClick r:id="rId2"/>
              </a:rPr>
              <a:t>122 ITD 15</a:t>
            </a:r>
            <a:r>
              <a:rPr lang="en-IN" dirty="0"/>
              <a:t> (Bang.).</a:t>
            </a:r>
            <a:endParaRPr lang="en-US" dirty="0"/>
          </a:p>
        </p:txBody>
      </p:sp>
    </p:spTree>
    <p:extLst>
      <p:ext uri="{BB962C8B-B14F-4D97-AF65-F5344CB8AC3E}">
        <p14:creationId xmlns:p14="http://schemas.microsoft.com/office/powerpoint/2010/main" val="1361202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990600"/>
          </a:xfrm>
        </p:spPr>
        <p:txBody>
          <a:bodyPr/>
          <a:lstStyle/>
          <a:p>
            <a:r>
              <a:rPr lang="en-US" dirty="0"/>
              <a:t>Sale of Multiple houses</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53370580"/>
              </p:ext>
            </p:extLst>
          </p:nvPr>
        </p:nvGraphicFramePr>
        <p:xfrm>
          <a:off x="1676400" y="1143000"/>
          <a:ext cx="6248400" cy="4267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p:cNvGraphicFramePr/>
          <p:nvPr>
            <p:extLst>
              <p:ext uri="{D42A27DB-BD31-4B8C-83A1-F6EECF244321}">
                <p14:modId xmlns:p14="http://schemas.microsoft.com/office/powerpoint/2010/main" val="3695320196"/>
              </p:ext>
            </p:extLst>
          </p:nvPr>
        </p:nvGraphicFramePr>
        <p:xfrm>
          <a:off x="1143000" y="5486400"/>
          <a:ext cx="7013386" cy="990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9978024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Capital Gains of multiple years</a:t>
            </a:r>
          </a:p>
        </p:txBody>
      </p:sp>
      <p:graphicFrame>
        <p:nvGraphicFramePr>
          <p:cNvPr id="5" name="Table 4"/>
          <p:cNvGraphicFramePr>
            <a:graphicFrameLocks noGrp="1"/>
          </p:cNvGraphicFramePr>
          <p:nvPr>
            <p:extLst>
              <p:ext uri="{D42A27DB-BD31-4B8C-83A1-F6EECF244321}">
                <p14:modId xmlns:p14="http://schemas.microsoft.com/office/powerpoint/2010/main" val="1623982076"/>
              </p:ext>
            </p:extLst>
          </p:nvPr>
        </p:nvGraphicFramePr>
        <p:xfrm>
          <a:off x="2667000" y="1371600"/>
          <a:ext cx="3684779" cy="1483360"/>
        </p:xfrm>
        <a:graphic>
          <a:graphicData uri="http://schemas.openxmlformats.org/drawingml/2006/table">
            <a:tbl>
              <a:tblPr firstRow="1" bandRow="1">
                <a:tableStyleId>{5C22544A-7EE6-4342-B048-85BDC9FD1C3A}</a:tableStyleId>
              </a:tblPr>
              <a:tblGrid>
                <a:gridCol w="2011871">
                  <a:extLst>
                    <a:ext uri="{9D8B030D-6E8A-4147-A177-3AD203B41FA5}">
                      <a16:colId xmlns:a16="http://schemas.microsoft.com/office/drawing/2014/main" xmlns="" val="20000"/>
                    </a:ext>
                  </a:extLst>
                </a:gridCol>
                <a:gridCol w="1672908">
                  <a:extLst>
                    <a:ext uri="{9D8B030D-6E8A-4147-A177-3AD203B41FA5}">
                      <a16:colId xmlns:a16="http://schemas.microsoft.com/office/drawing/2014/main" xmlns="" val="20001"/>
                    </a:ext>
                  </a:extLst>
                </a:gridCol>
              </a:tblGrid>
              <a:tr h="370840">
                <a:tc>
                  <a:txBody>
                    <a:bodyPr/>
                    <a:lstStyle/>
                    <a:p>
                      <a:r>
                        <a:rPr lang="en-US" dirty="0"/>
                        <a:t>Assessment</a:t>
                      </a:r>
                      <a:r>
                        <a:rPr lang="en-US" baseline="0" dirty="0"/>
                        <a:t> Year</a:t>
                      </a:r>
                      <a:endParaRPr lang="en-US" dirty="0"/>
                    </a:p>
                  </a:txBody>
                  <a:tcPr/>
                </a:tc>
                <a:tc>
                  <a:txBody>
                    <a:bodyPr/>
                    <a:lstStyle/>
                    <a:p>
                      <a:r>
                        <a:rPr lang="en-US" dirty="0"/>
                        <a:t>Capital Gains</a:t>
                      </a:r>
                    </a:p>
                  </a:txBody>
                  <a:tcPr/>
                </a:tc>
                <a:extLst>
                  <a:ext uri="{0D108BD9-81ED-4DB2-BD59-A6C34878D82A}">
                    <a16:rowId xmlns:a16="http://schemas.microsoft.com/office/drawing/2014/main" xmlns="" val="10000"/>
                  </a:ext>
                </a:extLst>
              </a:tr>
              <a:tr h="370840">
                <a:tc>
                  <a:txBody>
                    <a:bodyPr/>
                    <a:lstStyle/>
                    <a:p>
                      <a:r>
                        <a:rPr lang="en-US" dirty="0"/>
                        <a:t>2017-18</a:t>
                      </a:r>
                    </a:p>
                  </a:txBody>
                  <a:tcPr/>
                </a:tc>
                <a:tc>
                  <a:txBody>
                    <a:bodyPr/>
                    <a:lstStyle/>
                    <a:p>
                      <a:pPr algn="r"/>
                      <a:r>
                        <a:rPr lang="en-US" dirty="0"/>
                        <a:t>*5,00,000</a:t>
                      </a:r>
                    </a:p>
                  </a:txBody>
                  <a:tcPr/>
                </a:tc>
                <a:extLst>
                  <a:ext uri="{0D108BD9-81ED-4DB2-BD59-A6C34878D82A}">
                    <a16:rowId xmlns:a16="http://schemas.microsoft.com/office/drawing/2014/main" xmlns="" val="10001"/>
                  </a:ext>
                </a:extLst>
              </a:tr>
              <a:tr h="370840">
                <a:tc>
                  <a:txBody>
                    <a:bodyPr/>
                    <a:lstStyle/>
                    <a:p>
                      <a:r>
                        <a:rPr lang="en-US" dirty="0"/>
                        <a:t>2018-19</a:t>
                      </a:r>
                    </a:p>
                  </a:txBody>
                  <a:tcPr/>
                </a:tc>
                <a:tc>
                  <a:txBody>
                    <a:bodyPr/>
                    <a:lstStyle/>
                    <a:p>
                      <a:pPr algn="r"/>
                      <a:r>
                        <a:rPr lang="en-US" dirty="0"/>
                        <a:t>6,00,000</a:t>
                      </a:r>
                    </a:p>
                  </a:txBody>
                  <a:tcPr/>
                </a:tc>
                <a:extLst>
                  <a:ext uri="{0D108BD9-81ED-4DB2-BD59-A6C34878D82A}">
                    <a16:rowId xmlns:a16="http://schemas.microsoft.com/office/drawing/2014/main" xmlns="" val="10002"/>
                  </a:ext>
                </a:extLst>
              </a:tr>
              <a:tr h="370840">
                <a:tc>
                  <a:txBody>
                    <a:bodyPr/>
                    <a:lstStyle/>
                    <a:p>
                      <a:r>
                        <a:rPr lang="en-US" dirty="0"/>
                        <a:t>Total</a:t>
                      </a:r>
                    </a:p>
                  </a:txBody>
                  <a:tcPr/>
                </a:tc>
                <a:tc>
                  <a:txBody>
                    <a:bodyPr/>
                    <a:lstStyle/>
                    <a:p>
                      <a:pPr algn="r"/>
                      <a:r>
                        <a:rPr lang="en-US" dirty="0"/>
                        <a:t>11,00,000</a:t>
                      </a:r>
                    </a:p>
                  </a:txBody>
                  <a:tcPr/>
                </a:tc>
                <a:extLst>
                  <a:ext uri="{0D108BD9-81ED-4DB2-BD59-A6C34878D82A}">
                    <a16:rowId xmlns:a16="http://schemas.microsoft.com/office/drawing/2014/main" xmlns="" val="10003"/>
                  </a:ext>
                </a:extLst>
              </a:tr>
            </a:tbl>
          </a:graphicData>
        </a:graphic>
      </p:graphicFrame>
      <p:sp>
        <p:nvSpPr>
          <p:cNvPr id="7" name="TextBox 6"/>
          <p:cNvSpPr txBox="1"/>
          <p:nvPr/>
        </p:nvSpPr>
        <p:spPr>
          <a:xfrm>
            <a:off x="2590800" y="2819400"/>
            <a:ext cx="3733800" cy="338554"/>
          </a:xfrm>
          <a:prstGeom prst="rect">
            <a:avLst/>
          </a:prstGeom>
          <a:noFill/>
        </p:spPr>
        <p:txBody>
          <a:bodyPr wrap="square" rtlCol="0">
            <a:spAutoFit/>
          </a:bodyPr>
          <a:lstStyle/>
          <a:p>
            <a:r>
              <a:rPr lang="en-US" sz="1600" i="1" dirty="0"/>
              <a:t>*Invested in capital gain account scheme</a:t>
            </a:r>
          </a:p>
        </p:txBody>
      </p:sp>
      <p:sp>
        <p:nvSpPr>
          <p:cNvPr id="8" name="TextBox 7"/>
          <p:cNvSpPr txBox="1"/>
          <p:nvPr/>
        </p:nvSpPr>
        <p:spPr>
          <a:xfrm>
            <a:off x="685800" y="3581400"/>
            <a:ext cx="6858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dirty="0"/>
              <a:t>Investment of 12,00,000 in new house on 30.06.2018</a:t>
            </a:r>
          </a:p>
        </p:txBody>
      </p:sp>
      <p:graphicFrame>
        <p:nvGraphicFramePr>
          <p:cNvPr id="14" name="Diagram 13"/>
          <p:cNvGraphicFramePr/>
          <p:nvPr>
            <p:extLst>
              <p:ext uri="{D42A27DB-BD31-4B8C-83A1-F6EECF244321}">
                <p14:modId xmlns:p14="http://schemas.microsoft.com/office/powerpoint/2010/main" val="3134105183"/>
              </p:ext>
            </p:extLst>
          </p:nvPr>
        </p:nvGraphicFramePr>
        <p:xfrm>
          <a:off x="674914" y="4267200"/>
          <a:ext cx="6553200" cy="160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445921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buNone/>
            </a:pPr>
            <a:r>
              <a:rPr lang="en-US" sz="4000" dirty="0"/>
              <a:t>Whether construction of the new residential house can begin prior to the date of transfer? </a:t>
            </a:r>
            <a:endParaRPr lang="en-IN" sz="4000" dirty="0"/>
          </a:p>
          <a:p>
            <a:pPr>
              <a:buNone/>
            </a:pPr>
            <a:endParaRPr lang="en-US" sz="4000" dirty="0"/>
          </a:p>
          <a:p>
            <a:pPr algn="ctr">
              <a:buNone/>
            </a:pPr>
            <a:r>
              <a:rPr lang="en-US" sz="4000" dirty="0"/>
              <a:t>Whether same can be completed prior to date of transfer.</a:t>
            </a:r>
            <a:endParaRPr lang="en-IN" sz="4000" dirty="0"/>
          </a:p>
        </p:txBody>
      </p:sp>
    </p:spTree>
    <p:extLst>
      <p:ext uri="{BB962C8B-B14F-4D97-AF65-F5344CB8AC3E}">
        <p14:creationId xmlns:p14="http://schemas.microsoft.com/office/powerpoint/2010/main" val="39597122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extLst>
              <p:ext uri="{D42A27DB-BD31-4B8C-83A1-F6EECF244321}">
                <p14:modId xmlns:p14="http://schemas.microsoft.com/office/powerpoint/2010/main" val="2778994556"/>
              </p:ext>
            </p:extLst>
          </p:nvPr>
        </p:nvGraphicFramePr>
        <p:xfrm>
          <a:off x="457200" y="838200"/>
          <a:ext cx="8229600" cy="5318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119175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endParaRPr lang="en-IN" sz="4000" dirty="0"/>
          </a:p>
          <a:p>
            <a:pPr algn="ctr">
              <a:buNone/>
            </a:pPr>
            <a:r>
              <a:rPr lang="en-US" sz="4000" dirty="0"/>
              <a:t>Whether exemption is available even if the new house does not comply with the Municipal Corporation norms/ no permission is obtained?</a:t>
            </a:r>
            <a:endParaRPr lang="en-IN" sz="4000" dirty="0"/>
          </a:p>
        </p:txBody>
      </p:sp>
    </p:spTree>
    <p:extLst>
      <p:ext uri="{BB962C8B-B14F-4D97-AF65-F5344CB8AC3E}">
        <p14:creationId xmlns:p14="http://schemas.microsoft.com/office/powerpoint/2010/main" val="380799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​CIT vs. </a:t>
            </a:r>
            <a:r>
              <a:rPr lang="en-US" b="1" dirty="0" err="1"/>
              <a:t>BalbirSinghMaini</a:t>
            </a:r>
            <a:r>
              <a:rPr lang="en-US" b="1" dirty="0"/>
              <a:t> 398 ITR 531(SC)​</a:t>
            </a:r>
            <a:endParaRPr lang="en-US" dirty="0"/>
          </a:p>
        </p:txBody>
      </p:sp>
      <p:sp>
        <p:nvSpPr>
          <p:cNvPr id="3" name="Content Placeholder 2"/>
          <p:cNvSpPr>
            <a:spLocks noGrp="1"/>
          </p:cNvSpPr>
          <p:nvPr>
            <p:ph sz="quarter" idx="1"/>
          </p:nvPr>
        </p:nvSpPr>
        <p:spPr/>
        <p:txBody>
          <a:bodyPr>
            <a:normAutofit/>
          </a:bodyPr>
          <a:lstStyle/>
          <a:p>
            <a:pPr algn="just"/>
            <a:r>
              <a:rPr lang="en-US" dirty="0"/>
              <a:t>The effect of the aforesaid amendment is that, on and after the commencement of the ​​Amendment Act of 2001, if an agreement, like the JDA, is not registered, then it shall ​​have no effect in law for the purposes of Section53A. This being the case, in order ​​to qualify as </a:t>
            </a:r>
            <a:r>
              <a:rPr lang="en-US" dirty="0" err="1"/>
              <a:t>a"transfer"of</a:t>
            </a:r>
            <a:r>
              <a:rPr lang="en-US" dirty="0"/>
              <a:t> a capital asset under Section2(47)(v) of the Act, there must be a​ "​contract“ which can been forced in law under Section 53A of the Transfer​​</a:t>
            </a:r>
            <a:r>
              <a:rPr lang="en-US" dirty="0" err="1"/>
              <a:t>ofPropertyAct</a:t>
            </a:r>
            <a:r>
              <a:rPr lang="en-US" dirty="0"/>
              <a:t>. A reading of Section17(1A) and Section49 of the Registration Act ​​shows that in the eyes of law, in the absence of registration, there is no contract ​​which can be taken cognizance of , for the purpose specified in Section53A</a:t>
            </a:r>
          </a:p>
        </p:txBody>
      </p:sp>
    </p:spTree>
    <p:extLst>
      <p:ext uri="{BB962C8B-B14F-4D97-AF65-F5344CB8AC3E}">
        <p14:creationId xmlns:p14="http://schemas.microsoft.com/office/powerpoint/2010/main" val="9745781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559083165"/>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290922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14B441-7BB4-3A30-5A7F-1FF58DDBB579}"/>
              </a:ext>
            </a:extLst>
          </p:cNvPr>
          <p:cNvSpPr>
            <a:spLocks noGrp="1"/>
          </p:cNvSpPr>
          <p:nvPr>
            <p:ph type="title"/>
          </p:nvPr>
        </p:nvSpPr>
        <p:spPr/>
        <p:txBody>
          <a:bodyPr/>
          <a:lstStyle/>
          <a:p>
            <a:r>
              <a:rPr lang="en-US" dirty="0"/>
              <a:t>Residential unit vs. house</a:t>
            </a:r>
          </a:p>
        </p:txBody>
      </p:sp>
      <p:graphicFrame>
        <p:nvGraphicFramePr>
          <p:cNvPr id="4" name="Content Placeholder 3">
            <a:extLst>
              <a:ext uri="{FF2B5EF4-FFF2-40B4-BE49-F238E27FC236}">
                <a16:creationId xmlns:a16="http://schemas.microsoft.com/office/drawing/2014/main" xmlns="" id="{4CE1C3E2-2D92-B06B-CCFF-3B3E29948798}"/>
              </a:ext>
            </a:extLst>
          </p:cNvPr>
          <p:cNvGraphicFramePr>
            <a:graphicFrameLocks noGrp="1"/>
          </p:cNvGraphicFramePr>
          <p:nvPr>
            <p:ph sz="quarter" idx="1"/>
            <p:extLst>
              <p:ext uri="{D42A27DB-BD31-4B8C-83A1-F6EECF244321}">
                <p14:modId xmlns:p14="http://schemas.microsoft.com/office/powerpoint/2010/main" val="3292401775"/>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496591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extLst>
              <p:ext uri="{D42A27DB-BD31-4B8C-83A1-F6EECF244321}">
                <p14:modId xmlns:p14="http://schemas.microsoft.com/office/powerpoint/2010/main" val="3461746388"/>
              </p:ext>
            </p:extLst>
          </p:nvPr>
        </p:nvGraphicFramePr>
        <p:xfrm>
          <a:off x="457200" y="1524000"/>
          <a:ext cx="8229600" cy="4632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p:cNvSpPr/>
          <p:nvPr/>
        </p:nvSpPr>
        <p:spPr>
          <a:xfrm>
            <a:off x="914400" y="-381000"/>
            <a:ext cx="7162800" cy="1569660"/>
          </a:xfrm>
          <a:prstGeom prst="rect">
            <a:avLst/>
          </a:prstGeom>
        </p:spPr>
        <p:txBody>
          <a:bodyPr wrap="square">
            <a:spAutoFit/>
          </a:bodyPr>
          <a:lstStyle/>
          <a:p>
            <a:pPr>
              <a:buNone/>
            </a:pPr>
            <a:endParaRPr lang="en-IN" sz="3200" dirty="0"/>
          </a:p>
          <a:p>
            <a:pPr algn="ctr">
              <a:buNone/>
            </a:pPr>
            <a:r>
              <a:rPr lang="en-US" sz="3200" dirty="0"/>
              <a:t>Whether investment in new house can be done out of loan funds?</a:t>
            </a:r>
            <a:endParaRPr lang="en-IN" sz="3200" dirty="0"/>
          </a:p>
        </p:txBody>
      </p:sp>
    </p:spTree>
    <p:extLst>
      <p:ext uri="{BB962C8B-B14F-4D97-AF65-F5344CB8AC3E}">
        <p14:creationId xmlns:p14="http://schemas.microsoft.com/office/powerpoint/2010/main" val="31433388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extLst>
              <p:ext uri="{D42A27DB-BD31-4B8C-83A1-F6EECF244321}">
                <p14:modId xmlns:p14="http://schemas.microsoft.com/office/powerpoint/2010/main" val="3514254468"/>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txBox="1">
            <a:spLocks/>
          </p:cNvSpPr>
          <p:nvPr/>
        </p:nvSpPr>
        <p:spPr>
          <a:xfrm>
            <a:off x="457200" y="-381000"/>
            <a:ext cx="8686800" cy="3886200"/>
          </a:xfrm>
          <a:prstGeom prst="rect">
            <a:avLst/>
          </a:prstGeom>
        </p:spPr>
        <p:txBody>
          <a:bodyPr vert="horz">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buFont typeface="Wingdings 3"/>
              <a:buNone/>
            </a:pPr>
            <a:endParaRPr lang="en-IN" sz="2800"/>
          </a:p>
          <a:p>
            <a:pPr algn="ctr">
              <a:buFont typeface="Wingdings 3"/>
              <a:buNone/>
            </a:pPr>
            <a:r>
              <a:rPr lang="en-US" sz="2800"/>
              <a:t>Whether exemption u/s. 54/ 54F can be claimed in respect of investment in the name of wife/ family member?</a:t>
            </a:r>
            <a:endParaRPr lang="en-IN" sz="2800"/>
          </a:p>
          <a:p>
            <a:pPr algn="ctr">
              <a:buFont typeface="Wingdings 3"/>
              <a:buNone/>
            </a:pPr>
            <a:endParaRPr lang="en-IN" sz="1800" dirty="0"/>
          </a:p>
        </p:txBody>
      </p:sp>
    </p:spTree>
    <p:extLst>
      <p:ext uri="{BB962C8B-B14F-4D97-AF65-F5344CB8AC3E}">
        <p14:creationId xmlns:p14="http://schemas.microsoft.com/office/powerpoint/2010/main" val="6345158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972889721"/>
              </p:ext>
            </p:extLst>
          </p:nvPr>
        </p:nvGraphicFramePr>
        <p:xfrm>
          <a:off x="457200" y="76200"/>
          <a:ext cx="8229601" cy="6659880"/>
        </p:xfrm>
        <a:graphic>
          <a:graphicData uri="http://schemas.openxmlformats.org/drawingml/2006/table">
            <a:tbl>
              <a:tblPr firstRow="1" firstCol="1" bandRow="1">
                <a:tableStyleId>{5C22544A-7EE6-4342-B048-85BDC9FD1C3A}</a:tableStyleId>
              </a:tblPr>
              <a:tblGrid>
                <a:gridCol w="1307604">
                  <a:extLst>
                    <a:ext uri="{9D8B030D-6E8A-4147-A177-3AD203B41FA5}">
                      <a16:colId xmlns:a16="http://schemas.microsoft.com/office/drawing/2014/main" xmlns="" val="20000"/>
                    </a:ext>
                  </a:extLst>
                </a:gridCol>
                <a:gridCol w="1130796">
                  <a:extLst>
                    <a:ext uri="{9D8B030D-6E8A-4147-A177-3AD203B41FA5}">
                      <a16:colId xmlns:a16="http://schemas.microsoft.com/office/drawing/2014/main" xmlns="" val="20001"/>
                    </a:ext>
                  </a:extLst>
                </a:gridCol>
                <a:gridCol w="504285">
                  <a:extLst>
                    <a:ext uri="{9D8B030D-6E8A-4147-A177-3AD203B41FA5}">
                      <a16:colId xmlns:a16="http://schemas.microsoft.com/office/drawing/2014/main" xmlns="" val="20002"/>
                    </a:ext>
                  </a:extLst>
                </a:gridCol>
                <a:gridCol w="3269009">
                  <a:extLst>
                    <a:ext uri="{9D8B030D-6E8A-4147-A177-3AD203B41FA5}">
                      <a16:colId xmlns:a16="http://schemas.microsoft.com/office/drawing/2014/main" xmlns="" val="20003"/>
                    </a:ext>
                  </a:extLst>
                </a:gridCol>
                <a:gridCol w="265306">
                  <a:extLst>
                    <a:ext uri="{9D8B030D-6E8A-4147-A177-3AD203B41FA5}">
                      <a16:colId xmlns:a16="http://schemas.microsoft.com/office/drawing/2014/main" xmlns="" val="20004"/>
                    </a:ext>
                  </a:extLst>
                </a:gridCol>
                <a:gridCol w="1752601">
                  <a:extLst>
                    <a:ext uri="{9D8B030D-6E8A-4147-A177-3AD203B41FA5}">
                      <a16:colId xmlns:a16="http://schemas.microsoft.com/office/drawing/2014/main" xmlns="" val="20005"/>
                    </a:ext>
                  </a:extLst>
                </a:gridCol>
              </a:tblGrid>
              <a:tr h="312821">
                <a:tc>
                  <a:txBody>
                    <a:bodyPr/>
                    <a:lstStyle/>
                    <a:p>
                      <a:pPr marL="0" marR="0">
                        <a:lnSpc>
                          <a:spcPct val="115000"/>
                        </a:lnSpc>
                        <a:spcBef>
                          <a:spcPts val="0"/>
                        </a:spcBef>
                        <a:spcAft>
                          <a:spcPts val="0"/>
                        </a:spcAft>
                      </a:pPr>
                      <a:r>
                        <a:rPr lang="en-IN" sz="2000" dirty="0">
                          <a:effectLst/>
                        </a:rPr>
                        <a:t>Sr. No.</a:t>
                      </a:r>
                      <a:endParaRPr lang="en-US" sz="1800" dirty="0">
                        <a:effectLst/>
                        <a:latin typeface="Calibri"/>
                        <a:ea typeface="Calibri"/>
                        <a:cs typeface="Times New Roman"/>
                      </a:endParaRPr>
                    </a:p>
                  </a:txBody>
                  <a:tcPr marL="68580" marR="68580" marT="0" marB="0"/>
                </a:tc>
                <a:tc gridSpan="2">
                  <a:txBody>
                    <a:bodyPr/>
                    <a:lstStyle/>
                    <a:p>
                      <a:pPr marL="0" marR="0">
                        <a:lnSpc>
                          <a:spcPct val="115000"/>
                        </a:lnSpc>
                        <a:spcBef>
                          <a:spcPts val="0"/>
                        </a:spcBef>
                        <a:spcAft>
                          <a:spcPts val="0"/>
                        </a:spcAft>
                      </a:pPr>
                      <a:r>
                        <a:rPr lang="en-IN" sz="2000">
                          <a:effectLst/>
                        </a:rPr>
                        <a:t>Section No.</a:t>
                      </a:r>
                      <a:endParaRPr lang="en-US" sz="1800">
                        <a:effectLst/>
                        <a:latin typeface="Calibri"/>
                        <a:ea typeface="Calibri"/>
                        <a:cs typeface="Times New Roman"/>
                      </a:endParaRPr>
                    </a:p>
                  </a:txBody>
                  <a:tcPr marL="68580" marR="68580" marT="0" marB="0"/>
                </a:tc>
                <a:tc hMerge="1">
                  <a:txBody>
                    <a:bodyPr/>
                    <a:lstStyle/>
                    <a:p>
                      <a:endParaRPr lang="en-US"/>
                    </a:p>
                  </a:txBody>
                  <a:tcPr/>
                </a:tc>
                <a:tc>
                  <a:txBody>
                    <a:bodyPr/>
                    <a:lstStyle/>
                    <a:p>
                      <a:pPr marL="0" marR="0">
                        <a:lnSpc>
                          <a:spcPct val="115000"/>
                        </a:lnSpc>
                        <a:spcBef>
                          <a:spcPts val="0"/>
                        </a:spcBef>
                        <a:spcAft>
                          <a:spcPts val="0"/>
                        </a:spcAft>
                      </a:pPr>
                      <a:r>
                        <a:rPr lang="en-IN" sz="2000">
                          <a:effectLst/>
                        </a:rPr>
                        <a:t>Citation</a:t>
                      </a:r>
                      <a:endParaRPr lang="en-US" sz="1800">
                        <a:effectLst/>
                        <a:latin typeface="Calibri"/>
                        <a:ea typeface="Calibri"/>
                        <a:cs typeface="Times New Roman"/>
                      </a:endParaRPr>
                    </a:p>
                  </a:txBody>
                  <a:tcPr marL="68580" marR="68580" marT="0" marB="0"/>
                </a:tc>
                <a:tc gridSpan="2">
                  <a:txBody>
                    <a:bodyPr/>
                    <a:lstStyle/>
                    <a:p>
                      <a:pPr marL="0" marR="0">
                        <a:lnSpc>
                          <a:spcPct val="115000"/>
                        </a:lnSpc>
                        <a:spcBef>
                          <a:spcPts val="0"/>
                        </a:spcBef>
                        <a:spcAft>
                          <a:spcPts val="0"/>
                        </a:spcAft>
                      </a:pPr>
                      <a:r>
                        <a:rPr lang="en-IN" sz="2000">
                          <a:effectLst/>
                        </a:rPr>
                        <a:t>Gist</a:t>
                      </a:r>
                      <a:endParaRPr lang="en-US" sz="1800">
                        <a:effectLst/>
                        <a:latin typeface="Calibri"/>
                        <a:ea typeface="Calibri"/>
                        <a:cs typeface="Times New Roman"/>
                      </a:endParaRPr>
                    </a:p>
                  </a:txBody>
                  <a:tcPr marL="68580" marR="68580" marT="0" marB="0"/>
                </a:tc>
                <a:tc hMerge="1">
                  <a:txBody>
                    <a:bodyPr/>
                    <a:lstStyle/>
                    <a:p>
                      <a:endParaRPr lang="en-US"/>
                    </a:p>
                  </a:txBody>
                  <a:tcPr/>
                </a:tc>
                <a:extLst>
                  <a:ext uri="{0D108BD9-81ED-4DB2-BD59-A6C34878D82A}">
                    <a16:rowId xmlns:a16="http://schemas.microsoft.com/office/drawing/2014/main" xmlns="" val="10000"/>
                  </a:ext>
                </a:extLst>
              </a:tr>
              <a:tr h="312821">
                <a:tc gridSpan="6">
                  <a:txBody>
                    <a:bodyPr/>
                    <a:lstStyle/>
                    <a:p>
                      <a:pPr marL="0" marR="0">
                        <a:lnSpc>
                          <a:spcPct val="115000"/>
                        </a:lnSpc>
                        <a:spcBef>
                          <a:spcPts val="0"/>
                        </a:spcBef>
                        <a:spcAft>
                          <a:spcPts val="0"/>
                        </a:spcAft>
                      </a:pPr>
                      <a:r>
                        <a:rPr lang="en-IN" sz="2000">
                          <a:effectLst/>
                        </a:rPr>
                        <a:t> </a:t>
                      </a:r>
                      <a:endParaRPr lang="en-US" sz="1800">
                        <a:effectLst/>
                        <a:latin typeface="Calibri"/>
                        <a:ea typeface="Calibri"/>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1"/>
                  </a:ext>
                </a:extLst>
              </a:tr>
              <a:tr h="625642">
                <a:tc>
                  <a:txBody>
                    <a:bodyPr/>
                    <a:lstStyle/>
                    <a:p>
                      <a:pPr marL="0" marR="0">
                        <a:lnSpc>
                          <a:spcPct val="115000"/>
                        </a:lnSpc>
                        <a:spcBef>
                          <a:spcPts val="0"/>
                        </a:spcBef>
                        <a:spcAft>
                          <a:spcPts val="0"/>
                        </a:spcAft>
                      </a:pPr>
                      <a:r>
                        <a:rPr lang="en-IN" sz="2000">
                          <a:effectLst/>
                        </a:rPr>
                        <a:t>1.</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IN" sz="2000">
                          <a:effectLst/>
                        </a:rPr>
                        <a:t>54F</a:t>
                      </a:r>
                      <a:endParaRPr lang="en-US" sz="1800">
                        <a:effectLst/>
                        <a:latin typeface="Calibri"/>
                        <a:ea typeface="Calibri"/>
                        <a:cs typeface="Times New Roman"/>
                      </a:endParaRPr>
                    </a:p>
                  </a:txBody>
                  <a:tcPr marL="68580" marR="68580" marT="0" marB="0"/>
                </a:tc>
                <a:tc gridSpan="3">
                  <a:txBody>
                    <a:bodyPr/>
                    <a:lstStyle/>
                    <a:p>
                      <a:pPr marL="0" marR="0">
                        <a:lnSpc>
                          <a:spcPct val="115000"/>
                        </a:lnSpc>
                        <a:spcBef>
                          <a:spcPts val="0"/>
                        </a:spcBef>
                        <a:spcAft>
                          <a:spcPts val="0"/>
                        </a:spcAft>
                      </a:pPr>
                      <a:r>
                        <a:rPr lang="en-IN" sz="2000">
                          <a:effectLst/>
                        </a:rPr>
                        <a:t>CIT vs Kamal Wahal 30 taxmann.com 34 (Del.)</a:t>
                      </a:r>
                      <a:endParaRPr lang="en-US" sz="1800">
                        <a:effectLst/>
                        <a:latin typeface="Calibri"/>
                        <a:ea typeface="Calibri"/>
                        <a:cs typeface="Times New Roman"/>
                      </a:endParaRPr>
                    </a:p>
                  </a:txBody>
                  <a:tcPr marL="68580" marR="68580" marT="0" marB="0"/>
                </a:tc>
                <a:tc hMerge="1">
                  <a:txBody>
                    <a:bodyPr/>
                    <a:lstStyle/>
                    <a:p>
                      <a:pPr marL="0" marR="0">
                        <a:lnSpc>
                          <a:spcPct val="115000"/>
                        </a:lnSpc>
                        <a:spcBef>
                          <a:spcPts val="0"/>
                        </a:spcBef>
                        <a:spcAft>
                          <a:spcPts val="0"/>
                        </a:spcAft>
                      </a:pPr>
                      <a:endParaRPr lang="en-US" sz="1800">
                        <a:effectLst/>
                        <a:latin typeface="Calibri"/>
                        <a:ea typeface="Calibri"/>
                        <a:cs typeface="Times New Roman"/>
                      </a:endParaRPr>
                    </a:p>
                  </a:txBody>
                  <a:tcPr marL="68580" marR="68580" marT="0" marB="0"/>
                </a:tc>
                <a:tc hMerge="1">
                  <a:txBody>
                    <a:bodyPr/>
                    <a:lstStyle/>
                    <a:p>
                      <a:pPr marL="0" marR="0">
                        <a:lnSpc>
                          <a:spcPct val="115000"/>
                        </a:lnSpc>
                        <a:spcBef>
                          <a:spcPts val="0"/>
                        </a:spcBef>
                        <a:spcAft>
                          <a:spcPts val="0"/>
                        </a:spcAft>
                      </a:pPr>
                      <a:endParaRPr lang="en-US" sz="1800">
                        <a:effectLst/>
                        <a:latin typeface="Calibri"/>
                        <a:ea typeface="Calibri"/>
                        <a:cs typeface="Times New Roman"/>
                      </a:endParaRPr>
                    </a:p>
                  </a:txBody>
                  <a:tcPr marL="68580" marR="68580" marT="0" marB="0"/>
                </a:tc>
                <a:tc rowSpan="5">
                  <a:txBody>
                    <a:bodyPr/>
                    <a:lstStyle/>
                    <a:p>
                      <a:pPr marL="0" marR="0">
                        <a:lnSpc>
                          <a:spcPct val="115000"/>
                        </a:lnSpc>
                        <a:spcBef>
                          <a:spcPts val="0"/>
                        </a:spcBef>
                        <a:spcAft>
                          <a:spcPts val="0"/>
                        </a:spcAft>
                      </a:pPr>
                      <a:r>
                        <a:rPr lang="en-IN" sz="2000">
                          <a:effectLst/>
                        </a:rPr>
                        <a:t>ONLY IN NAME OF RELATIVE</a:t>
                      </a:r>
                      <a:endParaRPr lang="en-US" sz="1800">
                        <a:effectLst/>
                        <a:latin typeface="Calibri"/>
                        <a:ea typeface="Calibri"/>
                        <a:cs typeface="Times New Roman"/>
                      </a:endParaRPr>
                    </a:p>
                  </a:txBody>
                  <a:tcPr marL="68580" marR="68580" marT="0" marB="0"/>
                </a:tc>
                <a:extLst>
                  <a:ext uri="{0D108BD9-81ED-4DB2-BD59-A6C34878D82A}">
                    <a16:rowId xmlns:a16="http://schemas.microsoft.com/office/drawing/2014/main" xmlns="" val="10002"/>
                  </a:ext>
                </a:extLst>
              </a:tr>
              <a:tr h="625642">
                <a:tc>
                  <a:txBody>
                    <a:bodyPr/>
                    <a:lstStyle/>
                    <a:p>
                      <a:pPr marL="0" marR="0">
                        <a:lnSpc>
                          <a:spcPct val="115000"/>
                        </a:lnSpc>
                        <a:spcBef>
                          <a:spcPts val="0"/>
                        </a:spcBef>
                        <a:spcAft>
                          <a:spcPts val="0"/>
                        </a:spcAft>
                      </a:pPr>
                      <a:r>
                        <a:rPr lang="en-IN" sz="2000">
                          <a:effectLst/>
                        </a:rPr>
                        <a:t>2.</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IN" sz="2000">
                          <a:effectLst/>
                        </a:rPr>
                        <a:t>54</a:t>
                      </a:r>
                      <a:endParaRPr lang="en-US" sz="1800">
                        <a:effectLst/>
                        <a:latin typeface="Calibri"/>
                        <a:ea typeface="Calibri"/>
                        <a:cs typeface="Times New Roman"/>
                      </a:endParaRPr>
                    </a:p>
                  </a:txBody>
                  <a:tcPr marL="68580" marR="68580" marT="0" marB="0"/>
                </a:tc>
                <a:tc gridSpan="3">
                  <a:txBody>
                    <a:bodyPr/>
                    <a:lstStyle/>
                    <a:p>
                      <a:pPr marL="0" marR="0">
                        <a:lnSpc>
                          <a:spcPct val="115000"/>
                        </a:lnSpc>
                        <a:spcBef>
                          <a:spcPts val="0"/>
                        </a:spcBef>
                        <a:spcAft>
                          <a:spcPts val="0"/>
                        </a:spcAft>
                      </a:pPr>
                      <a:r>
                        <a:rPr lang="en-IN" sz="2000">
                          <a:effectLst/>
                        </a:rPr>
                        <a:t>CIT vs. V. Natarajan	</a:t>
                      </a:r>
                      <a:endParaRPr lang="en-US" sz="1800">
                        <a:effectLst/>
                      </a:endParaRPr>
                    </a:p>
                    <a:p>
                      <a:pPr marL="0" marR="0">
                        <a:lnSpc>
                          <a:spcPct val="115000"/>
                        </a:lnSpc>
                        <a:spcBef>
                          <a:spcPts val="0"/>
                        </a:spcBef>
                        <a:spcAft>
                          <a:spcPts val="0"/>
                        </a:spcAft>
                      </a:pPr>
                      <a:r>
                        <a:rPr lang="en-IN" sz="2000">
                          <a:effectLst/>
                        </a:rPr>
                        <a:t>154 Taxman 399 (Mad.)</a:t>
                      </a:r>
                      <a:endParaRPr lang="en-US" sz="1800">
                        <a:effectLst/>
                        <a:latin typeface="Calibri"/>
                        <a:ea typeface="Calibri"/>
                        <a:cs typeface="Times New Roman"/>
                      </a:endParaRPr>
                    </a:p>
                  </a:txBody>
                  <a:tcPr marL="68580" marR="68580" marT="0" marB="0"/>
                </a:tc>
                <a:tc hMerge="1">
                  <a:txBody>
                    <a:bodyPr/>
                    <a:lstStyle/>
                    <a:p>
                      <a:pPr marL="0" marR="0">
                        <a:lnSpc>
                          <a:spcPct val="115000"/>
                        </a:lnSpc>
                        <a:spcBef>
                          <a:spcPts val="0"/>
                        </a:spcBef>
                        <a:spcAft>
                          <a:spcPts val="0"/>
                        </a:spcAft>
                      </a:pPr>
                      <a:endParaRPr lang="en-US" sz="1800">
                        <a:effectLst/>
                        <a:latin typeface="Calibri"/>
                        <a:ea typeface="Calibri"/>
                        <a:cs typeface="Times New Roman"/>
                      </a:endParaRPr>
                    </a:p>
                  </a:txBody>
                  <a:tcPr marL="68580" marR="68580" marT="0" marB="0"/>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10003"/>
                  </a:ext>
                </a:extLst>
              </a:tr>
              <a:tr h="625642">
                <a:tc>
                  <a:txBody>
                    <a:bodyPr/>
                    <a:lstStyle/>
                    <a:p>
                      <a:pPr marL="0" marR="0">
                        <a:lnSpc>
                          <a:spcPct val="115000"/>
                        </a:lnSpc>
                        <a:spcBef>
                          <a:spcPts val="0"/>
                        </a:spcBef>
                        <a:spcAft>
                          <a:spcPts val="0"/>
                        </a:spcAft>
                      </a:pPr>
                      <a:r>
                        <a:rPr lang="en-IN" sz="2000">
                          <a:effectLst/>
                        </a:rPr>
                        <a:t>3.</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IN" sz="2000">
                          <a:effectLst/>
                        </a:rPr>
                        <a:t>54F</a:t>
                      </a:r>
                      <a:endParaRPr lang="en-US" sz="1800">
                        <a:effectLst/>
                        <a:latin typeface="Calibri"/>
                        <a:ea typeface="Calibri"/>
                        <a:cs typeface="Times New Roman"/>
                      </a:endParaRPr>
                    </a:p>
                  </a:txBody>
                  <a:tcPr marL="68580" marR="68580" marT="0" marB="0"/>
                </a:tc>
                <a:tc gridSpan="3">
                  <a:txBody>
                    <a:bodyPr/>
                    <a:lstStyle/>
                    <a:p>
                      <a:pPr marL="0" marR="0">
                        <a:lnSpc>
                          <a:spcPct val="115000"/>
                        </a:lnSpc>
                        <a:spcBef>
                          <a:spcPts val="0"/>
                        </a:spcBef>
                        <a:spcAft>
                          <a:spcPts val="0"/>
                        </a:spcAft>
                      </a:pPr>
                      <a:r>
                        <a:rPr lang="en-IN" sz="2000">
                          <a:effectLst/>
                        </a:rPr>
                        <a:t>N. Ram Kumar 25 taxmann.com 337 (Hyd.)</a:t>
                      </a:r>
                      <a:endParaRPr lang="en-US" sz="1800">
                        <a:effectLst/>
                        <a:latin typeface="Calibri"/>
                        <a:ea typeface="Calibri"/>
                        <a:cs typeface="Times New Roman"/>
                      </a:endParaRPr>
                    </a:p>
                  </a:txBody>
                  <a:tcPr marL="68580" marR="68580" marT="0" marB="0"/>
                </a:tc>
                <a:tc hMerge="1">
                  <a:txBody>
                    <a:bodyPr/>
                    <a:lstStyle/>
                    <a:p>
                      <a:pPr marL="0" marR="0">
                        <a:lnSpc>
                          <a:spcPct val="115000"/>
                        </a:lnSpc>
                        <a:spcBef>
                          <a:spcPts val="0"/>
                        </a:spcBef>
                        <a:spcAft>
                          <a:spcPts val="0"/>
                        </a:spcAft>
                      </a:pPr>
                      <a:endParaRPr lang="en-US" sz="1800">
                        <a:effectLst/>
                        <a:latin typeface="Calibri"/>
                        <a:ea typeface="Calibri"/>
                        <a:cs typeface="Times New Roman"/>
                      </a:endParaRPr>
                    </a:p>
                  </a:txBody>
                  <a:tcPr marL="68580" marR="68580" marT="0" marB="0"/>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10004"/>
                  </a:ext>
                </a:extLst>
              </a:tr>
              <a:tr h="625642">
                <a:tc>
                  <a:txBody>
                    <a:bodyPr/>
                    <a:lstStyle/>
                    <a:p>
                      <a:pPr marL="0" marR="0">
                        <a:lnSpc>
                          <a:spcPct val="115000"/>
                        </a:lnSpc>
                        <a:spcBef>
                          <a:spcPts val="0"/>
                        </a:spcBef>
                        <a:spcAft>
                          <a:spcPts val="0"/>
                        </a:spcAft>
                      </a:pPr>
                      <a:r>
                        <a:rPr lang="en-IN" sz="2000">
                          <a:effectLst/>
                        </a:rPr>
                        <a:t>4.</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IN" sz="2000">
                          <a:effectLst/>
                        </a:rPr>
                        <a:t>54B</a:t>
                      </a:r>
                      <a:endParaRPr lang="en-US" sz="1800">
                        <a:effectLst/>
                        <a:latin typeface="Calibri"/>
                        <a:ea typeface="Calibri"/>
                        <a:cs typeface="Times New Roman"/>
                      </a:endParaRPr>
                    </a:p>
                  </a:txBody>
                  <a:tcPr marL="68580" marR="68580" marT="0" marB="0"/>
                </a:tc>
                <a:tc gridSpan="3">
                  <a:txBody>
                    <a:bodyPr/>
                    <a:lstStyle/>
                    <a:p>
                      <a:pPr marL="0" marR="0">
                        <a:lnSpc>
                          <a:spcPct val="115000"/>
                        </a:lnSpc>
                        <a:spcBef>
                          <a:spcPts val="0"/>
                        </a:spcBef>
                        <a:spcAft>
                          <a:spcPts val="0"/>
                        </a:spcAft>
                      </a:pPr>
                      <a:r>
                        <a:rPr lang="en-IN" sz="2000">
                          <a:effectLst/>
                        </a:rPr>
                        <a:t>Shri Ghanshyam Mali (ITA No. 547/ IND/ 2013)</a:t>
                      </a:r>
                      <a:endParaRPr lang="en-US" sz="1800">
                        <a:effectLst/>
                        <a:latin typeface="Calibri"/>
                        <a:ea typeface="Calibri"/>
                        <a:cs typeface="Times New Roman"/>
                      </a:endParaRPr>
                    </a:p>
                  </a:txBody>
                  <a:tcPr marL="68580" marR="68580" marT="0" marB="0"/>
                </a:tc>
                <a:tc hMerge="1">
                  <a:txBody>
                    <a:bodyPr/>
                    <a:lstStyle/>
                    <a:p>
                      <a:pPr marL="0" marR="0">
                        <a:lnSpc>
                          <a:spcPct val="115000"/>
                        </a:lnSpc>
                        <a:spcBef>
                          <a:spcPts val="0"/>
                        </a:spcBef>
                        <a:spcAft>
                          <a:spcPts val="0"/>
                        </a:spcAft>
                      </a:pPr>
                      <a:endParaRPr lang="en-US" sz="1800">
                        <a:effectLst/>
                        <a:latin typeface="Calibri"/>
                        <a:ea typeface="Calibri"/>
                        <a:cs typeface="Times New Roman"/>
                      </a:endParaRPr>
                    </a:p>
                  </a:txBody>
                  <a:tcPr marL="68580" marR="68580" marT="0" marB="0"/>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10005"/>
                  </a:ext>
                </a:extLst>
              </a:tr>
              <a:tr h="625642">
                <a:tc>
                  <a:txBody>
                    <a:bodyPr/>
                    <a:lstStyle/>
                    <a:p>
                      <a:pPr marL="0" marR="0">
                        <a:lnSpc>
                          <a:spcPct val="115000"/>
                        </a:lnSpc>
                        <a:spcBef>
                          <a:spcPts val="0"/>
                        </a:spcBef>
                        <a:spcAft>
                          <a:spcPts val="0"/>
                        </a:spcAft>
                      </a:pPr>
                      <a:r>
                        <a:rPr lang="en-IN" sz="2000">
                          <a:effectLst/>
                        </a:rPr>
                        <a:t>5.</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IN" sz="2000">
                          <a:effectLst/>
                        </a:rPr>
                        <a:t>54B</a:t>
                      </a:r>
                      <a:endParaRPr lang="en-US" sz="1800">
                        <a:effectLst/>
                        <a:latin typeface="Calibri"/>
                        <a:ea typeface="Calibri"/>
                        <a:cs typeface="Times New Roman"/>
                      </a:endParaRPr>
                    </a:p>
                  </a:txBody>
                  <a:tcPr marL="68580" marR="68580" marT="0" marB="0"/>
                </a:tc>
                <a:tc gridSpan="3">
                  <a:txBody>
                    <a:bodyPr/>
                    <a:lstStyle/>
                    <a:p>
                      <a:pPr marL="0" marR="0">
                        <a:lnSpc>
                          <a:spcPct val="115000"/>
                        </a:lnSpc>
                        <a:spcBef>
                          <a:spcPts val="0"/>
                        </a:spcBef>
                        <a:spcAft>
                          <a:spcPts val="0"/>
                        </a:spcAft>
                      </a:pPr>
                      <a:r>
                        <a:rPr lang="en-IN" sz="2000">
                          <a:effectLst/>
                        </a:rPr>
                        <a:t>Kailash Narayan Chaturvedi (ITA No. 14/ IND/ 2015)</a:t>
                      </a:r>
                      <a:endParaRPr lang="en-US" sz="1800">
                        <a:effectLst/>
                        <a:latin typeface="Calibri"/>
                        <a:ea typeface="Calibri"/>
                        <a:cs typeface="Times New Roman"/>
                      </a:endParaRPr>
                    </a:p>
                  </a:txBody>
                  <a:tcPr marL="68580" marR="68580" marT="0" marB="0"/>
                </a:tc>
                <a:tc hMerge="1">
                  <a:txBody>
                    <a:bodyPr/>
                    <a:lstStyle/>
                    <a:p>
                      <a:pPr marL="0" marR="0">
                        <a:lnSpc>
                          <a:spcPct val="115000"/>
                        </a:lnSpc>
                        <a:spcBef>
                          <a:spcPts val="0"/>
                        </a:spcBef>
                        <a:spcAft>
                          <a:spcPts val="0"/>
                        </a:spcAft>
                      </a:pPr>
                      <a:endParaRPr lang="en-US" sz="1800">
                        <a:effectLst/>
                        <a:latin typeface="Calibri"/>
                        <a:ea typeface="Calibri"/>
                        <a:cs typeface="Times New Roman"/>
                      </a:endParaRPr>
                    </a:p>
                  </a:txBody>
                  <a:tcPr marL="68580" marR="68580" marT="0" marB="0"/>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10006"/>
                  </a:ext>
                </a:extLst>
              </a:tr>
              <a:tr h="312821">
                <a:tc gridSpan="6">
                  <a:txBody>
                    <a:bodyPr/>
                    <a:lstStyle/>
                    <a:p>
                      <a:pPr marL="0" marR="0">
                        <a:lnSpc>
                          <a:spcPct val="115000"/>
                        </a:lnSpc>
                        <a:spcBef>
                          <a:spcPts val="0"/>
                        </a:spcBef>
                        <a:spcAft>
                          <a:spcPts val="0"/>
                        </a:spcAft>
                      </a:pPr>
                      <a:r>
                        <a:rPr lang="en-IN" sz="2000">
                          <a:effectLst/>
                        </a:rPr>
                        <a:t> </a:t>
                      </a:r>
                      <a:endParaRPr lang="en-US" sz="1800">
                        <a:effectLst/>
                        <a:latin typeface="Calibri"/>
                        <a:ea typeface="Calibri"/>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7"/>
                  </a:ext>
                </a:extLst>
              </a:tr>
              <a:tr h="625642">
                <a:tc>
                  <a:txBody>
                    <a:bodyPr/>
                    <a:lstStyle/>
                    <a:p>
                      <a:pPr marL="0" marR="0">
                        <a:lnSpc>
                          <a:spcPct val="115000"/>
                        </a:lnSpc>
                        <a:spcBef>
                          <a:spcPts val="0"/>
                        </a:spcBef>
                        <a:spcAft>
                          <a:spcPts val="0"/>
                        </a:spcAft>
                      </a:pPr>
                      <a:r>
                        <a:rPr lang="en-IN" sz="2000">
                          <a:effectLst/>
                        </a:rPr>
                        <a:t>1. </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IN" sz="2000">
                          <a:effectLst/>
                        </a:rPr>
                        <a:t>54B</a:t>
                      </a:r>
                      <a:endParaRPr lang="en-US" sz="1800">
                        <a:effectLst/>
                        <a:latin typeface="Calibri"/>
                        <a:ea typeface="Calibri"/>
                        <a:cs typeface="Times New Roman"/>
                      </a:endParaRPr>
                    </a:p>
                  </a:txBody>
                  <a:tcPr marL="68580" marR="68580" marT="0" marB="0"/>
                </a:tc>
                <a:tc gridSpan="3">
                  <a:txBody>
                    <a:bodyPr/>
                    <a:lstStyle/>
                    <a:p>
                      <a:pPr marL="0" marR="0">
                        <a:lnSpc>
                          <a:spcPct val="115000"/>
                        </a:lnSpc>
                        <a:spcBef>
                          <a:spcPts val="0"/>
                        </a:spcBef>
                        <a:spcAft>
                          <a:spcPts val="0"/>
                        </a:spcAft>
                      </a:pPr>
                      <a:r>
                        <a:rPr lang="en-IN" sz="2000" dirty="0">
                          <a:effectLst/>
                        </a:rPr>
                        <a:t>CIT </a:t>
                      </a:r>
                      <a:r>
                        <a:rPr lang="en-IN" sz="2000" dirty="0" err="1">
                          <a:effectLst/>
                        </a:rPr>
                        <a:t>vs</a:t>
                      </a:r>
                      <a:r>
                        <a:rPr lang="en-IN" sz="2000" dirty="0">
                          <a:effectLst/>
                        </a:rPr>
                        <a:t> </a:t>
                      </a:r>
                      <a:r>
                        <a:rPr lang="en-IN" sz="2000" dirty="0" err="1">
                          <a:effectLst/>
                        </a:rPr>
                        <a:t>Gurnam</a:t>
                      </a:r>
                      <a:r>
                        <a:rPr lang="en-IN" sz="2000" dirty="0">
                          <a:effectLst/>
                        </a:rPr>
                        <a:t> Singh (2010) 372 ITR 278 ( P &amp; H)</a:t>
                      </a:r>
                      <a:endParaRPr lang="en-US" sz="1800" dirty="0">
                        <a:effectLst/>
                        <a:latin typeface="Calibri"/>
                        <a:ea typeface="Calibri"/>
                        <a:cs typeface="Times New Roman"/>
                      </a:endParaRPr>
                    </a:p>
                  </a:txBody>
                  <a:tcPr marL="68580" marR="68580" marT="0" marB="0"/>
                </a:tc>
                <a:tc hMerge="1">
                  <a:txBody>
                    <a:bodyPr/>
                    <a:lstStyle/>
                    <a:p>
                      <a:pPr marL="0" marR="0">
                        <a:lnSpc>
                          <a:spcPct val="115000"/>
                        </a:lnSpc>
                        <a:spcBef>
                          <a:spcPts val="0"/>
                        </a:spcBef>
                        <a:spcAft>
                          <a:spcPts val="0"/>
                        </a:spcAft>
                      </a:pPr>
                      <a:endParaRPr lang="en-US" sz="1800">
                        <a:effectLst/>
                        <a:latin typeface="Calibri"/>
                        <a:ea typeface="Calibri"/>
                        <a:cs typeface="Times New Roman"/>
                      </a:endParaRPr>
                    </a:p>
                  </a:txBody>
                  <a:tcPr marL="68580" marR="68580" marT="0" marB="0"/>
                </a:tc>
                <a:tc hMerge="1">
                  <a:txBody>
                    <a:bodyPr/>
                    <a:lstStyle/>
                    <a:p>
                      <a:pPr marL="0" marR="0">
                        <a:lnSpc>
                          <a:spcPct val="115000"/>
                        </a:lnSpc>
                        <a:spcBef>
                          <a:spcPts val="0"/>
                        </a:spcBef>
                        <a:spcAft>
                          <a:spcPts val="0"/>
                        </a:spcAft>
                      </a:pPr>
                      <a:endParaRPr lang="en-US" sz="1800">
                        <a:effectLst/>
                        <a:latin typeface="Calibri"/>
                        <a:ea typeface="Calibri"/>
                        <a:cs typeface="Times New Roman"/>
                      </a:endParaRPr>
                    </a:p>
                  </a:txBody>
                  <a:tcPr marL="68580" marR="68580" marT="0" marB="0"/>
                </a:tc>
                <a:tc rowSpan="3">
                  <a:txBody>
                    <a:bodyPr/>
                    <a:lstStyle/>
                    <a:p>
                      <a:pPr marL="0" marR="0">
                        <a:lnSpc>
                          <a:spcPct val="115000"/>
                        </a:lnSpc>
                        <a:spcBef>
                          <a:spcPts val="0"/>
                        </a:spcBef>
                        <a:spcAft>
                          <a:spcPts val="0"/>
                        </a:spcAft>
                      </a:pPr>
                      <a:r>
                        <a:rPr lang="en-IN" sz="2000" dirty="0">
                          <a:effectLst/>
                        </a:rPr>
                        <a:t>JOINTLY IN NAME OF ASSESSEE AND RELATIVE</a:t>
                      </a:r>
                      <a:endParaRPr lang="en-US" sz="18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8"/>
                  </a:ext>
                </a:extLst>
              </a:tr>
              <a:tr h="625642">
                <a:tc>
                  <a:txBody>
                    <a:bodyPr/>
                    <a:lstStyle/>
                    <a:p>
                      <a:pPr marL="0" marR="0">
                        <a:lnSpc>
                          <a:spcPct val="115000"/>
                        </a:lnSpc>
                        <a:spcBef>
                          <a:spcPts val="0"/>
                        </a:spcBef>
                        <a:spcAft>
                          <a:spcPts val="0"/>
                        </a:spcAft>
                      </a:pPr>
                      <a:r>
                        <a:rPr lang="en-IN" sz="2000">
                          <a:effectLst/>
                        </a:rPr>
                        <a:t>2.</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IN" sz="2000">
                          <a:effectLst/>
                        </a:rPr>
                        <a:t>54F</a:t>
                      </a:r>
                      <a:endParaRPr lang="en-US" sz="1800">
                        <a:effectLst/>
                        <a:latin typeface="Calibri"/>
                        <a:ea typeface="Calibri"/>
                        <a:cs typeface="Times New Roman"/>
                      </a:endParaRPr>
                    </a:p>
                  </a:txBody>
                  <a:tcPr marL="68580" marR="68580" marT="0" marB="0"/>
                </a:tc>
                <a:tc gridSpan="3">
                  <a:txBody>
                    <a:bodyPr/>
                    <a:lstStyle/>
                    <a:p>
                      <a:pPr marL="0" marR="0">
                        <a:lnSpc>
                          <a:spcPct val="115000"/>
                        </a:lnSpc>
                        <a:spcBef>
                          <a:spcPts val="0"/>
                        </a:spcBef>
                        <a:spcAft>
                          <a:spcPts val="0"/>
                        </a:spcAft>
                      </a:pPr>
                      <a:r>
                        <a:rPr lang="en-IN" sz="2000">
                          <a:effectLst/>
                        </a:rPr>
                        <a:t>Ravinder Kumar Arora (2012) 21 taxmann.com 305 (Del.)</a:t>
                      </a:r>
                      <a:endParaRPr lang="en-US" sz="1800">
                        <a:effectLst/>
                        <a:latin typeface="Calibri"/>
                        <a:ea typeface="Calibri"/>
                        <a:cs typeface="Times New Roman"/>
                      </a:endParaRPr>
                    </a:p>
                  </a:txBody>
                  <a:tcPr marL="68580" marR="68580" marT="0" marB="0"/>
                </a:tc>
                <a:tc hMerge="1">
                  <a:txBody>
                    <a:bodyPr/>
                    <a:lstStyle/>
                    <a:p>
                      <a:pPr marL="0" marR="0">
                        <a:lnSpc>
                          <a:spcPct val="115000"/>
                        </a:lnSpc>
                        <a:spcBef>
                          <a:spcPts val="0"/>
                        </a:spcBef>
                        <a:spcAft>
                          <a:spcPts val="0"/>
                        </a:spcAft>
                      </a:pPr>
                      <a:endParaRPr lang="en-US" sz="1800">
                        <a:effectLst/>
                        <a:latin typeface="Calibri"/>
                        <a:ea typeface="Calibri"/>
                        <a:cs typeface="Times New Roman"/>
                      </a:endParaRPr>
                    </a:p>
                  </a:txBody>
                  <a:tcPr marL="68580" marR="68580" marT="0" marB="0"/>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10009"/>
                  </a:ext>
                </a:extLst>
              </a:tr>
              <a:tr h="625642">
                <a:tc>
                  <a:txBody>
                    <a:bodyPr/>
                    <a:lstStyle/>
                    <a:p>
                      <a:pPr marL="0" marR="0">
                        <a:lnSpc>
                          <a:spcPct val="115000"/>
                        </a:lnSpc>
                        <a:spcBef>
                          <a:spcPts val="0"/>
                        </a:spcBef>
                        <a:spcAft>
                          <a:spcPts val="0"/>
                        </a:spcAft>
                      </a:pPr>
                      <a:r>
                        <a:rPr lang="en-IN" sz="2000">
                          <a:effectLst/>
                        </a:rPr>
                        <a:t>3.</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IN" sz="2000">
                          <a:effectLst/>
                        </a:rPr>
                        <a:t>54, 54EC</a:t>
                      </a:r>
                      <a:endParaRPr lang="en-US" sz="1800">
                        <a:effectLst/>
                        <a:latin typeface="Calibri"/>
                        <a:ea typeface="Calibri"/>
                        <a:cs typeface="Times New Roman"/>
                      </a:endParaRPr>
                    </a:p>
                  </a:txBody>
                  <a:tcPr marL="68580" marR="68580" marT="0" marB="0"/>
                </a:tc>
                <a:tc gridSpan="3">
                  <a:txBody>
                    <a:bodyPr/>
                    <a:lstStyle/>
                    <a:p>
                      <a:pPr marL="0" marR="0">
                        <a:lnSpc>
                          <a:spcPct val="115000"/>
                        </a:lnSpc>
                        <a:spcBef>
                          <a:spcPts val="0"/>
                        </a:spcBef>
                        <a:spcAft>
                          <a:spcPts val="0"/>
                        </a:spcAft>
                      </a:pPr>
                      <a:r>
                        <a:rPr lang="en-IN" sz="2000" dirty="0">
                          <a:effectLst/>
                        </a:rPr>
                        <a:t>DIT </a:t>
                      </a:r>
                      <a:r>
                        <a:rPr lang="en-IN" sz="2000" dirty="0" err="1">
                          <a:effectLst/>
                        </a:rPr>
                        <a:t>vs</a:t>
                      </a:r>
                      <a:r>
                        <a:rPr lang="en-IN" sz="2000" dirty="0">
                          <a:effectLst/>
                        </a:rPr>
                        <a:t> </a:t>
                      </a:r>
                      <a:r>
                        <a:rPr lang="en-IN" sz="2000" dirty="0" err="1">
                          <a:effectLst/>
                        </a:rPr>
                        <a:t>Mrs.</a:t>
                      </a:r>
                      <a:r>
                        <a:rPr lang="en-IN" sz="2000" dirty="0">
                          <a:effectLst/>
                        </a:rPr>
                        <a:t> Jennifer </a:t>
                      </a:r>
                      <a:r>
                        <a:rPr lang="en-IN" sz="2000" dirty="0" err="1">
                          <a:effectLst/>
                        </a:rPr>
                        <a:t>Bhide</a:t>
                      </a:r>
                      <a:r>
                        <a:rPr lang="en-IN" sz="2000" dirty="0">
                          <a:effectLst/>
                        </a:rPr>
                        <a:t> 15 taxmann.com 82 (</a:t>
                      </a:r>
                      <a:r>
                        <a:rPr lang="en-IN" sz="2000" dirty="0" err="1">
                          <a:effectLst/>
                        </a:rPr>
                        <a:t>Kar</a:t>
                      </a:r>
                      <a:r>
                        <a:rPr lang="en-IN" sz="2000" dirty="0">
                          <a:effectLst/>
                        </a:rPr>
                        <a:t>.)</a:t>
                      </a:r>
                      <a:endParaRPr lang="en-US" sz="1800" dirty="0">
                        <a:effectLst/>
                        <a:latin typeface="Calibri"/>
                        <a:ea typeface="Calibri"/>
                        <a:cs typeface="Times New Roman"/>
                      </a:endParaRPr>
                    </a:p>
                  </a:txBody>
                  <a:tcPr marL="68580" marR="68580" marT="0" marB="0"/>
                </a:tc>
                <a:tc hMerge="1">
                  <a:txBody>
                    <a:bodyPr/>
                    <a:lstStyle/>
                    <a:p>
                      <a:pPr marL="0" marR="0">
                        <a:lnSpc>
                          <a:spcPct val="115000"/>
                        </a:lnSpc>
                        <a:spcBef>
                          <a:spcPts val="0"/>
                        </a:spcBef>
                        <a:spcAft>
                          <a:spcPts val="0"/>
                        </a:spcAft>
                      </a:pPr>
                      <a:endParaRPr lang="en-US" sz="1800" dirty="0">
                        <a:effectLst/>
                        <a:latin typeface="Calibri"/>
                        <a:ea typeface="Calibri"/>
                        <a:cs typeface="Times New Roman"/>
                      </a:endParaRPr>
                    </a:p>
                  </a:txBody>
                  <a:tcPr marL="68580" marR="68580" marT="0" marB="0"/>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10010"/>
                  </a:ext>
                </a:extLst>
              </a:tr>
            </a:tbl>
          </a:graphicData>
        </a:graphic>
      </p:graphicFrame>
    </p:spTree>
    <p:extLst>
      <p:ext uri="{BB962C8B-B14F-4D97-AF65-F5344CB8AC3E}">
        <p14:creationId xmlns:p14="http://schemas.microsoft.com/office/powerpoint/2010/main" val="26587427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Against the assessee</a:t>
            </a:r>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2125877053"/>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209224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endParaRPr lang="en-IN" sz="4000" dirty="0"/>
          </a:p>
          <a:p>
            <a:pPr algn="ctr">
              <a:buNone/>
            </a:pPr>
            <a:r>
              <a:rPr lang="en-US" sz="4000" dirty="0"/>
              <a:t>Whether section 54EC benefit be claimed in respect of transfer of building/ plant etc. which are depreciable assets?</a:t>
            </a:r>
            <a:endParaRPr lang="en-IN" sz="4000" dirty="0"/>
          </a:p>
        </p:txBody>
      </p:sp>
    </p:spTree>
    <p:extLst>
      <p:ext uri="{BB962C8B-B14F-4D97-AF65-F5344CB8AC3E}">
        <p14:creationId xmlns:p14="http://schemas.microsoft.com/office/powerpoint/2010/main" val="40662589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Depreciable Assets</a:t>
            </a:r>
          </a:p>
        </p:txBody>
      </p:sp>
      <p:graphicFrame>
        <p:nvGraphicFramePr>
          <p:cNvPr id="4" name="Content Placeholder 3"/>
          <p:cNvGraphicFramePr>
            <a:graphicFrameLocks noGrp="1"/>
          </p:cNvGraphicFramePr>
          <p:nvPr>
            <p:ph idx="1"/>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744448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Exemption on Depreciable Assets</a:t>
            </a:r>
          </a:p>
        </p:txBody>
      </p:sp>
      <p:graphicFrame>
        <p:nvGraphicFramePr>
          <p:cNvPr id="4" name="Content Placeholder 3"/>
          <p:cNvGraphicFramePr>
            <a:graphicFrameLocks noGrp="1"/>
          </p:cNvGraphicFramePr>
          <p:nvPr>
            <p:ph idx="1"/>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144279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133108907"/>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72460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Consequences</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520711104"/>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346431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endParaRPr lang="en-IN" sz="4000" dirty="0"/>
          </a:p>
          <a:p>
            <a:pPr algn="ctr">
              <a:buNone/>
            </a:pPr>
            <a:r>
              <a:rPr lang="en-US" sz="4000" dirty="0"/>
              <a:t>Whether assessee could invest in construction of new house within due date u/s. 139(4)?</a:t>
            </a:r>
            <a:endParaRPr lang="en-IN" sz="4000" dirty="0"/>
          </a:p>
          <a:p>
            <a:pPr algn="ctr">
              <a:buNone/>
            </a:pPr>
            <a:endParaRPr lang="en-IN" dirty="0"/>
          </a:p>
        </p:txBody>
      </p:sp>
      <p:sp>
        <p:nvSpPr>
          <p:cNvPr id="4" name="Title 3"/>
          <p:cNvSpPr>
            <a:spLocks noGrp="1"/>
          </p:cNvSpPr>
          <p:nvPr>
            <p:ph type="title"/>
          </p:nvPr>
        </p:nvSpPr>
        <p:spPr/>
        <p:txBody>
          <a:bodyPr/>
          <a:lstStyle/>
          <a:p>
            <a:endParaRPr lang="en-US"/>
          </a:p>
        </p:txBody>
      </p:sp>
    </p:spTree>
    <p:extLst>
      <p:ext uri="{BB962C8B-B14F-4D97-AF65-F5344CB8AC3E}">
        <p14:creationId xmlns:p14="http://schemas.microsoft.com/office/powerpoint/2010/main" val="5932563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quarter" idx="1"/>
            <p:extLst>
              <p:ext uri="{D42A27DB-BD31-4B8C-83A1-F6EECF244321}">
                <p14:modId xmlns:p14="http://schemas.microsoft.com/office/powerpoint/2010/main" val="1762187107"/>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360831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endParaRPr lang="en-IN" sz="4000" dirty="0"/>
          </a:p>
          <a:p>
            <a:pPr algn="ctr">
              <a:buNone/>
            </a:pPr>
            <a:r>
              <a:rPr lang="en-US" sz="4000" dirty="0"/>
              <a:t>If the assessee files return and claims full value of consideration as the actual consideration, whether u/s. 143(1), department can made adjustment to adopt stamp value?</a:t>
            </a:r>
            <a:endParaRPr lang="en-IN" sz="4000" dirty="0"/>
          </a:p>
        </p:txBody>
      </p:sp>
      <p:sp>
        <p:nvSpPr>
          <p:cNvPr id="4" name="Title 3"/>
          <p:cNvSpPr>
            <a:spLocks noGrp="1"/>
          </p:cNvSpPr>
          <p:nvPr>
            <p:ph type="title"/>
          </p:nvPr>
        </p:nvSpPr>
        <p:spPr/>
        <p:txBody>
          <a:bodyPr/>
          <a:lstStyle/>
          <a:p>
            <a:endParaRPr lang="en-US"/>
          </a:p>
        </p:txBody>
      </p:sp>
    </p:spTree>
    <p:extLst>
      <p:ext uri="{BB962C8B-B14F-4D97-AF65-F5344CB8AC3E}">
        <p14:creationId xmlns:p14="http://schemas.microsoft.com/office/powerpoint/2010/main" val="18215246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233397478"/>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98590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endParaRPr lang="en-IN" sz="3600" dirty="0"/>
          </a:p>
          <a:p>
            <a:pPr algn="ctr">
              <a:buNone/>
            </a:pPr>
            <a:r>
              <a:rPr lang="en-US" sz="3600" dirty="0"/>
              <a:t>If the assessee files return and claims full value of consideration as the actual consideration, will it be relevant for the Assessing Officer during assessment to make reference to the valuation officer?</a:t>
            </a:r>
            <a:endParaRPr lang="en-IN" sz="3600" dirty="0"/>
          </a:p>
        </p:txBody>
      </p:sp>
      <p:sp>
        <p:nvSpPr>
          <p:cNvPr id="4" name="Title 3"/>
          <p:cNvSpPr>
            <a:spLocks noGrp="1"/>
          </p:cNvSpPr>
          <p:nvPr>
            <p:ph type="title"/>
          </p:nvPr>
        </p:nvSpPr>
        <p:spPr/>
        <p:txBody>
          <a:bodyPr/>
          <a:lstStyle/>
          <a:p>
            <a:endParaRPr lang="en-US"/>
          </a:p>
        </p:txBody>
      </p:sp>
    </p:spTree>
    <p:extLst>
      <p:ext uri="{BB962C8B-B14F-4D97-AF65-F5344CB8AC3E}">
        <p14:creationId xmlns:p14="http://schemas.microsoft.com/office/powerpoint/2010/main" val="9037907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850133231"/>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477946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endParaRPr lang="en-IN" sz="4000" dirty="0"/>
          </a:p>
          <a:p>
            <a:pPr algn="ctr">
              <a:buNone/>
            </a:pPr>
            <a:r>
              <a:rPr lang="en-US" sz="4000" dirty="0"/>
              <a:t>Whether section 50C applies when the “building” which is under construction is transferred?</a:t>
            </a:r>
            <a:endParaRPr lang="en-IN" sz="4000" dirty="0"/>
          </a:p>
        </p:txBody>
      </p:sp>
      <p:sp>
        <p:nvSpPr>
          <p:cNvPr id="4" name="Title 3"/>
          <p:cNvSpPr>
            <a:spLocks noGrp="1"/>
          </p:cNvSpPr>
          <p:nvPr>
            <p:ph type="title"/>
          </p:nvPr>
        </p:nvSpPr>
        <p:spPr/>
        <p:txBody>
          <a:bodyPr/>
          <a:lstStyle/>
          <a:p>
            <a:endParaRPr lang="en-US"/>
          </a:p>
        </p:txBody>
      </p:sp>
    </p:spTree>
    <p:extLst>
      <p:ext uri="{BB962C8B-B14F-4D97-AF65-F5344CB8AC3E}">
        <p14:creationId xmlns:p14="http://schemas.microsoft.com/office/powerpoint/2010/main" val="26923433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pPr lvl="0"/>
            <a:r>
              <a:rPr lang="en-US" dirty="0"/>
              <a:t>Section 50C applies on transfer of “land or building or both”. </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39107428"/>
              </p:ext>
            </p:extLst>
          </p:nvPr>
        </p:nvGraphicFramePr>
        <p:xfrm>
          <a:off x="457200" y="1219200"/>
          <a:ext cx="8229600" cy="493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052193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5804" y="1600200"/>
            <a:ext cx="8229600" cy="4525963"/>
          </a:xfrm>
        </p:spPr>
        <p:txBody>
          <a:bodyPr>
            <a:normAutofit/>
          </a:bodyPr>
          <a:lstStyle/>
          <a:p>
            <a:pPr algn="ctr">
              <a:buNone/>
            </a:pPr>
            <a:r>
              <a:rPr lang="en-US" sz="6600" dirty="0"/>
              <a:t>Section 50C vs 54F ?</a:t>
            </a:r>
            <a:endParaRPr lang="en-IN" sz="6600" dirty="0"/>
          </a:p>
        </p:txBody>
      </p:sp>
      <p:sp>
        <p:nvSpPr>
          <p:cNvPr id="4" name="Title 3"/>
          <p:cNvSpPr>
            <a:spLocks noGrp="1"/>
          </p:cNvSpPr>
          <p:nvPr>
            <p:ph type="title"/>
          </p:nvPr>
        </p:nvSpPr>
        <p:spPr/>
        <p:txBody>
          <a:bodyPr/>
          <a:lstStyle/>
          <a:p>
            <a:endParaRPr lang="en-US"/>
          </a:p>
        </p:txBody>
      </p:sp>
    </p:spTree>
    <p:extLst>
      <p:ext uri="{BB962C8B-B14F-4D97-AF65-F5344CB8AC3E}">
        <p14:creationId xmlns:p14="http://schemas.microsoft.com/office/powerpoint/2010/main" val="4532043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457200" y="1219200"/>
            <a:ext cx="8229600" cy="5257800"/>
          </a:xfrm>
        </p:spPr>
        <p:txBody>
          <a:bodyPr>
            <a:normAutofit fontScale="85000" lnSpcReduction="10000"/>
          </a:bodyPr>
          <a:lstStyle/>
          <a:p>
            <a:pPr algn="just">
              <a:lnSpc>
                <a:spcPct val="200000"/>
              </a:lnSpc>
            </a:pPr>
            <a:r>
              <a:rPr lang="en-US" dirty="0"/>
              <a:t>As per section 50C, the full value of consideration, “for the purposes of section 48”, shall be deemed to by the stamp value. The fiction is limited to section 48. U/s. 54F, the assessee investment is to be made of net consideration, which is the “full value of consideration” received or accruing as a result of transfer of the capital asset as reduced by any expenditure incurred wholly and exclusively in connection with such transfer. </a:t>
            </a:r>
          </a:p>
        </p:txBody>
      </p:sp>
    </p:spTree>
    <p:extLst>
      <p:ext uri="{BB962C8B-B14F-4D97-AF65-F5344CB8AC3E}">
        <p14:creationId xmlns:p14="http://schemas.microsoft.com/office/powerpoint/2010/main" val="1082765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Registration relates back to execution date of agreement</a:t>
            </a:r>
          </a:p>
        </p:txBody>
      </p:sp>
      <p:sp>
        <p:nvSpPr>
          <p:cNvPr id="3" name="Content Placeholder 2"/>
          <p:cNvSpPr>
            <a:spLocks noGrp="1"/>
          </p:cNvSpPr>
          <p:nvPr>
            <p:ph sz="quarter" idx="1"/>
          </p:nvPr>
        </p:nvSpPr>
        <p:spPr/>
        <p:txBody>
          <a:bodyPr>
            <a:normAutofit lnSpcReduction="10000"/>
          </a:bodyPr>
          <a:lstStyle/>
          <a:p>
            <a:pPr algn="just"/>
            <a:r>
              <a:rPr lang="en-US" dirty="0">
                <a:hlinkClick r:id="rId2"/>
              </a:rPr>
              <a:t>Section 47</a:t>
            </a:r>
            <a:r>
              <a:rPr lang="en-US" dirty="0"/>
              <a:t> of the Registration Act, 1908, a registered document shall relate back to the date on which it is executed and not from the date on which it has been so registered.</a:t>
            </a:r>
          </a:p>
          <a:p>
            <a:pPr algn="just"/>
            <a:r>
              <a:rPr lang="en-US" i="1" dirty="0" err="1"/>
              <a:t>Jitendra</a:t>
            </a:r>
            <a:r>
              <a:rPr lang="en-US" i="1" dirty="0"/>
              <a:t> Mohan </a:t>
            </a:r>
            <a:r>
              <a:rPr lang="en-US" dirty="0"/>
              <a:t>v. </a:t>
            </a:r>
            <a:r>
              <a:rPr lang="en-US" i="1" dirty="0"/>
              <a:t>ITO </a:t>
            </a:r>
            <a:r>
              <a:rPr lang="en-US" u="sng" dirty="0">
                <a:hlinkClick r:id="rId3"/>
              </a:rPr>
              <a:t>[2007] 11 SOT 594 (Delhi)</a:t>
            </a:r>
            <a:r>
              <a:rPr lang="en-US" dirty="0"/>
              <a:t>, it has been held that it is the date of allotment which is relevant for the purpose of computing a holding period and not the date of registration of conveyance deed ; that section 47 of the Registration Act lays down that registration of a document operates retrospectively </a:t>
            </a:r>
          </a:p>
          <a:p>
            <a:pPr algn="just"/>
            <a:r>
              <a:rPr lang="en-US" i="1" dirty="0" err="1"/>
              <a:t>Gurbax</a:t>
            </a:r>
            <a:r>
              <a:rPr lang="en-US" i="1" dirty="0"/>
              <a:t> Singh</a:t>
            </a:r>
            <a:r>
              <a:rPr lang="en-US" dirty="0"/>
              <a:t> v. </a:t>
            </a:r>
            <a:r>
              <a:rPr lang="en-US" i="1" dirty="0" err="1"/>
              <a:t>Kartar</a:t>
            </a:r>
            <a:r>
              <a:rPr lang="en-US" i="1" dirty="0"/>
              <a:t> Singh </a:t>
            </a:r>
            <a:r>
              <a:rPr lang="en-US" u="sng" dirty="0">
                <a:hlinkClick r:id="rId4"/>
              </a:rPr>
              <a:t>[2002] 254 ITR 112 (SC)</a:t>
            </a:r>
            <a:r>
              <a:rPr lang="en-US" dirty="0"/>
              <a:t>, it has been held that registration of a document would relate back to the date of its execution</a:t>
            </a:r>
          </a:p>
        </p:txBody>
      </p:sp>
    </p:spTree>
    <p:extLst>
      <p:ext uri="{BB962C8B-B14F-4D97-AF65-F5344CB8AC3E}">
        <p14:creationId xmlns:p14="http://schemas.microsoft.com/office/powerpoint/2010/main" val="418471274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a:lnSpc>
                <a:spcPct val="200000"/>
              </a:lnSpc>
            </a:pPr>
            <a:r>
              <a:rPr lang="en-US" dirty="0"/>
              <a:t>A direct judgment in the </a:t>
            </a:r>
            <a:r>
              <a:rPr lang="en-US" dirty="0" err="1"/>
              <a:t>favour</a:t>
            </a:r>
            <a:r>
              <a:rPr lang="en-US" dirty="0"/>
              <a:t> of assessee was given in the case of </a:t>
            </a:r>
            <a:r>
              <a:rPr lang="en-US" i="1" dirty="0" err="1"/>
              <a:t>Gyan</a:t>
            </a:r>
            <a:r>
              <a:rPr lang="en-US" i="1" dirty="0"/>
              <a:t> Chand </a:t>
            </a:r>
            <a:r>
              <a:rPr lang="en-US" i="1" dirty="0" err="1"/>
              <a:t>Batra</a:t>
            </a:r>
            <a:r>
              <a:rPr lang="en-US" i="1" dirty="0"/>
              <a:t> 133 TTJ 482 (</a:t>
            </a:r>
            <a:r>
              <a:rPr lang="en-US" i="1" dirty="0" err="1"/>
              <a:t>Jp</a:t>
            </a:r>
            <a:r>
              <a:rPr lang="en-US" i="1" dirty="0"/>
              <a:t>.); Mohammed </a:t>
            </a:r>
            <a:r>
              <a:rPr lang="en-US" i="1" dirty="0" err="1"/>
              <a:t>Shoib</a:t>
            </a:r>
            <a:r>
              <a:rPr lang="en-US" i="1" dirty="0"/>
              <a:t> 29 DTR 306: 127 TTJ 459(Luck); DCIT </a:t>
            </a:r>
            <a:r>
              <a:rPr lang="en-US" i="1" dirty="0" err="1"/>
              <a:t>vs</a:t>
            </a:r>
            <a:r>
              <a:rPr lang="en-US" i="1" dirty="0"/>
              <a:t> Dr. </a:t>
            </a:r>
            <a:r>
              <a:rPr lang="en-US" i="1" dirty="0" err="1"/>
              <a:t>Chalasani</a:t>
            </a:r>
            <a:r>
              <a:rPr lang="en-US" i="1" dirty="0"/>
              <a:t> </a:t>
            </a:r>
            <a:r>
              <a:rPr lang="en-US" i="1" dirty="0" err="1"/>
              <a:t>Mallikarjuna</a:t>
            </a:r>
            <a:r>
              <a:rPr lang="en-US" i="1" dirty="0"/>
              <a:t> </a:t>
            </a:r>
            <a:r>
              <a:rPr lang="en-US" i="1" dirty="0" err="1"/>
              <a:t>Rao</a:t>
            </a:r>
            <a:r>
              <a:rPr lang="en-US" i="1" dirty="0"/>
              <a:t> 75 taxmann.com 270 (</a:t>
            </a:r>
            <a:r>
              <a:rPr lang="en-US" i="1" dirty="0" err="1"/>
              <a:t>Vishak</a:t>
            </a:r>
            <a:r>
              <a:rPr lang="en-US" i="1" dirty="0"/>
              <a:t>.); Raj </a:t>
            </a:r>
            <a:r>
              <a:rPr lang="en-US" i="1" dirty="0" err="1"/>
              <a:t>Babbar</a:t>
            </a:r>
            <a:r>
              <a:rPr lang="en-US" i="1" dirty="0"/>
              <a:t> 29 taxmann.com 11 (Mum.)</a:t>
            </a:r>
            <a:r>
              <a:rPr lang="en-US" dirty="0"/>
              <a:t> applying the above analogy.</a:t>
            </a:r>
            <a:r>
              <a:rPr lang="en-US" u="sng" dirty="0"/>
              <a:t> </a:t>
            </a:r>
          </a:p>
          <a:p>
            <a:pPr>
              <a:lnSpc>
                <a:spcPct val="200000"/>
              </a:lnSpc>
            </a:pPr>
            <a:r>
              <a:rPr lang="en-US" u="sng" dirty="0" err="1"/>
              <a:t>Dhanveer</a:t>
            </a:r>
            <a:r>
              <a:rPr lang="en-US" u="sng" dirty="0"/>
              <a:t> Singh </a:t>
            </a:r>
            <a:r>
              <a:rPr lang="en-US" u="sng" dirty="0" err="1"/>
              <a:t>Gambhir</a:t>
            </a:r>
            <a:r>
              <a:rPr lang="en-US" u="sng" dirty="0"/>
              <a:t> (ITAT Indore)</a:t>
            </a:r>
            <a:endParaRPr lang="en-US" dirty="0"/>
          </a:p>
          <a:p>
            <a:pPr marL="0" indent="0">
              <a:lnSpc>
                <a:spcPct val="200000"/>
              </a:lnSpc>
              <a:buNone/>
            </a:pPr>
            <a:endParaRPr lang="en-US" dirty="0"/>
          </a:p>
        </p:txBody>
      </p:sp>
    </p:spTree>
    <p:extLst>
      <p:ext uri="{BB962C8B-B14F-4D97-AF65-F5344CB8AC3E}">
        <p14:creationId xmlns:p14="http://schemas.microsoft.com/office/powerpoint/2010/main" val="136678790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54 </a:t>
            </a:r>
            <a:r>
              <a:rPr lang="en-US" sz="2400" dirty="0"/>
              <a:t>(Amendment from AY 20-21)</a:t>
            </a:r>
            <a:endParaRPr lang="en-US" dirty="0"/>
          </a:p>
        </p:txBody>
      </p:sp>
      <p:sp>
        <p:nvSpPr>
          <p:cNvPr id="3" name="Content Placeholder 2"/>
          <p:cNvSpPr>
            <a:spLocks noGrp="1"/>
          </p:cNvSpPr>
          <p:nvPr>
            <p:ph sz="quarter" idx="1"/>
          </p:nvPr>
        </p:nvSpPr>
        <p:spPr/>
        <p:txBody>
          <a:bodyPr>
            <a:normAutofit fontScale="92500" lnSpcReduction="10000"/>
          </a:bodyPr>
          <a:lstStyle/>
          <a:p>
            <a:r>
              <a:rPr lang="en-US" i="1" dirty="0"/>
              <a:t>Provided that where the amount of the </a:t>
            </a:r>
            <a:r>
              <a:rPr lang="en-US" b="1" i="1" u="sng" dirty="0"/>
              <a:t>capital gain does not exceed two </a:t>
            </a:r>
            <a:r>
              <a:rPr lang="en-US" b="1" i="1" u="sng" dirty="0" err="1"/>
              <a:t>crore</a:t>
            </a:r>
            <a:r>
              <a:rPr lang="en-US" b="1" i="1" u="sng" dirty="0"/>
              <a:t> rupees</a:t>
            </a:r>
            <a:r>
              <a:rPr lang="en-US" i="1" dirty="0"/>
              <a:t>, the </a:t>
            </a:r>
            <a:r>
              <a:rPr lang="en-US" i="1" dirty="0" err="1"/>
              <a:t>assessee</a:t>
            </a:r>
            <a:r>
              <a:rPr lang="en-US" i="1" dirty="0"/>
              <a:t> may, at his option, purchase or construct </a:t>
            </a:r>
            <a:r>
              <a:rPr lang="en-US" b="1" i="1" u="sng" dirty="0"/>
              <a:t>two residential houses </a:t>
            </a:r>
            <a:r>
              <a:rPr lang="en-US" i="1" dirty="0"/>
              <a:t>in India, and where such option has been exercised,—</a:t>
            </a:r>
          </a:p>
          <a:p>
            <a:r>
              <a:rPr lang="en-US" i="1" dirty="0"/>
              <a:t>(a)	 the provisions of this sub-section shall have effect as if for the words "one residential house in India", the words "two residential houses in India" had been substituted;</a:t>
            </a:r>
          </a:p>
          <a:p>
            <a:r>
              <a:rPr lang="en-US" i="1" dirty="0"/>
              <a:t>(b)	 any reference in this sub-section and sub-section (2) to "new asset" shall be construed as a reference to the two residential houses in India:</a:t>
            </a:r>
          </a:p>
          <a:p>
            <a:r>
              <a:rPr lang="en-US" i="1" dirty="0"/>
              <a:t>Provided further that where during any assessment year, the </a:t>
            </a:r>
            <a:r>
              <a:rPr lang="en-US" b="1" i="1" u="sng" dirty="0" err="1"/>
              <a:t>assessee</a:t>
            </a:r>
            <a:r>
              <a:rPr lang="en-US" b="1" i="1" u="sng" dirty="0"/>
              <a:t> has exercised the option </a:t>
            </a:r>
            <a:r>
              <a:rPr lang="en-US" i="1" dirty="0"/>
              <a:t>referred to in the first proviso, he </a:t>
            </a:r>
            <a:r>
              <a:rPr lang="en-US" b="1" i="1" u="sng" dirty="0"/>
              <a:t>shall not be subsequently entitled </a:t>
            </a:r>
            <a:r>
              <a:rPr lang="en-US" i="1" dirty="0"/>
              <a:t>to exercise the option for the same or any other assessment year.</a:t>
            </a:r>
          </a:p>
        </p:txBody>
      </p:sp>
    </p:spTree>
    <p:extLst>
      <p:ext uri="{BB962C8B-B14F-4D97-AF65-F5344CB8AC3E}">
        <p14:creationId xmlns:p14="http://schemas.microsoft.com/office/powerpoint/2010/main" val="409286741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54EC</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588600941"/>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8258102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lstStyle/>
          <a:p>
            <a:r>
              <a:rPr lang="en-IN" dirty="0"/>
              <a:t>If &amp; Buts</a:t>
            </a:r>
          </a:p>
        </p:txBody>
      </p:sp>
      <p:pic>
        <p:nvPicPr>
          <p:cNvPr id="3" name="Picture 2" descr="download (1).jpg"/>
          <p:cNvPicPr>
            <a:picLocks noChangeAspect="1"/>
          </p:cNvPicPr>
          <p:nvPr/>
        </p:nvPicPr>
        <p:blipFill>
          <a:blip r:embed="rId2"/>
          <a:stretch>
            <a:fillRect/>
          </a:stretch>
        </p:blipFill>
        <p:spPr>
          <a:xfrm>
            <a:off x="1676400" y="2233612"/>
            <a:ext cx="5333999" cy="3252788"/>
          </a:xfrm>
          <a:prstGeom prst="rect">
            <a:avLst/>
          </a:prstGeom>
        </p:spPr>
      </p:pic>
    </p:spTree>
    <p:extLst>
      <p:ext uri="{BB962C8B-B14F-4D97-AF65-F5344CB8AC3E}">
        <p14:creationId xmlns:p14="http://schemas.microsoft.com/office/powerpoint/2010/main" val="3154078378"/>
      </p:ext>
    </p:extLst>
  </p:cSld>
  <p:clrMapOvr>
    <a:masterClrMapping/>
  </p:clrMapOvr>
  <p:transition>
    <p:newsflash/>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4294967295"/>
          </p:nvPr>
        </p:nvSpPr>
        <p:spPr>
          <a:xfrm>
            <a:off x="0" y="1219200"/>
            <a:ext cx="8229600" cy="4937125"/>
          </a:xfrm>
        </p:spPr>
        <p:txBody>
          <a:bodyPr>
            <a:normAutofit/>
          </a:bodyPr>
          <a:lstStyle/>
          <a:p>
            <a:pPr algn="ctr"/>
            <a:r>
              <a:rPr lang="en-US" sz="9600" dirty="0"/>
              <a:t>Thank you</a:t>
            </a:r>
          </a:p>
          <a:p>
            <a:pPr algn="ctr"/>
            <a:endParaRPr lang="en-US" sz="2000" b="1" dirty="0"/>
          </a:p>
          <a:p>
            <a:pPr algn="ctr"/>
            <a:r>
              <a:rPr lang="en-US" sz="2400" b="1" dirty="0"/>
              <a:t>CA. </a:t>
            </a:r>
            <a:r>
              <a:rPr lang="en-US" sz="2400" b="1" dirty="0" err="1"/>
              <a:t>Pankaj</a:t>
            </a:r>
            <a:r>
              <a:rPr lang="en-US" sz="2400" b="1" dirty="0"/>
              <a:t> Shah</a:t>
            </a:r>
          </a:p>
          <a:p>
            <a:pPr algn="ctr"/>
            <a:r>
              <a:rPr lang="en-US" sz="2800" dirty="0">
                <a:hlinkClick r:id="rId2"/>
              </a:rPr>
              <a:t>pankajgshah@gmail.com</a:t>
            </a:r>
            <a:r>
              <a:rPr lang="en-US" sz="2800" dirty="0"/>
              <a:t>, </a:t>
            </a:r>
          </a:p>
          <a:p>
            <a:pPr algn="ctr"/>
            <a:r>
              <a:rPr lang="en-US" sz="2800" dirty="0"/>
              <a:t>9691893040</a:t>
            </a:r>
            <a:endParaRPr lang="en-US" sz="2000" dirty="0"/>
          </a:p>
          <a:p>
            <a:pPr algn="ctr"/>
            <a:endParaRPr lang="en-US" sz="2000" dirty="0"/>
          </a:p>
        </p:txBody>
      </p:sp>
    </p:spTree>
    <p:extLst>
      <p:ext uri="{BB962C8B-B14F-4D97-AF65-F5344CB8AC3E}">
        <p14:creationId xmlns:p14="http://schemas.microsoft.com/office/powerpoint/2010/main" val="16231415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Date of acquisition for holding period</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635734865"/>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65193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50C Tolerance band</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047923180"/>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1299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533400"/>
            <a:ext cx="8229600" cy="990600"/>
          </a:xfrm>
          <a:prstGeom prst="rect">
            <a:avLst/>
          </a:prstGeom>
        </p:spPr>
        <p:txBody>
          <a:bodyPr/>
          <a:lstStyle>
            <a:lvl1pPr algn="l" rtl="0" eaLnBrk="1" latinLnBrk="0" hangingPunct="1">
              <a:spcBef>
                <a:spcPct val="0"/>
              </a:spcBef>
              <a:buNone/>
              <a:defRPr kumimoji="0" sz="3200" kern="1200">
                <a:solidFill>
                  <a:schemeClr val="tx2"/>
                </a:solidFill>
                <a:latin typeface="+mj-lt"/>
                <a:ea typeface="+mj-ea"/>
                <a:cs typeface="+mj-cs"/>
              </a:defRPr>
            </a:lvl1pPr>
          </a:lstStyle>
          <a:p>
            <a:r>
              <a:rPr lang="en-US"/>
              <a:t>Indexed COA in Gift/Inheritance</a:t>
            </a:r>
            <a:endParaRPr lang="en-US" dirty="0"/>
          </a:p>
        </p:txBody>
      </p:sp>
      <p:graphicFrame>
        <p:nvGraphicFramePr>
          <p:cNvPr id="3" name="Content Placeholder 3"/>
          <p:cNvGraphicFramePr>
            <a:graphicFrameLocks/>
          </p:cNvGraphicFramePr>
          <p:nvPr>
            <p:extLst>
              <p:ext uri="{D42A27DB-BD31-4B8C-83A1-F6EECF244321}">
                <p14:modId xmlns:p14="http://schemas.microsoft.com/office/powerpoint/2010/main" val="4220572256"/>
              </p:ext>
            </p:extLst>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1305610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313</TotalTime>
  <Words>3724</Words>
  <Application>Microsoft Office PowerPoint</Application>
  <PresentationFormat>On-screen Show (4:3)</PresentationFormat>
  <Paragraphs>332</Paragraphs>
  <Slides>64</Slides>
  <Notes>1</Notes>
  <HiddenSlides>0</HiddenSlides>
  <MMClips>0</MMClips>
  <ScaleCrop>false</ScaleCrop>
  <HeadingPairs>
    <vt:vector size="4" baseType="variant">
      <vt:variant>
        <vt:lpstr>Theme</vt:lpstr>
      </vt:variant>
      <vt:variant>
        <vt:i4>1</vt:i4>
      </vt:variant>
      <vt:variant>
        <vt:lpstr>Slide Titles</vt:lpstr>
      </vt:variant>
      <vt:variant>
        <vt:i4>64</vt:i4>
      </vt:variant>
    </vt:vector>
  </HeadingPairs>
  <TitlesOfParts>
    <vt:vector size="65" baseType="lpstr">
      <vt:lpstr>Origin</vt:lpstr>
      <vt:lpstr>Critical issues in Capital Gains under Income tax Act</vt:lpstr>
      <vt:lpstr>PowerPoint Presentation</vt:lpstr>
      <vt:lpstr>“transfer”</vt:lpstr>
      <vt:lpstr>​CIT vs. BalbirSinghMaini 398 ITR 531(SC)​</vt:lpstr>
      <vt:lpstr>Consequences</vt:lpstr>
      <vt:lpstr>Registration relates back to execution date of agreement</vt:lpstr>
      <vt:lpstr>Date of acquisition for holding period</vt:lpstr>
      <vt:lpstr>50C Tolerance band</vt:lpstr>
      <vt:lpstr>PowerPoint Presentation</vt:lpstr>
      <vt:lpstr>Interesting issues</vt:lpstr>
      <vt:lpstr>Contribution of immovable property in firm</vt:lpstr>
      <vt:lpstr>Compulsory acquisition</vt:lpstr>
      <vt:lpstr>Compulsary acquisition</vt:lpstr>
      <vt:lpstr>PowerPoint Presentation</vt:lpstr>
      <vt:lpstr>PowerPoint Presentation</vt:lpstr>
      <vt:lpstr>Succession issues</vt:lpstr>
      <vt:lpstr>Joint Development Agreements</vt:lpstr>
      <vt:lpstr>Joint development Agreement</vt:lpstr>
      <vt:lpstr>PowerPoint Presentation</vt:lpstr>
      <vt:lpstr>Joint Development Agreements</vt:lpstr>
      <vt:lpstr>“Transfer”</vt:lpstr>
      <vt:lpstr>How to Compute Capital Gain in JDA </vt:lpstr>
      <vt:lpstr>Transfer</vt:lpstr>
      <vt:lpstr> Section 45(5A)</vt:lpstr>
      <vt:lpstr>Hardship compensation</vt:lpstr>
      <vt:lpstr>Deductions</vt:lpstr>
      <vt:lpstr>Capital Gains Exemption</vt:lpstr>
      <vt:lpstr>Capital Gains Exemption</vt:lpstr>
      <vt:lpstr>PowerPoint Presentation</vt:lpstr>
      <vt:lpstr>PowerPoint Presentation</vt:lpstr>
      <vt:lpstr>PowerPoint Presentation</vt:lpstr>
      <vt:lpstr>B. B. Sarkar v. CIT [1981] 132 ITR 150 (Cal.)</vt:lpstr>
      <vt:lpstr>Extension of house</vt:lpstr>
      <vt:lpstr>Demolish and construction of new house</vt:lpstr>
      <vt:lpstr>Sale of Multiple houses</vt:lpstr>
      <vt:lpstr>Capital Gains of multiple years</vt:lpstr>
      <vt:lpstr>PowerPoint Presentation</vt:lpstr>
      <vt:lpstr>PowerPoint Presentation</vt:lpstr>
      <vt:lpstr>PowerPoint Presentation</vt:lpstr>
      <vt:lpstr>PowerPoint Presentation</vt:lpstr>
      <vt:lpstr>Residential unit vs. house</vt:lpstr>
      <vt:lpstr>PowerPoint Presentation</vt:lpstr>
      <vt:lpstr>PowerPoint Presentation</vt:lpstr>
      <vt:lpstr>PowerPoint Presentation</vt:lpstr>
      <vt:lpstr>Against the assessee</vt:lpstr>
      <vt:lpstr>PowerPoint Presentation</vt:lpstr>
      <vt:lpstr>Depreciable Assets</vt:lpstr>
      <vt:lpstr>Exemption on Depreciable Assets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Section 50C applies on transfer of “land or building or both”. </vt:lpstr>
      <vt:lpstr>PowerPoint Presentation</vt:lpstr>
      <vt:lpstr>PowerPoint Presentation</vt:lpstr>
      <vt:lpstr>PowerPoint Presentation</vt:lpstr>
      <vt:lpstr>Section 54 (Amendment from AY 20-21)</vt:lpstr>
      <vt:lpstr>54EC</vt:lpstr>
      <vt:lpstr>If &amp; Buts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CRITICAL ISSUES IN CAPITAL GAINS</dc:title>
  <dc:creator>ok</dc:creator>
  <cp:lastModifiedBy>Pankaj Shah</cp:lastModifiedBy>
  <cp:revision>58</cp:revision>
  <dcterms:created xsi:type="dcterms:W3CDTF">2020-04-13T02:37:00Z</dcterms:created>
  <dcterms:modified xsi:type="dcterms:W3CDTF">2023-07-12T06:41:06Z</dcterms:modified>
</cp:coreProperties>
</file>