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60" r:id="rId3"/>
    <p:sldId id="342" r:id="rId4"/>
    <p:sldId id="343" r:id="rId5"/>
    <p:sldId id="344" r:id="rId6"/>
    <p:sldId id="269" r:id="rId7"/>
    <p:sldId id="353" r:id="rId8"/>
    <p:sldId id="355" r:id="rId9"/>
    <p:sldId id="356" r:id="rId10"/>
    <p:sldId id="358" r:id="rId11"/>
    <p:sldId id="359" r:id="rId12"/>
    <p:sldId id="350" r:id="rId13"/>
    <p:sldId id="351" r:id="rId14"/>
    <p:sldId id="352" r:id="rId15"/>
    <p:sldId id="345" r:id="rId16"/>
    <p:sldId id="349" r:id="rId17"/>
    <p:sldId id="354" r:id="rId18"/>
    <p:sldId id="257" r:id="rId19"/>
    <p:sldId id="320" r:id="rId20"/>
    <p:sldId id="321" r:id="rId21"/>
    <p:sldId id="323" r:id="rId22"/>
    <p:sldId id="322" r:id="rId23"/>
    <p:sldId id="324" r:id="rId24"/>
    <p:sldId id="325" r:id="rId25"/>
    <p:sldId id="326" r:id="rId26"/>
    <p:sldId id="327" r:id="rId27"/>
    <p:sldId id="328" r:id="rId28"/>
    <p:sldId id="329" r:id="rId29"/>
    <p:sldId id="330" r:id="rId30"/>
    <p:sldId id="331" r:id="rId31"/>
    <p:sldId id="332" r:id="rId32"/>
    <p:sldId id="333" r:id="rId33"/>
    <p:sldId id="334" r:id="rId34"/>
    <p:sldId id="335" r:id="rId35"/>
    <p:sldId id="336" r:id="rId36"/>
    <p:sldId id="337" r:id="rId37"/>
    <p:sldId id="338" r:id="rId38"/>
    <p:sldId id="339" r:id="rId39"/>
    <p:sldId id="340" r:id="rId40"/>
    <p:sldId id="341" r:id="rId41"/>
    <p:sldId id="258" r:id="rId42"/>
    <p:sldId id="259" r:id="rId43"/>
    <p:sldId id="260" r:id="rId44"/>
    <p:sldId id="265" r:id="rId45"/>
    <p:sldId id="266" r:id="rId46"/>
    <p:sldId id="267" r:id="rId47"/>
    <p:sldId id="268" r:id="rId48"/>
    <p:sldId id="270" r:id="rId49"/>
    <p:sldId id="271" r:id="rId50"/>
    <p:sldId id="274" r:id="rId51"/>
    <p:sldId id="261" r:id="rId52"/>
    <p:sldId id="262" r:id="rId53"/>
    <p:sldId id="275" r:id="rId54"/>
    <p:sldId id="276" r:id="rId55"/>
    <p:sldId id="263" r:id="rId56"/>
    <p:sldId id="264" r:id="rId57"/>
    <p:sldId id="278" r:id="rId58"/>
    <p:sldId id="279" r:id="rId59"/>
    <p:sldId id="281" r:id="rId60"/>
    <p:sldId id="282" r:id="rId61"/>
    <p:sldId id="288" r:id="rId62"/>
    <p:sldId id="317" r:id="rId63"/>
    <p:sldId id="318" r:id="rId64"/>
    <p:sldId id="319" r:id="rId65"/>
    <p:sldId id="272" r:id="rId66"/>
    <p:sldId id="273" r:id="rId67"/>
    <p:sldId id="346" r:id="rId68"/>
    <p:sldId id="347" r:id="rId69"/>
    <p:sldId id="348" r:id="rId70"/>
    <p:sldId id="361" r:id="rId71"/>
    <p:sldId id="362" r:id="rId72"/>
    <p:sldId id="363" r:id="rId73"/>
    <p:sldId id="367" r:id="rId74"/>
    <p:sldId id="368" r:id="rId75"/>
    <p:sldId id="369" r:id="rId76"/>
    <p:sldId id="283" r:id="rId77"/>
    <p:sldId id="357" r:id="rId7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498" y="53"/>
      </p:cViewPr>
      <p:guideLst/>
    </p:cSldViewPr>
  </p:slideViewPr>
  <p:notesTextViewPr>
    <p:cViewPr>
      <p:scale>
        <a:sx n="1" d="1"/>
        <a:sy n="1" d="1"/>
      </p:scale>
      <p:origin x="0" y="0"/>
    </p:cViewPr>
  </p:notesTextViewPr>
  <p:sorterViewPr>
    <p:cViewPr>
      <p:scale>
        <a:sx n="100" d="100"/>
        <a:sy n="100" d="100"/>
      </p:scale>
      <p:origin x="0" y="-50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5B6D21-5580-4859-88F1-33895923E025}"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0853DBF7-201D-4A74-917F-627E7CEB9B07}">
      <dgm:prSet/>
      <dgm:spPr/>
      <dgm:t>
        <a:bodyPr/>
        <a:lstStyle/>
        <a:p>
          <a:r>
            <a:rPr lang="en-US"/>
            <a:t>Accounting Standards are pillar for sound financial reporting system of an entity</a:t>
          </a:r>
        </a:p>
      </dgm:t>
    </dgm:pt>
    <dgm:pt modelId="{00F4BD2F-972A-429D-94BF-29247BDA57BE}" type="parTrans" cxnId="{E8B91DC1-6BF1-4F3C-9608-4CBFB5BF5BFF}">
      <dgm:prSet/>
      <dgm:spPr/>
      <dgm:t>
        <a:bodyPr/>
        <a:lstStyle/>
        <a:p>
          <a:endParaRPr lang="en-US"/>
        </a:p>
      </dgm:t>
    </dgm:pt>
    <dgm:pt modelId="{7964DF39-2DC1-4C12-BAFC-32B64856F4D6}" type="sibTrans" cxnId="{E8B91DC1-6BF1-4F3C-9608-4CBFB5BF5BFF}">
      <dgm:prSet/>
      <dgm:spPr/>
      <dgm:t>
        <a:bodyPr/>
        <a:lstStyle/>
        <a:p>
          <a:endParaRPr lang="en-US"/>
        </a:p>
      </dgm:t>
    </dgm:pt>
    <dgm:pt modelId="{A1677940-5615-4CA9-9378-EC86FBD780C2}">
      <dgm:prSet/>
      <dgm:spPr/>
      <dgm:t>
        <a:bodyPr/>
        <a:lstStyle/>
        <a:p>
          <a:r>
            <a:rPr lang="en-US"/>
            <a:t>Relevant and reliable information about the entity to its stakeholders</a:t>
          </a:r>
        </a:p>
      </dgm:t>
    </dgm:pt>
    <dgm:pt modelId="{7DC10EFF-C216-4E3F-BE87-4A4E779627B2}" type="parTrans" cxnId="{F3A0D433-4C1C-4B76-B07D-56E56B8D6E83}">
      <dgm:prSet/>
      <dgm:spPr/>
      <dgm:t>
        <a:bodyPr/>
        <a:lstStyle/>
        <a:p>
          <a:endParaRPr lang="en-US"/>
        </a:p>
      </dgm:t>
    </dgm:pt>
    <dgm:pt modelId="{0BE74F3E-4884-4FD1-B718-A476E6E7BD8E}" type="sibTrans" cxnId="{F3A0D433-4C1C-4B76-B07D-56E56B8D6E83}">
      <dgm:prSet/>
      <dgm:spPr/>
      <dgm:t>
        <a:bodyPr/>
        <a:lstStyle/>
        <a:p>
          <a:endParaRPr lang="en-US"/>
        </a:p>
      </dgm:t>
    </dgm:pt>
    <dgm:pt modelId="{54F97432-5D76-4B08-8C99-02A4A890303E}">
      <dgm:prSet/>
      <dgm:spPr/>
      <dgm:t>
        <a:bodyPr/>
        <a:lstStyle/>
        <a:p>
          <a:r>
            <a:rPr lang="en-US"/>
            <a:t>Enhances Quality, comparability and comprehensiveness</a:t>
          </a:r>
        </a:p>
      </dgm:t>
    </dgm:pt>
    <dgm:pt modelId="{191B83E9-8140-4572-B0B0-5305E3F2A714}" type="parTrans" cxnId="{814C130F-1936-447D-BC94-2FA338B31D26}">
      <dgm:prSet/>
      <dgm:spPr/>
      <dgm:t>
        <a:bodyPr/>
        <a:lstStyle/>
        <a:p>
          <a:endParaRPr lang="en-US"/>
        </a:p>
      </dgm:t>
    </dgm:pt>
    <dgm:pt modelId="{3F221E6F-8697-4A6A-889E-2385A9FA1E27}" type="sibTrans" cxnId="{814C130F-1936-447D-BC94-2FA338B31D26}">
      <dgm:prSet/>
      <dgm:spPr/>
      <dgm:t>
        <a:bodyPr/>
        <a:lstStyle/>
        <a:p>
          <a:endParaRPr lang="en-US"/>
        </a:p>
      </dgm:t>
    </dgm:pt>
    <dgm:pt modelId="{16F50EA1-5BAC-40D9-B009-FFD35C3F75AD}" type="pres">
      <dgm:prSet presAssocID="{E35B6D21-5580-4859-88F1-33895923E025}" presName="linear" presStyleCnt="0">
        <dgm:presLayoutVars>
          <dgm:animLvl val="lvl"/>
          <dgm:resizeHandles val="exact"/>
        </dgm:presLayoutVars>
      </dgm:prSet>
      <dgm:spPr/>
    </dgm:pt>
    <dgm:pt modelId="{E58F745E-C482-417D-82A2-18052C46F83A}" type="pres">
      <dgm:prSet presAssocID="{0853DBF7-201D-4A74-917F-627E7CEB9B07}" presName="parentText" presStyleLbl="node1" presStyleIdx="0" presStyleCnt="3">
        <dgm:presLayoutVars>
          <dgm:chMax val="0"/>
          <dgm:bulletEnabled val="1"/>
        </dgm:presLayoutVars>
      </dgm:prSet>
      <dgm:spPr/>
    </dgm:pt>
    <dgm:pt modelId="{21E9D5C4-CB50-4BE4-8CD4-746394D5C968}" type="pres">
      <dgm:prSet presAssocID="{7964DF39-2DC1-4C12-BAFC-32B64856F4D6}" presName="spacer" presStyleCnt="0"/>
      <dgm:spPr/>
    </dgm:pt>
    <dgm:pt modelId="{8AF17C46-433F-4BAF-B826-A69215024009}" type="pres">
      <dgm:prSet presAssocID="{A1677940-5615-4CA9-9378-EC86FBD780C2}" presName="parentText" presStyleLbl="node1" presStyleIdx="1" presStyleCnt="3">
        <dgm:presLayoutVars>
          <dgm:chMax val="0"/>
          <dgm:bulletEnabled val="1"/>
        </dgm:presLayoutVars>
      </dgm:prSet>
      <dgm:spPr/>
    </dgm:pt>
    <dgm:pt modelId="{B330F533-7D4A-4908-98DA-DCA25DC590EB}" type="pres">
      <dgm:prSet presAssocID="{0BE74F3E-4884-4FD1-B718-A476E6E7BD8E}" presName="spacer" presStyleCnt="0"/>
      <dgm:spPr/>
    </dgm:pt>
    <dgm:pt modelId="{83414B6D-2E65-48AE-B4EC-4D4EFAA11979}" type="pres">
      <dgm:prSet presAssocID="{54F97432-5D76-4B08-8C99-02A4A890303E}" presName="parentText" presStyleLbl="node1" presStyleIdx="2" presStyleCnt="3">
        <dgm:presLayoutVars>
          <dgm:chMax val="0"/>
          <dgm:bulletEnabled val="1"/>
        </dgm:presLayoutVars>
      </dgm:prSet>
      <dgm:spPr/>
    </dgm:pt>
  </dgm:ptLst>
  <dgm:cxnLst>
    <dgm:cxn modelId="{814C130F-1936-447D-BC94-2FA338B31D26}" srcId="{E35B6D21-5580-4859-88F1-33895923E025}" destId="{54F97432-5D76-4B08-8C99-02A4A890303E}" srcOrd="2" destOrd="0" parTransId="{191B83E9-8140-4572-B0B0-5305E3F2A714}" sibTransId="{3F221E6F-8697-4A6A-889E-2385A9FA1E27}"/>
    <dgm:cxn modelId="{F3A0D433-4C1C-4B76-B07D-56E56B8D6E83}" srcId="{E35B6D21-5580-4859-88F1-33895923E025}" destId="{A1677940-5615-4CA9-9378-EC86FBD780C2}" srcOrd="1" destOrd="0" parTransId="{7DC10EFF-C216-4E3F-BE87-4A4E779627B2}" sibTransId="{0BE74F3E-4884-4FD1-B718-A476E6E7BD8E}"/>
    <dgm:cxn modelId="{309C174D-8F66-4BFD-99B8-39BA062D6924}" type="presOf" srcId="{A1677940-5615-4CA9-9378-EC86FBD780C2}" destId="{8AF17C46-433F-4BAF-B826-A69215024009}" srcOrd="0" destOrd="0" presId="urn:microsoft.com/office/officeart/2005/8/layout/vList2"/>
    <dgm:cxn modelId="{5E3AD583-B4D4-4BF6-BD29-877F1BA8004C}" type="presOf" srcId="{54F97432-5D76-4B08-8C99-02A4A890303E}" destId="{83414B6D-2E65-48AE-B4EC-4D4EFAA11979}" srcOrd="0" destOrd="0" presId="urn:microsoft.com/office/officeart/2005/8/layout/vList2"/>
    <dgm:cxn modelId="{57DF1796-876C-4D0A-A8E9-D40923A32306}" type="presOf" srcId="{E35B6D21-5580-4859-88F1-33895923E025}" destId="{16F50EA1-5BAC-40D9-B009-FFD35C3F75AD}" srcOrd="0" destOrd="0" presId="urn:microsoft.com/office/officeart/2005/8/layout/vList2"/>
    <dgm:cxn modelId="{E8B91DC1-6BF1-4F3C-9608-4CBFB5BF5BFF}" srcId="{E35B6D21-5580-4859-88F1-33895923E025}" destId="{0853DBF7-201D-4A74-917F-627E7CEB9B07}" srcOrd="0" destOrd="0" parTransId="{00F4BD2F-972A-429D-94BF-29247BDA57BE}" sibTransId="{7964DF39-2DC1-4C12-BAFC-32B64856F4D6}"/>
    <dgm:cxn modelId="{E79E54CD-D017-4CBE-9536-BF84DDE38ED1}" type="presOf" srcId="{0853DBF7-201D-4A74-917F-627E7CEB9B07}" destId="{E58F745E-C482-417D-82A2-18052C46F83A}" srcOrd="0" destOrd="0" presId="urn:microsoft.com/office/officeart/2005/8/layout/vList2"/>
    <dgm:cxn modelId="{9A9D337A-F16A-4DB5-9C7F-87363A232E7B}" type="presParOf" srcId="{16F50EA1-5BAC-40D9-B009-FFD35C3F75AD}" destId="{E58F745E-C482-417D-82A2-18052C46F83A}" srcOrd="0" destOrd="0" presId="urn:microsoft.com/office/officeart/2005/8/layout/vList2"/>
    <dgm:cxn modelId="{EAB1320F-D19B-4B0F-B8F1-84F692B83C39}" type="presParOf" srcId="{16F50EA1-5BAC-40D9-B009-FFD35C3F75AD}" destId="{21E9D5C4-CB50-4BE4-8CD4-746394D5C968}" srcOrd="1" destOrd="0" presId="urn:microsoft.com/office/officeart/2005/8/layout/vList2"/>
    <dgm:cxn modelId="{F6494B68-4B05-4923-B40E-208AB69D4FF1}" type="presParOf" srcId="{16F50EA1-5BAC-40D9-B009-FFD35C3F75AD}" destId="{8AF17C46-433F-4BAF-B826-A69215024009}" srcOrd="2" destOrd="0" presId="urn:microsoft.com/office/officeart/2005/8/layout/vList2"/>
    <dgm:cxn modelId="{32EFAA3A-F661-4D99-A155-33133396CA3D}" type="presParOf" srcId="{16F50EA1-5BAC-40D9-B009-FFD35C3F75AD}" destId="{B330F533-7D4A-4908-98DA-DCA25DC590EB}" srcOrd="3" destOrd="0" presId="urn:microsoft.com/office/officeart/2005/8/layout/vList2"/>
    <dgm:cxn modelId="{0498DBA5-8F05-4AAB-9BF9-6310F59AE276}" type="presParOf" srcId="{16F50EA1-5BAC-40D9-B009-FFD35C3F75AD}" destId="{83414B6D-2E65-48AE-B4EC-4D4EFAA1197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46A35F5-9BF7-485B-87AE-35667A55EF6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FE51542-8EA3-4596-9CAC-C5B7997C1053}">
      <dgm:prSet/>
      <dgm:spPr/>
      <dgm:t>
        <a:bodyPr/>
        <a:lstStyle/>
        <a:p>
          <a:r>
            <a:rPr lang="en-US"/>
            <a:t>Compilation engagement</a:t>
          </a:r>
        </a:p>
      </dgm:t>
    </dgm:pt>
    <dgm:pt modelId="{43738907-D930-48E4-B2F6-91BDCC28C540}" type="parTrans" cxnId="{E5BCFFB3-8A63-42E9-BE38-6B4A372FF6FE}">
      <dgm:prSet/>
      <dgm:spPr/>
      <dgm:t>
        <a:bodyPr/>
        <a:lstStyle/>
        <a:p>
          <a:endParaRPr lang="en-US"/>
        </a:p>
      </dgm:t>
    </dgm:pt>
    <dgm:pt modelId="{2D98F4C2-1178-47E8-A4B8-BAE65519E14D}" type="sibTrans" cxnId="{E5BCFFB3-8A63-42E9-BE38-6B4A372FF6FE}">
      <dgm:prSet/>
      <dgm:spPr/>
      <dgm:t>
        <a:bodyPr/>
        <a:lstStyle/>
        <a:p>
          <a:endParaRPr lang="en-US"/>
        </a:p>
      </dgm:t>
    </dgm:pt>
    <dgm:pt modelId="{C7ADA57C-4BFF-4F5E-8DDF-3179A78FC212}">
      <dgm:prSet/>
      <dgm:spPr/>
      <dgm:t>
        <a:bodyPr/>
        <a:lstStyle/>
        <a:p>
          <a:r>
            <a:rPr lang="en-US"/>
            <a:t>Statutory audit cannot compile so attestation by other CA</a:t>
          </a:r>
        </a:p>
      </dgm:t>
    </dgm:pt>
    <dgm:pt modelId="{20169906-8970-4F63-8891-76BD488DD491}" type="parTrans" cxnId="{136E4076-6C82-4D88-A9DB-57EDE8D2A031}">
      <dgm:prSet/>
      <dgm:spPr/>
      <dgm:t>
        <a:bodyPr/>
        <a:lstStyle/>
        <a:p>
          <a:endParaRPr lang="en-US"/>
        </a:p>
      </dgm:t>
    </dgm:pt>
    <dgm:pt modelId="{71156A2B-2549-448F-AE2B-53D874C631E0}" type="sibTrans" cxnId="{136E4076-6C82-4D88-A9DB-57EDE8D2A031}">
      <dgm:prSet/>
      <dgm:spPr/>
      <dgm:t>
        <a:bodyPr/>
        <a:lstStyle/>
        <a:p>
          <a:endParaRPr lang="en-US"/>
        </a:p>
      </dgm:t>
    </dgm:pt>
    <dgm:pt modelId="{A6B7EC2E-23C3-4B58-9E8A-A3A4185FFEEC}">
      <dgm:prSet/>
      <dgm:spPr/>
      <dgm:t>
        <a:bodyPr/>
        <a:lstStyle/>
        <a:p>
          <a:r>
            <a:rPr lang="en-US"/>
            <a:t>Responsibilities of Practitioner</a:t>
          </a:r>
        </a:p>
      </dgm:t>
    </dgm:pt>
    <dgm:pt modelId="{27FB278F-4E5A-4437-AE4B-C597B1398205}" type="parTrans" cxnId="{82266C49-6E89-416F-BB1F-88B59A730596}">
      <dgm:prSet/>
      <dgm:spPr/>
      <dgm:t>
        <a:bodyPr/>
        <a:lstStyle/>
        <a:p>
          <a:endParaRPr lang="en-US"/>
        </a:p>
      </dgm:t>
    </dgm:pt>
    <dgm:pt modelId="{B8374ABF-CC86-4E68-9BC6-AB6FDDCF250F}" type="sibTrans" cxnId="{82266C49-6E89-416F-BB1F-88B59A730596}">
      <dgm:prSet/>
      <dgm:spPr/>
      <dgm:t>
        <a:bodyPr/>
        <a:lstStyle/>
        <a:p>
          <a:endParaRPr lang="en-US"/>
        </a:p>
      </dgm:t>
    </dgm:pt>
    <dgm:pt modelId="{04BCD6BF-AAD0-4592-9EFE-F32CBC2C9A48}">
      <dgm:prSet/>
      <dgm:spPr/>
      <dgm:t>
        <a:bodyPr/>
        <a:lstStyle/>
        <a:p>
          <a:r>
            <a:rPr lang="en-US"/>
            <a:t>Engaged to </a:t>
          </a:r>
          <a:r>
            <a:rPr lang="en-US" b="1"/>
            <a:t>help the management </a:t>
          </a:r>
          <a:r>
            <a:rPr lang="en-US"/>
            <a:t>with preparing</a:t>
          </a:r>
        </a:p>
      </dgm:t>
    </dgm:pt>
    <dgm:pt modelId="{6BCF8C61-1624-4B30-9C88-BA8D3374D2E5}" type="parTrans" cxnId="{44B29F46-B043-4696-B4F4-18A46F20E3B7}">
      <dgm:prSet/>
      <dgm:spPr/>
      <dgm:t>
        <a:bodyPr/>
        <a:lstStyle/>
        <a:p>
          <a:endParaRPr lang="en-US"/>
        </a:p>
      </dgm:t>
    </dgm:pt>
    <dgm:pt modelId="{03BAB50A-7DE1-43B8-9E7F-F4E14496125D}" type="sibTrans" cxnId="{44B29F46-B043-4696-B4F4-18A46F20E3B7}">
      <dgm:prSet/>
      <dgm:spPr/>
      <dgm:t>
        <a:bodyPr/>
        <a:lstStyle/>
        <a:p>
          <a:endParaRPr lang="en-US"/>
        </a:p>
      </dgm:t>
    </dgm:pt>
    <dgm:pt modelId="{8AC2D8E9-937E-4304-9446-580EB1741917}">
      <dgm:prSet/>
      <dgm:spPr/>
      <dgm:t>
        <a:bodyPr/>
        <a:lstStyle/>
        <a:p>
          <a:r>
            <a:rPr lang="en-US" dirty="0"/>
            <a:t>Presenting the historical financial information </a:t>
          </a:r>
          <a:r>
            <a:rPr lang="en-US" b="1" u="sng" dirty="0"/>
            <a:t>without  acquiring an assurance</a:t>
          </a:r>
          <a:r>
            <a:rPr lang="en-US" b="1" u="none" dirty="0"/>
            <a:t> </a:t>
          </a:r>
          <a:r>
            <a:rPr lang="en-US" dirty="0"/>
            <a:t>on such information</a:t>
          </a:r>
        </a:p>
      </dgm:t>
    </dgm:pt>
    <dgm:pt modelId="{D7C75C65-DFDC-4DC8-A671-525DE3789AE8}" type="parTrans" cxnId="{F2506BFD-62E0-48AC-B844-BEAAAA3A7EC2}">
      <dgm:prSet/>
      <dgm:spPr/>
      <dgm:t>
        <a:bodyPr/>
        <a:lstStyle/>
        <a:p>
          <a:endParaRPr lang="en-US"/>
        </a:p>
      </dgm:t>
    </dgm:pt>
    <dgm:pt modelId="{EE3E41F8-0F10-4FE0-AB78-AD9285554EC5}" type="sibTrans" cxnId="{F2506BFD-62E0-48AC-B844-BEAAAA3A7EC2}">
      <dgm:prSet/>
      <dgm:spPr/>
      <dgm:t>
        <a:bodyPr/>
        <a:lstStyle/>
        <a:p>
          <a:endParaRPr lang="en-US"/>
        </a:p>
      </dgm:t>
    </dgm:pt>
    <dgm:pt modelId="{2F3714DA-7F1D-49B0-BAE4-CD387F13A5A8}">
      <dgm:prSet/>
      <dgm:spPr/>
      <dgm:t>
        <a:bodyPr/>
        <a:lstStyle/>
        <a:p>
          <a:r>
            <a:rPr lang="en-US" b="1"/>
            <a:t>Reporting </a:t>
          </a:r>
          <a:r>
            <a:rPr lang="en-US"/>
            <a:t>on such engagement </a:t>
          </a:r>
          <a:r>
            <a:rPr lang="en-US" u="sng"/>
            <a:t>as per SRS</a:t>
          </a:r>
          <a:endParaRPr lang="en-US"/>
        </a:p>
      </dgm:t>
    </dgm:pt>
    <dgm:pt modelId="{6DAC88A2-22A0-4E30-A61A-1BE1611F8329}" type="parTrans" cxnId="{949EA766-2277-42F9-8DE9-808C091A5374}">
      <dgm:prSet/>
      <dgm:spPr/>
      <dgm:t>
        <a:bodyPr/>
        <a:lstStyle/>
        <a:p>
          <a:endParaRPr lang="en-US"/>
        </a:p>
      </dgm:t>
    </dgm:pt>
    <dgm:pt modelId="{C5ABCC64-4099-4221-BF74-B5E4DF152DB2}" type="sibTrans" cxnId="{949EA766-2277-42F9-8DE9-808C091A5374}">
      <dgm:prSet/>
      <dgm:spPr/>
      <dgm:t>
        <a:bodyPr/>
        <a:lstStyle/>
        <a:p>
          <a:endParaRPr lang="en-US"/>
        </a:p>
      </dgm:t>
    </dgm:pt>
    <dgm:pt modelId="{9BE5A8A3-7993-4CFC-A4CE-CB71784EA054}" type="pres">
      <dgm:prSet presAssocID="{A46A35F5-9BF7-485B-87AE-35667A55EF6F}" presName="linear" presStyleCnt="0">
        <dgm:presLayoutVars>
          <dgm:animLvl val="lvl"/>
          <dgm:resizeHandles val="exact"/>
        </dgm:presLayoutVars>
      </dgm:prSet>
      <dgm:spPr/>
    </dgm:pt>
    <dgm:pt modelId="{3536D87B-45D3-4FB0-9C48-59C007786BC8}" type="pres">
      <dgm:prSet presAssocID="{AFE51542-8EA3-4596-9CAC-C5B7997C1053}" presName="parentText" presStyleLbl="node1" presStyleIdx="0" presStyleCnt="3">
        <dgm:presLayoutVars>
          <dgm:chMax val="0"/>
          <dgm:bulletEnabled val="1"/>
        </dgm:presLayoutVars>
      </dgm:prSet>
      <dgm:spPr/>
    </dgm:pt>
    <dgm:pt modelId="{AEC9D7AD-612F-4516-82F7-15737A49CE22}" type="pres">
      <dgm:prSet presAssocID="{2D98F4C2-1178-47E8-A4B8-BAE65519E14D}" presName="spacer" presStyleCnt="0"/>
      <dgm:spPr/>
    </dgm:pt>
    <dgm:pt modelId="{167F7DD7-A567-45B1-BC96-B5D01A7EAE5D}" type="pres">
      <dgm:prSet presAssocID="{C7ADA57C-4BFF-4F5E-8DDF-3179A78FC212}" presName="parentText" presStyleLbl="node1" presStyleIdx="1" presStyleCnt="3">
        <dgm:presLayoutVars>
          <dgm:chMax val="0"/>
          <dgm:bulletEnabled val="1"/>
        </dgm:presLayoutVars>
      </dgm:prSet>
      <dgm:spPr/>
    </dgm:pt>
    <dgm:pt modelId="{F7FC19B8-6125-4D4B-ADCC-D07FB8330B68}" type="pres">
      <dgm:prSet presAssocID="{71156A2B-2549-448F-AE2B-53D874C631E0}" presName="spacer" presStyleCnt="0"/>
      <dgm:spPr/>
    </dgm:pt>
    <dgm:pt modelId="{C2A4B5EE-D606-4CDC-98C7-6CCB1862EE8D}" type="pres">
      <dgm:prSet presAssocID="{A6B7EC2E-23C3-4B58-9E8A-A3A4185FFEEC}" presName="parentText" presStyleLbl="node1" presStyleIdx="2" presStyleCnt="3">
        <dgm:presLayoutVars>
          <dgm:chMax val="0"/>
          <dgm:bulletEnabled val="1"/>
        </dgm:presLayoutVars>
      </dgm:prSet>
      <dgm:spPr/>
    </dgm:pt>
    <dgm:pt modelId="{1BCDEAF9-AD65-4A14-8C2F-8353A1A40155}" type="pres">
      <dgm:prSet presAssocID="{A6B7EC2E-23C3-4B58-9E8A-A3A4185FFEEC}" presName="childText" presStyleLbl="revTx" presStyleIdx="0" presStyleCnt="1">
        <dgm:presLayoutVars>
          <dgm:bulletEnabled val="1"/>
        </dgm:presLayoutVars>
      </dgm:prSet>
      <dgm:spPr/>
    </dgm:pt>
  </dgm:ptLst>
  <dgm:cxnLst>
    <dgm:cxn modelId="{603AFB0B-987C-4AA6-B04C-3CD200080028}" type="presOf" srcId="{8AC2D8E9-937E-4304-9446-580EB1741917}" destId="{1BCDEAF9-AD65-4A14-8C2F-8353A1A40155}" srcOrd="0" destOrd="1" presId="urn:microsoft.com/office/officeart/2005/8/layout/vList2"/>
    <dgm:cxn modelId="{F9A8295D-DAFD-4F22-B50B-7A4A3C5BC683}" type="presOf" srcId="{C7ADA57C-4BFF-4F5E-8DDF-3179A78FC212}" destId="{167F7DD7-A567-45B1-BC96-B5D01A7EAE5D}" srcOrd="0" destOrd="0" presId="urn:microsoft.com/office/officeart/2005/8/layout/vList2"/>
    <dgm:cxn modelId="{75393764-D1AD-4DA2-8493-054F7C290EFF}" type="presOf" srcId="{A46A35F5-9BF7-485B-87AE-35667A55EF6F}" destId="{9BE5A8A3-7993-4CFC-A4CE-CB71784EA054}" srcOrd="0" destOrd="0" presId="urn:microsoft.com/office/officeart/2005/8/layout/vList2"/>
    <dgm:cxn modelId="{44B29F46-B043-4696-B4F4-18A46F20E3B7}" srcId="{A6B7EC2E-23C3-4B58-9E8A-A3A4185FFEEC}" destId="{04BCD6BF-AAD0-4592-9EFE-F32CBC2C9A48}" srcOrd="0" destOrd="0" parTransId="{6BCF8C61-1624-4B30-9C88-BA8D3374D2E5}" sibTransId="{03BAB50A-7DE1-43B8-9E7F-F4E14496125D}"/>
    <dgm:cxn modelId="{949EA766-2277-42F9-8DE9-808C091A5374}" srcId="{A6B7EC2E-23C3-4B58-9E8A-A3A4185FFEEC}" destId="{2F3714DA-7F1D-49B0-BAE4-CD387F13A5A8}" srcOrd="2" destOrd="0" parTransId="{6DAC88A2-22A0-4E30-A61A-1BE1611F8329}" sibTransId="{C5ABCC64-4099-4221-BF74-B5E4DF152DB2}"/>
    <dgm:cxn modelId="{82266C49-6E89-416F-BB1F-88B59A730596}" srcId="{A46A35F5-9BF7-485B-87AE-35667A55EF6F}" destId="{A6B7EC2E-23C3-4B58-9E8A-A3A4185FFEEC}" srcOrd="2" destOrd="0" parTransId="{27FB278F-4E5A-4437-AE4B-C597B1398205}" sibTransId="{B8374ABF-CC86-4E68-9BC6-AB6FDDCF250F}"/>
    <dgm:cxn modelId="{136E4076-6C82-4D88-A9DB-57EDE8D2A031}" srcId="{A46A35F5-9BF7-485B-87AE-35667A55EF6F}" destId="{C7ADA57C-4BFF-4F5E-8DDF-3179A78FC212}" srcOrd="1" destOrd="0" parTransId="{20169906-8970-4F63-8891-76BD488DD491}" sibTransId="{71156A2B-2549-448F-AE2B-53D874C631E0}"/>
    <dgm:cxn modelId="{F05C4F56-864B-43D3-BF83-6016BBFD9F5D}" type="presOf" srcId="{04BCD6BF-AAD0-4592-9EFE-F32CBC2C9A48}" destId="{1BCDEAF9-AD65-4A14-8C2F-8353A1A40155}" srcOrd="0" destOrd="0" presId="urn:microsoft.com/office/officeart/2005/8/layout/vList2"/>
    <dgm:cxn modelId="{2ED1BC76-1CE5-4CAD-B17F-42EF2C9EBF20}" type="presOf" srcId="{2F3714DA-7F1D-49B0-BAE4-CD387F13A5A8}" destId="{1BCDEAF9-AD65-4A14-8C2F-8353A1A40155}" srcOrd="0" destOrd="2" presId="urn:microsoft.com/office/officeart/2005/8/layout/vList2"/>
    <dgm:cxn modelId="{49C1DDAA-2A1B-420A-A296-5BC318AF53DD}" type="presOf" srcId="{AFE51542-8EA3-4596-9CAC-C5B7997C1053}" destId="{3536D87B-45D3-4FB0-9C48-59C007786BC8}" srcOrd="0" destOrd="0" presId="urn:microsoft.com/office/officeart/2005/8/layout/vList2"/>
    <dgm:cxn modelId="{E5BCFFB3-8A63-42E9-BE38-6B4A372FF6FE}" srcId="{A46A35F5-9BF7-485B-87AE-35667A55EF6F}" destId="{AFE51542-8EA3-4596-9CAC-C5B7997C1053}" srcOrd="0" destOrd="0" parTransId="{43738907-D930-48E4-B2F6-91BDCC28C540}" sibTransId="{2D98F4C2-1178-47E8-A4B8-BAE65519E14D}"/>
    <dgm:cxn modelId="{A060E9FA-4BB6-4B26-9C98-A8D7B8B13A16}" type="presOf" srcId="{A6B7EC2E-23C3-4B58-9E8A-A3A4185FFEEC}" destId="{C2A4B5EE-D606-4CDC-98C7-6CCB1862EE8D}" srcOrd="0" destOrd="0" presId="urn:microsoft.com/office/officeart/2005/8/layout/vList2"/>
    <dgm:cxn modelId="{F2506BFD-62E0-48AC-B844-BEAAAA3A7EC2}" srcId="{A6B7EC2E-23C3-4B58-9E8A-A3A4185FFEEC}" destId="{8AC2D8E9-937E-4304-9446-580EB1741917}" srcOrd="1" destOrd="0" parTransId="{D7C75C65-DFDC-4DC8-A671-525DE3789AE8}" sibTransId="{EE3E41F8-0F10-4FE0-AB78-AD9285554EC5}"/>
    <dgm:cxn modelId="{B071197B-A5B5-4A24-8D04-ED8C4E1C6E11}" type="presParOf" srcId="{9BE5A8A3-7993-4CFC-A4CE-CB71784EA054}" destId="{3536D87B-45D3-4FB0-9C48-59C007786BC8}" srcOrd="0" destOrd="0" presId="urn:microsoft.com/office/officeart/2005/8/layout/vList2"/>
    <dgm:cxn modelId="{E94F3D84-0933-421A-9AEA-A8D43E3567CB}" type="presParOf" srcId="{9BE5A8A3-7993-4CFC-A4CE-CB71784EA054}" destId="{AEC9D7AD-612F-4516-82F7-15737A49CE22}" srcOrd="1" destOrd="0" presId="urn:microsoft.com/office/officeart/2005/8/layout/vList2"/>
    <dgm:cxn modelId="{78397274-5E43-479B-8B4A-74EC7603E491}" type="presParOf" srcId="{9BE5A8A3-7993-4CFC-A4CE-CB71784EA054}" destId="{167F7DD7-A567-45B1-BC96-B5D01A7EAE5D}" srcOrd="2" destOrd="0" presId="urn:microsoft.com/office/officeart/2005/8/layout/vList2"/>
    <dgm:cxn modelId="{F5BAF0A3-FDA3-4DB0-B1C2-99DC6C40AE09}" type="presParOf" srcId="{9BE5A8A3-7993-4CFC-A4CE-CB71784EA054}" destId="{F7FC19B8-6125-4D4B-ADCC-D07FB8330B68}" srcOrd="3" destOrd="0" presId="urn:microsoft.com/office/officeart/2005/8/layout/vList2"/>
    <dgm:cxn modelId="{FE452EA1-6F65-4209-B350-47D4CEC617D1}" type="presParOf" srcId="{9BE5A8A3-7993-4CFC-A4CE-CB71784EA054}" destId="{C2A4B5EE-D606-4CDC-98C7-6CCB1862EE8D}" srcOrd="4" destOrd="0" presId="urn:microsoft.com/office/officeart/2005/8/layout/vList2"/>
    <dgm:cxn modelId="{C9CC452C-F4D3-4938-BE14-5A17325AFDDA}" type="presParOf" srcId="{9BE5A8A3-7993-4CFC-A4CE-CB71784EA054}" destId="{1BCDEAF9-AD65-4A14-8C2F-8353A1A40155}"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A2179C-CFE1-44B2-921C-D2CBD54C9CCC}"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en-US"/>
        </a:p>
      </dgm:t>
    </dgm:pt>
    <dgm:pt modelId="{20472508-46B0-4D9C-88DD-75D88BB227A8}">
      <dgm:prSet/>
      <dgm:spPr/>
      <dgm:t>
        <a:bodyPr/>
        <a:lstStyle/>
        <a:p>
          <a:r>
            <a:rPr lang="en-US"/>
            <a:t>Nature of the Security to be specified separately.</a:t>
          </a:r>
        </a:p>
      </dgm:t>
    </dgm:pt>
    <dgm:pt modelId="{386E06F0-C83F-4865-A0F5-230BDA652523}" type="parTrans" cxnId="{63889860-15EF-44E1-81E1-4857D60AAD0A}">
      <dgm:prSet/>
      <dgm:spPr/>
      <dgm:t>
        <a:bodyPr/>
        <a:lstStyle/>
        <a:p>
          <a:endParaRPr lang="en-US"/>
        </a:p>
      </dgm:t>
    </dgm:pt>
    <dgm:pt modelId="{2EE8CEFD-72E2-4947-A5E8-01B5F0FA6818}" type="sibTrans" cxnId="{63889860-15EF-44E1-81E1-4857D60AAD0A}">
      <dgm:prSet/>
      <dgm:spPr/>
      <dgm:t>
        <a:bodyPr/>
        <a:lstStyle/>
        <a:p>
          <a:endParaRPr lang="en-US"/>
        </a:p>
      </dgm:t>
    </dgm:pt>
    <dgm:pt modelId="{7978CF57-6270-4FB8-90FF-02CDD030882F}">
      <dgm:prSet/>
      <dgm:spPr/>
      <dgm:t>
        <a:bodyPr/>
        <a:lstStyle/>
        <a:p>
          <a:r>
            <a:rPr lang="en-US"/>
            <a:t>Terms of repayment of terms loans and other loans may be stated.</a:t>
          </a:r>
        </a:p>
      </dgm:t>
    </dgm:pt>
    <dgm:pt modelId="{37CE9AD1-0C82-4A53-ABA4-2C677F7C411E}" type="parTrans" cxnId="{0C83C536-AE25-4639-8184-AD58AA10AC47}">
      <dgm:prSet/>
      <dgm:spPr/>
      <dgm:t>
        <a:bodyPr/>
        <a:lstStyle/>
        <a:p>
          <a:endParaRPr lang="en-US"/>
        </a:p>
      </dgm:t>
    </dgm:pt>
    <dgm:pt modelId="{4F1E45D2-45F9-4434-A9E4-8E567C89A2F1}" type="sibTrans" cxnId="{0C83C536-AE25-4639-8184-AD58AA10AC47}">
      <dgm:prSet/>
      <dgm:spPr/>
      <dgm:t>
        <a:bodyPr/>
        <a:lstStyle/>
        <a:p>
          <a:endParaRPr lang="en-US"/>
        </a:p>
      </dgm:t>
    </dgm:pt>
    <dgm:pt modelId="{8A1292BC-2825-4A15-A099-8DBD22A4129E}">
      <dgm:prSet/>
      <dgm:spPr/>
      <dgm:t>
        <a:bodyPr/>
        <a:lstStyle/>
        <a:p>
          <a:r>
            <a:rPr lang="en-US"/>
            <a:t>Where loans guranteed by partners/proprietors/owners aggregate of such amount under each head may be disclosed.</a:t>
          </a:r>
        </a:p>
      </dgm:t>
    </dgm:pt>
    <dgm:pt modelId="{D06AC9DB-D0F5-4450-B15D-639E0B614E00}" type="parTrans" cxnId="{C347A5EA-264E-4C9E-92EB-BA33D2B5CE29}">
      <dgm:prSet/>
      <dgm:spPr/>
      <dgm:t>
        <a:bodyPr/>
        <a:lstStyle/>
        <a:p>
          <a:endParaRPr lang="en-US"/>
        </a:p>
      </dgm:t>
    </dgm:pt>
    <dgm:pt modelId="{7CEAF587-CE0E-49F9-AEB9-074BCC856EC0}" type="sibTrans" cxnId="{C347A5EA-264E-4C9E-92EB-BA33D2B5CE29}">
      <dgm:prSet/>
      <dgm:spPr/>
      <dgm:t>
        <a:bodyPr/>
        <a:lstStyle/>
        <a:p>
          <a:endParaRPr lang="en-US"/>
        </a:p>
      </dgm:t>
    </dgm:pt>
    <dgm:pt modelId="{E8BDF714-E217-4641-93F8-61D9D63BD7B7}" type="pres">
      <dgm:prSet presAssocID="{99A2179C-CFE1-44B2-921C-D2CBD54C9CCC}" presName="linear" presStyleCnt="0">
        <dgm:presLayoutVars>
          <dgm:animLvl val="lvl"/>
          <dgm:resizeHandles val="exact"/>
        </dgm:presLayoutVars>
      </dgm:prSet>
      <dgm:spPr/>
    </dgm:pt>
    <dgm:pt modelId="{16CDD5AB-4DA5-4281-996A-9E3892B75AFE}" type="pres">
      <dgm:prSet presAssocID="{20472508-46B0-4D9C-88DD-75D88BB227A8}" presName="parentText" presStyleLbl="node1" presStyleIdx="0" presStyleCnt="3">
        <dgm:presLayoutVars>
          <dgm:chMax val="0"/>
          <dgm:bulletEnabled val="1"/>
        </dgm:presLayoutVars>
      </dgm:prSet>
      <dgm:spPr/>
    </dgm:pt>
    <dgm:pt modelId="{4BBDCFF8-9258-4304-BF56-9A995BA7AF3D}" type="pres">
      <dgm:prSet presAssocID="{2EE8CEFD-72E2-4947-A5E8-01B5F0FA6818}" presName="spacer" presStyleCnt="0"/>
      <dgm:spPr/>
    </dgm:pt>
    <dgm:pt modelId="{88866157-E568-4E1F-97A4-B11FA232470C}" type="pres">
      <dgm:prSet presAssocID="{7978CF57-6270-4FB8-90FF-02CDD030882F}" presName="parentText" presStyleLbl="node1" presStyleIdx="1" presStyleCnt="3">
        <dgm:presLayoutVars>
          <dgm:chMax val="0"/>
          <dgm:bulletEnabled val="1"/>
        </dgm:presLayoutVars>
      </dgm:prSet>
      <dgm:spPr/>
    </dgm:pt>
    <dgm:pt modelId="{A92245ED-4EB7-4E1F-ACCE-D1AAA165D09D}" type="pres">
      <dgm:prSet presAssocID="{4F1E45D2-45F9-4434-A9E4-8E567C89A2F1}" presName="spacer" presStyleCnt="0"/>
      <dgm:spPr/>
    </dgm:pt>
    <dgm:pt modelId="{CEAE3C4B-CFB2-46CC-8FB8-C1D87A7219BE}" type="pres">
      <dgm:prSet presAssocID="{8A1292BC-2825-4A15-A099-8DBD22A4129E}" presName="parentText" presStyleLbl="node1" presStyleIdx="2" presStyleCnt="3">
        <dgm:presLayoutVars>
          <dgm:chMax val="0"/>
          <dgm:bulletEnabled val="1"/>
        </dgm:presLayoutVars>
      </dgm:prSet>
      <dgm:spPr/>
    </dgm:pt>
  </dgm:ptLst>
  <dgm:cxnLst>
    <dgm:cxn modelId="{6B68C902-24F2-43BB-BA60-C17CBAE9D5B1}" type="presOf" srcId="{20472508-46B0-4D9C-88DD-75D88BB227A8}" destId="{16CDD5AB-4DA5-4281-996A-9E3892B75AFE}" srcOrd="0" destOrd="0" presId="urn:microsoft.com/office/officeart/2005/8/layout/vList2"/>
    <dgm:cxn modelId="{0C83C536-AE25-4639-8184-AD58AA10AC47}" srcId="{99A2179C-CFE1-44B2-921C-D2CBD54C9CCC}" destId="{7978CF57-6270-4FB8-90FF-02CDD030882F}" srcOrd="1" destOrd="0" parTransId="{37CE9AD1-0C82-4A53-ABA4-2C677F7C411E}" sibTransId="{4F1E45D2-45F9-4434-A9E4-8E567C89A2F1}"/>
    <dgm:cxn modelId="{63889860-15EF-44E1-81E1-4857D60AAD0A}" srcId="{99A2179C-CFE1-44B2-921C-D2CBD54C9CCC}" destId="{20472508-46B0-4D9C-88DD-75D88BB227A8}" srcOrd="0" destOrd="0" parTransId="{386E06F0-C83F-4865-A0F5-230BDA652523}" sibTransId="{2EE8CEFD-72E2-4947-A5E8-01B5F0FA6818}"/>
    <dgm:cxn modelId="{F46BC852-7E85-4829-AAE7-973DCF9897CC}" type="presOf" srcId="{99A2179C-CFE1-44B2-921C-D2CBD54C9CCC}" destId="{E8BDF714-E217-4641-93F8-61D9D63BD7B7}" srcOrd="0" destOrd="0" presId="urn:microsoft.com/office/officeart/2005/8/layout/vList2"/>
    <dgm:cxn modelId="{11D0937B-3E75-475C-A0E5-3521E794849C}" type="presOf" srcId="{7978CF57-6270-4FB8-90FF-02CDD030882F}" destId="{88866157-E568-4E1F-97A4-B11FA232470C}" srcOrd="0" destOrd="0" presId="urn:microsoft.com/office/officeart/2005/8/layout/vList2"/>
    <dgm:cxn modelId="{0F9635C0-97D9-4912-AACF-44659173998F}" type="presOf" srcId="{8A1292BC-2825-4A15-A099-8DBD22A4129E}" destId="{CEAE3C4B-CFB2-46CC-8FB8-C1D87A7219BE}" srcOrd="0" destOrd="0" presId="urn:microsoft.com/office/officeart/2005/8/layout/vList2"/>
    <dgm:cxn modelId="{C347A5EA-264E-4C9E-92EB-BA33D2B5CE29}" srcId="{99A2179C-CFE1-44B2-921C-D2CBD54C9CCC}" destId="{8A1292BC-2825-4A15-A099-8DBD22A4129E}" srcOrd="2" destOrd="0" parTransId="{D06AC9DB-D0F5-4450-B15D-639E0B614E00}" sibTransId="{7CEAF587-CE0E-49F9-AEB9-074BCC856EC0}"/>
    <dgm:cxn modelId="{6F564511-56BF-489B-BF2F-2DD2E854F335}" type="presParOf" srcId="{E8BDF714-E217-4641-93F8-61D9D63BD7B7}" destId="{16CDD5AB-4DA5-4281-996A-9E3892B75AFE}" srcOrd="0" destOrd="0" presId="urn:microsoft.com/office/officeart/2005/8/layout/vList2"/>
    <dgm:cxn modelId="{52C6C395-D7E2-4101-9042-8CAE06656A50}" type="presParOf" srcId="{E8BDF714-E217-4641-93F8-61D9D63BD7B7}" destId="{4BBDCFF8-9258-4304-BF56-9A995BA7AF3D}" srcOrd="1" destOrd="0" presId="urn:microsoft.com/office/officeart/2005/8/layout/vList2"/>
    <dgm:cxn modelId="{4BCC2B09-63B9-4D57-A26E-928AE06C0F22}" type="presParOf" srcId="{E8BDF714-E217-4641-93F8-61D9D63BD7B7}" destId="{88866157-E568-4E1F-97A4-B11FA232470C}" srcOrd="2" destOrd="0" presId="urn:microsoft.com/office/officeart/2005/8/layout/vList2"/>
    <dgm:cxn modelId="{E701E05A-2119-4D6E-A5F9-BA9AC6581600}" type="presParOf" srcId="{E8BDF714-E217-4641-93F8-61D9D63BD7B7}" destId="{A92245ED-4EB7-4E1F-ACCE-D1AAA165D09D}" srcOrd="3" destOrd="0" presId="urn:microsoft.com/office/officeart/2005/8/layout/vList2"/>
    <dgm:cxn modelId="{3E6E2ED2-3F91-423E-854E-6B5258553967}" type="presParOf" srcId="{E8BDF714-E217-4641-93F8-61D9D63BD7B7}" destId="{CEAE3C4B-CFB2-46CC-8FB8-C1D87A7219B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23F7294-2111-4A56-BF10-E3FCFBEAD7B4}" type="doc">
      <dgm:prSet loTypeId="urn:microsoft.com/office/officeart/2005/8/layout/hList6" loCatId="list" qsTypeId="urn:microsoft.com/office/officeart/2005/8/quickstyle/simple1" qsCatId="simple" csTypeId="urn:microsoft.com/office/officeart/2005/8/colors/accent0_3" csCatId="mainScheme" phldr="1"/>
      <dgm:spPr/>
      <dgm:t>
        <a:bodyPr/>
        <a:lstStyle/>
        <a:p>
          <a:endParaRPr lang="en-US"/>
        </a:p>
      </dgm:t>
    </dgm:pt>
    <dgm:pt modelId="{5D25BF25-D778-4E85-8C73-F4C11A052CDD}">
      <dgm:prSet/>
      <dgm:spPr/>
      <dgm:t>
        <a:bodyPr/>
        <a:lstStyle/>
        <a:p>
          <a:r>
            <a:rPr lang="en-US" dirty="0"/>
            <a:t>Mandatory CSR under Companies Act</a:t>
          </a:r>
        </a:p>
      </dgm:t>
    </dgm:pt>
    <dgm:pt modelId="{BEFC355C-25F8-41D5-A41A-8CA266835A69}" type="parTrans" cxnId="{F797E184-4DF1-480B-AABA-383321F652B7}">
      <dgm:prSet/>
      <dgm:spPr/>
      <dgm:t>
        <a:bodyPr/>
        <a:lstStyle/>
        <a:p>
          <a:endParaRPr lang="en-US"/>
        </a:p>
      </dgm:t>
    </dgm:pt>
    <dgm:pt modelId="{C522CE5D-6DA6-4C43-9878-F8B71A9AE993}" type="sibTrans" cxnId="{F797E184-4DF1-480B-AABA-383321F652B7}">
      <dgm:prSet/>
      <dgm:spPr/>
      <dgm:t>
        <a:bodyPr/>
        <a:lstStyle/>
        <a:p>
          <a:endParaRPr lang="en-US"/>
        </a:p>
      </dgm:t>
    </dgm:pt>
    <dgm:pt modelId="{C62806C6-D8DD-4776-A548-FE65D07D74D1}">
      <dgm:prSet/>
      <dgm:spPr/>
      <dgm:t>
        <a:bodyPr/>
        <a:lstStyle/>
        <a:p>
          <a:r>
            <a:rPr lang="en-US"/>
            <a:t>Listing of NPO’s on Social Stock Exchanges</a:t>
          </a:r>
        </a:p>
      </dgm:t>
    </dgm:pt>
    <dgm:pt modelId="{E2D485D8-172F-42A8-949B-1E64154F5685}" type="parTrans" cxnId="{EBF59129-F0D5-4AC8-96D2-192A18B79D8A}">
      <dgm:prSet/>
      <dgm:spPr/>
      <dgm:t>
        <a:bodyPr/>
        <a:lstStyle/>
        <a:p>
          <a:endParaRPr lang="en-US"/>
        </a:p>
      </dgm:t>
    </dgm:pt>
    <dgm:pt modelId="{32DE98A3-B2A0-4AFA-81FF-E502E3CECDF2}" type="sibTrans" cxnId="{EBF59129-F0D5-4AC8-96D2-192A18B79D8A}">
      <dgm:prSet/>
      <dgm:spPr/>
      <dgm:t>
        <a:bodyPr/>
        <a:lstStyle/>
        <a:p>
          <a:endParaRPr lang="en-US"/>
        </a:p>
      </dgm:t>
    </dgm:pt>
    <dgm:pt modelId="{FDC4CAB1-1EF6-4095-ACE9-C0C0489A099F}">
      <dgm:prSet/>
      <dgm:spPr/>
      <dgm:t>
        <a:bodyPr/>
        <a:lstStyle/>
        <a:p>
          <a:r>
            <a:rPr lang="en-US"/>
            <a:t>Foreign contributions by International foundations</a:t>
          </a:r>
        </a:p>
      </dgm:t>
    </dgm:pt>
    <dgm:pt modelId="{80ECF4D2-0CE2-4258-A2ED-B783D0BF30E2}" type="parTrans" cxnId="{3B39105B-F140-46B2-A3E2-AAC31BB92F0A}">
      <dgm:prSet/>
      <dgm:spPr/>
      <dgm:t>
        <a:bodyPr/>
        <a:lstStyle/>
        <a:p>
          <a:endParaRPr lang="en-US"/>
        </a:p>
      </dgm:t>
    </dgm:pt>
    <dgm:pt modelId="{92EF8493-5E7F-49A8-AE84-61A0F3B9A39B}" type="sibTrans" cxnId="{3B39105B-F140-46B2-A3E2-AAC31BB92F0A}">
      <dgm:prSet/>
      <dgm:spPr/>
      <dgm:t>
        <a:bodyPr/>
        <a:lstStyle/>
        <a:p>
          <a:endParaRPr lang="en-US"/>
        </a:p>
      </dgm:t>
    </dgm:pt>
    <dgm:pt modelId="{C803D85F-9C7B-4936-8090-9CDE4CC2642A}">
      <dgm:prSet/>
      <dgm:spPr/>
      <dgm:t>
        <a:bodyPr/>
        <a:lstStyle/>
        <a:p>
          <a:r>
            <a:rPr lang="en-US" dirty="0"/>
            <a:t>Regulatory regime under respective NPO Acts</a:t>
          </a:r>
        </a:p>
      </dgm:t>
    </dgm:pt>
    <dgm:pt modelId="{FECCDBF9-B358-449E-83AC-7F7A21D85FB2}" type="parTrans" cxnId="{96774298-27C6-41BE-B961-1D96CA7C4E9B}">
      <dgm:prSet/>
      <dgm:spPr/>
      <dgm:t>
        <a:bodyPr/>
        <a:lstStyle/>
        <a:p>
          <a:endParaRPr lang="en-US"/>
        </a:p>
      </dgm:t>
    </dgm:pt>
    <dgm:pt modelId="{2F609E7B-742C-46EF-AE85-98097D4E672B}" type="sibTrans" cxnId="{96774298-27C6-41BE-B961-1D96CA7C4E9B}">
      <dgm:prSet/>
      <dgm:spPr/>
      <dgm:t>
        <a:bodyPr/>
        <a:lstStyle/>
        <a:p>
          <a:endParaRPr lang="en-US"/>
        </a:p>
      </dgm:t>
    </dgm:pt>
    <dgm:pt modelId="{04BB7C65-4531-4B11-A408-883628AA91F6}" type="pres">
      <dgm:prSet presAssocID="{423F7294-2111-4A56-BF10-E3FCFBEAD7B4}" presName="Name0" presStyleCnt="0">
        <dgm:presLayoutVars>
          <dgm:dir/>
          <dgm:resizeHandles val="exact"/>
        </dgm:presLayoutVars>
      </dgm:prSet>
      <dgm:spPr/>
    </dgm:pt>
    <dgm:pt modelId="{335FA3E4-E890-41D4-AACF-811DDC43C692}" type="pres">
      <dgm:prSet presAssocID="{C803D85F-9C7B-4936-8090-9CDE4CC2642A}" presName="node" presStyleLbl="node1" presStyleIdx="0" presStyleCnt="4">
        <dgm:presLayoutVars>
          <dgm:bulletEnabled val="1"/>
        </dgm:presLayoutVars>
      </dgm:prSet>
      <dgm:spPr/>
    </dgm:pt>
    <dgm:pt modelId="{27B8DAF3-552B-473A-9E61-EB91C96E71D0}" type="pres">
      <dgm:prSet presAssocID="{2F609E7B-742C-46EF-AE85-98097D4E672B}" presName="sibTrans" presStyleCnt="0"/>
      <dgm:spPr/>
    </dgm:pt>
    <dgm:pt modelId="{F2CDFD6C-3C7A-457C-BCE0-EDAD83D4002A}" type="pres">
      <dgm:prSet presAssocID="{5D25BF25-D778-4E85-8C73-F4C11A052CDD}" presName="node" presStyleLbl="node1" presStyleIdx="1" presStyleCnt="4">
        <dgm:presLayoutVars>
          <dgm:bulletEnabled val="1"/>
        </dgm:presLayoutVars>
      </dgm:prSet>
      <dgm:spPr/>
    </dgm:pt>
    <dgm:pt modelId="{709CE077-4511-4108-8E70-6B5A9FE2C641}" type="pres">
      <dgm:prSet presAssocID="{C522CE5D-6DA6-4C43-9878-F8B71A9AE993}" presName="sibTrans" presStyleCnt="0"/>
      <dgm:spPr/>
    </dgm:pt>
    <dgm:pt modelId="{FC0D487A-3F5B-4059-BB24-036B0C1038F7}" type="pres">
      <dgm:prSet presAssocID="{C62806C6-D8DD-4776-A548-FE65D07D74D1}" presName="node" presStyleLbl="node1" presStyleIdx="2" presStyleCnt="4">
        <dgm:presLayoutVars>
          <dgm:bulletEnabled val="1"/>
        </dgm:presLayoutVars>
      </dgm:prSet>
      <dgm:spPr/>
    </dgm:pt>
    <dgm:pt modelId="{F396C6D6-5433-4FD1-9B9D-13F6E614B5CF}" type="pres">
      <dgm:prSet presAssocID="{32DE98A3-B2A0-4AFA-81FF-E502E3CECDF2}" presName="sibTrans" presStyleCnt="0"/>
      <dgm:spPr/>
    </dgm:pt>
    <dgm:pt modelId="{2D6A978C-2AB7-47F1-B9FA-387AAC3F852F}" type="pres">
      <dgm:prSet presAssocID="{FDC4CAB1-1EF6-4095-ACE9-C0C0489A099F}" presName="node" presStyleLbl="node1" presStyleIdx="3" presStyleCnt="4">
        <dgm:presLayoutVars>
          <dgm:bulletEnabled val="1"/>
        </dgm:presLayoutVars>
      </dgm:prSet>
      <dgm:spPr/>
    </dgm:pt>
  </dgm:ptLst>
  <dgm:cxnLst>
    <dgm:cxn modelId="{CCB1131D-EC01-4D1C-8550-3CD86FD12122}" type="presOf" srcId="{FDC4CAB1-1EF6-4095-ACE9-C0C0489A099F}" destId="{2D6A978C-2AB7-47F1-B9FA-387AAC3F852F}" srcOrd="0" destOrd="0" presId="urn:microsoft.com/office/officeart/2005/8/layout/hList6"/>
    <dgm:cxn modelId="{EBF59129-F0D5-4AC8-96D2-192A18B79D8A}" srcId="{423F7294-2111-4A56-BF10-E3FCFBEAD7B4}" destId="{C62806C6-D8DD-4776-A548-FE65D07D74D1}" srcOrd="2" destOrd="0" parTransId="{E2D485D8-172F-42A8-949B-1E64154F5685}" sibTransId="{32DE98A3-B2A0-4AFA-81FF-E502E3CECDF2}"/>
    <dgm:cxn modelId="{3B39105B-F140-46B2-A3E2-AAC31BB92F0A}" srcId="{423F7294-2111-4A56-BF10-E3FCFBEAD7B4}" destId="{FDC4CAB1-1EF6-4095-ACE9-C0C0489A099F}" srcOrd="3" destOrd="0" parTransId="{80ECF4D2-0CE2-4258-A2ED-B783D0BF30E2}" sibTransId="{92EF8493-5E7F-49A8-AE84-61A0F3B9A39B}"/>
    <dgm:cxn modelId="{349D4860-E251-4B78-B385-3353D97AA828}" type="presOf" srcId="{423F7294-2111-4A56-BF10-E3FCFBEAD7B4}" destId="{04BB7C65-4531-4B11-A408-883628AA91F6}" srcOrd="0" destOrd="0" presId="urn:microsoft.com/office/officeart/2005/8/layout/hList6"/>
    <dgm:cxn modelId="{F797E184-4DF1-480B-AABA-383321F652B7}" srcId="{423F7294-2111-4A56-BF10-E3FCFBEAD7B4}" destId="{5D25BF25-D778-4E85-8C73-F4C11A052CDD}" srcOrd="1" destOrd="0" parTransId="{BEFC355C-25F8-41D5-A41A-8CA266835A69}" sibTransId="{C522CE5D-6DA6-4C43-9878-F8B71A9AE993}"/>
    <dgm:cxn modelId="{96774298-27C6-41BE-B961-1D96CA7C4E9B}" srcId="{423F7294-2111-4A56-BF10-E3FCFBEAD7B4}" destId="{C803D85F-9C7B-4936-8090-9CDE4CC2642A}" srcOrd="0" destOrd="0" parTransId="{FECCDBF9-B358-449E-83AC-7F7A21D85FB2}" sibTransId="{2F609E7B-742C-46EF-AE85-98097D4E672B}"/>
    <dgm:cxn modelId="{C9A3D1A1-7EA1-4172-A226-83BD22C6C471}" type="presOf" srcId="{5D25BF25-D778-4E85-8C73-F4C11A052CDD}" destId="{F2CDFD6C-3C7A-457C-BCE0-EDAD83D4002A}" srcOrd="0" destOrd="0" presId="urn:microsoft.com/office/officeart/2005/8/layout/hList6"/>
    <dgm:cxn modelId="{A604F0A1-2D0A-4DBC-AA95-4A1686668963}" type="presOf" srcId="{C803D85F-9C7B-4936-8090-9CDE4CC2642A}" destId="{335FA3E4-E890-41D4-AACF-811DDC43C692}" srcOrd="0" destOrd="0" presId="urn:microsoft.com/office/officeart/2005/8/layout/hList6"/>
    <dgm:cxn modelId="{97AE31CA-C483-4B08-A3F1-8C09EBF9F557}" type="presOf" srcId="{C62806C6-D8DD-4776-A548-FE65D07D74D1}" destId="{FC0D487A-3F5B-4059-BB24-036B0C1038F7}" srcOrd="0" destOrd="0" presId="urn:microsoft.com/office/officeart/2005/8/layout/hList6"/>
    <dgm:cxn modelId="{7E3EA9D1-5073-4C69-90AA-0445DC6C2C99}" type="presParOf" srcId="{04BB7C65-4531-4B11-A408-883628AA91F6}" destId="{335FA3E4-E890-41D4-AACF-811DDC43C692}" srcOrd="0" destOrd="0" presId="urn:microsoft.com/office/officeart/2005/8/layout/hList6"/>
    <dgm:cxn modelId="{CC776B8D-995D-475C-8438-B13F411174B9}" type="presParOf" srcId="{04BB7C65-4531-4B11-A408-883628AA91F6}" destId="{27B8DAF3-552B-473A-9E61-EB91C96E71D0}" srcOrd="1" destOrd="0" presId="urn:microsoft.com/office/officeart/2005/8/layout/hList6"/>
    <dgm:cxn modelId="{FA03BD56-6E1B-444A-A1B5-5F8BD2A8C514}" type="presParOf" srcId="{04BB7C65-4531-4B11-A408-883628AA91F6}" destId="{F2CDFD6C-3C7A-457C-BCE0-EDAD83D4002A}" srcOrd="2" destOrd="0" presId="urn:microsoft.com/office/officeart/2005/8/layout/hList6"/>
    <dgm:cxn modelId="{8B52295B-09BE-40FB-B6EF-423DE37ADABC}" type="presParOf" srcId="{04BB7C65-4531-4B11-A408-883628AA91F6}" destId="{709CE077-4511-4108-8E70-6B5A9FE2C641}" srcOrd="3" destOrd="0" presId="urn:microsoft.com/office/officeart/2005/8/layout/hList6"/>
    <dgm:cxn modelId="{EEC989BC-3F11-4E0A-A9CF-118C32C7BC5A}" type="presParOf" srcId="{04BB7C65-4531-4B11-A408-883628AA91F6}" destId="{FC0D487A-3F5B-4059-BB24-036B0C1038F7}" srcOrd="4" destOrd="0" presId="urn:microsoft.com/office/officeart/2005/8/layout/hList6"/>
    <dgm:cxn modelId="{7F1267BC-5FEE-4D25-96FE-0B1C4EFEC1FA}" type="presParOf" srcId="{04BB7C65-4531-4B11-A408-883628AA91F6}" destId="{F396C6D6-5433-4FD1-9B9D-13F6E614B5CF}" srcOrd="5" destOrd="0" presId="urn:microsoft.com/office/officeart/2005/8/layout/hList6"/>
    <dgm:cxn modelId="{20B45AC3-8848-4B83-A9A7-3EB0C2C475F2}" type="presParOf" srcId="{04BB7C65-4531-4B11-A408-883628AA91F6}" destId="{2D6A978C-2AB7-47F1-B9FA-387AAC3F852F}"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9567261-69D3-4586-99AF-32394760C374}" type="doc">
      <dgm:prSet loTypeId="urn:microsoft.com/office/officeart/2005/8/layout/vList5" loCatId="list" qsTypeId="urn:microsoft.com/office/officeart/2005/8/quickstyle/simple1" qsCatId="simple" csTypeId="urn:microsoft.com/office/officeart/2005/8/colors/accent0_3" csCatId="mainScheme"/>
      <dgm:spPr/>
      <dgm:t>
        <a:bodyPr/>
        <a:lstStyle/>
        <a:p>
          <a:endParaRPr lang="en-US"/>
        </a:p>
      </dgm:t>
    </dgm:pt>
    <dgm:pt modelId="{7A7BEF96-9267-49BD-880C-2ED70B66C2E5}">
      <dgm:prSet/>
      <dgm:spPr/>
      <dgm:t>
        <a:bodyPr/>
        <a:lstStyle/>
        <a:p>
          <a:r>
            <a:rPr lang="en-US"/>
            <a:t>Section 8 Companies</a:t>
          </a:r>
        </a:p>
      </dgm:t>
    </dgm:pt>
    <dgm:pt modelId="{4AA320AE-365D-4EF6-8A32-142CD3E9F81F}" type="parTrans" cxnId="{C159492B-AE5D-4678-913D-34AB0278683A}">
      <dgm:prSet/>
      <dgm:spPr/>
      <dgm:t>
        <a:bodyPr/>
        <a:lstStyle/>
        <a:p>
          <a:endParaRPr lang="en-US"/>
        </a:p>
      </dgm:t>
    </dgm:pt>
    <dgm:pt modelId="{5B58BFB5-CA8F-4CFE-9752-346EE41A9380}" type="sibTrans" cxnId="{C159492B-AE5D-4678-913D-34AB0278683A}">
      <dgm:prSet/>
      <dgm:spPr/>
      <dgm:t>
        <a:bodyPr/>
        <a:lstStyle/>
        <a:p>
          <a:endParaRPr lang="en-US"/>
        </a:p>
      </dgm:t>
    </dgm:pt>
    <dgm:pt modelId="{E9F50D57-149A-4444-9315-3A5E8C0F4514}">
      <dgm:prSet/>
      <dgm:spPr/>
      <dgm:t>
        <a:bodyPr/>
        <a:lstStyle/>
        <a:p>
          <a:r>
            <a:rPr lang="en-US"/>
            <a:t>Notified Indian Accounting Standards (Ind-AS)</a:t>
          </a:r>
        </a:p>
      </dgm:t>
    </dgm:pt>
    <dgm:pt modelId="{9522C424-3E7A-47B6-810C-33C84A3CF398}" type="parTrans" cxnId="{B95E7DC4-B8A9-4AE7-914D-75F5A94DC5A4}">
      <dgm:prSet/>
      <dgm:spPr/>
      <dgm:t>
        <a:bodyPr/>
        <a:lstStyle/>
        <a:p>
          <a:endParaRPr lang="en-US"/>
        </a:p>
      </dgm:t>
    </dgm:pt>
    <dgm:pt modelId="{4A491ED7-E4DC-4761-9F34-21B105FAE295}" type="sibTrans" cxnId="{B95E7DC4-B8A9-4AE7-914D-75F5A94DC5A4}">
      <dgm:prSet/>
      <dgm:spPr/>
      <dgm:t>
        <a:bodyPr/>
        <a:lstStyle/>
        <a:p>
          <a:endParaRPr lang="en-US"/>
        </a:p>
      </dgm:t>
    </dgm:pt>
    <dgm:pt modelId="{519268FC-6622-4EA5-883D-E284013EDC42}">
      <dgm:prSet/>
      <dgm:spPr/>
      <dgm:t>
        <a:bodyPr/>
        <a:lstStyle/>
        <a:p>
          <a:r>
            <a:rPr lang="en-US" dirty="0"/>
            <a:t>Accounting Standards notified under Co. Act</a:t>
          </a:r>
        </a:p>
      </dgm:t>
    </dgm:pt>
    <dgm:pt modelId="{FBD65099-5F4B-4FC1-8EE8-2B8BB8125821}" type="parTrans" cxnId="{5456A680-039F-4699-A755-5DB12E9C473A}">
      <dgm:prSet/>
      <dgm:spPr/>
      <dgm:t>
        <a:bodyPr/>
        <a:lstStyle/>
        <a:p>
          <a:endParaRPr lang="en-US"/>
        </a:p>
      </dgm:t>
    </dgm:pt>
    <dgm:pt modelId="{052E37F3-72EC-40FC-9754-FF4DBD777643}" type="sibTrans" cxnId="{5456A680-039F-4699-A755-5DB12E9C473A}">
      <dgm:prSet/>
      <dgm:spPr/>
      <dgm:t>
        <a:bodyPr/>
        <a:lstStyle/>
        <a:p>
          <a:endParaRPr lang="en-US"/>
        </a:p>
      </dgm:t>
    </dgm:pt>
    <dgm:pt modelId="{7112EFA7-C64D-481C-B90E-1102A0A9A943}">
      <dgm:prSet/>
      <dgm:spPr/>
      <dgm:t>
        <a:bodyPr/>
        <a:lstStyle/>
        <a:p>
          <a:r>
            <a:rPr lang="en-US"/>
            <a:t>Non Corporate Trust/Societies</a:t>
          </a:r>
        </a:p>
      </dgm:t>
    </dgm:pt>
    <dgm:pt modelId="{29991201-39B7-4C26-AF4D-1B3BA5FB6EA0}" type="parTrans" cxnId="{170C0CF2-BE84-4C40-8A96-77EDBF153F90}">
      <dgm:prSet/>
      <dgm:spPr/>
      <dgm:t>
        <a:bodyPr/>
        <a:lstStyle/>
        <a:p>
          <a:endParaRPr lang="en-US"/>
        </a:p>
      </dgm:t>
    </dgm:pt>
    <dgm:pt modelId="{0363E00E-5A2E-4D6A-AA04-6C43EFD7F61D}" type="sibTrans" cxnId="{170C0CF2-BE84-4C40-8A96-77EDBF153F90}">
      <dgm:prSet/>
      <dgm:spPr/>
      <dgm:t>
        <a:bodyPr/>
        <a:lstStyle/>
        <a:p>
          <a:endParaRPr lang="en-US"/>
        </a:p>
      </dgm:t>
    </dgm:pt>
    <dgm:pt modelId="{4F3964CB-8B2D-4007-8D74-334AD239EE65}">
      <dgm:prSet/>
      <dgm:spPr/>
      <dgm:t>
        <a:bodyPr/>
        <a:lstStyle/>
        <a:p>
          <a:r>
            <a:rPr lang="en-US"/>
            <a:t>Accounting Standards prescribed by ICAI</a:t>
          </a:r>
        </a:p>
      </dgm:t>
    </dgm:pt>
    <dgm:pt modelId="{586FF6BD-0370-48DF-9562-6F628304CE8E}" type="parTrans" cxnId="{2DE0A31F-03B2-423F-9BA5-50B09D87A6E8}">
      <dgm:prSet/>
      <dgm:spPr/>
      <dgm:t>
        <a:bodyPr/>
        <a:lstStyle/>
        <a:p>
          <a:endParaRPr lang="en-US"/>
        </a:p>
      </dgm:t>
    </dgm:pt>
    <dgm:pt modelId="{0B56EEFD-4D4A-4BA5-9609-6EEED1A0C08A}" type="sibTrans" cxnId="{2DE0A31F-03B2-423F-9BA5-50B09D87A6E8}">
      <dgm:prSet/>
      <dgm:spPr/>
      <dgm:t>
        <a:bodyPr/>
        <a:lstStyle/>
        <a:p>
          <a:endParaRPr lang="en-US"/>
        </a:p>
      </dgm:t>
    </dgm:pt>
    <dgm:pt modelId="{80B2ACB7-A8FB-4DD8-9253-6B08C5AB7ED4}" type="pres">
      <dgm:prSet presAssocID="{09567261-69D3-4586-99AF-32394760C374}" presName="Name0" presStyleCnt="0">
        <dgm:presLayoutVars>
          <dgm:dir/>
          <dgm:animLvl val="lvl"/>
          <dgm:resizeHandles val="exact"/>
        </dgm:presLayoutVars>
      </dgm:prSet>
      <dgm:spPr/>
    </dgm:pt>
    <dgm:pt modelId="{F52973B2-7E47-4251-9F8F-0F897F733527}" type="pres">
      <dgm:prSet presAssocID="{7A7BEF96-9267-49BD-880C-2ED70B66C2E5}" presName="linNode" presStyleCnt="0"/>
      <dgm:spPr/>
    </dgm:pt>
    <dgm:pt modelId="{22350090-A711-4EFE-8160-FA3C4A5A9F29}" type="pres">
      <dgm:prSet presAssocID="{7A7BEF96-9267-49BD-880C-2ED70B66C2E5}" presName="parentText" presStyleLbl="node1" presStyleIdx="0" presStyleCnt="2">
        <dgm:presLayoutVars>
          <dgm:chMax val="1"/>
          <dgm:bulletEnabled val="1"/>
        </dgm:presLayoutVars>
      </dgm:prSet>
      <dgm:spPr/>
    </dgm:pt>
    <dgm:pt modelId="{DA1B16ED-D16E-4DF3-9EFB-1F5C41390DF5}" type="pres">
      <dgm:prSet presAssocID="{7A7BEF96-9267-49BD-880C-2ED70B66C2E5}" presName="descendantText" presStyleLbl="alignAccFollowNode1" presStyleIdx="0" presStyleCnt="2">
        <dgm:presLayoutVars>
          <dgm:bulletEnabled val="1"/>
        </dgm:presLayoutVars>
      </dgm:prSet>
      <dgm:spPr/>
    </dgm:pt>
    <dgm:pt modelId="{EDAA7C69-5F4F-4F7C-AC6C-F2731A95334D}" type="pres">
      <dgm:prSet presAssocID="{5B58BFB5-CA8F-4CFE-9752-346EE41A9380}" presName="sp" presStyleCnt="0"/>
      <dgm:spPr/>
    </dgm:pt>
    <dgm:pt modelId="{CE6AB950-24B3-4A75-A7C1-9B4AAB516741}" type="pres">
      <dgm:prSet presAssocID="{7112EFA7-C64D-481C-B90E-1102A0A9A943}" presName="linNode" presStyleCnt="0"/>
      <dgm:spPr/>
    </dgm:pt>
    <dgm:pt modelId="{23FA343F-3BF9-4B6E-8FDB-80F800BD7F06}" type="pres">
      <dgm:prSet presAssocID="{7112EFA7-C64D-481C-B90E-1102A0A9A943}" presName="parentText" presStyleLbl="node1" presStyleIdx="1" presStyleCnt="2">
        <dgm:presLayoutVars>
          <dgm:chMax val="1"/>
          <dgm:bulletEnabled val="1"/>
        </dgm:presLayoutVars>
      </dgm:prSet>
      <dgm:spPr/>
    </dgm:pt>
    <dgm:pt modelId="{73081083-8595-4E1E-8CB3-5A12314D489F}" type="pres">
      <dgm:prSet presAssocID="{7112EFA7-C64D-481C-B90E-1102A0A9A943}" presName="descendantText" presStyleLbl="alignAccFollowNode1" presStyleIdx="1" presStyleCnt="2">
        <dgm:presLayoutVars>
          <dgm:bulletEnabled val="1"/>
        </dgm:presLayoutVars>
      </dgm:prSet>
      <dgm:spPr/>
    </dgm:pt>
  </dgm:ptLst>
  <dgm:cxnLst>
    <dgm:cxn modelId="{7E2FBE04-1C71-4663-8DF0-5B8E77F684CC}" type="presOf" srcId="{E9F50D57-149A-4444-9315-3A5E8C0F4514}" destId="{DA1B16ED-D16E-4DF3-9EFB-1F5C41390DF5}" srcOrd="0" destOrd="0" presId="urn:microsoft.com/office/officeart/2005/8/layout/vList5"/>
    <dgm:cxn modelId="{2DE0A31F-03B2-423F-9BA5-50B09D87A6E8}" srcId="{7112EFA7-C64D-481C-B90E-1102A0A9A943}" destId="{4F3964CB-8B2D-4007-8D74-334AD239EE65}" srcOrd="0" destOrd="0" parTransId="{586FF6BD-0370-48DF-9562-6F628304CE8E}" sibTransId="{0B56EEFD-4D4A-4BA5-9609-6EEED1A0C08A}"/>
    <dgm:cxn modelId="{2AEA4422-15D7-43DE-8A90-957FA165B00F}" type="presOf" srcId="{09567261-69D3-4586-99AF-32394760C374}" destId="{80B2ACB7-A8FB-4DD8-9253-6B08C5AB7ED4}" srcOrd="0" destOrd="0" presId="urn:microsoft.com/office/officeart/2005/8/layout/vList5"/>
    <dgm:cxn modelId="{C159492B-AE5D-4678-913D-34AB0278683A}" srcId="{09567261-69D3-4586-99AF-32394760C374}" destId="{7A7BEF96-9267-49BD-880C-2ED70B66C2E5}" srcOrd="0" destOrd="0" parTransId="{4AA320AE-365D-4EF6-8A32-142CD3E9F81F}" sibTransId="{5B58BFB5-CA8F-4CFE-9752-346EE41A9380}"/>
    <dgm:cxn modelId="{4DCB4A34-28A3-488D-9D76-DD45AE73996A}" type="presOf" srcId="{519268FC-6622-4EA5-883D-E284013EDC42}" destId="{DA1B16ED-D16E-4DF3-9EFB-1F5C41390DF5}" srcOrd="0" destOrd="1" presId="urn:microsoft.com/office/officeart/2005/8/layout/vList5"/>
    <dgm:cxn modelId="{5456A680-039F-4699-A755-5DB12E9C473A}" srcId="{7A7BEF96-9267-49BD-880C-2ED70B66C2E5}" destId="{519268FC-6622-4EA5-883D-E284013EDC42}" srcOrd="1" destOrd="0" parTransId="{FBD65099-5F4B-4FC1-8EE8-2B8BB8125821}" sibTransId="{052E37F3-72EC-40FC-9754-FF4DBD777643}"/>
    <dgm:cxn modelId="{9C4FF9B6-35D8-4DC8-9662-CE8CDB9EBCAB}" type="presOf" srcId="{7A7BEF96-9267-49BD-880C-2ED70B66C2E5}" destId="{22350090-A711-4EFE-8160-FA3C4A5A9F29}" srcOrd="0" destOrd="0" presId="urn:microsoft.com/office/officeart/2005/8/layout/vList5"/>
    <dgm:cxn modelId="{B95E7DC4-B8A9-4AE7-914D-75F5A94DC5A4}" srcId="{7A7BEF96-9267-49BD-880C-2ED70B66C2E5}" destId="{E9F50D57-149A-4444-9315-3A5E8C0F4514}" srcOrd="0" destOrd="0" parTransId="{9522C424-3E7A-47B6-810C-33C84A3CF398}" sibTransId="{4A491ED7-E4DC-4761-9F34-21B105FAE295}"/>
    <dgm:cxn modelId="{B111D4E7-6D26-4902-93BF-C347B89554E9}" type="presOf" srcId="{7112EFA7-C64D-481C-B90E-1102A0A9A943}" destId="{23FA343F-3BF9-4B6E-8FDB-80F800BD7F06}" srcOrd="0" destOrd="0" presId="urn:microsoft.com/office/officeart/2005/8/layout/vList5"/>
    <dgm:cxn modelId="{309087E9-4B7B-4D7B-BCE5-70D1DAD6E339}" type="presOf" srcId="{4F3964CB-8B2D-4007-8D74-334AD239EE65}" destId="{73081083-8595-4E1E-8CB3-5A12314D489F}" srcOrd="0" destOrd="0" presId="urn:microsoft.com/office/officeart/2005/8/layout/vList5"/>
    <dgm:cxn modelId="{170C0CF2-BE84-4C40-8A96-77EDBF153F90}" srcId="{09567261-69D3-4586-99AF-32394760C374}" destId="{7112EFA7-C64D-481C-B90E-1102A0A9A943}" srcOrd="1" destOrd="0" parTransId="{29991201-39B7-4C26-AF4D-1B3BA5FB6EA0}" sibTransId="{0363E00E-5A2E-4D6A-AA04-6C43EFD7F61D}"/>
    <dgm:cxn modelId="{A91630A4-0CAC-4A80-AB6E-F06E3DB40578}" type="presParOf" srcId="{80B2ACB7-A8FB-4DD8-9253-6B08C5AB7ED4}" destId="{F52973B2-7E47-4251-9F8F-0F897F733527}" srcOrd="0" destOrd="0" presId="urn:microsoft.com/office/officeart/2005/8/layout/vList5"/>
    <dgm:cxn modelId="{FF20932C-9A14-4C90-8D4D-517094836051}" type="presParOf" srcId="{F52973B2-7E47-4251-9F8F-0F897F733527}" destId="{22350090-A711-4EFE-8160-FA3C4A5A9F29}" srcOrd="0" destOrd="0" presId="urn:microsoft.com/office/officeart/2005/8/layout/vList5"/>
    <dgm:cxn modelId="{EDB7F300-8E6E-4A6B-998B-2703FF7EF73E}" type="presParOf" srcId="{F52973B2-7E47-4251-9F8F-0F897F733527}" destId="{DA1B16ED-D16E-4DF3-9EFB-1F5C41390DF5}" srcOrd="1" destOrd="0" presId="urn:microsoft.com/office/officeart/2005/8/layout/vList5"/>
    <dgm:cxn modelId="{2CCDBA8B-9CF5-4DA3-BBB4-A8ABAFD79F96}" type="presParOf" srcId="{80B2ACB7-A8FB-4DD8-9253-6B08C5AB7ED4}" destId="{EDAA7C69-5F4F-4F7C-AC6C-F2731A95334D}" srcOrd="1" destOrd="0" presId="urn:microsoft.com/office/officeart/2005/8/layout/vList5"/>
    <dgm:cxn modelId="{7BAAFBB3-DC9E-4467-AE26-7637CA1CE860}" type="presParOf" srcId="{80B2ACB7-A8FB-4DD8-9253-6B08C5AB7ED4}" destId="{CE6AB950-24B3-4A75-A7C1-9B4AAB516741}" srcOrd="2" destOrd="0" presId="urn:microsoft.com/office/officeart/2005/8/layout/vList5"/>
    <dgm:cxn modelId="{35863023-B616-448C-9D91-9AAE78DE6D89}" type="presParOf" srcId="{CE6AB950-24B3-4A75-A7C1-9B4AAB516741}" destId="{23FA343F-3BF9-4B6E-8FDB-80F800BD7F06}" srcOrd="0" destOrd="0" presId="urn:microsoft.com/office/officeart/2005/8/layout/vList5"/>
    <dgm:cxn modelId="{F3DC2175-5DE0-4B6E-AFC5-79C6C2A9B494}" type="presParOf" srcId="{CE6AB950-24B3-4A75-A7C1-9B4AAB516741}" destId="{73081083-8595-4E1E-8CB3-5A12314D489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4D42208-5D08-4B9F-852F-31CF0FF737DB}"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D37AFA3F-FF89-4928-A971-EE652015F17B}">
      <dgm:prSet/>
      <dgm:spPr/>
      <dgm:t>
        <a:bodyPr/>
        <a:lstStyle/>
        <a:p>
          <a:r>
            <a:rPr lang="en-US"/>
            <a:t>Nature of Receipts</a:t>
          </a:r>
        </a:p>
      </dgm:t>
    </dgm:pt>
    <dgm:pt modelId="{7455DB9D-D523-4487-A7B3-CBAE4852339F}" type="parTrans" cxnId="{C7552B33-A1D8-49A1-8921-8664B916617D}">
      <dgm:prSet/>
      <dgm:spPr/>
      <dgm:t>
        <a:bodyPr/>
        <a:lstStyle/>
        <a:p>
          <a:endParaRPr lang="en-US"/>
        </a:p>
      </dgm:t>
    </dgm:pt>
    <dgm:pt modelId="{44D7860C-6876-4397-A7EA-87B4B295CE56}" type="sibTrans" cxnId="{C7552B33-A1D8-49A1-8921-8664B916617D}">
      <dgm:prSet/>
      <dgm:spPr/>
      <dgm:t>
        <a:bodyPr/>
        <a:lstStyle/>
        <a:p>
          <a:endParaRPr lang="en-US"/>
        </a:p>
      </dgm:t>
    </dgm:pt>
    <dgm:pt modelId="{CD3862B7-833E-4D49-9AF1-66412A994103}">
      <dgm:prSet/>
      <dgm:spPr/>
      <dgm:t>
        <a:bodyPr/>
        <a:lstStyle/>
        <a:p>
          <a:r>
            <a:rPr lang="en-US"/>
            <a:t>Grants</a:t>
          </a:r>
        </a:p>
      </dgm:t>
    </dgm:pt>
    <dgm:pt modelId="{68CE9426-30B0-4D81-B081-75380F5D701B}" type="parTrans" cxnId="{7FAC8965-0A09-4F72-AC07-DBE7681A9E4E}">
      <dgm:prSet/>
      <dgm:spPr/>
      <dgm:t>
        <a:bodyPr/>
        <a:lstStyle/>
        <a:p>
          <a:endParaRPr lang="en-US"/>
        </a:p>
      </dgm:t>
    </dgm:pt>
    <dgm:pt modelId="{96E15AB6-87A1-4176-8F02-B0E8C5997455}" type="sibTrans" cxnId="{7FAC8965-0A09-4F72-AC07-DBE7681A9E4E}">
      <dgm:prSet/>
      <dgm:spPr/>
      <dgm:t>
        <a:bodyPr/>
        <a:lstStyle/>
        <a:p>
          <a:endParaRPr lang="en-US"/>
        </a:p>
      </dgm:t>
    </dgm:pt>
    <dgm:pt modelId="{3994928C-0236-48CB-BE3A-6D2AB3156978}">
      <dgm:prSet/>
      <dgm:spPr/>
      <dgm:t>
        <a:bodyPr/>
        <a:lstStyle/>
        <a:p>
          <a:r>
            <a:rPr lang="en-US" dirty="0"/>
            <a:t>Donations</a:t>
          </a:r>
        </a:p>
      </dgm:t>
    </dgm:pt>
    <dgm:pt modelId="{DEE5B8A5-BBF2-4485-BC5C-6AE2BF5B31D3}" type="parTrans" cxnId="{2C1F0E21-28A5-449C-8BC7-967348A3D1F7}">
      <dgm:prSet/>
      <dgm:spPr/>
      <dgm:t>
        <a:bodyPr/>
        <a:lstStyle/>
        <a:p>
          <a:endParaRPr lang="en-US"/>
        </a:p>
      </dgm:t>
    </dgm:pt>
    <dgm:pt modelId="{60B7BCF4-C274-4C5A-834C-E651B0AECB89}" type="sibTrans" cxnId="{2C1F0E21-28A5-449C-8BC7-967348A3D1F7}">
      <dgm:prSet/>
      <dgm:spPr/>
      <dgm:t>
        <a:bodyPr/>
        <a:lstStyle/>
        <a:p>
          <a:endParaRPr lang="en-US"/>
        </a:p>
      </dgm:t>
    </dgm:pt>
    <dgm:pt modelId="{8F32FE28-85B4-40AE-87E4-20F30AD505AC}">
      <dgm:prSet/>
      <dgm:spPr/>
      <dgm:t>
        <a:bodyPr/>
        <a:lstStyle/>
        <a:p>
          <a:r>
            <a:rPr lang="en-US"/>
            <a:t>Revenue from Property under Trust</a:t>
          </a:r>
        </a:p>
      </dgm:t>
    </dgm:pt>
    <dgm:pt modelId="{5DBCBD37-9BA5-4706-BCC9-885FD67B3221}" type="parTrans" cxnId="{DDB6A0D8-0FED-47EF-B183-561AD0492574}">
      <dgm:prSet/>
      <dgm:spPr/>
      <dgm:t>
        <a:bodyPr/>
        <a:lstStyle/>
        <a:p>
          <a:endParaRPr lang="en-US"/>
        </a:p>
      </dgm:t>
    </dgm:pt>
    <dgm:pt modelId="{24636B3F-FEE2-4133-A132-E31FBBA473C0}" type="sibTrans" cxnId="{DDB6A0D8-0FED-47EF-B183-561AD0492574}">
      <dgm:prSet/>
      <dgm:spPr/>
      <dgm:t>
        <a:bodyPr/>
        <a:lstStyle/>
        <a:p>
          <a:endParaRPr lang="en-US"/>
        </a:p>
      </dgm:t>
    </dgm:pt>
    <dgm:pt modelId="{BB587776-5E25-4B3B-87A0-FAEBB88B3576}">
      <dgm:prSet/>
      <dgm:spPr/>
      <dgm:t>
        <a:bodyPr/>
        <a:lstStyle/>
        <a:p>
          <a:r>
            <a:rPr lang="en-US"/>
            <a:t>School fee, Hospital fee</a:t>
          </a:r>
        </a:p>
      </dgm:t>
    </dgm:pt>
    <dgm:pt modelId="{DB380890-E75A-4F17-AE1D-57449606E282}" type="parTrans" cxnId="{35165B74-AB4D-4D74-BB9F-452E11485A22}">
      <dgm:prSet/>
      <dgm:spPr/>
      <dgm:t>
        <a:bodyPr/>
        <a:lstStyle/>
        <a:p>
          <a:endParaRPr lang="en-US"/>
        </a:p>
      </dgm:t>
    </dgm:pt>
    <dgm:pt modelId="{C251EA73-CAAE-4B01-9070-D1E67C8E55D8}" type="sibTrans" cxnId="{35165B74-AB4D-4D74-BB9F-452E11485A22}">
      <dgm:prSet/>
      <dgm:spPr/>
      <dgm:t>
        <a:bodyPr/>
        <a:lstStyle/>
        <a:p>
          <a:endParaRPr lang="en-US"/>
        </a:p>
      </dgm:t>
    </dgm:pt>
    <dgm:pt modelId="{4F9D886D-0195-4BF4-8085-5FD57D3B48F4}">
      <dgm:prSet/>
      <dgm:spPr/>
      <dgm:t>
        <a:bodyPr/>
        <a:lstStyle/>
        <a:p>
          <a:r>
            <a:rPr lang="en-US"/>
            <a:t>Other income</a:t>
          </a:r>
        </a:p>
      </dgm:t>
    </dgm:pt>
    <dgm:pt modelId="{36D90EA1-609A-4890-90E2-574077460A49}" type="parTrans" cxnId="{7E624B9C-F077-4A79-822B-12296F0144DB}">
      <dgm:prSet/>
      <dgm:spPr/>
      <dgm:t>
        <a:bodyPr/>
        <a:lstStyle/>
        <a:p>
          <a:endParaRPr lang="en-US"/>
        </a:p>
      </dgm:t>
    </dgm:pt>
    <dgm:pt modelId="{CE37E3D5-6C84-41C9-BCE7-CAFF2488BB58}" type="sibTrans" cxnId="{7E624B9C-F077-4A79-822B-12296F0144DB}">
      <dgm:prSet/>
      <dgm:spPr/>
      <dgm:t>
        <a:bodyPr/>
        <a:lstStyle/>
        <a:p>
          <a:endParaRPr lang="en-US"/>
        </a:p>
      </dgm:t>
    </dgm:pt>
    <dgm:pt modelId="{2533D15D-2328-4D56-937F-C9B543224438}">
      <dgm:prSet/>
      <dgm:spPr/>
      <dgm:t>
        <a:bodyPr/>
        <a:lstStyle/>
        <a:p>
          <a:r>
            <a:rPr lang="en-US"/>
            <a:t>Conditions</a:t>
          </a:r>
        </a:p>
      </dgm:t>
    </dgm:pt>
    <dgm:pt modelId="{17CCB3EC-ED47-4994-8EE8-8707519BD70F}" type="parTrans" cxnId="{99D9E043-AC1E-45A7-8286-72AE4D086786}">
      <dgm:prSet/>
      <dgm:spPr/>
      <dgm:t>
        <a:bodyPr/>
        <a:lstStyle/>
        <a:p>
          <a:endParaRPr lang="en-US"/>
        </a:p>
      </dgm:t>
    </dgm:pt>
    <dgm:pt modelId="{952CBCF2-BC12-436B-A744-231B1A710EB4}" type="sibTrans" cxnId="{99D9E043-AC1E-45A7-8286-72AE4D086786}">
      <dgm:prSet/>
      <dgm:spPr/>
      <dgm:t>
        <a:bodyPr/>
        <a:lstStyle/>
        <a:p>
          <a:endParaRPr lang="en-US"/>
        </a:p>
      </dgm:t>
    </dgm:pt>
    <dgm:pt modelId="{6DFBAB87-5F34-4336-9D15-2C81E44601FD}">
      <dgm:prSet/>
      <dgm:spPr/>
      <dgm:t>
        <a:bodyPr/>
        <a:lstStyle/>
        <a:p>
          <a:r>
            <a:rPr lang="en-US" dirty="0"/>
            <a:t>Restrictions on use by donor</a:t>
          </a:r>
        </a:p>
      </dgm:t>
    </dgm:pt>
    <dgm:pt modelId="{3DE5ED29-744B-4A02-8915-386485A6DEEC}" type="parTrans" cxnId="{3DC12825-1339-44DF-90D7-8CCBF567561F}">
      <dgm:prSet/>
      <dgm:spPr/>
      <dgm:t>
        <a:bodyPr/>
        <a:lstStyle/>
        <a:p>
          <a:endParaRPr lang="en-US"/>
        </a:p>
      </dgm:t>
    </dgm:pt>
    <dgm:pt modelId="{E46DC7DC-D222-4203-AAA1-AC32D62461AD}" type="sibTrans" cxnId="{3DC12825-1339-44DF-90D7-8CCBF567561F}">
      <dgm:prSet/>
      <dgm:spPr/>
      <dgm:t>
        <a:bodyPr/>
        <a:lstStyle/>
        <a:p>
          <a:endParaRPr lang="en-US"/>
        </a:p>
      </dgm:t>
    </dgm:pt>
    <dgm:pt modelId="{1009C5C4-11FA-4A03-9F80-C87A10A16A91}">
      <dgm:prSet/>
      <dgm:spPr/>
      <dgm:t>
        <a:bodyPr/>
        <a:lstStyle/>
        <a:p>
          <a:r>
            <a:rPr lang="en-US" dirty="0"/>
            <a:t>Un-restricted</a:t>
          </a:r>
        </a:p>
      </dgm:t>
    </dgm:pt>
    <dgm:pt modelId="{DF80FE56-2BB3-4FD9-93B7-97E8F10B26C2}" type="parTrans" cxnId="{7D64B83E-49C4-4D5E-8B34-C8F115271FF9}">
      <dgm:prSet/>
      <dgm:spPr/>
      <dgm:t>
        <a:bodyPr/>
        <a:lstStyle/>
        <a:p>
          <a:endParaRPr lang="en-US"/>
        </a:p>
      </dgm:t>
    </dgm:pt>
    <dgm:pt modelId="{B0C5618F-846E-467F-BEAC-3A3F50D143D3}" type="sibTrans" cxnId="{7D64B83E-49C4-4D5E-8B34-C8F115271FF9}">
      <dgm:prSet/>
      <dgm:spPr/>
      <dgm:t>
        <a:bodyPr/>
        <a:lstStyle/>
        <a:p>
          <a:endParaRPr lang="en-US"/>
        </a:p>
      </dgm:t>
    </dgm:pt>
    <dgm:pt modelId="{8EE3DC44-CB17-45FC-9E8A-62429FEAB1EF}">
      <dgm:prSet/>
      <dgm:spPr/>
      <dgm:t>
        <a:bodyPr/>
        <a:lstStyle/>
        <a:p>
          <a:r>
            <a:rPr lang="en-US" dirty="0"/>
            <a:t>Statutory restrictions on use</a:t>
          </a:r>
        </a:p>
      </dgm:t>
    </dgm:pt>
    <dgm:pt modelId="{7FC6D020-5B6D-4E0D-BAFE-DBF613295D3F}" type="parTrans" cxnId="{E8109A9E-5AD6-4F15-8A64-FC7542685646}">
      <dgm:prSet/>
      <dgm:spPr/>
      <dgm:t>
        <a:bodyPr/>
        <a:lstStyle/>
        <a:p>
          <a:endParaRPr lang="en-US"/>
        </a:p>
      </dgm:t>
    </dgm:pt>
    <dgm:pt modelId="{24641C44-72F4-4611-A357-D547592A88D5}" type="sibTrans" cxnId="{E8109A9E-5AD6-4F15-8A64-FC7542685646}">
      <dgm:prSet/>
      <dgm:spPr/>
      <dgm:t>
        <a:bodyPr/>
        <a:lstStyle/>
        <a:p>
          <a:endParaRPr lang="en-US"/>
        </a:p>
      </dgm:t>
    </dgm:pt>
    <dgm:pt modelId="{43053118-674B-40A9-8E3A-634061C9E715}">
      <dgm:prSet/>
      <dgm:spPr/>
      <dgm:t>
        <a:bodyPr/>
        <a:lstStyle/>
        <a:p>
          <a:r>
            <a:rPr lang="en-US" dirty="0"/>
            <a:t>for organizational needs</a:t>
          </a:r>
        </a:p>
      </dgm:t>
    </dgm:pt>
    <dgm:pt modelId="{75CBF5DF-3F41-41B0-A6A3-9EA2E9F4236E}" type="parTrans" cxnId="{9D2AD1BC-B0B6-4534-ABA4-F3B589284A9B}">
      <dgm:prSet/>
      <dgm:spPr/>
      <dgm:t>
        <a:bodyPr/>
        <a:lstStyle/>
        <a:p>
          <a:endParaRPr lang="en-US"/>
        </a:p>
      </dgm:t>
    </dgm:pt>
    <dgm:pt modelId="{9103D805-36EC-4C8F-B9A2-881EB13A5338}" type="sibTrans" cxnId="{9D2AD1BC-B0B6-4534-ABA4-F3B589284A9B}">
      <dgm:prSet/>
      <dgm:spPr/>
      <dgm:t>
        <a:bodyPr/>
        <a:lstStyle/>
        <a:p>
          <a:endParaRPr lang="en-US"/>
        </a:p>
      </dgm:t>
    </dgm:pt>
    <dgm:pt modelId="{5EA76F2E-2B15-4138-8E5E-C7712A7A32BC}">
      <dgm:prSet/>
      <dgm:spPr/>
      <dgm:t>
        <a:bodyPr/>
        <a:lstStyle/>
        <a:p>
          <a:r>
            <a:rPr lang="en-US" dirty="0"/>
            <a:t>Accumulation S.11(2)</a:t>
          </a:r>
        </a:p>
      </dgm:t>
    </dgm:pt>
    <dgm:pt modelId="{A1723E16-DCF9-4B5C-8F20-0CEE2F54D311}" type="parTrans" cxnId="{A8BC87AE-77E1-4AFB-A608-73590780E417}">
      <dgm:prSet/>
      <dgm:spPr/>
      <dgm:t>
        <a:bodyPr/>
        <a:lstStyle/>
        <a:p>
          <a:endParaRPr lang="en-US"/>
        </a:p>
      </dgm:t>
    </dgm:pt>
    <dgm:pt modelId="{52E8E2EF-1F2E-479A-8BB7-B4CC33EB0C40}" type="sibTrans" cxnId="{A8BC87AE-77E1-4AFB-A608-73590780E417}">
      <dgm:prSet/>
      <dgm:spPr/>
      <dgm:t>
        <a:bodyPr/>
        <a:lstStyle/>
        <a:p>
          <a:endParaRPr lang="en-US"/>
        </a:p>
      </dgm:t>
    </dgm:pt>
    <dgm:pt modelId="{64B065E8-77FD-4B0F-BDC5-ACC279AF8981}" type="pres">
      <dgm:prSet presAssocID="{44D42208-5D08-4B9F-852F-31CF0FF737DB}" presName="linear" presStyleCnt="0">
        <dgm:presLayoutVars>
          <dgm:animLvl val="lvl"/>
          <dgm:resizeHandles val="exact"/>
        </dgm:presLayoutVars>
      </dgm:prSet>
      <dgm:spPr/>
    </dgm:pt>
    <dgm:pt modelId="{2A7FBB87-8593-433F-B4BC-46906690E5BD}" type="pres">
      <dgm:prSet presAssocID="{D37AFA3F-FF89-4928-A971-EE652015F17B}" presName="parentText" presStyleLbl="node1" presStyleIdx="0" presStyleCnt="2">
        <dgm:presLayoutVars>
          <dgm:chMax val="0"/>
          <dgm:bulletEnabled val="1"/>
        </dgm:presLayoutVars>
      </dgm:prSet>
      <dgm:spPr/>
    </dgm:pt>
    <dgm:pt modelId="{472BDFBB-F2C8-4EDF-8B39-C14434C92E77}" type="pres">
      <dgm:prSet presAssocID="{D37AFA3F-FF89-4928-A971-EE652015F17B}" presName="childText" presStyleLbl="revTx" presStyleIdx="0" presStyleCnt="2">
        <dgm:presLayoutVars>
          <dgm:bulletEnabled val="1"/>
        </dgm:presLayoutVars>
      </dgm:prSet>
      <dgm:spPr/>
    </dgm:pt>
    <dgm:pt modelId="{DDDBCBB0-EA8A-4443-B5F2-406C29E57A62}" type="pres">
      <dgm:prSet presAssocID="{2533D15D-2328-4D56-937F-C9B543224438}" presName="parentText" presStyleLbl="node1" presStyleIdx="1" presStyleCnt="2">
        <dgm:presLayoutVars>
          <dgm:chMax val="0"/>
          <dgm:bulletEnabled val="1"/>
        </dgm:presLayoutVars>
      </dgm:prSet>
      <dgm:spPr/>
    </dgm:pt>
    <dgm:pt modelId="{65D8647E-03CE-4E5B-A248-B93DE65A7258}" type="pres">
      <dgm:prSet presAssocID="{2533D15D-2328-4D56-937F-C9B543224438}" presName="childText" presStyleLbl="revTx" presStyleIdx="1" presStyleCnt="2">
        <dgm:presLayoutVars>
          <dgm:bulletEnabled val="1"/>
        </dgm:presLayoutVars>
      </dgm:prSet>
      <dgm:spPr/>
    </dgm:pt>
  </dgm:ptLst>
  <dgm:cxnLst>
    <dgm:cxn modelId="{879D1A0A-EE45-4E30-B443-300973CBF3DA}" type="presOf" srcId="{43053118-674B-40A9-8E3A-634061C9E715}" destId="{65D8647E-03CE-4E5B-A248-B93DE65A7258}" srcOrd="0" destOrd="3" presId="urn:microsoft.com/office/officeart/2005/8/layout/vList2"/>
    <dgm:cxn modelId="{B7603D10-9480-4D85-A685-1CA5A5AFB1F8}" type="presOf" srcId="{8F32FE28-85B4-40AE-87E4-20F30AD505AC}" destId="{472BDFBB-F2C8-4EDF-8B39-C14434C92E77}" srcOrd="0" destOrd="2" presId="urn:microsoft.com/office/officeart/2005/8/layout/vList2"/>
    <dgm:cxn modelId="{7A9D8112-FF52-42B9-8AF0-35112A4E2EDA}" type="presOf" srcId="{5EA76F2E-2B15-4138-8E5E-C7712A7A32BC}" destId="{65D8647E-03CE-4E5B-A248-B93DE65A7258}" srcOrd="0" destOrd="4" presId="urn:microsoft.com/office/officeart/2005/8/layout/vList2"/>
    <dgm:cxn modelId="{9BA09014-5CB1-4D1C-9B7C-939EE46FBD78}" type="presOf" srcId="{44D42208-5D08-4B9F-852F-31CF0FF737DB}" destId="{64B065E8-77FD-4B0F-BDC5-ACC279AF8981}" srcOrd="0" destOrd="0" presId="urn:microsoft.com/office/officeart/2005/8/layout/vList2"/>
    <dgm:cxn modelId="{2C1F0E21-28A5-449C-8BC7-967348A3D1F7}" srcId="{D37AFA3F-FF89-4928-A971-EE652015F17B}" destId="{3994928C-0236-48CB-BE3A-6D2AB3156978}" srcOrd="1" destOrd="0" parTransId="{DEE5B8A5-BBF2-4485-BC5C-6AE2BF5B31D3}" sibTransId="{60B7BCF4-C274-4C5A-834C-E651B0AECB89}"/>
    <dgm:cxn modelId="{970B9C21-F9E0-48DD-9BA9-6B4426A08477}" type="presOf" srcId="{CD3862B7-833E-4D49-9AF1-66412A994103}" destId="{472BDFBB-F2C8-4EDF-8B39-C14434C92E77}" srcOrd="0" destOrd="0" presId="urn:microsoft.com/office/officeart/2005/8/layout/vList2"/>
    <dgm:cxn modelId="{3DC12825-1339-44DF-90D7-8CCBF567561F}" srcId="{2533D15D-2328-4D56-937F-C9B543224438}" destId="{6DFBAB87-5F34-4336-9D15-2C81E44601FD}" srcOrd="0" destOrd="0" parTransId="{3DE5ED29-744B-4A02-8915-386485A6DEEC}" sibTransId="{E46DC7DC-D222-4203-AAA1-AC32D62461AD}"/>
    <dgm:cxn modelId="{C7552B33-A1D8-49A1-8921-8664B916617D}" srcId="{44D42208-5D08-4B9F-852F-31CF0FF737DB}" destId="{D37AFA3F-FF89-4928-A971-EE652015F17B}" srcOrd="0" destOrd="0" parTransId="{7455DB9D-D523-4487-A7B3-CBAE4852339F}" sibTransId="{44D7860C-6876-4397-A7EA-87B4B295CE56}"/>
    <dgm:cxn modelId="{7D64B83E-49C4-4D5E-8B34-C8F115271FF9}" srcId="{2533D15D-2328-4D56-937F-C9B543224438}" destId="{1009C5C4-11FA-4A03-9F80-C87A10A16A91}" srcOrd="2" destOrd="0" parTransId="{DF80FE56-2BB3-4FD9-93B7-97E8F10B26C2}" sibTransId="{B0C5618F-846E-467F-BEAC-3A3F50D143D3}"/>
    <dgm:cxn modelId="{CA79505C-8103-44B6-8E60-0B13DEEAB5A5}" type="presOf" srcId="{3994928C-0236-48CB-BE3A-6D2AB3156978}" destId="{472BDFBB-F2C8-4EDF-8B39-C14434C92E77}" srcOrd="0" destOrd="1" presId="urn:microsoft.com/office/officeart/2005/8/layout/vList2"/>
    <dgm:cxn modelId="{99D9E043-AC1E-45A7-8286-72AE4D086786}" srcId="{44D42208-5D08-4B9F-852F-31CF0FF737DB}" destId="{2533D15D-2328-4D56-937F-C9B543224438}" srcOrd="1" destOrd="0" parTransId="{17CCB3EC-ED47-4994-8EE8-8707519BD70F}" sibTransId="{952CBCF2-BC12-436B-A744-231B1A710EB4}"/>
    <dgm:cxn modelId="{7FAC8965-0A09-4F72-AC07-DBE7681A9E4E}" srcId="{D37AFA3F-FF89-4928-A971-EE652015F17B}" destId="{CD3862B7-833E-4D49-9AF1-66412A994103}" srcOrd="0" destOrd="0" parTransId="{68CE9426-30B0-4D81-B081-75380F5D701B}" sibTransId="{96E15AB6-87A1-4176-8F02-B0E8C5997455}"/>
    <dgm:cxn modelId="{4C4AAF51-35A5-43C7-B674-BDD0D3621B5F}" type="presOf" srcId="{8EE3DC44-CB17-45FC-9E8A-62429FEAB1EF}" destId="{65D8647E-03CE-4E5B-A248-B93DE65A7258}" srcOrd="0" destOrd="1" presId="urn:microsoft.com/office/officeart/2005/8/layout/vList2"/>
    <dgm:cxn modelId="{35165B74-AB4D-4D74-BB9F-452E11485A22}" srcId="{8F32FE28-85B4-40AE-87E4-20F30AD505AC}" destId="{BB587776-5E25-4B3B-87A0-FAEBB88B3576}" srcOrd="0" destOrd="0" parTransId="{DB380890-E75A-4F17-AE1D-57449606E282}" sibTransId="{C251EA73-CAAE-4B01-9070-D1E67C8E55D8}"/>
    <dgm:cxn modelId="{36075691-C00B-49EC-A20F-956388A4A2C7}" type="presOf" srcId="{D37AFA3F-FF89-4928-A971-EE652015F17B}" destId="{2A7FBB87-8593-433F-B4BC-46906690E5BD}" srcOrd="0" destOrd="0" presId="urn:microsoft.com/office/officeart/2005/8/layout/vList2"/>
    <dgm:cxn modelId="{086ABC94-DF7D-4E49-97A1-C1E02C0CE01E}" type="presOf" srcId="{BB587776-5E25-4B3B-87A0-FAEBB88B3576}" destId="{472BDFBB-F2C8-4EDF-8B39-C14434C92E77}" srcOrd="0" destOrd="3" presId="urn:microsoft.com/office/officeart/2005/8/layout/vList2"/>
    <dgm:cxn modelId="{7E624B9C-F077-4A79-822B-12296F0144DB}" srcId="{D37AFA3F-FF89-4928-A971-EE652015F17B}" destId="{4F9D886D-0195-4BF4-8085-5FD57D3B48F4}" srcOrd="3" destOrd="0" parTransId="{36D90EA1-609A-4890-90E2-574077460A49}" sibTransId="{CE37E3D5-6C84-41C9-BCE7-CAFF2488BB58}"/>
    <dgm:cxn modelId="{E8109A9E-5AD6-4F15-8A64-FC7542685646}" srcId="{2533D15D-2328-4D56-937F-C9B543224438}" destId="{8EE3DC44-CB17-45FC-9E8A-62429FEAB1EF}" srcOrd="1" destOrd="0" parTransId="{7FC6D020-5B6D-4E0D-BAFE-DBF613295D3F}" sibTransId="{24641C44-72F4-4611-A357-D547592A88D5}"/>
    <dgm:cxn modelId="{A8BC87AE-77E1-4AFB-A608-73590780E417}" srcId="{1009C5C4-11FA-4A03-9F80-C87A10A16A91}" destId="{5EA76F2E-2B15-4138-8E5E-C7712A7A32BC}" srcOrd="1" destOrd="0" parTransId="{A1723E16-DCF9-4B5C-8F20-0CEE2F54D311}" sibTransId="{52E8E2EF-1F2E-479A-8BB7-B4CC33EB0C40}"/>
    <dgm:cxn modelId="{FA75B9AF-C378-413B-A94B-F20CB5DB65A2}" type="presOf" srcId="{1009C5C4-11FA-4A03-9F80-C87A10A16A91}" destId="{65D8647E-03CE-4E5B-A248-B93DE65A7258}" srcOrd="0" destOrd="2" presId="urn:microsoft.com/office/officeart/2005/8/layout/vList2"/>
    <dgm:cxn modelId="{9D2AD1BC-B0B6-4534-ABA4-F3B589284A9B}" srcId="{1009C5C4-11FA-4A03-9F80-C87A10A16A91}" destId="{43053118-674B-40A9-8E3A-634061C9E715}" srcOrd="0" destOrd="0" parTransId="{75CBF5DF-3F41-41B0-A6A3-9EA2E9F4236E}" sibTransId="{9103D805-36EC-4C8F-B9A2-881EB13A5338}"/>
    <dgm:cxn modelId="{442D4ECD-D95F-4FE2-B8FE-C9665EE4E37E}" type="presOf" srcId="{4F9D886D-0195-4BF4-8085-5FD57D3B48F4}" destId="{472BDFBB-F2C8-4EDF-8B39-C14434C92E77}" srcOrd="0" destOrd="4" presId="urn:microsoft.com/office/officeart/2005/8/layout/vList2"/>
    <dgm:cxn modelId="{DDB6A0D8-0FED-47EF-B183-561AD0492574}" srcId="{D37AFA3F-FF89-4928-A971-EE652015F17B}" destId="{8F32FE28-85B4-40AE-87E4-20F30AD505AC}" srcOrd="2" destOrd="0" parTransId="{5DBCBD37-9BA5-4706-BCC9-885FD67B3221}" sibTransId="{24636B3F-FEE2-4133-A132-E31FBBA473C0}"/>
    <dgm:cxn modelId="{BD926BE6-D9D8-4677-B220-5AF5F533EC12}" type="presOf" srcId="{6DFBAB87-5F34-4336-9D15-2C81E44601FD}" destId="{65D8647E-03CE-4E5B-A248-B93DE65A7258}" srcOrd="0" destOrd="0" presId="urn:microsoft.com/office/officeart/2005/8/layout/vList2"/>
    <dgm:cxn modelId="{CA3DBEFE-73A0-4C06-853F-1A8A113D5643}" type="presOf" srcId="{2533D15D-2328-4D56-937F-C9B543224438}" destId="{DDDBCBB0-EA8A-4443-B5F2-406C29E57A62}" srcOrd="0" destOrd="0" presId="urn:microsoft.com/office/officeart/2005/8/layout/vList2"/>
    <dgm:cxn modelId="{D8EB1BC8-BA6C-472D-919B-807FB774B56E}" type="presParOf" srcId="{64B065E8-77FD-4B0F-BDC5-ACC279AF8981}" destId="{2A7FBB87-8593-433F-B4BC-46906690E5BD}" srcOrd="0" destOrd="0" presId="urn:microsoft.com/office/officeart/2005/8/layout/vList2"/>
    <dgm:cxn modelId="{59568CC9-1217-4AE8-B1E1-CEBDEA64C095}" type="presParOf" srcId="{64B065E8-77FD-4B0F-BDC5-ACC279AF8981}" destId="{472BDFBB-F2C8-4EDF-8B39-C14434C92E77}" srcOrd="1" destOrd="0" presId="urn:microsoft.com/office/officeart/2005/8/layout/vList2"/>
    <dgm:cxn modelId="{3C90A430-CFB4-4CCA-A12E-922BF0A05A10}" type="presParOf" srcId="{64B065E8-77FD-4B0F-BDC5-ACC279AF8981}" destId="{DDDBCBB0-EA8A-4443-B5F2-406C29E57A62}" srcOrd="2" destOrd="0" presId="urn:microsoft.com/office/officeart/2005/8/layout/vList2"/>
    <dgm:cxn modelId="{81D7215E-623B-404C-9BC6-C669A5AACB17}" type="presParOf" srcId="{64B065E8-77FD-4B0F-BDC5-ACC279AF8981}" destId="{65D8647E-03CE-4E5B-A248-B93DE65A725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8A03713-C097-444E-88B4-3D13899298AC}"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E2D29DA0-57DB-4B70-A785-DE6157DD80D1}">
      <dgm:prSet/>
      <dgm:spPr/>
      <dgm:t>
        <a:bodyPr/>
        <a:lstStyle/>
        <a:p>
          <a:pPr algn="just"/>
          <a:r>
            <a:rPr lang="en-US"/>
            <a:t>Corpus donation</a:t>
          </a:r>
        </a:p>
      </dgm:t>
    </dgm:pt>
    <dgm:pt modelId="{BE36ADCB-D433-4865-848A-8E3A449C4C05}" type="parTrans" cxnId="{A0AC9659-7D99-43A0-A86F-0F7D1A39C90C}">
      <dgm:prSet/>
      <dgm:spPr/>
      <dgm:t>
        <a:bodyPr/>
        <a:lstStyle/>
        <a:p>
          <a:endParaRPr lang="en-US"/>
        </a:p>
      </dgm:t>
    </dgm:pt>
    <dgm:pt modelId="{C05B1BC7-3C60-47A7-8B65-09F318DD8C1D}" type="sibTrans" cxnId="{A0AC9659-7D99-43A0-A86F-0F7D1A39C90C}">
      <dgm:prSet/>
      <dgm:spPr/>
      <dgm:t>
        <a:bodyPr/>
        <a:lstStyle/>
        <a:p>
          <a:endParaRPr lang="en-US"/>
        </a:p>
      </dgm:t>
    </dgm:pt>
    <dgm:pt modelId="{9CEBF2AC-4877-4CCC-BFFA-64C023C9287F}">
      <dgm:prSet/>
      <dgm:spPr/>
      <dgm:t>
        <a:bodyPr/>
        <a:lstStyle/>
        <a:p>
          <a:pPr algn="just"/>
          <a:r>
            <a:rPr lang="en-US" dirty="0"/>
            <a:t>Funds which are donated with specific conditions which the NPO has accepted to follow</a:t>
          </a:r>
        </a:p>
      </dgm:t>
    </dgm:pt>
    <dgm:pt modelId="{3871B3AC-E8AF-4A31-A8C7-875BD1BEA034}" type="parTrans" cxnId="{F623AEEC-23DD-4329-8DFB-95FC2D53820D}">
      <dgm:prSet/>
      <dgm:spPr/>
      <dgm:t>
        <a:bodyPr/>
        <a:lstStyle/>
        <a:p>
          <a:endParaRPr lang="en-US"/>
        </a:p>
      </dgm:t>
    </dgm:pt>
    <dgm:pt modelId="{C9A7B43A-0533-46AD-894C-BD0B2247F144}" type="sibTrans" cxnId="{F623AEEC-23DD-4329-8DFB-95FC2D53820D}">
      <dgm:prSet/>
      <dgm:spPr/>
      <dgm:t>
        <a:bodyPr/>
        <a:lstStyle/>
        <a:p>
          <a:endParaRPr lang="en-US"/>
        </a:p>
      </dgm:t>
    </dgm:pt>
    <dgm:pt modelId="{5F5D2F00-CF51-489F-96D8-F3D4E46FCBF0}" type="pres">
      <dgm:prSet presAssocID="{78A03713-C097-444E-88B4-3D13899298AC}" presName="Name0" presStyleCnt="0">
        <dgm:presLayoutVars>
          <dgm:dir/>
          <dgm:animLvl val="lvl"/>
          <dgm:resizeHandles val="exact"/>
        </dgm:presLayoutVars>
      </dgm:prSet>
      <dgm:spPr/>
    </dgm:pt>
    <dgm:pt modelId="{D879FA47-2508-494B-BBEE-A3FB8BDB4920}" type="pres">
      <dgm:prSet presAssocID="{E2D29DA0-57DB-4B70-A785-DE6157DD80D1}" presName="linNode" presStyleCnt="0"/>
      <dgm:spPr/>
    </dgm:pt>
    <dgm:pt modelId="{E754FA34-7202-4388-ADB2-FF614028CB82}" type="pres">
      <dgm:prSet presAssocID="{E2D29DA0-57DB-4B70-A785-DE6157DD80D1}" presName="parentText" presStyleLbl="node1" presStyleIdx="0" presStyleCnt="1">
        <dgm:presLayoutVars>
          <dgm:chMax val="1"/>
          <dgm:bulletEnabled val="1"/>
        </dgm:presLayoutVars>
      </dgm:prSet>
      <dgm:spPr/>
    </dgm:pt>
    <dgm:pt modelId="{FCA0CAF9-E728-4D33-9485-C3C5F01CFECB}" type="pres">
      <dgm:prSet presAssocID="{E2D29DA0-57DB-4B70-A785-DE6157DD80D1}" presName="descendantText" presStyleLbl="alignAccFollowNode1" presStyleIdx="0" presStyleCnt="1">
        <dgm:presLayoutVars>
          <dgm:bulletEnabled val="1"/>
        </dgm:presLayoutVars>
      </dgm:prSet>
      <dgm:spPr/>
    </dgm:pt>
  </dgm:ptLst>
  <dgm:cxnLst>
    <dgm:cxn modelId="{A0AC9659-7D99-43A0-A86F-0F7D1A39C90C}" srcId="{78A03713-C097-444E-88B4-3D13899298AC}" destId="{E2D29DA0-57DB-4B70-A785-DE6157DD80D1}" srcOrd="0" destOrd="0" parTransId="{BE36ADCB-D433-4865-848A-8E3A449C4C05}" sibTransId="{C05B1BC7-3C60-47A7-8B65-09F318DD8C1D}"/>
    <dgm:cxn modelId="{C12FAA7F-A02D-42F2-B4BB-43E86636F7BF}" type="presOf" srcId="{E2D29DA0-57DB-4B70-A785-DE6157DD80D1}" destId="{E754FA34-7202-4388-ADB2-FF614028CB82}" srcOrd="0" destOrd="0" presId="urn:microsoft.com/office/officeart/2005/8/layout/vList5"/>
    <dgm:cxn modelId="{9F457BEB-2A03-4622-9861-86099A20B95B}" type="presOf" srcId="{9CEBF2AC-4877-4CCC-BFFA-64C023C9287F}" destId="{FCA0CAF9-E728-4D33-9485-C3C5F01CFECB}" srcOrd="0" destOrd="0" presId="urn:microsoft.com/office/officeart/2005/8/layout/vList5"/>
    <dgm:cxn modelId="{F623AEEC-23DD-4329-8DFB-95FC2D53820D}" srcId="{E2D29DA0-57DB-4B70-A785-DE6157DD80D1}" destId="{9CEBF2AC-4877-4CCC-BFFA-64C023C9287F}" srcOrd="0" destOrd="0" parTransId="{3871B3AC-E8AF-4A31-A8C7-875BD1BEA034}" sibTransId="{C9A7B43A-0533-46AD-894C-BD0B2247F144}"/>
    <dgm:cxn modelId="{8ACF14F7-853B-496A-86FF-30B4058C7323}" type="presOf" srcId="{78A03713-C097-444E-88B4-3D13899298AC}" destId="{5F5D2F00-CF51-489F-96D8-F3D4E46FCBF0}" srcOrd="0" destOrd="0" presId="urn:microsoft.com/office/officeart/2005/8/layout/vList5"/>
    <dgm:cxn modelId="{CEA21A6B-EF5F-4DF4-B442-A3799BF92A7A}" type="presParOf" srcId="{5F5D2F00-CF51-489F-96D8-F3D4E46FCBF0}" destId="{D879FA47-2508-494B-BBEE-A3FB8BDB4920}" srcOrd="0" destOrd="0" presId="urn:microsoft.com/office/officeart/2005/8/layout/vList5"/>
    <dgm:cxn modelId="{CB648876-5D64-413B-87F2-51560D118A1A}" type="presParOf" srcId="{D879FA47-2508-494B-BBEE-A3FB8BDB4920}" destId="{E754FA34-7202-4388-ADB2-FF614028CB82}" srcOrd="0" destOrd="0" presId="urn:microsoft.com/office/officeart/2005/8/layout/vList5"/>
    <dgm:cxn modelId="{53EFA338-2070-41DD-8013-D1B11987236D}" type="presParOf" srcId="{D879FA47-2508-494B-BBEE-A3FB8BDB4920}" destId="{FCA0CAF9-E728-4D33-9485-C3C5F01CFEC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504D6F3-11BE-4605-B8C8-327D0DF4964B}"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B8062A18-79FE-4719-B426-39289EBE8F54}">
      <dgm:prSet/>
      <dgm:spPr/>
      <dgm:t>
        <a:bodyPr/>
        <a:lstStyle/>
        <a:p>
          <a:r>
            <a:rPr lang="en-US"/>
            <a:t>Donation of land to NPO</a:t>
          </a:r>
        </a:p>
      </dgm:t>
    </dgm:pt>
    <dgm:pt modelId="{91FCAF4B-7217-4D14-B4C7-4BA38BEB421F}" type="parTrans" cxnId="{C07464D6-8E35-41D3-9D71-FA3551BE7531}">
      <dgm:prSet/>
      <dgm:spPr/>
      <dgm:t>
        <a:bodyPr/>
        <a:lstStyle/>
        <a:p>
          <a:endParaRPr lang="en-US"/>
        </a:p>
      </dgm:t>
    </dgm:pt>
    <dgm:pt modelId="{2BABD645-3A26-4844-9F66-BA6B319CF072}" type="sibTrans" cxnId="{C07464D6-8E35-41D3-9D71-FA3551BE7531}">
      <dgm:prSet/>
      <dgm:spPr/>
      <dgm:t>
        <a:bodyPr/>
        <a:lstStyle/>
        <a:p>
          <a:endParaRPr lang="en-US"/>
        </a:p>
      </dgm:t>
    </dgm:pt>
    <dgm:pt modelId="{F0C392C4-7362-491F-A2EE-802CAC07B582}">
      <dgm:prSet/>
      <dgm:spPr/>
      <dgm:t>
        <a:bodyPr/>
        <a:lstStyle/>
        <a:p>
          <a:r>
            <a:rPr lang="en-US"/>
            <a:t>Jewellery or precious stones to Religious NPO’s</a:t>
          </a:r>
        </a:p>
      </dgm:t>
    </dgm:pt>
    <dgm:pt modelId="{53821227-D078-42B1-96E6-384DBD0936B9}" type="parTrans" cxnId="{0BDD902A-557D-47FA-81FC-E6B227E660AE}">
      <dgm:prSet/>
      <dgm:spPr/>
      <dgm:t>
        <a:bodyPr/>
        <a:lstStyle/>
        <a:p>
          <a:endParaRPr lang="en-US"/>
        </a:p>
      </dgm:t>
    </dgm:pt>
    <dgm:pt modelId="{3C13AECF-7829-452D-A688-02507CB4198C}" type="sibTrans" cxnId="{0BDD902A-557D-47FA-81FC-E6B227E660AE}">
      <dgm:prSet/>
      <dgm:spPr/>
      <dgm:t>
        <a:bodyPr/>
        <a:lstStyle/>
        <a:p>
          <a:endParaRPr lang="en-US"/>
        </a:p>
      </dgm:t>
    </dgm:pt>
    <dgm:pt modelId="{B7C12763-F47E-4617-A416-305DAEC39BCC}" type="pres">
      <dgm:prSet presAssocID="{0504D6F3-11BE-4605-B8C8-327D0DF4964B}" presName="linear" presStyleCnt="0">
        <dgm:presLayoutVars>
          <dgm:animLvl val="lvl"/>
          <dgm:resizeHandles val="exact"/>
        </dgm:presLayoutVars>
      </dgm:prSet>
      <dgm:spPr/>
    </dgm:pt>
    <dgm:pt modelId="{5A7C719C-45B5-4C22-B66E-1B48892DA0A1}" type="pres">
      <dgm:prSet presAssocID="{B8062A18-79FE-4719-B426-39289EBE8F54}" presName="parentText" presStyleLbl="node1" presStyleIdx="0" presStyleCnt="2">
        <dgm:presLayoutVars>
          <dgm:chMax val="0"/>
          <dgm:bulletEnabled val="1"/>
        </dgm:presLayoutVars>
      </dgm:prSet>
      <dgm:spPr/>
    </dgm:pt>
    <dgm:pt modelId="{C25F065F-A45A-4A78-B704-EAD9FAAD485C}" type="pres">
      <dgm:prSet presAssocID="{2BABD645-3A26-4844-9F66-BA6B319CF072}" presName="spacer" presStyleCnt="0"/>
      <dgm:spPr/>
    </dgm:pt>
    <dgm:pt modelId="{1F628177-6C32-45BB-810F-FB7E64627931}" type="pres">
      <dgm:prSet presAssocID="{F0C392C4-7362-491F-A2EE-802CAC07B582}" presName="parentText" presStyleLbl="node1" presStyleIdx="1" presStyleCnt="2">
        <dgm:presLayoutVars>
          <dgm:chMax val="0"/>
          <dgm:bulletEnabled val="1"/>
        </dgm:presLayoutVars>
      </dgm:prSet>
      <dgm:spPr/>
    </dgm:pt>
  </dgm:ptLst>
  <dgm:cxnLst>
    <dgm:cxn modelId="{B1F0D822-D4D4-40E6-B9C1-0A9E5E1957BD}" type="presOf" srcId="{F0C392C4-7362-491F-A2EE-802CAC07B582}" destId="{1F628177-6C32-45BB-810F-FB7E64627931}" srcOrd="0" destOrd="0" presId="urn:microsoft.com/office/officeart/2005/8/layout/vList2"/>
    <dgm:cxn modelId="{0BDD902A-557D-47FA-81FC-E6B227E660AE}" srcId="{0504D6F3-11BE-4605-B8C8-327D0DF4964B}" destId="{F0C392C4-7362-491F-A2EE-802CAC07B582}" srcOrd="1" destOrd="0" parTransId="{53821227-D078-42B1-96E6-384DBD0936B9}" sibTransId="{3C13AECF-7829-452D-A688-02507CB4198C}"/>
    <dgm:cxn modelId="{2E3C4889-FA2A-41D3-895B-0D2C7EFC1C68}" type="presOf" srcId="{B8062A18-79FE-4719-B426-39289EBE8F54}" destId="{5A7C719C-45B5-4C22-B66E-1B48892DA0A1}" srcOrd="0" destOrd="0" presId="urn:microsoft.com/office/officeart/2005/8/layout/vList2"/>
    <dgm:cxn modelId="{3B23DAA5-DEB4-47ED-850C-49B325907A28}" type="presOf" srcId="{0504D6F3-11BE-4605-B8C8-327D0DF4964B}" destId="{B7C12763-F47E-4617-A416-305DAEC39BCC}" srcOrd="0" destOrd="0" presId="urn:microsoft.com/office/officeart/2005/8/layout/vList2"/>
    <dgm:cxn modelId="{C07464D6-8E35-41D3-9D71-FA3551BE7531}" srcId="{0504D6F3-11BE-4605-B8C8-327D0DF4964B}" destId="{B8062A18-79FE-4719-B426-39289EBE8F54}" srcOrd="0" destOrd="0" parTransId="{91FCAF4B-7217-4D14-B4C7-4BA38BEB421F}" sibTransId="{2BABD645-3A26-4844-9F66-BA6B319CF072}"/>
    <dgm:cxn modelId="{30B37264-2955-4EE2-9A5C-D77934771A45}" type="presParOf" srcId="{B7C12763-F47E-4617-A416-305DAEC39BCC}" destId="{5A7C719C-45B5-4C22-B66E-1B48892DA0A1}" srcOrd="0" destOrd="0" presId="urn:microsoft.com/office/officeart/2005/8/layout/vList2"/>
    <dgm:cxn modelId="{93876B6D-BC6D-4189-B6AF-93D28AEC4CBF}" type="presParOf" srcId="{B7C12763-F47E-4617-A416-305DAEC39BCC}" destId="{C25F065F-A45A-4A78-B704-EAD9FAAD485C}" srcOrd="1" destOrd="0" presId="urn:microsoft.com/office/officeart/2005/8/layout/vList2"/>
    <dgm:cxn modelId="{BDE05DF0-138F-4BD5-AD13-B1ED4BEAA8BC}" type="presParOf" srcId="{B7C12763-F47E-4617-A416-305DAEC39BCC}" destId="{1F628177-6C32-45BB-810F-FB7E6462793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630C806-30C9-4F76-A1B1-B7E4361711C1}" type="doc">
      <dgm:prSet loTypeId="urn:microsoft.com/office/officeart/2005/8/layout/hList6" loCatId="list" qsTypeId="urn:microsoft.com/office/officeart/2005/8/quickstyle/simple1" qsCatId="simple" csTypeId="urn:microsoft.com/office/officeart/2005/8/colors/accent1_2" csCatId="accent1"/>
      <dgm:spPr/>
      <dgm:t>
        <a:bodyPr/>
        <a:lstStyle/>
        <a:p>
          <a:endParaRPr lang="en-US"/>
        </a:p>
      </dgm:t>
    </dgm:pt>
    <dgm:pt modelId="{9E60B94E-1989-4FA8-80BB-9C9C609956F3}">
      <dgm:prSet/>
      <dgm:spPr/>
      <dgm:t>
        <a:bodyPr/>
        <a:lstStyle/>
        <a:p>
          <a:r>
            <a:rPr lang="en-US"/>
            <a:t>Prepared in place of profit and loss account</a:t>
          </a:r>
        </a:p>
      </dgm:t>
    </dgm:pt>
    <dgm:pt modelId="{911CFF26-5BCC-494B-BAE7-A4CE403871AF}" type="parTrans" cxnId="{F1CE2BFF-7990-45E0-AD32-4086E9EF1B4C}">
      <dgm:prSet/>
      <dgm:spPr/>
      <dgm:t>
        <a:bodyPr/>
        <a:lstStyle/>
        <a:p>
          <a:endParaRPr lang="en-US"/>
        </a:p>
      </dgm:t>
    </dgm:pt>
    <dgm:pt modelId="{EE19D837-FC1D-444F-B4A6-AD1F7B3E8D89}" type="sibTrans" cxnId="{F1CE2BFF-7990-45E0-AD32-4086E9EF1B4C}">
      <dgm:prSet/>
      <dgm:spPr/>
      <dgm:t>
        <a:bodyPr/>
        <a:lstStyle/>
        <a:p>
          <a:endParaRPr lang="en-US"/>
        </a:p>
      </dgm:t>
    </dgm:pt>
    <dgm:pt modelId="{06E205D4-9723-4E60-89E1-49F51047E2F3}">
      <dgm:prSet/>
      <dgm:spPr/>
      <dgm:t>
        <a:bodyPr/>
        <a:lstStyle/>
        <a:p>
          <a:r>
            <a:rPr lang="en-US"/>
            <a:t>Fund based accounting preferred so recommended to have separate ‘</a:t>
          </a:r>
          <a:r>
            <a:rPr lang="en-US" b="1"/>
            <a:t>Restricted’, ‘Unrestricted’ </a:t>
          </a:r>
          <a:r>
            <a:rPr lang="en-US"/>
            <a:t>and ‘</a:t>
          </a:r>
          <a:r>
            <a:rPr lang="en-US" b="1"/>
            <a:t>Total’ </a:t>
          </a:r>
          <a:r>
            <a:rPr lang="en-US"/>
            <a:t>columns</a:t>
          </a:r>
        </a:p>
      </dgm:t>
    </dgm:pt>
    <dgm:pt modelId="{24224E55-E22B-43FA-992A-58601481E008}" type="parTrans" cxnId="{F402FA4F-967D-4410-9F16-52258EF2CF4A}">
      <dgm:prSet/>
      <dgm:spPr/>
      <dgm:t>
        <a:bodyPr/>
        <a:lstStyle/>
        <a:p>
          <a:endParaRPr lang="en-US"/>
        </a:p>
      </dgm:t>
    </dgm:pt>
    <dgm:pt modelId="{C44EA83A-FE50-4647-B001-C4683FC96776}" type="sibTrans" cxnId="{F402FA4F-967D-4410-9F16-52258EF2CF4A}">
      <dgm:prSet/>
      <dgm:spPr/>
      <dgm:t>
        <a:bodyPr/>
        <a:lstStyle/>
        <a:p>
          <a:endParaRPr lang="en-US"/>
        </a:p>
      </dgm:t>
    </dgm:pt>
    <dgm:pt modelId="{93E4DC22-3360-44E8-8C19-8E0731AA39F4}">
      <dgm:prSet/>
      <dgm:spPr/>
      <dgm:t>
        <a:bodyPr/>
        <a:lstStyle/>
        <a:p>
          <a:r>
            <a:rPr lang="en-US" b="1" dirty="0"/>
            <a:t>‘Unrestricted’ </a:t>
          </a:r>
          <a:r>
            <a:rPr lang="en-US" dirty="0"/>
            <a:t>can be further </a:t>
          </a:r>
          <a:r>
            <a:rPr lang="en-US"/>
            <a:t>classified in General and Designated</a:t>
          </a:r>
          <a:endParaRPr lang="en-US" dirty="0"/>
        </a:p>
      </dgm:t>
    </dgm:pt>
    <dgm:pt modelId="{3E148B56-1769-4E73-840C-2B27AF439D55}" type="parTrans" cxnId="{4C309387-8EDC-4D7F-8B11-3B02B8E80122}">
      <dgm:prSet/>
      <dgm:spPr/>
      <dgm:t>
        <a:bodyPr/>
        <a:lstStyle/>
        <a:p>
          <a:endParaRPr lang="en-US"/>
        </a:p>
      </dgm:t>
    </dgm:pt>
    <dgm:pt modelId="{404F2C42-00FA-49A2-885F-4175F80B5F24}" type="sibTrans" cxnId="{4C309387-8EDC-4D7F-8B11-3B02B8E80122}">
      <dgm:prSet/>
      <dgm:spPr/>
      <dgm:t>
        <a:bodyPr/>
        <a:lstStyle/>
        <a:p>
          <a:endParaRPr lang="en-US"/>
        </a:p>
      </dgm:t>
    </dgm:pt>
    <dgm:pt modelId="{C57D8E28-0FF1-4A29-9DD3-08E43EBB8403}" type="pres">
      <dgm:prSet presAssocID="{2630C806-30C9-4F76-A1B1-B7E4361711C1}" presName="Name0" presStyleCnt="0">
        <dgm:presLayoutVars>
          <dgm:dir/>
          <dgm:resizeHandles val="exact"/>
        </dgm:presLayoutVars>
      </dgm:prSet>
      <dgm:spPr/>
    </dgm:pt>
    <dgm:pt modelId="{F6A466E9-95B1-469A-9EBA-F14998E63BA4}" type="pres">
      <dgm:prSet presAssocID="{9E60B94E-1989-4FA8-80BB-9C9C609956F3}" presName="node" presStyleLbl="node1" presStyleIdx="0" presStyleCnt="3">
        <dgm:presLayoutVars>
          <dgm:bulletEnabled val="1"/>
        </dgm:presLayoutVars>
      </dgm:prSet>
      <dgm:spPr/>
    </dgm:pt>
    <dgm:pt modelId="{A35AF931-3855-4DF6-A81C-00A2689705F3}" type="pres">
      <dgm:prSet presAssocID="{EE19D837-FC1D-444F-B4A6-AD1F7B3E8D89}" presName="sibTrans" presStyleCnt="0"/>
      <dgm:spPr/>
    </dgm:pt>
    <dgm:pt modelId="{00D6BDBE-3E3A-428E-BB00-7A05D0A487A7}" type="pres">
      <dgm:prSet presAssocID="{06E205D4-9723-4E60-89E1-49F51047E2F3}" presName="node" presStyleLbl="node1" presStyleIdx="1" presStyleCnt="3">
        <dgm:presLayoutVars>
          <dgm:bulletEnabled val="1"/>
        </dgm:presLayoutVars>
      </dgm:prSet>
      <dgm:spPr/>
    </dgm:pt>
    <dgm:pt modelId="{D1874AA7-4324-4C0E-AB67-9DD9FFF741B4}" type="pres">
      <dgm:prSet presAssocID="{C44EA83A-FE50-4647-B001-C4683FC96776}" presName="sibTrans" presStyleCnt="0"/>
      <dgm:spPr/>
    </dgm:pt>
    <dgm:pt modelId="{E2837B3E-1E40-44C9-A3C3-24BF3D4474A0}" type="pres">
      <dgm:prSet presAssocID="{93E4DC22-3360-44E8-8C19-8E0731AA39F4}" presName="node" presStyleLbl="node1" presStyleIdx="2" presStyleCnt="3">
        <dgm:presLayoutVars>
          <dgm:bulletEnabled val="1"/>
        </dgm:presLayoutVars>
      </dgm:prSet>
      <dgm:spPr/>
    </dgm:pt>
  </dgm:ptLst>
  <dgm:cxnLst>
    <dgm:cxn modelId="{07C6D119-585A-466A-B47C-92888C0AA91F}" type="presOf" srcId="{93E4DC22-3360-44E8-8C19-8E0731AA39F4}" destId="{E2837B3E-1E40-44C9-A3C3-24BF3D4474A0}" srcOrd="0" destOrd="0" presId="urn:microsoft.com/office/officeart/2005/8/layout/hList6"/>
    <dgm:cxn modelId="{F402FA4F-967D-4410-9F16-52258EF2CF4A}" srcId="{2630C806-30C9-4F76-A1B1-B7E4361711C1}" destId="{06E205D4-9723-4E60-89E1-49F51047E2F3}" srcOrd="1" destOrd="0" parTransId="{24224E55-E22B-43FA-992A-58601481E008}" sibTransId="{C44EA83A-FE50-4647-B001-C4683FC96776}"/>
    <dgm:cxn modelId="{06DC1279-BEEA-4CD8-8743-C3A42E6C745C}" type="presOf" srcId="{2630C806-30C9-4F76-A1B1-B7E4361711C1}" destId="{C57D8E28-0FF1-4A29-9DD3-08E43EBB8403}" srcOrd="0" destOrd="0" presId="urn:microsoft.com/office/officeart/2005/8/layout/hList6"/>
    <dgm:cxn modelId="{4C309387-8EDC-4D7F-8B11-3B02B8E80122}" srcId="{2630C806-30C9-4F76-A1B1-B7E4361711C1}" destId="{93E4DC22-3360-44E8-8C19-8E0731AA39F4}" srcOrd="2" destOrd="0" parTransId="{3E148B56-1769-4E73-840C-2B27AF439D55}" sibTransId="{404F2C42-00FA-49A2-885F-4175F80B5F24}"/>
    <dgm:cxn modelId="{D4CD209D-2344-4870-A3EB-776265A4CD4C}" type="presOf" srcId="{9E60B94E-1989-4FA8-80BB-9C9C609956F3}" destId="{F6A466E9-95B1-469A-9EBA-F14998E63BA4}" srcOrd="0" destOrd="0" presId="urn:microsoft.com/office/officeart/2005/8/layout/hList6"/>
    <dgm:cxn modelId="{D6350ED3-EE95-42B2-B474-206B9AA7D8C8}" type="presOf" srcId="{06E205D4-9723-4E60-89E1-49F51047E2F3}" destId="{00D6BDBE-3E3A-428E-BB00-7A05D0A487A7}" srcOrd="0" destOrd="0" presId="urn:microsoft.com/office/officeart/2005/8/layout/hList6"/>
    <dgm:cxn modelId="{F1CE2BFF-7990-45E0-AD32-4086E9EF1B4C}" srcId="{2630C806-30C9-4F76-A1B1-B7E4361711C1}" destId="{9E60B94E-1989-4FA8-80BB-9C9C609956F3}" srcOrd="0" destOrd="0" parTransId="{911CFF26-5BCC-494B-BAE7-A4CE403871AF}" sibTransId="{EE19D837-FC1D-444F-B4A6-AD1F7B3E8D89}"/>
    <dgm:cxn modelId="{DDF85CA8-1579-4B8B-8774-8909BF882610}" type="presParOf" srcId="{C57D8E28-0FF1-4A29-9DD3-08E43EBB8403}" destId="{F6A466E9-95B1-469A-9EBA-F14998E63BA4}" srcOrd="0" destOrd="0" presId="urn:microsoft.com/office/officeart/2005/8/layout/hList6"/>
    <dgm:cxn modelId="{46F88B45-9722-43D2-9729-A12C0FAD8E1A}" type="presParOf" srcId="{C57D8E28-0FF1-4A29-9DD3-08E43EBB8403}" destId="{A35AF931-3855-4DF6-A81C-00A2689705F3}" srcOrd="1" destOrd="0" presId="urn:microsoft.com/office/officeart/2005/8/layout/hList6"/>
    <dgm:cxn modelId="{EB5723B9-AA08-4803-B553-AA5D21DCAE31}" type="presParOf" srcId="{C57D8E28-0FF1-4A29-9DD3-08E43EBB8403}" destId="{00D6BDBE-3E3A-428E-BB00-7A05D0A487A7}" srcOrd="2" destOrd="0" presId="urn:microsoft.com/office/officeart/2005/8/layout/hList6"/>
    <dgm:cxn modelId="{04EA112E-AD68-4C68-B0A1-40BDC4E458A8}" type="presParOf" srcId="{C57D8E28-0FF1-4A29-9DD3-08E43EBB8403}" destId="{D1874AA7-4324-4C0E-AB67-9DD9FFF741B4}" srcOrd="3" destOrd="0" presId="urn:microsoft.com/office/officeart/2005/8/layout/hList6"/>
    <dgm:cxn modelId="{02EAB08F-7E52-4752-BCCE-A3F9925EB99A}" type="presParOf" srcId="{C57D8E28-0FF1-4A29-9DD3-08E43EBB8403}" destId="{E2837B3E-1E40-44C9-A3C3-24BF3D4474A0}"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107907C-E847-482A-B499-86096CABD019}" type="doc">
      <dgm:prSet loTypeId="urn:microsoft.com/office/officeart/2005/8/layout/cycle2" loCatId="cycle" qsTypeId="urn:microsoft.com/office/officeart/2005/8/quickstyle/simple1" qsCatId="simple" csTypeId="urn:microsoft.com/office/officeart/2005/8/colors/accent1_2" csCatId="accent1"/>
      <dgm:spPr/>
      <dgm:t>
        <a:bodyPr/>
        <a:lstStyle/>
        <a:p>
          <a:endParaRPr lang="en-US"/>
        </a:p>
      </dgm:t>
    </dgm:pt>
    <dgm:pt modelId="{EA73FC19-682E-4A58-8A78-4BC078D0EE9A}">
      <dgm:prSet/>
      <dgm:spPr/>
      <dgm:t>
        <a:bodyPr/>
        <a:lstStyle/>
        <a:p>
          <a:r>
            <a:rPr lang="en-US"/>
            <a:t>Operating activities</a:t>
          </a:r>
        </a:p>
      </dgm:t>
    </dgm:pt>
    <dgm:pt modelId="{CC7F3BF4-D1A5-4154-9363-E187D46FF8BA}" type="parTrans" cxnId="{05968273-FEF2-4E37-9E5E-51BACB736980}">
      <dgm:prSet/>
      <dgm:spPr/>
      <dgm:t>
        <a:bodyPr/>
        <a:lstStyle/>
        <a:p>
          <a:endParaRPr lang="en-US"/>
        </a:p>
      </dgm:t>
    </dgm:pt>
    <dgm:pt modelId="{2496F3C9-6BAB-4633-BBC9-BCC7979B8667}" type="sibTrans" cxnId="{05968273-FEF2-4E37-9E5E-51BACB736980}">
      <dgm:prSet/>
      <dgm:spPr/>
      <dgm:t>
        <a:bodyPr/>
        <a:lstStyle/>
        <a:p>
          <a:endParaRPr lang="en-US"/>
        </a:p>
      </dgm:t>
    </dgm:pt>
    <dgm:pt modelId="{D00E525E-2018-46BE-88FB-8BEA8C8AA0E7}">
      <dgm:prSet/>
      <dgm:spPr/>
      <dgm:t>
        <a:bodyPr/>
        <a:lstStyle/>
        <a:p>
          <a:r>
            <a:rPr lang="en-US"/>
            <a:t>Investing activities</a:t>
          </a:r>
        </a:p>
      </dgm:t>
    </dgm:pt>
    <dgm:pt modelId="{3A7EF926-9474-4585-B132-C24EC1CCDF0B}" type="parTrans" cxnId="{7DF7CB77-6304-41E6-B78E-E12499C0CA72}">
      <dgm:prSet/>
      <dgm:spPr/>
      <dgm:t>
        <a:bodyPr/>
        <a:lstStyle/>
        <a:p>
          <a:endParaRPr lang="en-US"/>
        </a:p>
      </dgm:t>
    </dgm:pt>
    <dgm:pt modelId="{DB13EDC0-08DB-4541-8DE0-9DF43C990949}" type="sibTrans" cxnId="{7DF7CB77-6304-41E6-B78E-E12499C0CA72}">
      <dgm:prSet/>
      <dgm:spPr/>
      <dgm:t>
        <a:bodyPr/>
        <a:lstStyle/>
        <a:p>
          <a:endParaRPr lang="en-US"/>
        </a:p>
      </dgm:t>
    </dgm:pt>
    <dgm:pt modelId="{5E9AB39E-692C-4926-9D5D-0666ABF871C5}">
      <dgm:prSet/>
      <dgm:spPr/>
      <dgm:t>
        <a:bodyPr/>
        <a:lstStyle/>
        <a:p>
          <a:r>
            <a:rPr lang="en-US"/>
            <a:t>Financing activities</a:t>
          </a:r>
        </a:p>
      </dgm:t>
    </dgm:pt>
    <dgm:pt modelId="{FCBDFE1C-3AB3-4FA1-8082-7518DF7E40CB}" type="parTrans" cxnId="{473E5DE6-3AB4-4CAF-AD70-86C4D84AB99D}">
      <dgm:prSet/>
      <dgm:spPr/>
      <dgm:t>
        <a:bodyPr/>
        <a:lstStyle/>
        <a:p>
          <a:endParaRPr lang="en-US"/>
        </a:p>
      </dgm:t>
    </dgm:pt>
    <dgm:pt modelId="{E2C51840-07A5-40BE-AAB4-CC05754A5DEF}" type="sibTrans" cxnId="{473E5DE6-3AB4-4CAF-AD70-86C4D84AB99D}">
      <dgm:prSet/>
      <dgm:spPr/>
      <dgm:t>
        <a:bodyPr/>
        <a:lstStyle/>
        <a:p>
          <a:endParaRPr lang="en-US"/>
        </a:p>
      </dgm:t>
    </dgm:pt>
    <dgm:pt modelId="{F64DDF60-DA1C-47B2-B429-41A8EF9EFA0D}" type="pres">
      <dgm:prSet presAssocID="{5107907C-E847-482A-B499-86096CABD019}" presName="cycle" presStyleCnt="0">
        <dgm:presLayoutVars>
          <dgm:dir/>
          <dgm:resizeHandles val="exact"/>
        </dgm:presLayoutVars>
      </dgm:prSet>
      <dgm:spPr/>
    </dgm:pt>
    <dgm:pt modelId="{4347BA32-DB01-43D6-9FCA-6B74CFB71D49}" type="pres">
      <dgm:prSet presAssocID="{EA73FC19-682E-4A58-8A78-4BC078D0EE9A}" presName="node" presStyleLbl="node1" presStyleIdx="0" presStyleCnt="3">
        <dgm:presLayoutVars>
          <dgm:bulletEnabled val="1"/>
        </dgm:presLayoutVars>
      </dgm:prSet>
      <dgm:spPr/>
    </dgm:pt>
    <dgm:pt modelId="{270F49E1-6D92-4F18-9CD1-ED3EB3E62413}" type="pres">
      <dgm:prSet presAssocID="{2496F3C9-6BAB-4633-BBC9-BCC7979B8667}" presName="sibTrans" presStyleLbl="sibTrans2D1" presStyleIdx="0" presStyleCnt="3"/>
      <dgm:spPr/>
    </dgm:pt>
    <dgm:pt modelId="{79840CA0-1688-45ED-B2DE-4CCE3B6636B1}" type="pres">
      <dgm:prSet presAssocID="{2496F3C9-6BAB-4633-BBC9-BCC7979B8667}" presName="connectorText" presStyleLbl="sibTrans2D1" presStyleIdx="0" presStyleCnt="3"/>
      <dgm:spPr/>
    </dgm:pt>
    <dgm:pt modelId="{6AB2EFAB-D571-43B8-AFF8-65C7D1AD556F}" type="pres">
      <dgm:prSet presAssocID="{D00E525E-2018-46BE-88FB-8BEA8C8AA0E7}" presName="node" presStyleLbl="node1" presStyleIdx="1" presStyleCnt="3">
        <dgm:presLayoutVars>
          <dgm:bulletEnabled val="1"/>
        </dgm:presLayoutVars>
      </dgm:prSet>
      <dgm:spPr/>
    </dgm:pt>
    <dgm:pt modelId="{FBE81915-7F8B-473B-B016-F1A706FFB813}" type="pres">
      <dgm:prSet presAssocID="{DB13EDC0-08DB-4541-8DE0-9DF43C990949}" presName="sibTrans" presStyleLbl="sibTrans2D1" presStyleIdx="1" presStyleCnt="3"/>
      <dgm:spPr/>
    </dgm:pt>
    <dgm:pt modelId="{241AA5F4-B520-4D15-9D59-8D7BAEC8D980}" type="pres">
      <dgm:prSet presAssocID="{DB13EDC0-08DB-4541-8DE0-9DF43C990949}" presName="connectorText" presStyleLbl="sibTrans2D1" presStyleIdx="1" presStyleCnt="3"/>
      <dgm:spPr/>
    </dgm:pt>
    <dgm:pt modelId="{1F382EB8-AF0B-47AB-98FD-8D015F2B1006}" type="pres">
      <dgm:prSet presAssocID="{5E9AB39E-692C-4926-9D5D-0666ABF871C5}" presName="node" presStyleLbl="node1" presStyleIdx="2" presStyleCnt="3">
        <dgm:presLayoutVars>
          <dgm:bulletEnabled val="1"/>
        </dgm:presLayoutVars>
      </dgm:prSet>
      <dgm:spPr/>
    </dgm:pt>
    <dgm:pt modelId="{FF033F15-B485-45D3-8D2D-C40E063AFAEA}" type="pres">
      <dgm:prSet presAssocID="{E2C51840-07A5-40BE-AAB4-CC05754A5DEF}" presName="sibTrans" presStyleLbl="sibTrans2D1" presStyleIdx="2" presStyleCnt="3"/>
      <dgm:spPr/>
    </dgm:pt>
    <dgm:pt modelId="{951CFAB3-5007-4F4C-85A0-1E382882D467}" type="pres">
      <dgm:prSet presAssocID="{E2C51840-07A5-40BE-AAB4-CC05754A5DEF}" presName="connectorText" presStyleLbl="sibTrans2D1" presStyleIdx="2" presStyleCnt="3"/>
      <dgm:spPr/>
    </dgm:pt>
  </dgm:ptLst>
  <dgm:cxnLst>
    <dgm:cxn modelId="{351CE325-374A-4712-8697-3A9F2CDA604E}" type="presOf" srcId="{D00E525E-2018-46BE-88FB-8BEA8C8AA0E7}" destId="{6AB2EFAB-D571-43B8-AFF8-65C7D1AD556F}" srcOrd="0" destOrd="0" presId="urn:microsoft.com/office/officeart/2005/8/layout/cycle2"/>
    <dgm:cxn modelId="{A0444748-7DD4-4C88-8D23-CC6300CD54F9}" type="presOf" srcId="{E2C51840-07A5-40BE-AAB4-CC05754A5DEF}" destId="{951CFAB3-5007-4F4C-85A0-1E382882D467}" srcOrd="1" destOrd="0" presId="urn:microsoft.com/office/officeart/2005/8/layout/cycle2"/>
    <dgm:cxn modelId="{A579574A-8E59-44C7-BA70-EA0A760D4A8E}" type="presOf" srcId="{E2C51840-07A5-40BE-AAB4-CC05754A5DEF}" destId="{FF033F15-B485-45D3-8D2D-C40E063AFAEA}" srcOrd="0" destOrd="0" presId="urn:microsoft.com/office/officeart/2005/8/layout/cycle2"/>
    <dgm:cxn modelId="{05968273-FEF2-4E37-9E5E-51BACB736980}" srcId="{5107907C-E847-482A-B499-86096CABD019}" destId="{EA73FC19-682E-4A58-8A78-4BC078D0EE9A}" srcOrd="0" destOrd="0" parTransId="{CC7F3BF4-D1A5-4154-9363-E187D46FF8BA}" sibTransId="{2496F3C9-6BAB-4633-BBC9-BCC7979B8667}"/>
    <dgm:cxn modelId="{7DF7CB77-6304-41E6-B78E-E12499C0CA72}" srcId="{5107907C-E847-482A-B499-86096CABD019}" destId="{D00E525E-2018-46BE-88FB-8BEA8C8AA0E7}" srcOrd="1" destOrd="0" parTransId="{3A7EF926-9474-4585-B132-C24EC1CCDF0B}" sibTransId="{DB13EDC0-08DB-4541-8DE0-9DF43C990949}"/>
    <dgm:cxn modelId="{7D991A7A-C38B-40E8-AC64-B7F472AE265A}" type="presOf" srcId="{2496F3C9-6BAB-4633-BBC9-BCC7979B8667}" destId="{270F49E1-6D92-4F18-9CD1-ED3EB3E62413}" srcOrd="0" destOrd="0" presId="urn:microsoft.com/office/officeart/2005/8/layout/cycle2"/>
    <dgm:cxn modelId="{369FC25A-6098-4469-A682-E01E50A63C29}" type="presOf" srcId="{DB13EDC0-08DB-4541-8DE0-9DF43C990949}" destId="{FBE81915-7F8B-473B-B016-F1A706FFB813}" srcOrd="0" destOrd="0" presId="urn:microsoft.com/office/officeart/2005/8/layout/cycle2"/>
    <dgm:cxn modelId="{8A95157C-0772-46A7-A6F4-D719BD1F76C4}" type="presOf" srcId="{5E9AB39E-692C-4926-9D5D-0666ABF871C5}" destId="{1F382EB8-AF0B-47AB-98FD-8D015F2B1006}" srcOrd="0" destOrd="0" presId="urn:microsoft.com/office/officeart/2005/8/layout/cycle2"/>
    <dgm:cxn modelId="{23EE9FA6-3D28-47FC-8C5A-DE0D6EDCB182}" type="presOf" srcId="{EA73FC19-682E-4A58-8A78-4BC078D0EE9A}" destId="{4347BA32-DB01-43D6-9FCA-6B74CFB71D49}" srcOrd="0" destOrd="0" presId="urn:microsoft.com/office/officeart/2005/8/layout/cycle2"/>
    <dgm:cxn modelId="{ADC9F0D5-35B5-4E95-BDD8-3E6DECAD5673}" type="presOf" srcId="{DB13EDC0-08DB-4541-8DE0-9DF43C990949}" destId="{241AA5F4-B520-4D15-9D59-8D7BAEC8D980}" srcOrd="1" destOrd="0" presId="urn:microsoft.com/office/officeart/2005/8/layout/cycle2"/>
    <dgm:cxn modelId="{0E7BEEE5-38AB-47B1-8107-BEA05615F23F}" type="presOf" srcId="{2496F3C9-6BAB-4633-BBC9-BCC7979B8667}" destId="{79840CA0-1688-45ED-B2DE-4CCE3B6636B1}" srcOrd="1" destOrd="0" presId="urn:microsoft.com/office/officeart/2005/8/layout/cycle2"/>
    <dgm:cxn modelId="{473E5DE6-3AB4-4CAF-AD70-86C4D84AB99D}" srcId="{5107907C-E847-482A-B499-86096CABD019}" destId="{5E9AB39E-692C-4926-9D5D-0666ABF871C5}" srcOrd="2" destOrd="0" parTransId="{FCBDFE1C-3AB3-4FA1-8082-7518DF7E40CB}" sibTransId="{E2C51840-07A5-40BE-AAB4-CC05754A5DEF}"/>
    <dgm:cxn modelId="{79AE5FED-FA0B-4392-9306-AFD567B8CDA0}" type="presOf" srcId="{5107907C-E847-482A-B499-86096CABD019}" destId="{F64DDF60-DA1C-47B2-B429-41A8EF9EFA0D}" srcOrd="0" destOrd="0" presId="urn:microsoft.com/office/officeart/2005/8/layout/cycle2"/>
    <dgm:cxn modelId="{5415DEC5-06A5-43EE-97C9-7F79C99A4E3E}" type="presParOf" srcId="{F64DDF60-DA1C-47B2-B429-41A8EF9EFA0D}" destId="{4347BA32-DB01-43D6-9FCA-6B74CFB71D49}" srcOrd="0" destOrd="0" presId="urn:microsoft.com/office/officeart/2005/8/layout/cycle2"/>
    <dgm:cxn modelId="{BE6CD4DE-3CF4-4D0F-97C3-1A68758C902A}" type="presParOf" srcId="{F64DDF60-DA1C-47B2-B429-41A8EF9EFA0D}" destId="{270F49E1-6D92-4F18-9CD1-ED3EB3E62413}" srcOrd="1" destOrd="0" presId="urn:microsoft.com/office/officeart/2005/8/layout/cycle2"/>
    <dgm:cxn modelId="{EDD82A88-34C4-4C8D-835D-0A4ECDDBF9AD}" type="presParOf" srcId="{270F49E1-6D92-4F18-9CD1-ED3EB3E62413}" destId="{79840CA0-1688-45ED-B2DE-4CCE3B6636B1}" srcOrd="0" destOrd="0" presId="urn:microsoft.com/office/officeart/2005/8/layout/cycle2"/>
    <dgm:cxn modelId="{5385F13A-020C-4563-8E58-90646B27912D}" type="presParOf" srcId="{F64DDF60-DA1C-47B2-B429-41A8EF9EFA0D}" destId="{6AB2EFAB-D571-43B8-AFF8-65C7D1AD556F}" srcOrd="2" destOrd="0" presId="urn:microsoft.com/office/officeart/2005/8/layout/cycle2"/>
    <dgm:cxn modelId="{A61CF6F7-C0CB-4B25-9996-711A88F8A1C8}" type="presParOf" srcId="{F64DDF60-DA1C-47B2-B429-41A8EF9EFA0D}" destId="{FBE81915-7F8B-473B-B016-F1A706FFB813}" srcOrd="3" destOrd="0" presId="urn:microsoft.com/office/officeart/2005/8/layout/cycle2"/>
    <dgm:cxn modelId="{E1629CCA-63D8-4880-BC24-EE3E09B4E882}" type="presParOf" srcId="{FBE81915-7F8B-473B-B016-F1A706FFB813}" destId="{241AA5F4-B520-4D15-9D59-8D7BAEC8D980}" srcOrd="0" destOrd="0" presId="urn:microsoft.com/office/officeart/2005/8/layout/cycle2"/>
    <dgm:cxn modelId="{0C778A3D-31C2-45C1-8EA2-DA9E5A528FA3}" type="presParOf" srcId="{F64DDF60-DA1C-47B2-B429-41A8EF9EFA0D}" destId="{1F382EB8-AF0B-47AB-98FD-8D015F2B1006}" srcOrd="4" destOrd="0" presId="urn:microsoft.com/office/officeart/2005/8/layout/cycle2"/>
    <dgm:cxn modelId="{E98A2541-7B87-497D-96F2-1749B0473A29}" type="presParOf" srcId="{F64DDF60-DA1C-47B2-B429-41A8EF9EFA0D}" destId="{FF033F15-B485-45D3-8D2D-C40E063AFAEA}" srcOrd="5" destOrd="0" presId="urn:microsoft.com/office/officeart/2005/8/layout/cycle2"/>
    <dgm:cxn modelId="{B9736805-4690-463E-8F15-8C64239738F2}" type="presParOf" srcId="{FF033F15-B485-45D3-8D2D-C40E063AFAEA}" destId="{951CFAB3-5007-4F4C-85A0-1E382882D467}"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8F745E-C482-417D-82A2-18052C46F83A}">
      <dsp:nvSpPr>
        <dsp:cNvPr id="0" name=""/>
        <dsp:cNvSpPr/>
      </dsp:nvSpPr>
      <dsp:spPr>
        <a:xfrm>
          <a:off x="0" y="230228"/>
          <a:ext cx="7886700" cy="123552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Accounting Standards are pillar for sound financial reporting system of an entity</a:t>
          </a:r>
        </a:p>
      </dsp:txBody>
      <dsp:txXfrm>
        <a:off x="60313" y="290541"/>
        <a:ext cx="7766074" cy="1114894"/>
      </dsp:txXfrm>
    </dsp:sp>
    <dsp:sp modelId="{8AF17C46-433F-4BAF-B826-A69215024009}">
      <dsp:nvSpPr>
        <dsp:cNvPr id="0" name=""/>
        <dsp:cNvSpPr/>
      </dsp:nvSpPr>
      <dsp:spPr>
        <a:xfrm>
          <a:off x="0" y="1557909"/>
          <a:ext cx="7886700" cy="123552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Relevant and reliable information about the entity to its stakeholders</a:t>
          </a:r>
        </a:p>
      </dsp:txBody>
      <dsp:txXfrm>
        <a:off x="60313" y="1618222"/>
        <a:ext cx="7766074" cy="1114894"/>
      </dsp:txXfrm>
    </dsp:sp>
    <dsp:sp modelId="{83414B6D-2E65-48AE-B4EC-4D4EFAA11979}">
      <dsp:nvSpPr>
        <dsp:cNvPr id="0" name=""/>
        <dsp:cNvSpPr/>
      </dsp:nvSpPr>
      <dsp:spPr>
        <a:xfrm>
          <a:off x="0" y="2885589"/>
          <a:ext cx="7886700" cy="123552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Enhances Quality, comparability and comprehensiveness</a:t>
          </a:r>
        </a:p>
      </dsp:txBody>
      <dsp:txXfrm>
        <a:off x="60313" y="2945902"/>
        <a:ext cx="7766074" cy="111489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36D87B-45D3-4FB0-9C48-59C007786BC8}">
      <dsp:nvSpPr>
        <dsp:cNvPr id="0" name=""/>
        <dsp:cNvSpPr/>
      </dsp:nvSpPr>
      <dsp:spPr>
        <a:xfrm>
          <a:off x="0" y="575352"/>
          <a:ext cx="7886700" cy="538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Compilation engagement</a:t>
          </a:r>
        </a:p>
      </dsp:txBody>
      <dsp:txXfrm>
        <a:off x="26273" y="601625"/>
        <a:ext cx="7834154" cy="485654"/>
      </dsp:txXfrm>
    </dsp:sp>
    <dsp:sp modelId="{167F7DD7-A567-45B1-BC96-B5D01A7EAE5D}">
      <dsp:nvSpPr>
        <dsp:cNvPr id="0" name=""/>
        <dsp:cNvSpPr/>
      </dsp:nvSpPr>
      <dsp:spPr>
        <a:xfrm>
          <a:off x="0" y="1179792"/>
          <a:ext cx="7886700" cy="538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Statutory audit cannot compile so attestation by other CA</a:t>
          </a:r>
        </a:p>
      </dsp:txBody>
      <dsp:txXfrm>
        <a:off x="26273" y="1206065"/>
        <a:ext cx="7834154" cy="485654"/>
      </dsp:txXfrm>
    </dsp:sp>
    <dsp:sp modelId="{C2A4B5EE-D606-4CDC-98C7-6CCB1862EE8D}">
      <dsp:nvSpPr>
        <dsp:cNvPr id="0" name=""/>
        <dsp:cNvSpPr/>
      </dsp:nvSpPr>
      <dsp:spPr>
        <a:xfrm>
          <a:off x="0" y="1784232"/>
          <a:ext cx="7886700" cy="538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Responsibilities of Practitioner</a:t>
          </a:r>
        </a:p>
      </dsp:txBody>
      <dsp:txXfrm>
        <a:off x="26273" y="1810505"/>
        <a:ext cx="7834154" cy="485654"/>
      </dsp:txXfrm>
    </dsp:sp>
    <dsp:sp modelId="{1BCDEAF9-AD65-4A14-8C2F-8353A1A40155}">
      <dsp:nvSpPr>
        <dsp:cNvPr id="0" name=""/>
        <dsp:cNvSpPr/>
      </dsp:nvSpPr>
      <dsp:spPr>
        <a:xfrm>
          <a:off x="0" y="2322432"/>
          <a:ext cx="7886700" cy="1118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t>Engaged to </a:t>
          </a:r>
          <a:r>
            <a:rPr lang="en-US" sz="1800" b="1" kern="1200"/>
            <a:t>help the management </a:t>
          </a:r>
          <a:r>
            <a:rPr lang="en-US" sz="1800" kern="1200"/>
            <a:t>with preparing</a:t>
          </a:r>
        </a:p>
        <a:p>
          <a:pPr marL="171450" lvl="1" indent="-171450" algn="l" defTabSz="800100">
            <a:lnSpc>
              <a:spcPct val="90000"/>
            </a:lnSpc>
            <a:spcBef>
              <a:spcPct val="0"/>
            </a:spcBef>
            <a:spcAft>
              <a:spcPct val="20000"/>
            </a:spcAft>
            <a:buChar char="•"/>
          </a:pPr>
          <a:r>
            <a:rPr lang="en-US" sz="1800" kern="1200" dirty="0"/>
            <a:t>Presenting the historical financial information </a:t>
          </a:r>
          <a:r>
            <a:rPr lang="en-US" sz="1800" b="1" u="sng" kern="1200" dirty="0"/>
            <a:t>without  acquiring an assurance</a:t>
          </a:r>
          <a:r>
            <a:rPr lang="en-US" sz="1800" b="1" u="none" kern="1200" dirty="0"/>
            <a:t> </a:t>
          </a:r>
          <a:r>
            <a:rPr lang="en-US" sz="1800" kern="1200" dirty="0"/>
            <a:t>on such information</a:t>
          </a:r>
        </a:p>
        <a:p>
          <a:pPr marL="171450" lvl="1" indent="-171450" algn="l" defTabSz="800100">
            <a:lnSpc>
              <a:spcPct val="90000"/>
            </a:lnSpc>
            <a:spcBef>
              <a:spcPct val="0"/>
            </a:spcBef>
            <a:spcAft>
              <a:spcPct val="20000"/>
            </a:spcAft>
            <a:buChar char="•"/>
          </a:pPr>
          <a:r>
            <a:rPr lang="en-US" sz="1800" b="1" kern="1200"/>
            <a:t>Reporting </a:t>
          </a:r>
          <a:r>
            <a:rPr lang="en-US" sz="1800" kern="1200"/>
            <a:t>on such engagement </a:t>
          </a:r>
          <a:r>
            <a:rPr lang="en-US" sz="1800" u="sng" kern="1200"/>
            <a:t>as per SRS</a:t>
          </a:r>
          <a:endParaRPr lang="en-US" sz="1800" kern="1200"/>
        </a:p>
      </dsp:txBody>
      <dsp:txXfrm>
        <a:off x="0" y="2322432"/>
        <a:ext cx="7886700" cy="11188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CDD5AB-4DA5-4281-996A-9E3892B75AFE}">
      <dsp:nvSpPr>
        <dsp:cNvPr id="0" name=""/>
        <dsp:cNvSpPr/>
      </dsp:nvSpPr>
      <dsp:spPr>
        <a:xfrm>
          <a:off x="0" y="10594"/>
          <a:ext cx="8587819" cy="1411678"/>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Nature of the Security to be specified separately.</a:t>
          </a:r>
        </a:p>
      </dsp:txBody>
      <dsp:txXfrm>
        <a:off x="68912" y="79506"/>
        <a:ext cx="8449995" cy="1273854"/>
      </dsp:txXfrm>
    </dsp:sp>
    <dsp:sp modelId="{88866157-E568-4E1F-97A4-B11FA232470C}">
      <dsp:nvSpPr>
        <dsp:cNvPr id="0" name=""/>
        <dsp:cNvSpPr/>
      </dsp:nvSpPr>
      <dsp:spPr>
        <a:xfrm>
          <a:off x="0" y="1500032"/>
          <a:ext cx="8587819" cy="1411678"/>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Terms of repayment of terms loans and other loans may be stated.</a:t>
          </a:r>
        </a:p>
      </dsp:txBody>
      <dsp:txXfrm>
        <a:off x="68912" y="1568944"/>
        <a:ext cx="8449995" cy="1273854"/>
      </dsp:txXfrm>
    </dsp:sp>
    <dsp:sp modelId="{CEAE3C4B-CFB2-46CC-8FB8-C1D87A7219BE}">
      <dsp:nvSpPr>
        <dsp:cNvPr id="0" name=""/>
        <dsp:cNvSpPr/>
      </dsp:nvSpPr>
      <dsp:spPr>
        <a:xfrm>
          <a:off x="0" y="2989471"/>
          <a:ext cx="8587819" cy="1411678"/>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Where loans guranteed by partners/proprietors/owners aggregate of such amount under each head may be disclosed.</a:t>
          </a:r>
        </a:p>
      </dsp:txBody>
      <dsp:txXfrm>
        <a:off x="68912" y="3058383"/>
        <a:ext cx="8449995" cy="12738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5FA3E4-E890-41D4-AACF-811DDC43C692}">
      <dsp:nvSpPr>
        <dsp:cNvPr id="0" name=""/>
        <dsp:cNvSpPr/>
      </dsp:nvSpPr>
      <dsp:spPr>
        <a:xfrm rot="16200000">
          <a:off x="-1240880" y="1242781"/>
          <a:ext cx="4351338" cy="1865774"/>
        </a:xfrm>
        <a:prstGeom prst="flowChartManualOperation">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38745" bIns="0" numCol="1" spcCol="1270" anchor="ctr" anchorCtr="0">
          <a:noAutofit/>
        </a:bodyPr>
        <a:lstStyle/>
        <a:p>
          <a:pPr marL="0" lvl="0" indent="0" algn="ctr" defTabSz="977900">
            <a:lnSpc>
              <a:spcPct val="90000"/>
            </a:lnSpc>
            <a:spcBef>
              <a:spcPct val="0"/>
            </a:spcBef>
            <a:spcAft>
              <a:spcPct val="35000"/>
            </a:spcAft>
            <a:buNone/>
          </a:pPr>
          <a:r>
            <a:rPr lang="en-US" sz="2200" kern="1200" dirty="0"/>
            <a:t>Regulatory regime under respective NPO Acts</a:t>
          </a:r>
        </a:p>
      </dsp:txBody>
      <dsp:txXfrm rot="5400000">
        <a:off x="1902" y="870267"/>
        <a:ext cx="1865774" cy="2610802"/>
      </dsp:txXfrm>
    </dsp:sp>
    <dsp:sp modelId="{F2CDFD6C-3C7A-457C-BCE0-EDAD83D4002A}">
      <dsp:nvSpPr>
        <dsp:cNvPr id="0" name=""/>
        <dsp:cNvSpPr/>
      </dsp:nvSpPr>
      <dsp:spPr>
        <a:xfrm rot="16200000">
          <a:off x="764827" y="1242781"/>
          <a:ext cx="4351338" cy="1865774"/>
        </a:xfrm>
        <a:prstGeom prst="flowChartManualOperation">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38745" bIns="0" numCol="1" spcCol="1270" anchor="ctr" anchorCtr="0">
          <a:noAutofit/>
        </a:bodyPr>
        <a:lstStyle/>
        <a:p>
          <a:pPr marL="0" lvl="0" indent="0" algn="ctr" defTabSz="977900">
            <a:lnSpc>
              <a:spcPct val="90000"/>
            </a:lnSpc>
            <a:spcBef>
              <a:spcPct val="0"/>
            </a:spcBef>
            <a:spcAft>
              <a:spcPct val="35000"/>
            </a:spcAft>
            <a:buNone/>
          </a:pPr>
          <a:r>
            <a:rPr lang="en-US" sz="2200" kern="1200" dirty="0"/>
            <a:t>Mandatory CSR under Companies Act</a:t>
          </a:r>
        </a:p>
      </dsp:txBody>
      <dsp:txXfrm rot="5400000">
        <a:off x="2007609" y="870267"/>
        <a:ext cx="1865774" cy="2610802"/>
      </dsp:txXfrm>
    </dsp:sp>
    <dsp:sp modelId="{FC0D487A-3F5B-4059-BB24-036B0C1038F7}">
      <dsp:nvSpPr>
        <dsp:cNvPr id="0" name=""/>
        <dsp:cNvSpPr/>
      </dsp:nvSpPr>
      <dsp:spPr>
        <a:xfrm rot="16200000">
          <a:off x="2770534" y="1242781"/>
          <a:ext cx="4351338" cy="1865774"/>
        </a:xfrm>
        <a:prstGeom prst="flowChartManualOperation">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38745" bIns="0" numCol="1" spcCol="1270" anchor="ctr" anchorCtr="0">
          <a:noAutofit/>
        </a:bodyPr>
        <a:lstStyle/>
        <a:p>
          <a:pPr marL="0" lvl="0" indent="0" algn="ctr" defTabSz="977900">
            <a:lnSpc>
              <a:spcPct val="90000"/>
            </a:lnSpc>
            <a:spcBef>
              <a:spcPct val="0"/>
            </a:spcBef>
            <a:spcAft>
              <a:spcPct val="35000"/>
            </a:spcAft>
            <a:buNone/>
          </a:pPr>
          <a:r>
            <a:rPr lang="en-US" sz="2200" kern="1200"/>
            <a:t>Listing of NPO’s on Social Stock Exchanges</a:t>
          </a:r>
        </a:p>
      </dsp:txBody>
      <dsp:txXfrm rot="5400000">
        <a:off x="4013316" y="870267"/>
        <a:ext cx="1865774" cy="2610802"/>
      </dsp:txXfrm>
    </dsp:sp>
    <dsp:sp modelId="{2D6A978C-2AB7-47F1-B9FA-387AAC3F852F}">
      <dsp:nvSpPr>
        <dsp:cNvPr id="0" name=""/>
        <dsp:cNvSpPr/>
      </dsp:nvSpPr>
      <dsp:spPr>
        <a:xfrm rot="16200000">
          <a:off x="4776242" y="1242781"/>
          <a:ext cx="4351338" cy="1865774"/>
        </a:xfrm>
        <a:prstGeom prst="flowChartManualOperation">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38745" bIns="0" numCol="1" spcCol="1270" anchor="ctr" anchorCtr="0">
          <a:noAutofit/>
        </a:bodyPr>
        <a:lstStyle/>
        <a:p>
          <a:pPr marL="0" lvl="0" indent="0" algn="ctr" defTabSz="977900">
            <a:lnSpc>
              <a:spcPct val="90000"/>
            </a:lnSpc>
            <a:spcBef>
              <a:spcPct val="0"/>
            </a:spcBef>
            <a:spcAft>
              <a:spcPct val="35000"/>
            </a:spcAft>
            <a:buNone/>
          </a:pPr>
          <a:r>
            <a:rPr lang="en-US" sz="2200" kern="1200"/>
            <a:t>Foreign contributions by International foundations</a:t>
          </a:r>
        </a:p>
      </dsp:txBody>
      <dsp:txXfrm rot="5400000">
        <a:off x="6019024" y="870267"/>
        <a:ext cx="1865774" cy="26108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1B16ED-D16E-4DF3-9EFB-1F5C41390DF5}">
      <dsp:nvSpPr>
        <dsp:cNvPr id="0" name=""/>
        <dsp:cNvSpPr/>
      </dsp:nvSpPr>
      <dsp:spPr>
        <a:xfrm rot="5400000">
          <a:off x="4513935" y="-1462414"/>
          <a:ext cx="1698041" cy="5047488"/>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49530" rIns="99060" bIns="49530" numCol="1" spcCol="1270" anchor="ctr" anchorCtr="0">
          <a:noAutofit/>
        </a:bodyPr>
        <a:lstStyle/>
        <a:p>
          <a:pPr marL="228600" lvl="1" indent="-228600" algn="l" defTabSz="1155700">
            <a:lnSpc>
              <a:spcPct val="90000"/>
            </a:lnSpc>
            <a:spcBef>
              <a:spcPct val="0"/>
            </a:spcBef>
            <a:spcAft>
              <a:spcPct val="15000"/>
            </a:spcAft>
            <a:buChar char="•"/>
          </a:pPr>
          <a:r>
            <a:rPr lang="en-US" sz="2600" kern="1200"/>
            <a:t>Notified Indian Accounting Standards (Ind-AS)</a:t>
          </a:r>
        </a:p>
        <a:p>
          <a:pPr marL="228600" lvl="1" indent="-228600" algn="l" defTabSz="1155700">
            <a:lnSpc>
              <a:spcPct val="90000"/>
            </a:lnSpc>
            <a:spcBef>
              <a:spcPct val="0"/>
            </a:spcBef>
            <a:spcAft>
              <a:spcPct val="15000"/>
            </a:spcAft>
            <a:buChar char="•"/>
          </a:pPr>
          <a:r>
            <a:rPr lang="en-US" sz="2600" kern="1200" dirty="0"/>
            <a:t>Accounting Standards notified under Co. Act</a:t>
          </a:r>
        </a:p>
      </dsp:txBody>
      <dsp:txXfrm rot="-5400000">
        <a:off x="2839212" y="295201"/>
        <a:ext cx="4964596" cy="1532257"/>
      </dsp:txXfrm>
    </dsp:sp>
    <dsp:sp modelId="{22350090-A711-4EFE-8160-FA3C4A5A9F29}">
      <dsp:nvSpPr>
        <dsp:cNvPr id="0" name=""/>
        <dsp:cNvSpPr/>
      </dsp:nvSpPr>
      <dsp:spPr>
        <a:xfrm>
          <a:off x="0" y="53"/>
          <a:ext cx="2839212" cy="2122552"/>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t>Section 8 Companies</a:t>
          </a:r>
        </a:p>
      </dsp:txBody>
      <dsp:txXfrm>
        <a:off x="103614" y="103667"/>
        <a:ext cx="2631984" cy="1915324"/>
      </dsp:txXfrm>
    </dsp:sp>
    <dsp:sp modelId="{73081083-8595-4E1E-8CB3-5A12314D489F}">
      <dsp:nvSpPr>
        <dsp:cNvPr id="0" name=""/>
        <dsp:cNvSpPr/>
      </dsp:nvSpPr>
      <dsp:spPr>
        <a:xfrm rot="5400000">
          <a:off x="4513935" y="766264"/>
          <a:ext cx="1698041" cy="5047488"/>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49530" rIns="99060" bIns="49530" numCol="1" spcCol="1270" anchor="ctr" anchorCtr="0">
          <a:noAutofit/>
        </a:bodyPr>
        <a:lstStyle/>
        <a:p>
          <a:pPr marL="228600" lvl="1" indent="-228600" algn="l" defTabSz="1155700">
            <a:lnSpc>
              <a:spcPct val="90000"/>
            </a:lnSpc>
            <a:spcBef>
              <a:spcPct val="0"/>
            </a:spcBef>
            <a:spcAft>
              <a:spcPct val="15000"/>
            </a:spcAft>
            <a:buChar char="•"/>
          </a:pPr>
          <a:r>
            <a:rPr lang="en-US" sz="2600" kern="1200"/>
            <a:t>Accounting Standards prescribed by ICAI</a:t>
          </a:r>
        </a:p>
      </dsp:txBody>
      <dsp:txXfrm rot="-5400000">
        <a:off x="2839212" y="2523879"/>
        <a:ext cx="4964596" cy="1532257"/>
      </dsp:txXfrm>
    </dsp:sp>
    <dsp:sp modelId="{23FA343F-3BF9-4B6E-8FDB-80F800BD7F06}">
      <dsp:nvSpPr>
        <dsp:cNvPr id="0" name=""/>
        <dsp:cNvSpPr/>
      </dsp:nvSpPr>
      <dsp:spPr>
        <a:xfrm>
          <a:off x="0" y="2228732"/>
          <a:ext cx="2839212" cy="2122552"/>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t>Non Corporate Trust/Societies</a:t>
          </a:r>
        </a:p>
      </dsp:txBody>
      <dsp:txXfrm>
        <a:off x="103614" y="2332346"/>
        <a:ext cx="2631984" cy="19153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7FBB87-8593-433F-B4BC-46906690E5BD}">
      <dsp:nvSpPr>
        <dsp:cNvPr id="0" name=""/>
        <dsp:cNvSpPr/>
      </dsp:nvSpPr>
      <dsp:spPr>
        <a:xfrm>
          <a:off x="0" y="73988"/>
          <a:ext cx="7886700" cy="56159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Nature of Receipts</a:t>
          </a:r>
        </a:p>
      </dsp:txBody>
      <dsp:txXfrm>
        <a:off x="27415" y="101403"/>
        <a:ext cx="7831870" cy="506769"/>
      </dsp:txXfrm>
    </dsp:sp>
    <dsp:sp modelId="{472BDFBB-F2C8-4EDF-8B39-C14434C92E77}">
      <dsp:nvSpPr>
        <dsp:cNvPr id="0" name=""/>
        <dsp:cNvSpPr/>
      </dsp:nvSpPr>
      <dsp:spPr>
        <a:xfrm>
          <a:off x="0" y="635588"/>
          <a:ext cx="7886700" cy="1540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Grants</a:t>
          </a:r>
        </a:p>
        <a:p>
          <a:pPr marL="171450" lvl="1" indent="-171450" algn="l" defTabSz="844550">
            <a:lnSpc>
              <a:spcPct val="90000"/>
            </a:lnSpc>
            <a:spcBef>
              <a:spcPct val="0"/>
            </a:spcBef>
            <a:spcAft>
              <a:spcPct val="20000"/>
            </a:spcAft>
            <a:buChar char="•"/>
          </a:pPr>
          <a:r>
            <a:rPr lang="en-US" sz="1900" kern="1200" dirty="0"/>
            <a:t>Donations</a:t>
          </a:r>
        </a:p>
        <a:p>
          <a:pPr marL="171450" lvl="1" indent="-171450" algn="l" defTabSz="844550">
            <a:lnSpc>
              <a:spcPct val="90000"/>
            </a:lnSpc>
            <a:spcBef>
              <a:spcPct val="0"/>
            </a:spcBef>
            <a:spcAft>
              <a:spcPct val="20000"/>
            </a:spcAft>
            <a:buChar char="•"/>
          </a:pPr>
          <a:r>
            <a:rPr lang="en-US" sz="1900" kern="1200"/>
            <a:t>Revenue from Property under Trust</a:t>
          </a:r>
        </a:p>
        <a:p>
          <a:pPr marL="342900" lvl="2" indent="-171450" algn="l" defTabSz="844550">
            <a:lnSpc>
              <a:spcPct val="90000"/>
            </a:lnSpc>
            <a:spcBef>
              <a:spcPct val="0"/>
            </a:spcBef>
            <a:spcAft>
              <a:spcPct val="20000"/>
            </a:spcAft>
            <a:buChar char="•"/>
          </a:pPr>
          <a:r>
            <a:rPr lang="en-US" sz="1900" kern="1200"/>
            <a:t>School fee, Hospital fee</a:t>
          </a:r>
        </a:p>
        <a:p>
          <a:pPr marL="171450" lvl="1" indent="-171450" algn="l" defTabSz="844550">
            <a:lnSpc>
              <a:spcPct val="90000"/>
            </a:lnSpc>
            <a:spcBef>
              <a:spcPct val="0"/>
            </a:spcBef>
            <a:spcAft>
              <a:spcPct val="20000"/>
            </a:spcAft>
            <a:buChar char="•"/>
          </a:pPr>
          <a:r>
            <a:rPr lang="en-US" sz="1900" kern="1200"/>
            <a:t>Other income</a:t>
          </a:r>
        </a:p>
      </dsp:txBody>
      <dsp:txXfrm>
        <a:off x="0" y="635588"/>
        <a:ext cx="7886700" cy="1540080"/>
      </dsp:txXfrm>
    </dsp:sp>
    <dsp:sp modelId="{DDDBCBB0-EA8A-4443-B5F2-406C29E57A62}">
      <dsp:nvSpPr>
        <dsp:cNvPr id="0" name=""/>
        <dsp:cNvSpPr/>
      </dsp:nvSpPr>
      <dsp:spPr>
        <a:xfrm>
          <a:off x="0" y="2175669"/>
          <a:ext cx="7886700" cy="56159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Conditions</a:t>
          </a:r>
        </a:p>
      </dsp:txBody>
      <dsp:txXfrm>
        <a:off x="27415" y="2203084"/>
        <a:ext cx="7831870" cy="506769"/>
      </dsp:txXfrm>
    </dsp:sp>
    <dsp:sp modelId="{65D8647E-03CE-4E5B-A248-B93DE65A7258}">
      <dsp:nvSpPr>
        <dsp:cNvPr id="0" name=""/>
        <dsp:cNvSpPr/>
      </dsp:nvSpPr>
      <dsp:spPr>
        <a:xfrm>
          <a:off x="0" y="2737268"/>
          <a:ext cx="7886700" cy="1540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Restrictions on use by donor</a:t>
          </a:r>
        </a:p>
        <a:p>
          <a:pPr marL="171450" lvl="1" indent="-171450" algn="l" defTabSz="844550">
            <a:lnSpc>
              <a:spcPct val="90000"/>
            </a:lnSpc>
            <a:spcBef>
              <a:spcPct val="0"/>
            </a:spcBef>
            <a:spcAft>
              <a:spcPct val="20000"/>
            </a:spcAft>
            <a:buChar char="•"/>
          </a:pPr>
          <a:r>
            <a:rPr lang="en-US" sz="1900" kern="1200" dirty="0"/>
            <a:t>Statutory restrictions on use</a:t>
          </a:r>
        </a:p>
        <a:p>
          <a:pPr marL="171450" lvl="1" indent="-171450" algn="l" defTabSz="844550">
            <a:lnSpc>
              <a:spcPct val="90000"/>
            </a:lnSpc>
            <a:spcBef>
              <a:spcPct val="0"/>
            </a:spcBef>
            <a:spcAft>
              <a:spcPct val="20000"/>
            </a:spcAft>
            <a:buChar char="•"/>
          </a:pPr>
          <a:r>
            <a:rPr lang="en-US" sz="1900" kern="1200" dirty="0"/>
            <a:t>Un-restricted</a:t>
          </a:r>
        </a:p>
        <a:p>
          <a:pPr marL="342900" lvl="2" indent="-171450" algn="l" defTabSz="844550">
            <a:lnSpc>
              <a:spcPct val="90000"/>
            </a:lnSpc>
            <a:spcBef>
              <a:spcPct val="0"/>
            </a:spcBef>
            <a:spcAft>
              <a:spcPct val="20000"/>
            </a:spcAft>
            <a:buChar char="•"/>
          </a:pPr>
          <a:r>
            <a:rPr lang="en-US" sz="1900" kern="1200" dirty="0"/>
            <a:t>for organizational needs</a:t>
          </a:r>
        </a:p>
        <a:p>
          <a:pPr marL="342900" lvl="2" indent="-171450" algn="l" defTabSz="844550">
            <a:lnSpc>
              <a:spcPct val="90000"/>
            </a:lnSpc>
            <a:spcBef>
              <a:spcPct val="0"/>
            </a:spcBef>
            <a:spcAft>
              <a:spcPct val="20000"/>
            </a:spcAft>
            <a:buChar char="•"/>
          </a:pPr>
          <a:r>
            <a:rPr lang="en-US" sz="1900" kern="1200" dirty="0"/>
            <a:t>Accumulation S.11(2)</a:t>
          </a:r>
        </a:p>
      </dsp:txBody>
      <dsp:txXfrm>
        <a:off x="0" y="2737268"/>
        <a:ext cx="7886700" cy="15400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A0CAF9-E728-4D33-9485-C3C5F01CFECB}">
      <dsp:nvSpPr>
        <dsp:cNvPr id="0" name=""/>
        <dsp:cNvSpPr/>
      </dsp:nvSpPr>
      <dsp:spPr>
        <a:xfrm rot="5400000">
          <a:off x="3622420" y="-348075"/>
          <a:ext cx="3481070" cy="504748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74295" rIns="148590" bIns="74295" numCol="1" spcCol="1270" anchor="ctr" anchorCtr="0">
          <a:noAutofit/>
        </a:bodyPr>
        <a:lstStyle/>
        <a:p>
          <a:pPr marL="285750" lvl="1" indent="-285750" algn="just" defTabSz="1733550">
            <a:lnSpc>
              <a:spcPct val="90000"/>
            </a:lnSpc>
            <a:spcBef>
              <a:spcPct val="0"/>
            </a:spcBef>
            <a:spcAft>
              <a:spcPct val="15000"/>
            </a:spcAft>
            <a:buChar char="•"/>
          </a:pPr>
          <a:r>
            <a:rPr lang="en-US" sz="3900" kern="1200" dirty="0"/>
            <a:t>Funds which are donated with specific conditions which the NPO has accepted to follow</a:t>
          </a:r>
        </a:p>
      </dsp:txBody>
      <dsp:txXfrm rot="-5400000">
        <a:off x="2839211" y="605066"/>
        <a:ext cx="4877556" cy="3141206"/>
      </dsp:txXfrm>
    </dsp:sp>
    <dsp:sp modelId="{E754FA34-7202-4388-ADB2-FF614028CB82}">
      <dsp:nvSpPr>
        <dsp:cNvPr id="0" name=""/>
        <dsp:cNvSpPr/>
      </dsp:nvSpPr>
      <dsp:spPr>
        <a:xfrm>
          <a:off x="0" y="0"/>
          <a:ext cx="2839212" cy="435133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just" defTabSz="2000250">
            <a:lnSpc>
              <a:spcPct val="90000"/>
            </a:lnSpc>
            <a:spcBef>
              <a:spcPct val="0"/>
            </a:spcBef>
            <a:spcAft>
              <a:spcPct val="35000"/>
            </a:spcAft>
            <a:buNone/>
          </a:pPr>
          <a:r>
            <a:rPr lang="en-US" sz="4500" kern="1200"/>
            <a:t>Corpus donation</a:t>
          </a:r>
        </a:p>
      </dsp:txBody>
      <dsp:txXfrm>
        <a:off x="138599" y="138599"/>
        <a:ext cx="2562014" cy="40741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7C719C-45B5-4C22-B66E-1B48892DA0A1}">
      <dsp:nvSpPr>
        <dsp:cNvPr id="0" name=""/>
        <dsp:cNvSpPr/>
      </dsp:nvSpPr>
      <dsp:spPr>
        <a:xfrm>
          <a:off x="0" y="241884"/>
          <a:ext cx="7886700" cy="186322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a:t>Donation of land to NPO</a:t>
          </a:r>
        </a:p>
      </dsp:txBody>
      <dsp:txXfrm>
        <a:off x="90955" y="332839"/>
        <a:ext cx="7704790" cy="1681314"/>
      </dsp:txXfrm>
    </dsp:sp>
    <dsp:sp modelId="{1F628177-6C32-45BB-810F-FB7E64627931}">
      <dsp:nvSpPr>
        <dsp:cNvPr id="0" name=""/>
        <dsp:cNvSpPr/>
      </dsp:nvSpPr>
      <dsp:spPr>
        <a:xfrm>
          <a:off x="0" y="2246229"/>
          <a:ext cx="7886700" cy="186322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a:t>Jewellery or precious stones to Religious NPO’s</a:t>
          </a:r>
        </a:p>
      </dsp:txBody>
      <dsp:txXfrm>
        <a:off x="90955" y="2337184"/>
        <a:ext cx="7704790" cy="168131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A466E9-95B1-469A-9EBA-F14998E63BA4}">
      <dsp:nvSpPr>
        <dsp:cNvPr id="0" name=""/>
        <dsp:cNvSpPr/>
      </dsp:nvSpPr>
      <dsp:spPr>
        <a:xfrm rot="16200000">
          <a:off x="502420" y="-501458"/>
          <a:ext cx="1500187" cy="2503103"/>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0" rIns="83113" bIns="0" numCol="1" spcCol="1270" anchor="ctr" anchorCtr="0">
          <a:noAutofit/>
        </a:bodyPr>
        <a:lstStyle/>
        <a:p>
          <a:pPr marL="0" lvl="0" indent="0" algn="ctr" defTabSz="577850">
            <a:lnSpc>
              <a:spcPct val="90000"/>
            </a:lnSpc>
            <a:spcBef>
              <a:spcPct val="0"/>
            </a:spcBef>
            <a:spcAft>
              <a:spcPct val="35000"/>
            </a:spcAft>
            <a:buNone/>
          </a:pPr>
          <a:r>
            <a:rPr lang="en-US" sz="1300" kern="1200"/>
            <a:t>Prepared in place of profit and loss account</a:t>
          </a:r>
        </a:p>
      </dsp:txBody>
      <dsp:txXfrm rot="5400000">
        <a:off x="962" y="300037"/>
        <a:ext cx="2503103" cy="900113"/>
      </dsp:txXfrm>
    </dsp:sp>
    <dsp:sp modelId="{00D6BDBE-3E3A-428E-BB00-7A05D0A487A7}">
      <dsp:nvSpPr>
        <dsp:cNvPr id="0" name=""/>
        <dsp:cNvSpPr/>
      </dsp:nvSpPr>
      <dsp:spPr>
        <a:xfrm rot="16200000">
          <a:off x="3193256" y="-501458"/>
          <a:ext cx="1500187" cy="2503103"/>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0" rIns="83113" bIns="0" numCol="1" spcCol="1270" anchor="ctr" anchorCtr="0">
          <a:noAutofit/>
        </a:bodyPr>
        <a:lstStyle/>
        <a:p>
          <a:pPr marL="0" lvl="0" indent="0" algn="ctr" defTabSz="577850">
            <a:lnSpc>
              <a:spcPct val="90000"/>
            </a:lnSpc>
            <a:spcBef>
              <a:spcPct val="0"/>
            </a:spcBef>
            <a:spcAft>
              <a:spcPct val="35000"/>
            </a:spcAft>
            <a:buNone/>
          </a:pPr>
          <a:r>
            <a:rPr lang="en-US" sz="1300" kern="1200"/>
            <a:t>Fund based accounting preferred so recommended to have separate ‘</a:t>
          </a:r>
          <a:r>
            <a:rPr lang="en-US" sz="1300" b="1" kern="1200"/>
            <a:t>Restricted’, ‘Unrestricted’ </a:t>
          </a:r>
          <a:r>
            <a:rPr lang="en-US" sz="1300" kern="1200"/>
            <a:t>and ‘</a:t>
          </a:r>
          <a:r>
            <a:rPr lang="en-US" sz="1300" b="1" kern="1200"/>
            <a:t>Total’ </a:t>
          </a:r>
          <a:r>
            <a:rPr lang="en-US" sz="1300" kern="1200"/>
            <a:t>columns</a:t>
          </a:r>
        </a:p>
      </dsp:txBody>
      <dsp:txXfrm rot="5400000">
        <a:off x="2691798" y="300037"/>
        <a:ext cx="2503103" cy="900113"/>
      </dsp:txXfrm>
    </dsp:sp>
    <dsp:sp modelId="{E2837B3E-1E40-44C9-A3C3-24BF3D4474A0}">
      <dsp:nvSpPr>
        <dsp:cNvPr id="0" name=""/>
        <dsp:cNvSpPr/>
      </dsp:nvSpPr>
      <dsp:spPr>
        <a:xfrm rot="16200000">
          <a:off x="5884092" y="-501458"/>
          <a:ext cx="1500187" cy="2503103"/>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0" rIns="83113" bIns="0" numCol="1" spcCol="1270" anchor="ctr" anchorCtr="0">
          <a:noAutofit/>
        </a:bodyPr>
        <a:lstStyle/>
        <a:p>
          <a:pPr marL="0" lvl="0" indent="0" algn="ctr" defTabSz="577850">
            <a:lnSpc>
              <a:spcPct val="90000"/>
            </a:lnSpc>
            <a:spcBef>
              <a:spcPct val="0"/>
            </a:spcBef>
            <a:spcAft>
              <a:spcPct val="35000"/>
            </a:spcAft>
            <a:buNone/>
          </a:pPr>
          <a:r>
            <a:rPr lang="en-US" sz="1300" b="1" kern="1200" dirty="0"/>
            <a:t>‘Unrestricted’ </a:t>
          </a:r>
          <a:r>
            <a:rPr lang="en-US" sz="1300" kern="1200" dirty="0"/>
            <a:t>can be further </a:t>
          </a:r>
          <a:r>
            <a:rPr lang="en-US" sz="1300" kern="1200"/>
            <a:t>classified in General and Designated</a:t>
          </a:r>
          <a:endParaRPr lang="en-US" sz="1300" kern="1200" dirty="0"/>
        </a:p>
      </dsp:txBody>
      <dsp:txXfrm rot="5400000">
        <a:off x="5382634" y="300037"/>
        <a:ext cx="2503103" cy="90011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47BA32-DB01-43D6-9FCA-6B74CFB71D49}">
      <dsp:nvSpPr>
        <dsp:cNvPr id="0" name=""/>
        <dsp:cNvSpPr/>
      </dsp:nvSpPr>
      <dsp:spPr>
        <a:xfrm>
          <a:off x="2997947" y="1158"/>
          <a:ext cx="1890805" cy="189080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a:t>Operating activities</a:t>
          </a:r>
        </a:p>
      </dsp:txBody>
      <dsp:txXfrm>
        <a:off x="3274849" y="278060"/>
        <a:ext cx="1337001" cy="1337001"/>
      </dsp:txXfrm>
    </dsp:sp>
    <dsp:sp modelId="{270F49E1-6D92-4F18-9CD1-ED3EB3E62413}">
      <dsp:nvSpPr>
        <dsp:cNvPr id="0" name=""/>
        <dsp:cNvSpPr/>
      </dsp:nvSpPr>
      <dsp:spPr>
        <a:xfrm rot="3600000">
          <a:off x="4394728" y="1844284"/>
          <a:ext cx="502279" cy="6381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4432399" y="1906665"/>
        <a:ext cx="351595" cy="382888"/>
      </dsp:txXfrm>
    </dsp:sp>
    <dsp:sp modelId="{6AB2EFAB-D571-43B8-AFF8-65C7D1AD556F}">
      <dsp:nvSpPr>
        <dsp:cNvPr id="0" name=""/>
        <dsp:cNvSpPr/>
      </dsp:nvSpPr>
      <dsp:spPr>
        <a:xfrm>
          <a:off x="4417198" y="2459374"/>
          <a:ext cx="1890805" cy="189080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a:t>Investing activities</a:t>
          </a:r>
        </a:p>
      </dsp:txBody>
      <dsp:txXfrm>
        <a:off x="4694100" y="2736276"/>
        <a:ext cx="1337001" cy="1337001"/>
      </dsp:txXfrm>
    </dsp:sp>
    <dsp:sp modelId="{FBE81915-7F8B-473B-B016-F1A706FFB813}">
      <dsp:nvSpPr>
        <dsp:cNvPr id="0" name=""/>
        <dsp:cNvSpPr/>
      </dsp:nvSpPr>
      <dsp:spPr>
        <a:xfrm rot="10800000">
          <a:off x="3706425" y="3085703"/>
          <a:ext cx="502279" cy="6381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3857109" y="3213332"/>
        <a:ext cx="351595" cy="382888"/>
      </dsp:txXfrm>
    </dsp:sp>
    <dsp:sp modelId="{1F382EB8-AF0B-47AB-98FD-8D015F2B1006}">
      <dsp:nvSpPr>
        <dsp:cNvPr id="0" name=""/>
        <dsp:cNvSpPr/>
      </dsp:nvSpPr>
      <dsp:spPr>
        <a:xfrm>
          <a:off x="1578695" y="2459374"/>
          <a:ext cx="1890805" cy="189080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a:t>Financing activities</a:t>
          </a:r>
        </a:p>
      </dsp:txBody>
      <dsp:txXfrm>
        <a:off x="1855597" y="2736276"/>
        <a:ext cx="1337001" cy="1337001"/>
      </dsp:txXfrm>
    </dsp:sp>
    <dsp:sp modelId="{FF033F15-B485-45D3-8D2D-C40E063AFAEA}">
      <dsp:nvSpPr>
        <dsp:cNvPr id="0" name=""/>
        <dsp:cNvSpPr/>
      </dsp:nvSpPr>
      <dsp:spPr>
        <a:xfrm rot="18000000">
          <a:off x="2975476" y="1868906"/>
          <a:ext cx="502279" cy="6381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3013147" y="2061783"/>
        <a:ext cx="351595" cy="38288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2D08CF-791D-4382-BEFB-9EE5D9244CC5}" type="datetimeFigureOut">
              <a:rPr lang="en-US" smtClean="0"/>
              <a:t>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2F0125-5DE9-4DE2-A812-BDA838493CF4}" type="slidenum">
              <a:rPr lang="en-US" smtClean="0"/>
              <a:t>‹#›</a:t>
            </a:fld>
            <a:endParaRPr lang="en-US"/>
          </a:p>
        </p:txBody>
      </p:sp>
    </p:spTree>
    <p:extLst>
      <p:ext uri="{BB962C8B-B14F-4D97-AF65-F5344CB8AC3E}">
        <p14:creationId xmlns:p14="http://schemas.microsoft.com/office/powerpoint/2010/main" val="4133575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2D08CF-791D-4382-BEFB-9EE5D9244CC5}" type="datetimeFigureOut">
              <a:rPr lang="en-US" smtClean="0"/>
              <a:t>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2F0125-5DE9-4DE2-A812-BDA838493CF4}" type="slidenum">
              <a:rPr lang="en-US" smtClean="0"/>
              <a:t>‹#›</a:t>
            </a:fld>
            <a:endParaRPr lang="en-US"/>
          </a:p>
        </p:txBody>
      </p:sp>
    </p:spTree>
    <p:extLst>
      <p:ext uri="{BB962C8B-B14F-4D97-AF65-F5344CB8AC3E}">
        <p14:creationId xmlns:p14="http://schemas.microsoft.com/office/powerpoint/2010/main" val="2954666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2D08CF-791D-4382-BEFB-9EE5D9244CC5}" type="datetimeFigureOut">
              <a:rPr lang="en-US" smtClean="0"/>
              <a:t>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2F0125-5DE9-4DE2-A812-BDA838493CF4}" type="slidenum">
              <a:rPr lang="en-US" smtClean="0"/>
              <a:t>‹#›</a:t>
            </a:fld>
            <a:endParaRPr lang="en-US"/>
          </a:p>
        </p:txBody>
      </p:sp>
    </p:spTree>
    <p:extLst>
      <p:ext uri="{BB962C8B-B14F-4D97-AF65-F5344CB8AC3E}">
        <p14:creationId xmlns:p14="http://schemas.microsoft.com/office/powerpoint/2010/main" val="2362005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2D08CF-791D-4382-BEFB-9EE5D9244CC5}" type="datetimeFigureOut">
              <a:rPr lang="en-US" smtClean="0"/>
              <a:t>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2F0125-5DE9-4DE2-A812-BDA838493CF4}" type="slidenum">
              <a:rPr lang="en-US" smtClean="0"/>
              <a:t>‹#›</a:t>
            </a:fld>
            <a:endParaRPr lang="en-US"/>
          </a:p>
        </p:txBody>
      </p:sp>
    </p:spTree>
    <p:extLst>
      <p:ext uri="{BB962C8B-B14F-4D97-AF65-F5344CB8AC3E}">
        <p14:creationId xmlns:p14="http://schemas.microsoft.com/office/powerpoint/2010/main" val="1460143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2D08CF-791D-4382-BEFB-9EE5D9244CC5}" type="datetimeFigureOut">
              <a:rPr lang="en-US" smtClean="0"/>
              <a:t>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2F0125-5DE9-4DE2-A812-BDA838493CF4}" type="slidenum">
              <a:rPr lang="en-US" smtClean="0"/>
              <a:t>‹#›</a:t>
            </a:fld>
            <a:endParaRPr lang="en-US"/>
          </a:p>
        </p:txBody>
      </p:sp>
    </p:spTree>
    <p:extLst>
      <p:ext uri="{BB962C8B-B14F-4D97-AF65-F5344CB8AC3E}">
        <p14:creationId xmlns:p14="http://schemas.microsoft.com/office/powerpoint/2010/main" val="256453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2D08CF-791D-4382-BEFB-9EE5D9244CC5}" type="datetimeFigureOut">
              <a:rPr lang="en-US" smtClean="0"/>
              <a:t>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2F0125-5DE9-4DE2-A812-BDA838493CF4}" type="slidenum">
              <a:rPr lang="en-US" smtClean="0"/>
              <a:t>‹#›</a:t>
            </a:fld>
            <a:endParaRPr lang="en-US"/>
          </a:p>
        </p:txBody>
      </p:sp>
    </p:spTree>
    <p:extLst>
      <p:ext uri="{BB962C8B-B14F-4D97-AF65-F5344CB8AC3E}">
        <p14:creationId xmlns:p14="http://schemas.microsoft.com/office/powerpoint/2010/main" val="2584024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2D08CF-791D-4382-BEFB-9EE5D9244CC5}" type="datetimeFigureOut">
              <a:rPr lang="en-US" smtClean="0"/>
              <a:t>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2F0125-5DE9-4DE2-A812-BDA838493CF4}" type="slidenum">
              <a:rPr lang="en-US" smtClean="0"/>
              <a:t>‹#›</a:t>
            </a:fld>
            <a:endParaRPr lang="en-US"/>
          </a:p>
        </p:txBody>
      </p:sp>
    </p:spTree>
    <p:extLst>
      <p:ext uri="{BB962C8B-B14F-4D97-AF65-F5344CB8AC3E}">
        <p14:creationId xmlns:p14="http://schemas.microsoft.com/office/powerpoint/2010/main" val="529242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B2D08CF-791D-4382-BEFB-9EE5D9244CC5}" type="datetimeFigureOut">
              <a:rPr lang="en-US" smtClean="0"/>
              <a:t>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2F0125-5DE9-4DE2-A812-BDA838493CF4}" type="slidenum">
              <a:rPr lang="en-US" smtClean="0"/>
              <a:t>‹#›</a:t>
            </a:fld>
            <a:endParaRPr lang="en-US"/>
          </a:p>
        </p:txBody>
      </p:sp>
    </p:spTree>
    <p:extLst>
      <p:ext uri="{BB962C8B-B14F-4D97-AF65-F5344CB8AC3E}">
        <p14:creationId xmlns:p14="http://schemas.microsoft.com/office/powerpoint/2010/main" val="4116448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2D08CF-791D-4382-BEFB-9EE5D9244CC5}" type="datetimeFigureOut">
              <a:rPr lang="en-US" smtClean="0"/>
              <a:t>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2F0125-5DE9-4DE2-A812-BDA838493CF4}" type="slidenum">
              <a:rPr lang="en-US" smtClean="0"/>
              <a:t>‹#›</a:t>
            </a:fld>
            <a:endParaRPr lang="en-US"/>
          </a:p>
        </p:txBody>
      </p:sp>
    </p:spTree>
    <p:extLst>
      <p:ext uri="{BB962C8B-B14F-4D97-AF65-F5344CB8AC3E}">
        <p14:creationId xmlns:p14="http://schemas.microsoft.com/office/powerpoint/2010/main" val="1754755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2D08CF-791D-4382-BEFB-9EE5D9244CC5}" type="datetimeFigureOut">
              <a:rPr lang="en-US" smtClean="0"/>
              <a:t>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2F0125-5DE9-4DE2-A812-BDA838493CF4}" type="slidenum">
              <a:rPr lang="en-US" smtClean="0"/>
              <a:t>‹#›</a:t>
            </a:fld>
            <a:endParaRPr lang="en-US"/>
          </a:p>
        </p:txBody>
      </p:sp>
    </p:spTree>
    <p:extLst>
      <p:ext uri="{BB962C8B-B14F-4D97-AF65-F5344CB8AC3E}">
        <p14:creationId xmlns:p14="http://schemas.microsoft.com/office/powerpoint/2010/main" val="1038247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2D08CF-791D-4382-BEFB-9EE5D9244CC5}" type="datetimeFigureOut">
              <a:rPr lang="en-US" smtClean="0"/>
              <a:t>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2F0125-5DE9-4DE2-A812-BDA838493CF4}" type="slidenum">
              <a:rPr lang="en-US" smtClean="0"/>
              <a:t>‹#›</a:t>
            </a:fld>
            <a:endParaRPr lang="en-US"/>
          </a:p>
        </p:txBody>
      </p:sp>
    </p:spTree>
    <p:extLst>
      <p:ext uri="{BB962C8B-B14F-4D97-AF65-F5344CB8AC3E}">
        <p14:creationId xmlns:p14="http://schemas.microsoft.com/office/powerpoint/2010/main" val="3649056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2D08CF-791D-4382-BEFB-9EE5D9244CC5}" type="datetimeFigureOut">
              <a:rPr lang="en-US" smtClean="0"/>
              <a:t>1/5/2024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2F0125-5DE9-4DE2-A812-BDA838493CF4}" type="slidenum">
              <a:rPr lang="en-US" smtClean="0"/>
              <a:t>‹#›</a:t>
            </a:fld>
            <a:endParaRPr lang="en-US"/>
          </a:p>
        </p:txBody>
      </p:sp>
    </p:spTree>
    <p:extLst>
      <p:ext uri="{BB962C8B-B14F-4D97-AF65-F5344CB8AC3E}">
        <p14:creationId xmlns:p14="http://schemas.microsoft.com/office/powerpoint/2010/main" val="8720852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5.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hyperlink" Target="mailto:pankajgshah@gmail.com" TargetMode="Externa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AE2C5-FF78-C22D-5BF1-A9A8A878166A}"/>
              </a:ext>
            </a:extLst>
          </p:cNvPr>
          <p:cNvSpPr>
            <a:spLocks noGrp="1"/>
          </p:cNvSpPr>
          <p:nvPr>
            <p:ph type="ctrTitle"/>
          </p:nvPr>
        </p:nvSpPr>
        <p:spPr>
          <a:xfrm>
            <a:off x="685800" y="1927433"/>
            <a:ext cx="7772400" cy="2387600"/>
          </a:xfrm>
        </p:spPr>
        <p:txBody>
          <a:bodyPr>
            <a:normAutofit/>
          </a:bodyPr>
          <a:lstStyle/>
          <a:p>
            <a:r>
              <a:rPr lang="en-US" sz="4800" dirty="0">
                <a:solidFill>
                  <a:schemeClr val="tx2">
                    <a:lumMod val="50000"/>
                  </a:schemeClr>
                </a:solidFill>
              </a:rPr>
              <a:t>Preparation of Financials for Non corporate, NGO’s</a:t>
            </a:r>
            <a:br>
              <a:rPr lang="en-US" sz="4800" dirty="0">
                <a:solidFill>
                  <a:schemeClr val="tx2">
                    <a:lumMod val="50000"/>
                  </a:schemeClr>
                </a:solidFill>
              </a:rPr>
            </a:br>
            <a:endParaRPr lang="en-US" sz="4800" dirty="0">
              <a:solidFill>
                <a:schemeClr val="tx2">
                  <a:lumMod val="50000"/>
                </a:schemeClr>
              </a:solidFill>
            </a:endParaRPr>
          </a:p>
        </p:txBody>
      </p:sp>
      <p:sp>
        <p:nvSpPr>
          <p:cNvPr id="3" name="Subtitle 2">
            <a:extLst>
              <a:ext uri="{FF2B5EF4-FFF2-40B4-BE49-F238E27FC236}">
                <a16:creationId xmlns:a16="http://schemas.microsoft.com/office/drawing/2014/main" id="{95AF9C72-5D3D-972C-9052-F1B2C1D32E8A}"/>
              </a:ext>
            </a:extLst>
          </p:cNvPr>
          <p:cNvSpPr>
            <a:spLocks noGrp="1"/>
          </p:cNvSpPr>
          <p:nvPr>
            <p:ph type="subTitle" idx="1"/>
          </p:nvPr>
        </p:nvSpPr>
        <p:spPr>
          <a:xfrm>
            <a:off x="1143000" y="4605891"/>
            <a:ext cx="6858000" cy="1655762"/>
          </a:xfrm>
        </p:spPr>
        <p:txBody>
          <a:bodyPr/>
          <a:lstStyle/>
          <a:p>
            <a:r>
              <a:rPr lang="en-US" dirty="0">
                <a:solidFill>
                  <a:srgbClr val="002060"/>
                </a:solidFill>
              </a:rPr>
              <a:t>CA. Pankaj Shah</a:t>
            </a:r>
          </a:p>
          <a:p>
            <a:r>
              <a:rPr lang="en-US" dirty="0">
                <a:solidFill>
                  <a:srgbClr val="002060"/>
                </a:solidFill>
              </a:rPr>
              <a:t>Chartered Accountant</a:t>
            </a:r>
          </a:p>
        </p:txBody>
      </p:sp>
    </p:spTree>
    <p:extLst>
      <p:ext uri="{BB962C8B-B14F-4D97-AF65-F5344CB8AC3E}">
        <p14:creationId xmlns:p14="http://schemas.microsoft.com/office/powerpoint/2010/main" val="520649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D533D43-7101-5C43-A336-0666FF841723}"/>
              </a:ext>
            </a:extLst>
          </p:cNvPr>
          <p:cNvPicPr>
            <a:picLocks noChangeAspect="1"/>
          </p:cNvPicPr>
          <p:nvPr/>
        </p:nvPicPr>
        <p:blipFill>
          <a:blip r:embed="rId2"/>
          <a:stretch>
            <a:fillRect/>
          </a:stretch>
        </p:blipFill>
        <p:spPr>
          <a:xfrm>
            <a:off x="0" y="1286459"/>
            <a:ext cx="9144000" cy="4285081"/>
          </a:xfrm>
          <a:prstGeom prst="rect">
            <a:avLst/>
          </a:prstGeom>
        </p:spPr>
      </p:pic>
    </p:spTree>
    <p:extLst>
      <p:ext uri="{BB962C8B-B14F-4D97-AF65-F5344CB8AC3E}">
        <p14:creationId xmlns:p14="http://schemas.microsoft.com/office/powerpoint/2010/main" val="2075909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14885E-0A2C-30B6-60B2-F07AD181509D}"/>
              </a:ext>
            </a:extLst>
          </p:cNvPr>
          <p:cNvPicPr>
            <a:picLocks noChangeAspect="1"/>
          </p:cNvPicPr>
          <p:nvPr/>
        </p:nvPicPr>
        <p:blipFill>
          <a:blip r:embed="rId2"/>
          <a:stretch>
            <a:fillRect/>
          </a:stretch>
        </p:blipFill>
        <p:spPr>
          <a:xfrm>
            <a:off x="0" y="1197914"/>
            <a:ext cx="9144000" cy="4462172"/>
          </a:xfrm>
          <a:prstGeom prst="rect">
            <a:avLst/>
          </a:prstGeom>
        </p:spPr>
      </p:pic>
    </p:spTree>
    <p:extLst>
      <p:ext uri="{BB962C8B-B14F-4D97-AF65-F5344CB8AC3E}">
        <p14:creationId xmlns:p14="http://schemas.microsoft.com/office/powerpoint/2010/main" val="770433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D65B-D5EB-575E-D4DB-34934F42A99E}"/>
              </a:ext>
            </a:extLst>
          </p:cNvPr>
          <p:cNvSpPr>
            <a:spLocks noGrp="1"/>
          </p:cNvSpPr>
          <p:nvPr>
            <p:ph type="title"/>
          </p:nvPr>
        </p:nvSpPr>
        <p:spPr/>
        <p:txBody>
          <a:bodyPr>
            <a:normAutofit/>
          </a:bodyPr>
          <a:lstStyle/>
          <a:p>
            <a:r>
              <a:rPr lang="en-US" sz="3200" dirty="0"/>
              <a:t>Rounding off </a:t>
            </a:r>
            <a:br>
              <a:rPr lang="en-US" sz="3200" dirty="0"/>
            </a:br>
            <a:r>
              <a:rPr lang="en-US" sz="1800" dirty="0"/>
              <a:t>(Para4 page15 of GN)</a:t>
            </a:r>
            <a:endParaRPr lang="en-US" sz="3200" dirty="0"/>
          </a:p>
        </p:txBody>
      </p:sp>
      <p:pic>
        <p:nvPicPr>
          <p:cNvPr id="5" name="Content Placeholder 4">
            <a:extLst>
              <a:ext uri="{FF2B5EF4-FFF2-40B4-BE49-F238E27FC236}">
                <a16:creationId xmlns:a16="http://schemas.microsoft.com/office/drawing/2014/main" id="{90F72B8C-CA01-F52B-8A8C-F293E64259F0}"/>
              </a:ext>
            </a:extLst>
          </p:cNvPr>
          <p:cNvPicPr>
            <a:picLocks noGrp="1" noChangeAspect="1"/>
          </p:cNvPicPr>
          <p:nvPr>
            <p:ph idx="1"/>
          </p:nvPr>
        </p:nvPicPr>
        <p:blipFill>
          <a:blip r:embed="rId2"/>
          <a:stretch>
            <a:fillRect/>
          </a:stretch>
        </p:blipFill>
        <p:spPr>
          <a:xfrm>
            <a:off x="298205" y="2017337"/>
            <a:ext cx="8088743" cy="2059697"/>
          </a:xfrm>
        </p:spPr>
      </p:pic>
      <p:sp>
        <p:nvSpPr>
          <p:cNvPr id="7" name="TextBox 6">
            <a:extLst>
              <a:ext uri="{FF2B5EF4-FFF2-40B4-BE49-F238E27FC236}">
                <a16:creationId xmlns:a16="http://schemas.microsoft.com/office/drawing/2014/main" id="{97E5C922-2A36-2D72-DBCC-0A527DC27B87}"/>
              </a:ext>
            </a:extLst>
          </p:cNvPr>
          <p:cNvSpPr txBox="1"/>
          <p:nvPr/>
        </p:nvSpPr>
        <p:spPr>
          <a:xfrm>
            <a:off x="278091" y="4346004"/>
            <a:ext cx="8338007" cy="646331"/>
          </a:xfrm>
          <a:prstGeom prst="rect">
            <a:avLst/>
          </a:prstGeom>
          <a:noFill/>
        </p:spPr>
        <p:txBody>
          <a:bodyPr wrap="square">
            <a:spAutoFit/>
          </a:bodyPr>
          <a:lstStyle/>
          <a:p>
            <a:pPr algn="just"/>
            <a:r>
              <a:rPr lang="en-US" b="1" dirty="0"/>
              <a:t>Once a unit of measurement is used, it should be used uniformly in the </a:t>
            </a:r>
          </a:p>
          <a:p>
            <a:pPr algn="just"/>
            <a:r>
              <a:rPr lang="en-US" b="1" dirty="0"/>
              <a:t>Financial Statements</a:t>
            </a:r>
          </a:p>
        </p:txBody>
      </p:sp>
    </p:spTree>
    <p:extLst>
      <p:ext uri="{BB962C8B-B14F-4D97-AF65-F5344CB8AC3E}">
        <p14:creationId xmlns:p14="http://schemas.microsoft.com/office/powerpoint/2010/main" val="2330249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F8540-EF37-8B4A-A48C-F23699FEE5E1}"/>
              </a:ext>
            </a:extLst>
          </p:cNvPr>
          <p:cNvSpPr>
            <a:spLocks noGrp="1"/>
          </p:cNvSpPr>
          <p:nvPr>
            <p:ph type="title"/>
          </p:nvPr>
        </p:nvSpPr>
        <p:spPr/>
        <p:txBody>
          <a:bodyPr>
            <a:normAutofit/>
          </a:bodyPr>
          <a:lstStyle/>
          <a:p>
            <a:r>
              <a:rPr lang="en-US" dirty="0"/>
              <a:t>Comparative </a:t>
            </a:r>
            <a:r>
              <a:rPr lang="en-US" sz="1800" dirty="0"/>
              <a:t>P</a:t>
            </a:r>
            <a:r>
              <a:rPr lang="en-US" sz="1600" dirty="0"/>
              <a:t>ara 5 page 15 of GN</a:t>
            </a:r>
            <a:endParaRPr lang="en-US" sz="3200" dirty="0"/>
          </a:p>
        </p:txBody>
      </p:sp>
      <p:sp>
        <p:nvSpPr>
          <p:cNvPr id="3" name="Content Placeholder 2">
            <a:extLst>
              <a:ext uri="{FF2B5EF4-FFF2-40B4-BE49-F238E27FC236}">
                <a16:creationId xmlns:a16="http://schemas.microsoft.com/office/drawing/2014/main" id="{E6990D81-F081-1AD6-75BB-5593E8D96901}"/>
              </a:ext>
            </a:extLst>
          </p:cNvPr>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lgn="just"/>
            <a:r>
              <a:rPr lang="en-US" dirty="0"/>
              <a:t>Except in the case of the first Financial Statements prepared by the Non Corporate entity (after its incorporation) </a:t>
            </a:r>
          </a:p>
          <a:p>
            <a:pPr algn="just"/>
            <a:r>
              <a:rPr lang="en-US" dirty="0"/>
              <a:t>the corresponding amounts (</a:t>
            </a:r>
            <a:r>
              <a:rPr lang="en-US" b="1" u="sng" dirty="0"/>
              <a:t>comparatives</a:t>
            </a:r>
            <a:r>
              <a:rPr lang="en-US" dirty="0"/>
              <a:t>) for the immediately preceding reporting period for all items shown in the Financial Statements including notes </a:t>
            </a:r>
            <a:r>
              <a:rPr lang="en-US" b="1" u="sng" dirty="0"/>
              <a:t>shall also be given</a:t>
            </a:r>
          </a:p>
        </p:txBody>
      </p:sp>
    </p:spTree>
    <p:extLst>
      <p:ext uri="{BB962C8B-B14F-4D97-AF65-F5344CB8AC3E}">
        <p14:creationId xmlns:p14="http://schemas.microsoft.com/office/powerpoint/2010/main" val="1667149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6E0D5-0F26-CEB1-25D9-B925DA720FB4}"/>
              </a:ext>
            </a:extLst>
          </p:cNvPr>
          <p:cNvSpPr>
            <a:spLocks noGrp="1"/>
          </p:cNvSpPr>
          <p:nvPr>
            <p:ph type="title"/>
          </p:nvPr>
        </p:nvSpPr>
        <p:spPr/>
        <p:txBody>
          <a:bodyPr/>
          <a:lstStyle/>
          <a:p>
            <a:r>
              <a:rPr lang="en-US" dirty="0"/>
              <a:t>Current and Non current</a:t>
            </a:r>
          </a:p>
        </p:txBody>
      </p:sp>
      <p:sp>
        <p:nvSpPr>
          <p:cNvPr id="3" name="Content Placeholder 2">
            <a:extLst>
              <a:ext uri="{FF2B5EF4-FFF2-40B4-BE49-F238E27FC236}">
                <a16:creationId xmlns:a16="http://schemas.microsoft.com/office/drawing/2014/main" id="{16224649-E976-4E27-00F1-82441A03E394}"/>
              </a:ext>
            </a:extLst>
          </p:cNvPr>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n-US" dirty="0"/>
              <a:t>Current</a:t>
            </a:r>
          </a:p>
          <a:p>
            <a:pPr lvl="1"/>
            <a:r>
              <a:rPr lang="en-US" dirty="0"/>
              <a:t>Liability or asset having period of 12 months</a:t>
            </a:r>
          </a:p>
          <a:p>
            <a:r>
              <a:rPr lang="en-US" dirty="0"/>
              <a:t>Non current</a:t>
            </a:r>
          </a:p>
          <a:p>
            <a:pPr lvl="1"/>
            <a:r>
              <a:rPr lang="en-US" dirty="0"/>
              <a:t>Maturity or liability beyond 12 months</a:t>
            </a:r>
          </a:p>
        </p:txBody>
      </p:sp>
    </p:spTree>
    <p:extLst>
      <p:ext uri="{BB962C8B-B14F-4D97-AF65-F5344CB8AC3E}">
        <p14:creationId xmlns:p14="http://schemas.microsoft.com/office/powerpoint/2010/main" val="714994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93966-7D5B-1766-62C9-420BEBAB9520}"/>
              </a:ext>
            </a:extLst>
          </p:cNvPr>
          <p:cNvSpPr>
            <a:spLocks noGrp="1"/>
          </p:cNvSpPr>
          <p:nvPr>
            <p:ph type="title"/>
          </p:nvPr>
        </p:nvSpPr>
        <p:spPr/>
        <p:txBody>
          <a:bodyPr>
            <a:normAutofit/>
          </a:bodyPr>
          <a:lstStyle/>
          <a:p>
            <a:r>
              <a:rPr lang="en-US" sz="3600" dirty="0"/>
              <a:t>Components of Financial Statements</a:t>
            </a:r>
          </a:p>
        </p:txBody>
      </p:sp>
      <p:sp>
        <p:nvSpPr>
          <p:cNvPr id="3" name="Content Placeholder 2">
            <a:extLst>
              <a:ext uri="{FF2B5EF4-FFF2-40B4-BE49-F238E27FC236}">
                <a16:creationId xmlns:a16="http://schemas.microsoft.com/office/drawing/2014/main" id="{C77DFFF3-C672-A3F9-E665-F6C88E8E21CB}"/>
              </a:ext>
            </a:extLst>
          </p:cNvPr>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n-US" dirty="0"/>
              <a:t>Balance Sheet</a:t>
            </a:r>
          </a:p>
          <a:p>
            <a:r>
              <a:rPr lang="en-US" dirty="0"/>
              <a:t>Statement of Profit &amp; Loss</a:t>
            </a:r>
          </a:p>
          <a:p>
            <a:r>
              <a:rPr lang="en-US" dirty="0"/>
              <a:t>Cash Flow Statement (if applicable)</a:t>
            </a:r>
          </a:p>
          <a:p>
            <a:r>
              <a:rPr lang="en-US" dirty="0"/>
              <a:t>Notes to Accounts</a:t>
            </a:r>
          </a:p>
          <a:p>
            <a:pPr lvl="1"/>
            <a:r>
              <a:rPr lang="en-US" dirty="0"/>
              <a:t>Significant Accounting Policies</a:t>
            </a:r>
          </a:p>
          <a:p>
            <a:pPr lvl="1"/>
            <a:r>
              <a:rPr lang="en-US" dirty="0"/>
              <a:t>Schedules	</a:t>
            </a:r>
          </a:p>
        </p:txBody>
      </p:sp>
    </p:spTree>
    <p:extLst>
      <p:ext uri="{BB962C8B-B14F-4D97-AF65-F5344CB8AC3E}">
        <p14:creationId xmlns:p14="http://schemas.microsoft.com/office/powerpoint/2010/main" val="3310260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FC3A17-B934-6910-F9D7-ACA7A17D5DA3}"/>
              </a:ext>
            </a:extLst>
          </p:cNvPr>
          <p:cNvSpPr>
            <a:spLocks noGrp="1"/>
          </p:cNvSpPr>
          <p:nvPr>
            <p:ph type="title"/>
          </p:nvPr>
        </p:nvSpPr>
        <p:spPr/>
        <p:txBody>
          <a:bodyPr>
            <a:normAutofit/>
          </a:bodyPr>
          <a:lstStyle/>
          <a:p>
            <a:pPr algn="ctr"/>
            <a:r>
              <a:rPr lang="en-US" sz="4800" dirty="0"/>
              <a:t>Significant Accounting Policies</a:t>
            </a:r>
          </a:p>
        </p:txBody>
      </p:sp>
      <p:sp>
        <p:nvSpPr>
          <p:cNvPr id="5" name="Text Placeholder 4">
            <a:extLst>
              <a:ext uri="{FF2B5EF4-FFF2-40B4-BE49-F238E27FC236}">
                <a16:creationId xmlns:a16="http://schemas.microsoft.com/office/drawing/2014/main" id="{D0C93962-528C-E478-CB6E-09D1C3FF222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51849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893395B-C336-A053-828E-29E1DB225716}"/>
              </a:ext>
            </a:extLst>
          </p:cNvPr>
          <p:cNvSpPr>
            <a:spLocks noGrp="1"/>
          </p:cNvSpPr>
          <p:nvPr>
            <p:ph type="title"/>
          </p:nvPr>
        </p:nvSpPr>
        <p:spPr/>
        <p:txBody>
          <a:bodyPr>
            <a:normAutofit/>
          </a:bodyPr>
          <a:lstStyle/>
          <a:p>
            <a:r>
              <a:rPr lang="en-US" sz="3600" dirty="0"/>
              <a:t>Significant Accounting Policies</a:t>
            </a:r>
          </a:p>
        </p:txBody>
      </p:sp>
      <p:sp>
        <p:nvSpPr>
          <p:cNvPr id="5" name="Content Placeholder 4">
            <a:extLst>
              <a:ext uri="{FF2B5EF4-FFF2-40B4-BE49-F238E27FC236}">
                <a16:creationId xmlns:a16="http://schemas.microsoft.com/office/drawing/2014/main" id="{5728E5B9-83C3-3DC2-188D-9592D2275D4D}"/>
              </a:ext>
            </a:extLst>
          </p:cNvPr>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r>
              <a:rPr lang="en-US" dirty="0"/>
              <a:t>Preparation as per GAAP </a:t>
            </a:r>
          </a:p>
          <a:p>
            <a:pPr lvl="1"/>
            <a:r>
              <a:rPr lang="en-US" dirty="0"/>
              <a:t>under the historical cost convention </a:t>
            </a:r>
          </a:p>
          <a:p>
            <a:pPr lvl="1"/>
            <a:r>
              <a:rPr lang="en-US" dirty="0"/>
              <a:t>on accrual basis</a:t>
            </a:r>
          </a:p>
          <a:p>
            <a:r>
              <a:rPr lang="en-US" dirty="0"/>
              <a:t>Revenue Recognition policy</a:t>
            </a:r>
          </a:p>
          <a:p>
            <a:r>
              <a:rPr lang="en-US" dirty="0"/>
              <a:t>Property Plant and Equipment</a:t>
            </a:r>
          </a:p>
          <a:p>
            <a:r>
              <a:rPr lang="en-US" dirty="0"/>
              <a:t>Inventory Valuation</a:t>
            </a:r>
          </a:p>
          <a:p>
            <a:r>
              <a:rPr lang="en-US" dirty="0"/>
              <a:t>Provisions and Estimates</a:t>
            </a:r>
          </a:p>
        </p:txBody>
      </p:sp>
    </p:spTree>
    <p:extLst>
      <p:ext uri="{BB962C8B-B14F-4D97-AF65-F5344CB8AC3E}">
        <p14:creationId xmlns:p14="http://schemas.microsoft.com/office/powerpoint/2010/main" val="13153898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03EC9E-894B-378A-E6BA-0175AAC43DF6}"/>
              </a:ext>
            </a:extLst>
          </p:cNvPr>
          <p:cNvPicPr>
            <a:picLocks noChangeAspect="1"/>
          </p:cNvPicPr>
          <p:nvPr/>
        </p:nvPicPr>
        <p:blipFill>
          <a:blip r:embed="rId2"/>
          <a:stretch>
            <a:fillRect/>
          </a:stretch>
        </p:blipFill>
        <p:spPr>
          <a:xfrm>
            <a:off x="207389" y="49439"/>
            <a:ext cx="8738647" cy="6766419"/>
          </a:xfrm>
          <a:prstGeom prst="rect">
            <a:avLst/>
          </a:prstGeom>
        </p:spPr>
      </p:pic>
    </p:spTree>
    <p:extLst>
      <p:ext uri="{BB962C8B-B14F-4D97-AF65-F5344CB8AC3E}">
        <p14:creationId xmlns:p14="http://schemas.microsoft.com/office/powerpoint/2010/main" val="2305057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779354-DBE7-7059-9C64-04FEBBE5CE05}"/>
              </a:ext>
            </a:extLst>
          </p:cNvPr>
          <p:cNvPicPr>
            <a:picLocks noChangeAspect="1"/>
          </p:cNvPicPr>
          <p:nvPr/>
        </p:nvPicPr>
        <p:blipFill>
          <a:blip r:embed="rId2"/>
          <a:stretch>
            <a:fillRect/>
          </a:stretch>
        </p:blipFill>
        <p:spPr>
          <a:xfrm>
            <a:off x="81593" y="9427"/>
            <a:ext cx="8998656" cy="5476973"/>
          </a:xfrm>
          <a:prstGeom prst="rect">
            <a:avLst/>
          </a:prstGeom>
        </p:spPr>
      </p:pic>
      <p:pic>
        <p:nvPicPr>
          <p:cNvPr id="5" name="Picture 4">
            <a:extLst>
              <a:ext uri="{FF2B5EF4-FFF2-40B4-BE49-F238E27FC236}">
                <a16:creationId xmlns:a16="http://schemas.microsoft.com/office/drawing/2014/main" id="{B7AC36B4-E23D-E61B-E782-66A1D83237C3}"/>
              </a:ext>
            </a:extLst>
          </p:cNvPr>
          <p:cNvPicPr>
            <a:picLocks noChangeAspect="1"/>
          </p:cNvPicPr>
          <p:nvPr/>
        </p:nvPicPr>
        <p:blipFill rotWithShape="1">
          <a:blip r:embed="rId3"/>
          <a:srcRect r="37130"/>
          <a:stretch/>
        </p:blipFill>
        <p:spPr>
          <a:xfrm>
            <a:off x="31389" y="5487367"/>
            <a:ext cx="6209156" cy="1161904"/>
          </a:xfrm>
          <a:prstGeom prst="rect">
            <a:avLst/>
          </a:prstGeom>
        </p:spPr>
      </p:pic>
    </p:spTree>
    <p:extLst>
      <p:ext uri="{BB962C8B-B14F-4D97-AF65-F5344CB8AC3E}">
        <p14:creationId xmlns:p14="http://schemas.microsoft.com/office/powerpoint/2010/main" val="920561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26437-8A89-C238-020B-092092B088C1}"/>
              </a:ext>
            </a:extLst>
          </p:cNvPr>
          <p:cNvSpPr>
            <a:spLocks noGrp="1"/>
          </p:cNvSpPr>
          <p:nvPr>
            <p:ph type="title"/>
          </p:nvPr>
        </p:nvSpPr>
        <p:spPr/>
        <p:txBody>
          <a:bodyPr>
            <a:normAutofit/>
          </a:bodyPr>
          <a:lstStyle/>
          <a:p>
            <a:pPr algn="just"/>
            <a:r>
              <a:rPr lang="en-US" sz="3600" dirty="0"/>
              <a:t>General Purpose Financial Statement for non corporate</a:t>
            </a:r>
          </a:p>
        </p:txBody>
      </p:sp>
      <p:graphicFrame>
        <p:nvGraphicFramePr>
          <p:cNvPr id="4" name="Content Placeholder 3">
            <a:extLst>
              <a:ext uri="{FF2B5EF4-FFF2-40B4-BE49-F238E27FC236}">
                <a16:creationId xmlns:a16="http://schemas.microsoft.com/office/drawing/2014/main" id="{0DC248BE-537C-FBE7-73F6-05BA3E0F4E8B}"/>
              </a:ext>
            </a:extLst>
          </p:cNvPr>
          <p:cNvGraphicFramePr>
            <a:graphicFrameLocks noGrp="1"/>
          </p:cNvGraphicFramePr>
          <p:nvPr>
            <p:ph idx="1"/>
            <p:extLst>
              <p:ext uri="{D42A27DB-BD31-4B8C-83A1-F6EECF244321}">
                <p14:modId xmlns:p14="http://schemas.microsoft.com/office/powerpoint/2010/main" val="35874880"/>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274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EB99C9E-C2D4-EDAB-DD47-F88FFDC21792}"/>
              </a:ext>
            </a:extLst>
          </p:cNvPr>
          <p:cNvPicPr>
            <a:picLocks noChangeAspect="1"/>
          </p:cNvPicPr>
          <p:nvPr/>
        </p:nvPicPr>
        <p:blipFill>
          <a:blip r:embed="rId2"/>
          <a:stretch>
            <a:fillRect/>
          </a:stretch>
        </p:blipFill>
        <p:spPr>
          <a:xfrm>
            <a:off x="102196" y="386496"/>
            <a:ext cx="8915846" cy="4628561"/>
          </a:xfrm>
          <a:prstGeom prst="rect">
            <a:avLst/>
          </a:prstGeom>
        </p:spPr>
      </p:pic>
    </p:spTree>
    <p:extLst>
      <p:ext uri="{BB962C8B-B14F-4D97-AF65-F5344CB8AC3E}">
        <p14:creationId xmlns:p14="http://schemas.microsoft.com/office/powerpoint/2010/main" val="20028949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9A48BB-3BDF-C750-FE4F-1578A00FAC45}"/>
              </a:ext>
            </a:extLst>
          </p:cNvPr>
          <p:cNvPicPr>
            <a:picLocks noChangeAspect="1"/>
          </p:cNvPicPr>
          <p:nvPr/>
        </p:nvPicPr>
        <p:blipFill>
          <a:blip r:embed="rId2"/>
          <a:stretch>
            <a:fillRect/>
          </a:stretch>
        </p:blipFill>
        <p:spPr>
          <a:xfrm>
            <a:off x="282570" y="329938"/>
            <a:ext cx="8465504" cy="6116226"/>
          </a:xfrm>
          <a:prstGeom prst="rect">
            <a:avLst/>
          </a:prstGeom>
        </p:spPr>
      </p:pic>
    </p:spTree>
    <p:extLst>
      <p:ext uri="{BB962C8B-B14F-4D97-AF65-F5344CB8AC3E}">
        <p14:creationId xmlns:p14="http://schemas.microsoft.com/office/powerpoint/2010/main" val="21806272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B8300A-8922-CBF7-EE0D-37058BD1BDBC}"/>
              </a:ext>
            </a:extLst>
          </p:cNvPr>
          <p:cNvPicPr>
            <a:picLocks noChangeAspect="1"/>
          </p:cNvPicPr>
          <p:nvPr/>
        </p:nvPicPr>
        <p:blipFill>
          <a:blip r:embed="rId2"/>
          <a:stretch>
            <a:fillRect/>
          </a:stretch>
        </p:blipFill>
        <p:spPr>
          <a:xfrm>
            <a:off x="414779" y="860211"/>
            <a:ext cx="8173039" cy="4795872"/>
          </a:xfrm>
          <a:prstGeom prst="rect">
            <a:avLst/>
          </a:prstGeom>
        </p:spPr>
      </p:pic>
    </p:spTree>
    <p:extLst>
      <p:ext uri="{BB962C8B-B14F-4D97-AF65-F5344CB8AC3E}">
        <p14:creationId xmlns:p14="http://schemas.microsoft.com/office/powerpoint/2010/main" val="18481106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70C4E0B-1DE1-1BA1-C3B8-9FFECB695875}"/>
              </a:ext>
            </a:extLst>
          </p:cNvPr>
          <p:cNvPicPr>
            <a:picLocks noChangeAspect="1"/>
          </p:cNvPicPr>
          <p:nvPr/>
        </p:nvPicPr>
        <p:blipFill>
          <a:blip r:embed="rId2"/>
          <a:stretch>
            <a:fillRect/>
          </a:stretch>
        </p:blipFill>
        <p:spPr>
          <a:xfrm>
            <a:off x="118110" y="1390806"/>
            <a:ext cx="8907780" cy="3652533"/>
          </a:xfrm>
          <a:prstGeom prst="rect">
            <a:avLst/>
          </a:prstGeom>
        </p:spPr>
      </p:pic>
    </p:spTree>
    <p:extLst>
      <p:ext uri="{BB962C8B-B14F-4D97-AF65-F5344CB8AC3E}">
        <p14:creationId xmlns:p14="http://schemas.microsoft.com/office/powerpoint/2010/main" val="2626532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9EBB434-CCF6-DCE1-5089-1F06E1EDB2B9}"/>
              </a:ext>
            </a:extLst>
          </p:cNvPr>
          <p:cNvPicPr>
            <a:picLocks noChangeAspect="1"/>
          </p:cNvPicPr>
          <p:nvPr/>
        </p:nvPicPr>
        <p:blipFill>
          <a:blip r:embed="rId2"/>
          <a:stretch>
            <a:fillRect/>
          </a:stretch>
        </p:blipFill>
        <p:spPr>
          <a:xfrm>
            <a:off x="331470" y="495300"/>
            <a:ext cx="8481060" cy="5867400"/>
          </a:xfrm>
          <a:prstGeom prst="rect">
            <a:avLst/>
          </a:prstGeom>
        </p:spPr>
      </p:pic>
    </p:spTree>
    <p:extLst>
      <p:ext uri="{BB962C8B-B14F-4D97-AF65-F5344CB8AC3E}">
        <p14:creationId xmlns:p14="http://schemas.microsoft.com/office/powerpoint/2010/main" val="35406123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0EAD0630-5DEF-F32B-C0D4-6AB45A386EE6}"/>
              </a:ext>
            </a:extLst>
          </p:cNvPr>
          <p:cNvGraphicFramePr/>
          <p:nvPr>
            <p:extLst>
              <p:ext uri="{D42A27DB-BD31-4B8C-83A1-F6EECF244321}">
                <p14:modId xmlns:p14="http://schemas.microsoft.com/office/powerpoint/2010/main" val="266955184"/>
              </p:ext>
            </p:extLst>
          </p:nvPr>
        </p:nvGraphicFramePr>
        <p:xfrm>
          <a:off x="320511" y="1310326"/>
          <a:ext cx="8587819" cy="44117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86866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F44CA1-BCD5-8BE3-F240-62C750B323E1}"/>
              </a:ext>
            </a:extLst>
          </p:cNvPr>
          <p:cNvPicPr>
            <a:picLocks noChangeAspect="1"/>
          </p:cNvPicPr>
          <p:nvPr/>
        </p:nvPicPr>
        <p:blipFill>
          <a:blip r:embed="rId2"/>
          <a:stretch>
            <a:fillRect/>
          </a:stretch>
        </p:blipFill>
        <p:spPr>
          <a:xfrm>
            <a:off x="118110" y="970961"/>
            <a:ext cx="8907780" cy="4864231"/>
          </a:xfrm>
          <a:prstGeom prst="rect">
            <a:avLst/>
          </a:prstGeom>
        </p:spPr>
      </p:pic>
    </p:spTree>
    <p:extLst>
      <p:ext uri="{BB962C8B-B14F-4D97-AF65-F5344CB8AC3E}">
        <p14:creationId xmlns:p14="http://schemas.microsoft.com/office/powerpoint/2010/main" val="9515655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47E904-88D8-EA07-3CAB-6EA67AE01529}"/>
              </a:ext>
            </a:extLst>
          </p:cNvPr>
          <p:cNvPicPr>
            <a:picLocks noChangeAspect="1"/>
          </p:cNvPicPr>
          <p:nvPr/>
        </p:nvPicPr>
        <p:blipFill>
          <a:blip r:embed="rId2"/>
          <a:stretch>
            <a:fillRect/>
          </a:stretch>
        </p:blipFill>
        <p:spPr>
          <a:xfrm>
            <a:off x="0" y="2036189"/>
            <a:ext cx="9144000" cy="3783798"/>
          </a:xfrm>
          <a:prstGeom prst="rect">
            <a:avLst/>
          </a:prstGeom>
        </p:spPr>
      </p:pic>
      <p:pic>
        <p:nvPicPr>
          <p:cNvPr id="4" name="Picture 3">
            <a:extLst>
              <a:ext uri="{FF2B5EF4-FFF2-40B4-BE49-F238E27FC236}">
                <a16:creationId xmlns:a16="http://schemas.microsoft.com/office/drawing/2014/main" id="{1F05907C-C908-4F91-2237-624466CD8EE0}"/>
              </a:ext>
            </a:extLst>
          </p:cNvPr>
          <p:cNvPicPr>
            <a:picLocks noChangeAspect="1"/>
          </p:cNvPicPr>
          <p:nvPr/>
        </p:nvPicPr>
        <p:blipFill>
          <a:blip r:embed="rId3"/>
          <a:stretch>
            <a:fillRect/>
          </a:stretch>
        </p:blipFill>
        <p:spPr>
          <a:xfrm>
            <a:off x="0" y="848412"/>
            <a:ext cx="9144000" cy="1206630"/>
          </a:xfrm>
          <a:prstGeom prst="rect">
            <a:avLst/>
          </a:prstGeom>
        </p:spPr>
      </p:pic>
    </p:spTree>
    <p:extLst>
      <p:ext uri="{BB962C8B-B14F-4D97-AF65-F5344CB8AC3E}">
        <p14:creationId xmlns:p14="http://schemas.microsoft.com/office/powerpoint/2010/main" val="19839383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8E37475-02E7-309F-4797-895B811604E0}"/>
              </a:ext>
            </a:extLst>
          </p:cNvPr>
          <p:cNvPicPr>
            <a:picLocks noChangeAspect="1"/>
          </p:cNvPicPr>
          <p:nvPr/>
        </p:nvPicPr>
        <p:blipFill>
          <a:blip r:embed="rId2"/>
          <a:stretch>
            <a:fillRect/>
          </a:stretch>
        </p:blipFill>
        <p:spPr>
          <a:xfrm>
            <a:off x="0" y="1541545"/>
            <a:ext cx="9144000" cy="4425621"/>
          </a:xfrm>
          <a:prstGeom prst="rect">
            <a:avLst/>
          </a:prstGeom>
        </p:spPr>
      </p:pic>
    </p:spTree>
    <p:extLst>
      <p:ext uri="{BB962C8B-B14F-4D97-AF65-F5344CB8AC3E}">
        <p14:creationId xmlns:p14="http://schemas.microsoft.com/office/powerpoint/2010/main" val="40135142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571845D-C291-B477-A616-068A295BD2FB}"/>
              </a:ext>
            </a:extLst>
          </p:cNvPr>
          <p:cNvPicPr>
            <a:picLocks noChangeAspect="1"/>
          </p:cNvPicPr>
          <p:nvPr/>
        </p:nvPicPr>
        <p:blipFill>
          <a:blip r:embed="rId2"/>
          <a:stretch>
            <a:fillRect/>
          </a:stretch>
        </p:blipFill>
        <p:spPr>
          <a:xfrm>
            <a:off x="0" y="422603"/>
            <a:ext cx="9144000" cy="3951434"/>
          </a:xfrm>
          <a:prstGeom prst="rect">
            <a:avLst/>
          </a:prstGeom>
        </p:spPr>
      </p:pic>
    </p:spTree>
    <p:extLst>
      <p:ext uri="{BB962C8B-B14F-4D97-AF65-F5344CB8AC3E}">
        <p14:creationId xmlns:p14="http://schemas.microsoft.com/office/powerpoint/2010/main" val="3461208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4B96F-0698-CC54-175B-B48FAD8CED2F}"/>
              </a:ext>
            </a:extLst>
          </p:cNvPr>
          <p:cNvSpPr>
            <a:spLocks noGrp="1"/>
          </p:cNvSpPr>
          <p:nvPr>
            <p:ph type="title"/>
          </p:nvPr>
        </p:nvSpPr>
        <p:spPr/>
        <p:txBody>
          <a:bodyPr/>
          <a:lstStyle/>
          <a:p>
            <a:r>
              <a:rPr lang="en-US" dirty="0"/>
              <a:t>Non corporate entities</a:t>
            </a:r>
          </a:p>
        </p:txBody>
      </p:sp>
      <p:sp>
        <p:nvSpPr>
          <p:cNvPr id="3" name="Content Placeholder 2">
            <a:extLst>
              <a:ext uri="{FF2B5EF4-FFF2-40B4-BE49-F238E27FC236}">
                <a16:creationId xmlns:a16="http://schemas.microsoft.com/office/drawing/2014/main" id="{946AA170-8D8B-98FE-236E-0BF0EDCC94EB}"/>
              </a:ext>
            </a:extLst>
          </p:cNvPr>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n-US" dirty="0"/>
              <a:t>Other than Company and LLP</a:t>
            </a:r>
          </a:p>
          <a:p>
            <a:r>
              <a:rPr lang="en-US" dirty="0"/>
              <a:t>Includes</a:t>
            </a:r>
          </a:p>
          <a:p>
            <a:pPr lvl="1"/>
            <a:r>
              <a:rPr lang="en-US" dirty="0"/>
              <a:t>Sole Proprietorship firms</a:t>
            </a:r>
          </a:p>
          <a:p>
            <a:pPr lvl="1"/>
            <a:r>
              <a:rPr lang="en-US" dirty="0"/>
              <a:t>Hindu Undivided Family</a:t>
            </a:r>
          </a:p>
          <a:p>
            <a:pPr lvl="1"/>
            <a:r>
              <a:rPr lang="en-US" dirty="0"/>
              <a:t>Partnership</a:t>
            </a:r>
          </a:p>
          <a:p>
            <a:pPr lvl="1"/>
            <a:r>
              <a:rPr lang="en-US" dirty="0"/>
              <a:t>Association of Person</a:t>
            </a:r>
          </a:p>
          <a:p>
            <a:pPr lvl="1"/>
            <a:r>
              <a:rPr lang="en-US" dirty="0"/>
              <a:t>Registered Societies</a:t>
            </a:r>
          </a:p>
          <a:p>
            <a:pPr lvl="1"/>
            <a:r>
              <a:rPr lang="en-US" dirty="0"/>
              <a:t>Non Profit </a:t>
            </a:r>
            <a:r>
              <a:rPr lang="en-US" dirty="0" err="1"/>
              <a:t>Organisation</a:t>
            </a:r>
            <a:r>
              <a:rPr lang="en-US" dirty="0"/>
              <a:t>, Public Trusts</a:t>
            </a:r>
          </a:p>
          <a:p>
            <a:pPr lvl="1"/>
            <a:r>
              <a:rPr lang="en-US" dirty="0"/>
              <a:t>Private Trusts</a:t>
            </a:r>
          </a:p>
          <a:p>
            <a:pPr lvl="1"/>
            <a:r>
              <a:rPr lang="en-US" dirty="0"/>
              <a:t>Statutory Corporations, Autonomous bodies</a:t>
            </a:r>
          </a:p>
        </p:txBody>
      </p:sp>
    </p:spTree>
    <p:extLst>
      <p:ext uri="{BB962C8B-B14F-4D97-AF65-F5344CB8AC3E}">
        <p14:creationId xmlns:p14="http://schemas.microsoft.com/office/powerpoint/2010/main" val="41752897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EC5C857-1D7C-B0AD-CC46-4EFF9F0E2160}"/>
              </a:ext>
            </a:extLst>
          </p:cNvPr>
          <p:cNvPicPr>
            <a:picLocks noChangeAspect="1"/>
          </p:cNvPicPr>
          <p:nvPr/>
        </p:nvPicPr>
        <p:blipFill>
          <a:blip r:embed="rId2"/>
          <a:stretch>
            <a:fillRect/>
          </a:stretch>
        </p:blipFill>
        <p:spPr>
          <a:xfrm>
            <a:off x="0" y="435332"/>
            <a:ext cx="9144000" cy="3592927"/>
          </a:xfrm>
          <a:prstGeom prst="rect">
            <a:avLst/>
          </a:prstGeom>
        </p:spPr>
      </p:pic>
      <p:pic>
        <p:nvPicPr>
          <p:cNvPr id="3" name="Picture 2">
            <a:extLst>
              <a:ext uri="{FF2B5EF4-FFF2-40B4-BE49-F238E27FC236}">
                <a16:creationId xmlns:a16="http://schemas.microsoft.com/office/drawing/2014/main" id="{EFF581FE-1055-368C-4CD4-CF1F932DE4A6}"/>
              </a:ext>
            </a:extLst>
          </p:cNvPr>
          <p:cNvPicPr>
            <a:picLocks noChangeAspect="1"/>
          </p:cNvPicPr>
          <p:nvPr/>
        </p:nvPicPr>
        <p:blipFill>
          <a:blip r:embed="rId3"/>
          <a:stretch>
            <a:fillRect/>
          </a:stretch>
        </p:blipFill>
        <p:spPr>
          <a:xfrm>
            <a:off x="129972" y="4552362"/>
            <a:ext cx="5509260" cy="1524000"/>
          </a:xfrm>
          <a:prstGeom prst="rect">
            <a:avLst/>
          </a:prstGeom>
        </p:spPr>
      </p:pic>
    </p:spTree>
    <p:extLst>
      <p:ext uri="{BB962C8B-B14F-4D97-AF65-F5344CB8AC3E}">
        <p14:creationId xmlns:p14="http://schemas.microsoft.com/office/powerpoint/2010/main" val="441550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6BD072-6238-CBF8-C00A-FB34CF3FAE8F}"/>
              </a:ext>
            </a:extLst>
          </p:cNvPr>
          <p:cNvPicPr>
            <a:picLocks noChangeAspect="1"/>
          </p:cNvPicPr>
          <p:nvPr/>
        </p:nvPicPr>
        <p:blipFill>
          <a:blip r:embed="rId2"/>
          <a:stretch>
            <a:fillRect/>
          </a:stretch>
        </p:blipFill>
        <p:spPr>
          <a:xfrm>
            <a:off x="0" y="1193664"/>
            <a:ext cx="9144000" cy="4187862"/>
          </a:xfrm>
          <a:prstGeom prst="rect">
            <a:avLst/>
          </a:prstGeom>
        </p:spPr>
      </p:pic>
      <p:pic>
        <p:nvPicPr>
          <p:cNvPr id="3" name="Picture 2">
            <a:extLst>
              <a:ext uri="{FF2B5EF4-FFF2-40B4-BE49-F238E27FC236}">
                <a16:creationId xmlns:a16="http://schemas.microsoft.com/office/drawing/2014/main" id="{D8725700-7DE1-C898-08EF-6145043A8E32}"/>
              </a:ext>
            </a:extLst>
          </p:cNvPr>
          <p:cNvPicPr>
            <a:picLocks noChangeAspect="1"/>
          </p:cNvPicPr>
          <p:nvPr/>
        </p:nvPicPr>
        <p:blipFill>
          <a:blip r:embed="rId3"/>
          <a:stretch>
            <a:fillRect/>
          </a:stretch>
        </p:blipFill>
        <p:spPr>
          <a:xfrm>
            <a:off x="348791" y="5467938"/>
            <a:ext cx="8803263" cy="1295400"/>
          </a:xfrm>
          <a:prstGeom prst="rect">
            <a:avLst/>
          </a:prstGeom>
        </p:spPr>
      </p:pic>
    </p:spTree>
    <p:extLst>
      <p:ext uri="{BB962C8B-B14F-4D97-AF65-F5344CB8AC3E}">
        <p14:creationId xmlns:p14="http://schemas.microsoft.com/office/powerpoint/2010/main" val="611484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23C0A7-399F-2A77-5C79-01E0D7C8180A}"/>
              </a:ext>
            </a:extLst>
          </p:cNvPr>
          <p:cNvPicPr>
            <a:picLocks noChangeAspect="1"/>
          </p:cNvPicPr>
          <p:nvPr/>
        </p:nvPicPr>
        <p:blipFill>
          <a:blip r:embed="rId2"/>
          <a:stretch>
            <a:fillRect/>
          </a:stretch>
        </p:blipFill>
        <p:spPr>
          <a:xfrm>
            <a:off x="641023" y="1257542"/>
            <a:ext cx="7503736" cy="4342916"/>
          </a:xfrm>
          <a:prstGeom prst="rect">
            <a:avLst/>
          </a:prstGeom>
        </p:spPr>
      </p:pic>
    </p:spTree>
    <p:extLst>
      <p:ext uri="{BB962C8B-B14F-4D97-AF65-F5344CB8AC3E}">
        <p14:creationId xmlns:p14="http://schemas.microsoft.com/office/powerpoint/2010/main" val="24485553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FB7231-2339-6138-68EC-ACEC3CE03140}"/>
              </a:ext>
            </a:extLst>
          </p:cNvPr>
          <p:cNvPicPr>
            <a:picLocks noChangeAspect="1"/>
          </p:cNvPicPr>
          <p:nvPr/>
        </p:nvPicPr>
        <p:blipFill rotWithShape="1">
          <a:blip r:embed="rId2"/>
          <a:srcRect b="50000"/>
          <a:stretch/>
        </p:blipFill>
        <p:spPr>
          <a:xfrm>
            <a:off x="329938" y="18854"/>
            <a:ext cx="8653805" cy="6240544"/>
          </a:xfrm>
          <a:prstGeom prst="rect">
            <a:avLst/>
          </a:prstGeom>
        </p:spPr>
      </p:pic>
      <p:sp>
        <p:nvSpPr>
          <p:cNvPr id="3" name="TextBox 2">
            <a:extLst>
              <a:ext uri="{FF2B5EF4-FFF2-40B4-BE49-F238E27FC236}">
                <a16:creationId xmlns:a16="http://schemas.microsoft.com/office/drawing/2014/main" id="{3179E367-2C13-A3D0-4AFE-CA7E2FC67856}"/>
              </a:ext>
            </a:extLst>
          </p:cNvPr>
          <p:cNvSpPr txBox="1"/>
          <p:nvPr/>
        </p:nvSpPr>
        <p:spPr>
          <a:xfrm>
            <a:off x="329938" y="6438505"/>
            <a:ext cx="4416594" cy="369332"/>
          </a:xfrm>
          <a:prstGeom prst="rect">
            <a:avLst/>
          </a:prstGeom>
          <a:noFill/>
        </p:spPr>
        <p:txBody>
          <a:bodyPr wrap="none" rtlCol="0">
            <a:spAutoFit/>
          </a:bodyPr>
          <a:lstStyle/>
          <a:p>
            <a:r>
              <a:rPr lang="en-US" dirty="0"/>
              <a:t>Same for Unsecured loans and advances</a:t>
            </a:r>
          </a:p>
        </p:txBody>
      </p:sp>
    </p:spTree>
    <p:extLst>
      <p:ext uri="{BB962C8B-B14F-4D97-AF65-F5344CB8AC3E}">
        <p14:creationId xmlns:p14="http://schemas.microsoft.com/office/powerpoint/2010/main" val="37079314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3D158A-31C5-E4E2-C3FC-E30082FE4A9A}"/>
              </a:ext>
            </a:extLst>
          </p:cNvPr>
          <p:cNvPicPr>
            <a:picLocks noChangeAspect="1"/>
          </p:cNvPicPr>
          <p:nvPr/>
        </p:nvPicPr>
        <p:blipFill>
          <a:blip r:embed="rId2"/>
          <a:stretch>
            <a:fillRect/>
          </a:stretch>
        </p:blipFill>
        <p:spPr>
          <a:xfrm>
            <a:off x="678730" y="476250"/>
            <a:ext cx="6689810" cy="5905500"/>
          </a:xfrm>
          <a:prstGeom prst="rect">
            <a:avLst/>
          </a:prstGeom>
        </p:spPr>
      </p:pic>
    </p:spTree>
    <p:extLst>
      <p:ext uri="{BB962C8B-B14F-4D97-AF65-F5344CB8AC3E}">
        <p14:creationId xmlns:p14="http://schemas.microsoft.com/office/powerpoint/2010/main" val="11105284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31B6EC3-FCF1-37C4-FAA2-660FB0B4F046}"/>
              </a:ext>
            </a:extLst>
          </p:cNvPr>
          <p:cNvPicPr>
            <a:picLocks noChangeAspect="1"/>
          </p:cNvPicPr>
          <p:nvPr/>
        </p:nvPicPr>
        <p:blipFill>
          <a:blip r:embed="rId2"/>
          <a:stretch>
            <a:fillRect/>
          </a:stretch>
        </p:blipFill>
        <p:spPr>
          <a:xfrm>
            <a:off x="44411" y="386499"/>
            <a:ext cx="8986467" cy="6038829"/>
          </a:xfrm>
          <a:prstGeom prst="rect">
            <a:avLst/>
          </a:prstGeom>
        </p:spPr>
      </p:pic>
    </p:spTree>
    <p:extLst>
      <p:ext uri="{BB962C8B-B14F-4D97-AF65-F5344CB8AC3E}">
        <p14:creationId xmlns:p14="http://schemas.microsoft.com/office/powerpoint/2010/main" val="26797966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654E563-FE1E-59BD-62FE-2321B8C2FA72}"/>
              </a:ext>
            </a:extLst>
          </p:cNvPr>
          <p:cNvPicPr>
            <a:picLocks noChangeAspect="1"/>
          </p:cNvPicPr>
          <p:nvPr/>
        </p:nvPicPr>
        <p:blipFill>
          <a:blip r:embed="rId2"/>
          <a:stretch>
            <a:fillRect/>
          </a:stretch>
        </p:blipFill>
        <p:spPr>
          <a:xfrm>
            <a:off x="650351" y="895545"/>
            <a:ext cx="7852625" cy="5072935"/>
          </a:xfrm>
          <a:prstGeom prst="rect">
            <a:avLst/>
          </a:prstGeom>
        </p:spPr>
      </p:pic>
    </p:spTree>
    <p:extLst>
      <p:ext uri="{BB962C8B-B14F-4D97-AF65-F5344CB8AC3E}">
        <p14:creationId xmlns:p14="http://schemas.microsoft.com/office/powerpoint/2010/main" val="6702628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6E1FF13-281D-D35F-A4F0-40EDF0D0042E}"/>
              </a:ext>
            </a:extLst>
          </p:cNvPr>
          <p:cNvPicPr>
            <a:picLocks noChangeAspect="1"/>
          </p:cNvPicPr>
          <p:nvPr/>
        </p:nvPicPr>
        <p:blipFill>
          <a:blip r:embed="rId2"/>
          <a:stretch>
            <a:fillRect/>
          </a:stretch>
        </p:blipFill>
        <p:spPr>
          <a:xfrm>
            <a:off x="1206631" y="628329"/>
            <a:ext cx="6956981" cy="5789623"/>
          </a:xfrm>
          <a:prstGeom prst="rect">
            <a:avLst/>
          </a:prstGeom>
        </p:spPr>
      </p:pic>
    </p:spTree>
    <p:extLst>
      <p:ext uri="{BB962C8B-B14F-4D97-AF65-F5344CB8AC3E}">
        <p14:creationId xmlns:p14="http://schemas.microsoft.com/office/powerpoint/2010/main" val="35257318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DC5DBE8-AEE3-4DFC-A1C1-A62B4AB27A4B}"/>
              </a:ext>
            </a:extLst>
          </p:cNvPr>
          <p:cNvPicPr>
            <a:picLocks noChangeAspect="1"/>
          </p:cNvPicPr>
          <p:nvPr/>
        </p:nvPicPr>
        <p:blipFill>
          <a:blip r:embed="rId2"/>
          <a:stretch>
            <a:fillRect/>
          </a:stretch>
        </p:blipFill>
        <p:spPr>
          <a:xfrm>
            <a:off x="411487" y="1216058"/>
            <a:ext cx="7940210" cy="4751109"/>
          </a:xfrm>
          <a:prstGeom prst="rect">
            <a:avLst/>
          </a:prstGeom>
        </p:spPr>
      </p:pic>
    </p:spTree>
    <p:extLst>
      <p:ext uri="{BB962C8B-B14F-4D97-AF65-F5344CB8AC3E}">
        <p14:creationId xmlns:p14="http://schemas.microsoft.com/office/powerpoint/2010/main" val="4028692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FCD8DE-8678-E961-D647-DB49CD929538}"/>
              </a:ext>
            </a:extLst>
          </p:cNvPr>
          <p:cNvPicPr>
            <a:picLocks noChangeAspect="1"/>
          </p:cNvPicPr>
          <p:nvPr/>
        </p:nvPicPr>
        <p:blipFill>
          <a:blip r:embed="rId2"/>
          <a:stretch>
            <a:fillRect/>
          </a:stretch>
        </p:blipFill>
        <p:spPr>
          <a:xfrm>
            <a:off x="169682" y="1540104"/>
            <a:ext cx="6985262" cy="4724754"/>
          </a:xfrm>
          <a:prstGeom prst="rect">
            <a:avLst/>
          </a:prstGeom>
        </p:spPr>
      </p:pic>
    </p:spTree>
    <p:extLst>
      <p:ext uri="{BB962C8B-B14F-4D97-AF65-F5344CB8AC3E}">
        <p14:creationId xmlns:p14="http://schemas.microsoft.com/office/powerpoint/2010/main" val="1819354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D6CEA-D6D3-4682-C791-ACF80E779571}"/>
              </a:ext>
            </a:extLst>
          </p:cNvPr>
          <p:cNvSpPr>
            <a:spLocks noGrp="1"/>
          </p:cNvSpPr>
          <p:nvPr>
            <p:ph type="title"/>
          </p:nvPr>
        </p:nvSpPr>
        <p:spPr/>
        <p:txBody>
          <a:bodyPr/>
          <a:lstStyle/>
          <a:p>
            <a:r>
              <a:rPr lang="en-US" dirty="0"/>
              <a:t>Exceptions</a:t>
            </a:r>
          </a:p>
        </p:txBody>
      </p:sp>
      <p:sp>
        <p:nvSpPr>
          <p:cNvPr id="3" name="Content Placeholder 2">
            <a:extLst>
              <a:ext uri="{FF2B5EF4-FFF2-40B4-BE49-F238E27FC236}">
                <a16:creationId xmlns:a16="http://schemas.microsoft.com/office/drawing/2014/main" id="{4258AA1C-5407-E81F-782C-914870BF1C3C}"/>
              </a:ext>
            </a:extLst>
          </p:cNvPr>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n-US" dirty="0"/>
              <a:t>Format specifically prescribed by Regulator</a:t>
            </a:r>
          </a:p>
          <a:p>
            <a:pPr lvl="1"/>
            <a:r>
              <a:rPr lang="en-US" dirty="0"/>
              <a:t>Maharashtra Public Trust Rules</a:t>
            </a:r>
          </a:p>
          <a:p>
            <a:r>
              <a:rPr lang="en-US" dirty="0"/>
              <a:t>Guidance note on </a:t>
            </a:r>
          </a:p>
          <a:p>
            <a:pPr lvl="1"/>
            <a:r>
              <a:rPr lang="en-US" dirty="0"/>
              <a:t>Educational Institutes</a:t>
            </a:r>
          </a:p>
          <a:p>
            <a:pPr lvl="1"/>
            <a:r>
              <a:rPr lang="en-US" dirty="0"/>
              <a:t>Political Parties</a:t>
            </a:r>
          </a:p>
          <a:p>
            <a:r>
              <a:rPr lang="en-US" dirty="0"/>
              <a:t>Companies</a:t>
            </a:r>
          </a:p>
          <a:p>
            <a:pPr lvl="1"/>
            <a:r>
              <a:rPr lang="en-US" dirty="0"/>
              <a:t>Governed by Schedule III</a:t>
            </a:r>
          </a:p>
        </p:txBody>
      </p:sp>
    </p:spTree>
    <p:extLst>
      <p:ext uri="{BB962C8B-B14F-4D97-AF65-F5344CB8AC3E}">
        <p14:creationId xmlns:p14="http://schemas.microsoft.com/office/powerpoint/2010/main" val="13137486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6073EA0-1C34-AAFC-F0BF-E18ACD946B3A}"/>
              </a:ext>
            </a:extLst>
          </p:cNvPr>
          <p:cNvPicPr>
            <a:picLocks noChangeAspect="1"/>
          </p:cNvPicPr>
          <p:nvPr/>
        </p:nvPicPr>
        <p:blipFill>
          <a:blip r:embed="rId2"/>
          <a:stretch>
            <a:fillRect/>
          </a:stretch>
        </p:blipFill>
        <p:spPr>
          <a:xfrm>
            <a:off x="0" y="301657"/>
            <a:ext cx="5857362" cy="6438507"/>
          </a:xfrm>
          <a:prstGeom prst="rect">
            <a:avLst/>
          </a:prstGeom>
        </p:spPr>
      </p:pic>
    </p:spTree>
    <p:extLst>
      <p:ext uri="{BB962C8B-B14F-4D97-AF65-F5344CB8AC3E}">
        <p14:creationId xmlns:p14="http://schemas.microsoft.com/office/powerpoint/2010/main" val="20956718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776E9C-F1EB-6D0D-D4C0-53D3BFC980B9}"/>
              </a:ext>
            </a:extLst>
          </p:cNvPr>
          <p:cNvSpPr>
            <a:spLocks noGrp="1"/>
          </p:cNvSpPr>
          <p:nvPr>
            <p:ph type="title"/>
          </p:nvPr>
        </p:nvSpPr>
        <p:spPr>
          <a:xfrm>
            <a:off x="623888" y="2925795"/>
            <a:ext cx="7886700" cy="2852737"/>
          </a:xfrm>
        </p:spPr>
        <p:txBody>
          <a:bodyPr>
            <a:normAutofit/>
          </a:bodyPr>
          <a:lstStyle/>
          <a:p>
            <a:pPr algn="ctr"/>
            <a:r>
              <a:rPr lang="en-US" sz="4000" dirty="0"/>
              <a:t>Accounting for Non Profit organizations and their Financial Formats</a:t>
            </a:r>
          </a:p>
        </p:txBody>
      </p:sp>
      <p:pic>
        <p:nvPicPr>
          <p:cNvPr id="1026" name="Picture 2" descr="How to Start a Non-Profit Organization - Overview and Key Considerations">
            <a:extLst>
              <a:ext uri="{FF2B5EF4-FFF2-40B4-BE49-F238E27FC236}">
                <a16:creationId xmlns:a16="http://schemas.microsoft.com/office/drawing/2014/main" id="{C0FBAC7B-19D9-A6A0-CE8B-A725697127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887" t="8998" b="16830"/>
          <a:stretch/>
        </p:blipFill>
        <p:spPr bwMode="auto">
          <a:xfrm>
            <a:off x="2205872" y="1079468"/>
            <a:ext cx="5198834" cy="28527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7324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8452E4-4154-1F29-4A16-120088049F66}"/>
              </a:ext>
            </a:extLst>
          </p:cNvPr>
          <p:cNvSpPr>
            <a:spLocks noGrp="1"/>
          </p:cNvSpPr>
          <p:nvPr>
            <p:ph type="title"/>
          </p:nvPr>
        </p:nvSpPr>
        <p:spPr/>
        <p:txBody>
          <a:bodyPr>
            <a:normAutofit/>
          </a:bodyPr>
          <a:lstStyle/>
          <a:p>
            <a:r>
              <a:rPr lang="en-US" sz="3600" dirty="0"/>
              <a:t>Need for Standardization</a:t>
            </a:r>
          </a:p>
        </p:txBody>
      </p:sp>
      <p:graphicFrame>
        <p:nvGraphicFramePr>
          <p:cNvPr id="6" name="Content Placeholder 5">
            <a:extLst>
              <a:ext uri="{FF2B5EF4-FFF2-40B4-BE49-F238E27FC236}">
                <a16:creationId xmlns:a16="http://schemas.microsoft.com/office/drawing/2014/main" id="{1F199C20-69DF-EEC3-80D8-397234A66ABE}"/>
              </a:ext>
            </a:extLst>
          </p:cNvPr>
          <p:cNvGraphicFramePr>
            <a:graphicFrameLocks noGrp="1"/>
          </p:cNvGraphicFramePr>
          <p:nvPr>
            <p:ph idx="1"/>
            <p:extLst>
              <p:ext uri="{D42A27DB-BD31-4B8C-83A1-F6EECF244321}">
                <p14:modId xmlns:p14="http://schemas.microsoft.com/office/powerpoint/2010/main" val="1253195861"/>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87957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36994-19CE-CE8A-A4EB-894A46D24289}"/>
              </a:ext>
            </a:extLst>
          </p:cNvPr>
          <p:cNvSpPr>
            <a:spLocks noGrp="1"/>
          </p:cNvSpPr>
          <p:nvPr>
            <p:ph type="title"/>
          </p:nvPr>
        </p:nvSpPr>
        <p:spPr/>
        <p:txBody>
          <a:bodyPr>
            <a:normAutofit/>
          </a:bodyPr>
          <a:lstStyle/>
          <a:p>
            <a:r>
              <a:rPr lang="en-US" sz="3600" dirty="0"/>
              <a:t>Applicability of Accounting Standards</a:t>
            </a:r>
          </a:p>
        </p:txBody>
      </p:sp>
      <p:graphicFrame>
        <p:nvGraphicFramePr>
          <p:cNvPr id="4" name="Content Placeholder 3">
            <a:extLst>
              <a:ext uri="{FF2B5EF4-FFF2-40B4-BE49-F238E27FC236}">
                <a16:creationId xmlns:a16="http://schemas.microsoft.com/office/drawing/2014/main" id="{B8F5A2FF-CF9F-0918-3178-EB56E593D8DB}"/>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62175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DF6D4-6E36-92E7-0486-9170089956A4}"/>
              </a:ext>
            </a:extLst>
          </p:cNvPr>
          <p:cNvSpPr>
            <a:spLocks noGrp="1"/>
          </p:cNvSpPr>
          <p:nvPr>
            <p:ph type="title"/>
          </p:nvPr>
        </p:nvSpPr>
        <p:spPr/>
        <p:txBody>
          <a:bodyPr/>
          <a:lstStyle/>
          <a:p>
            <a:r>
              <a:rPr lang="en-US" dirty="0"/>
              <a:t>Special features of NPO’s</a:t>
            </a:r>
          </a:p>
        </p:txBody>
      </p:sp>
      <p:graphicFrame>
        <p:nvGraphicFramePr>
          <p:cNvPr id="4" name="Content Placeholder 3">
            <a:extLst>
              <a:ext uri="{FF2B5EF4-FFF2-40B4-BE49-F238E27FC236}">
                <a16:creationId xmlns:a16="http://schemas.microsoft.com/office/drawing/2014/main" id="{C3B95FCE-9E48-D2C6-220C-0444AA73CDB1}"/>
              </a:ext>
            </a:extLst>
          </p:cNvPr>
          <p:cNvGraphicFramePr>
            <a:graphicFrameLocks noGrp="1"/>
          </p:cNvGraphicFramePr>
          <p:nvPr>
            <p:ph idx="1"/>
            <p:extLst>
              <p:ext uri="{D42A27DB-BD31-4B8C-83A1-F6EECF244321}">
                <p14:modId xmlns:p14="http://schemas.microsoft.com/office/powerpoint/2010/main" val="2166782073"/>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13827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CAE7C-0688-2204-40F2-F2CACA5FBF56}"/>
              </a:ext>
            </a:extLst>
          </p:cNvPr>
          <p:cNvSpPr>
            <a:spLocks noGrp="1"/>
          </p:cNvSpPr>
          <p:nvPr>
            <p:ph type="title"/>
          </p:nvPr>
        </p:nvSpPr>
        <p:spPr/>
        <p:txBody>
          <a:bodyPr/>
          <a:lstStyle/>
          <a:p>
            <a:r>
              <a:rPr lang="en-US" dirty="0"/>
              <a:t>Unrestricted Funds</a:t>
            </a:r>
          </a:p>
        </p:txBody>
      </p:sp>
      <p:sp>
        <p:nvSpPr>
          <p:cNvPr id="3" name="Content Placeholder 2">
            <a:extLst>
              <a:ext uri="{FF2B5EF4-FFF2-40B4-BE49-F238E27FC236}">
                <a16:creationId xmlns:a16="http://schemas.microsoft.com/office/drawing/2014/main" id="{E19AFB6F-CA2D-E321-C687-A442EE29E2EA}"/>
              </a:ext>
            </a:extLst>
          </p:cNvPr>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n-US" dirty="0"/>
              <a:t>Corpus</a:t>
            </a:r>
          </a:p>
          <a:p>
            <a:pPr lvl="1"/>
            <a:r>
              <a:rPr lang="en-US" dirty="0"/>
              <a:t>Provided by founders for initiation of NPO</a:t>
            </a:r>
          </a:p>
          <a:p>
            <a:pPr lvl="1"/>
            <a:r>
              <a:rPr lang="en-US" dirty="0"/>
              <a:t>No repayment is anticipated</a:t>
            </a:r>
          </a:p>
          <a:p>
            <a:r>
              <a:rPr lang="en-US" dirty="0"/>
              <a:t>Designated funds</a:t>
            </a:r>
          </a:p>
          <a:p>
            <a:pPr lvl="1"/>
            <a:r>
              <a:rPr lang="en-US" dirty="0"/>
              <a:t>Reserved by Management for particular purposes or future obligations</a:t>
            </a:r>
          </a:p>
          <a:p>
            <a:r>
              <a:rPr lang="en-US" dirty="0"/>
              <a:t>General Funds</a:t>
            </a:r>
          </a:p>
          <a:p>
            <a:pPr lvl="1"/>
            <a:r>
              <a:rPr lang="en-US" dirty="0"/>
              <a:t>All other funds not designated or corpus</a:t>
            </a:r>
          </a:p>
          <a:p>
            <a:pPr lvl="1"/>
            <a:r>
              <a:rPr lang="en-US" dirty="0"/>
              <a:t>For routine organizational expenses and needs</a:t>
            </a:r>
          </a:p>
        </p:txBody>
      </p:sp>
    </p:spTree>
    <p:extLst>
      <p:ext uri="{BB962C8B-B14F-4D97-AF65-F5344CB8AC3E}">
        <p14:creationId xmlns:p14="http://schemas.microsoft.com/office/powerpoint/2010/main" val="26091488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366E2-57FE-C32E-1BD2-041A5B942AF7}"/>
              </a:ext>
            </a:extLst>
          </p:cNvPr>
          <p:cNvSpPr>
            <a:spLocks noGrp="1"/>
          </p:cNvSpPr>
          <p:nvPr>
            <p:ph type="title"/>
          </p:nvPr>
        </p:nvSpPr>
        <p:spPr/>
        <p:txBody>
          <a:bodyPr/>
          <a:lstStyle/>
          <a:p>
            <a:r>
              <a:rPr lang="en-US" dirty="0"/>
              <a:t>Restricted Funds</a:t>
            </a:r>
          </a:p>
        </p:txBody>
      </p:sp>
      <p:graphicFrame>
        <p:nvGraphicFramePr>
          <p:cNvPr id="4" name="Content Placeholder 3">
            <a:extLst>
              <a:ext uri="{FF2B5EF4-FFF2-40B4-BE49-F238E27FC236}">
                <a16:creationId xmlns:a16="http://schemas.microsoft.com/office/drawing/2014/main" id="{0D49A5CD-B55A-FA15-6FC7-04F1CFCC6BE3}"/>
              </a:ext>
            </a:extLst>
          </p:cNvPr>
          <p:cNvGraphicFramePr>
            <a:graphicFrameLocks noGrp="1"/>
          </p:cNvGraphicFramePr>
          <p:nvPr>
            <p:ph idx="1"/>
            <p:extLst>
              <p:ext uri="{D42A27DB-BD31-4B8C-83A1-F6EECF244321}">
                <p14:modId xmlns:p14="http://schemas.microsoft.com/office/powerpoint/2010/main" val="2184717967"/>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626544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0FBD5-9628-8A94-0F44-213C23B9C6B1}"/>
              </a:ext>
            </a:extLst>
          </p:cNvPr>
          <p:cNvSpPr>
            <a:spLocks noGrp="1"/>
          </p:cNvSpPr>
          <p:nvPr>
            <p:ph type="title"/>
          </p:nvPr>
        </p:nvSpPr>
        <p:spPr/>
        <p:txBody>
          <a:bodyPr/>
          <a:lstStyle/>
          <a:p>
            <a:r>
              <a:rPr lang="en-US" dirty="0"/>
              <a:t>Donation in kind</a:t>
            </a:r>
          </a:p>
        </p:txBody>
      </p:sp>
      <p:graphicFrame>
        <p:nvGraphicFramePr>
          <p:cNvPr id="4" name="Content Placeholder 3">
            <a:extLst>
              <a:ext uri="{FF2B5EF4-FFF2-40B4-BE49-F238E27FC236}">
                <a16:creationId xmlns:a16="http://schemas.microsoft.com/office/drawing/2014/main" id="{A0406726-ABD0-56AA-49A1-256631E93654}"/>
              </a:ext>
            </a:extLst>
          </p:cNvPr>
          <p:cNvGraphicFramePr>
            <a:graphicFrameLocks noGrp="1"/>
          </p:cNvGraphicFramePr>
          <p:nvPr>
            <p:ph idx="1"/>
            <p:extLst>
              <p:ext uri="{D42A27DB-BD31-4B8C-83A1-F6EECF244321}">
                <p14:modId xmlns:p14="http://schemas.microsoft.com/office/powerpoint/2010/main" val="2730513150"/>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3654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DE3C5E6-1924-C897-29F9-CFFBBF6F7203}"/>
              </a:ext>
            </a:extLst>
          </p:cNvPr>
          <p:cNvSpPr>
            <a:spLocks noGrp="1"/>
          </p:cNvSpPr>
          <p:nvPr>
            <p:ph type="title"/>
          </p:nvPr>
        </p:nvSpPr>
        <p:spPr/>
        <p:txBody>
          <a:bodyPr>
            <a:normAutofit/>
          </a:bodyPr>
          <a:lstStyle/>
          <a:p>
            <a:pPr algn="ctr"/>
            <a:r>
              <a:rPr lang="en-US" sz="4800" dirty="0"/>
              <a:t>Elements of Financial Statements of NPO</a:t>
            </a:r>
          </a:p>
        </p:txBody>
      </p:sp>
      <p:sp>
        <p:nvSpPr>
          <p:cNvPr id="5" name="Text Placeholder 4">
            <a:extLst>
              <a:ext uri="{FF2B5EF4-FFF2-40B4-BE49-F238E27FC236}">
                <a16:creationId xmlns:a16="http://schemas.microsoft.com/office/drawing/2014/main" id="{01FCB07C-BA08-4B68-2E6A-610A5B60061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107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408C89-A7A9-6676-2622-45AE06C3D55C}"/>
              </a:ext>
            </a:extLst>
          </p:cNvPr>
          <p:cNvSpPr>
            <a:spLocks noGrp="1"/>
          </p:cNvSpPr>
          <p:nvPr>
            <p:ph type="title"/>
          </p:nvPr>
        </p:nvSpPr>
        <p:spPr/>
        <p:txBody>
          <a:bodyPr/>
          <a:lstStyle/>
          <a:p>
            <a:r>
              <a:rPr lang="en-US" dirty="0"/>
              <a:t>Financial Statements</a:t>
            </a:r>
          </a:p>
        </p:txBody>
      </p:sp>
      <p:sp>
        <p:nvSpPr>
          <p:cNvPr id="5" name="Content Placeholder 4">
            <a:extLst>
              <a:ext uri="{FF2B5EF4-FFF2-40B4-BE49-F238E27FC236}">
                <a16:creationId xmlns:a16="http://schemas.microsoft.com/office/drawing/2014/main" id="{5A0E2261-E3A9-049D-66CB-5703CE905300}"/>
              </a:ext>
            </a:extLst>
          </p:cNvPr>
          <p:cNvSpPr>
            <a:spLocks noGrp="1"/>
          </p:cNvSpPr>
          <p:nvPr>
            <p:ph idx="1"/>
          </p:nvPr>
        </p:nvSpPr>
        <p:spPr/>
        <p:txBody>
          <a:bodyPr/>
          <a:lstStyle/>
          <a:p>
            <a:r>
              <a:rPr lang="en-US" dirty="0"/>
              <a:t>Balance Sheet</a:t>
            </a:r>
          </a:p>
          <a:p>
            <a:r>
              <a:rPr lang="en-US" dirty="0"/>
              <a:t>Income and Expenditure account</a:t>
            </a:r>
          </a:p>
          <a:p>
            <a:r>
              <a:rPr lang="en-US" dirty="0"/>
              <a:t>Notes, other statements and explanatory material </a:t>
            </a:r>
          </a:p>
          <a:p>
            <a:pPr lvl="1"/>
            <a:r>
              <a:rPr lang="en-US" dirty="0"/>
              <a:t>being integral part of financial statements</a:t>
            </a:r>
          </a:p>
          <a:p>
            <a:pPr lvl="1"/>
            <a:r>
              <a:rPr lang="en-US" dirty="0"/>
              <a:t>Supplementary schedules</a:t>
            </a:r>
          </a:p>
        </p:txBody>
      </p:sp>
    </p:spTree>
    <p:extLst>
      <p:ext uri="{BB962C8B-B14F-4D97-AF65-F5344CB8AC3E}">
        <p14:creationId xmlns:p14="http://schemas.microsoft.com/office/powerpoint/2010/main" val="4183500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6E196-6F45-B0AA-0D0B-F9DB8027EB2D}"/>
              </a:ext>
            </a:extLst>
          </p:cNvPr>
          <p:cNvSpPr>
            <a:spLocks noGrp="1"/>
          </p:cNvSpPr>
          <p:nvPr>
            <p:ph type="title"/>
          </p:nvPr>
        </p:nvSpPr>
        <p:spPr/>
        <p:txBody>
          <a:bodyPr>
            <a:normAutofit/>
          </a:bodyPr>
          <a:lstStyle/>
          <a:p>
            <a:r>
              <a:rPr lang="en-US" sz="3200" dirty="0"/>
              <a:t>Formats prescribed by ASB ICAI applies to</a:t>
            </a:r>
          </a:p>
        </p:txBody>
      </p:sp>
      <p:sp>
        <p:nvSpPr>
          <p:cNvPr id="3" name="Content Placeholder 2">
            <a:extLst>
              <a:ext uri="{FF2B5EF4-FFF2-40B4-BE49-F238E27FC236}">
                <a16:creationId xmlns:a16="http://schemas.microsoft.com/office/drawing/2014/main" id="{97C31DD6-4C30-2578-13AF-EAAB23EC0757}"/>
              </a:ext>
            </a:extLst>
          </p:cNvPr>
          <p:cNvSpPr>
            <a:spLocks noGrp="1"/>
          </p:cNvSpPr>
          <p:nvPr>
            <p:ph idx="1"/>
          </p:nvPr>
        </p:nvSpPr>
        <p:spPr>
          <a:xfrm>
            <a:off x="628650" y="1844479"/>
            <a:ext cx="7886700" cy="4351338"/>
          </a:xfrm>
        </p:spPr>
        <p:style>
          <a:lnRef idx="2">
            <a:schemeClr val="accent1"/>
          </a:lnRef>
          <a:fillRef idx="1">
            <a:schemeClr val="lt1"/>
          </a:fillRef>
          <a:effectRef idx="0">
            <a:schemeClr val="accent1"/>
          </a:effectRef>
          <a:fontRef idx="minor">
            <a:schemeClr val="dk1"/>
          </a:fontRef>
        </p:style>
        <p:txBody>
          <a:bodyPr>
            <a:normAutofit lnSpcReduction="10000"/>
          </a:bodyPr>
          <a:lstStyle/>
          <a:p>
            <a:r>
              <a:rPr lang="en-US" dirty="0"/>
              <a:t>Non Corporate entities</a:t>
            </a:r>
          </a:p>
          <a:p>
            <a:r>
              <a:rPr lang="en-US" dirty="0"/>
              <a:t>LLPs</a:t>
            </a:r>
          </a:p>
          <a:p>
            <a:r>
              <a:rPr lang="en-US" dirty="0"/>
              <a:t>All professionals</a:t>
            </a:r>
          </a:p>
          <a:p>
            <a:r>
              <a:rPr lang="en-US" dirty="0"/>
              <a:t>Other stakeholders</a:t>
            </a:r>
          </a:p>
          <a:p>
            <a:pPr algn="just"/>
            <a:r>
              <a:rPr lang="en-US" dirty="0"/>
              <a:t>Effective Date</a:t>
            </a:r>
          </a:p>
          <a:p>
            <a:pPr lvl="1" algn="just"/>
            <a:r>
              <a:rPr lang="en-US" sz="2000" dirty="0"/>
              <a:t>Financial statements covering periods beginning on or after April 1, 2024</a:t>
            </a:r>
          </a:p>
          <a:p>
            <a:pPr algn="just"/>
            <a:r>
              <a:rPr lang="en-US" sz="2400" dirty="0"/>
              <a:t>Non compliance </a:t>
            </a:r>
          </a:p>
          <a:p>
            <a:pPr lvl="1" algn="just"/>
            <a:r>
              <a:rPr lang="en-US" sz="2000" i="1" dirty="0"/>
              <a:t>Second Schedule Part I - Clause(9) “ fails to invite attention to any material departure from GAAP</a:t>
            </a:r>
          </a:p>
          <a:p>
            <a:pPr lvl="1" algn="just"/>
            <a:r>
              <a:rPr lang="en-US" sz="2000" i="1" dirty="0"/>
              <a:t>Clause (7) “Gross negligence”</a:t>
            </a:r>
            <a:endParaRPr lang="en-US" i="1" dirty="0"/>
          </a:p>
        </p:txBody>
      </p:sp>
    </p:spTree>
    <p:extLst>
      <p:ext uri="{BB962C8B-B14F-4D97-AF65-F5344CB8AC3E}">
        <p14:creationId xmlns:p14="http://schemas.microsoft.com/office/powerpoint/2010/main" val="19472821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0358AC-4AE9-BE72-FEB9-675C6E251CC0}"/>
              </a:ext>
            </a:extLst>
          </p:cNvPr>
          <p:cNvSpPr>
            <a:spLocks noGrp="1"/>
          </p:cNvSpPr>
          <p:nvPr>
            <p:ph type="title"/>
          </p:nvPr>
        </p:nvSpPr>
        <p:spPr/>
        <p:txBody>
          <a:bodyPr/>
          <a:lstStyle/>
          <a:p>
            <a:r>
              <a:rPr lang="en-US" dirty="0"/>
              <a:t>Balance Sheet</a:t>
            </a:r>
          </a:p>
        </p:txBody>
      </p:sp>
      <p:sp>
        <p:nvSpPr>
          <p:cNvPr id="5" name="Text Placeholder 4">
            <a:extLst>
              <a:ext uri="{FF2B5EF4-FFF2-40B4-BE49-F238E27FC236}">
                <a16:creationId xmlns:a16="http://schemas.microsoft.com/office/drawing/2014/main" id="{16C4A3B8-B7C1-C603-6E2F-DA2FE1AE4595}"/>
              </a:ext>
            </a:extLst>
          </p:cNvPr>
          <p:cNvSpPr>
            <a:spLocks noGrp="1"/>
          </p:cNvSpPr>
          <p:nvPr>
            <p:ph type="body" idx="1"/>
          </p:nvPr>
        </p:nvSpPr>
        <p:spPr/>
        <p:txBody>
          <a:bodyPr/>
          <a:lstStyle/>
          <a:p>
            <a:r>
              <a:rPr lang="en-US" dirty="0"/>
              <a:t>Snapshot of Financial Position as on particular date</a:t>
            </a:r>
          </a:p>
          <a:p>
            <a:r>
              <a:rPr lang="en-US" dirty="0"/>
              <a:t>Resources and obligations – Assets, Liabilities, Funds</a:t>
            </a:r>
          </a:p>
        </p:txBody>
      </p:sp>
    </p:spTree>
    <p:extLst>
      <p:ext uri="{BB962C8B-B14F-4D97-AF65-F5344CB8AC3E}">
        <p14:creationId xmlns:p14="http://schemas.microsoft.com/office/powerpoint/2010/main" val="31685716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E5FE28-A1BA-8C9B-1B21-7A7955FBCE1D}"/>
              </a:ext>
            </a:extLst>
          </p:cNvPr>
          <p:cNvPicPr>
            <a:picLocks noChangeAspect="1"/>
          </p:cNvPicPr>
          <p:nvPr/>
        </p:nvPicPr>
        <p:blipFill>
          <a:blip r:embed="rId2"/>
          <a:stretch>
            <a:fillRect/>
          </a:stretch>
        </p:blipFill>
        <p:spPr>
          <a:xfrm>
            <a:off x="116617" y="749034"/>
            <a:ext cx="8910766" cy="5359932"/>
          </a:xfrm>
          <a:prstGeom prst="rect">
            <a:avLst/>
          </a:prstGeom>
        </p:spPr>
      </p:pic>
    </p:spTree>
    <p:extLst>
      <p:ext uri="{BB962C8B-B14F-4D97-AF65-F5344CB8AC3E}">
        <p14:creationId xmlns:p14="http://schemas.microsoft.com/office/powerpoint/2010/main" val="26663988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80A660-9708-09CD-9AD2-1402DEAE173A}"/>
              </a:ext>
            </a:extLst>
          </p:cNvPr>
          <p:cNvPicPr>
            <a:picLocks noChangeAspect="1"/>
          </p:cNvPicPr>
          <p:nvPr/>
        </p:nvPicPr>
        <p:blipFill>
          <a:blip r:embed="rId2"/>
          <a:stretch>
            <a:fillRect/>
          </a:stretch>
        </p:blipFill>
        <p:spPr>
          <a:xfrm>
            <a:off x="94267" y="643593"/>
            <a:ext cx="8754184" cy="5710073"/>
          </a:xfrm>
          <a:prstGeom prst="rect">
            <a:avLst/>
          </a:prstGeom>
        </p:spPr>
      </p:pic>
    </p:spTree>
    <p:extLst>
      <p:ext uri="{BB962C8B-B14F-4D97-AF65-F5344CB8AC3E}">
        <p14:creationId xmlns:p14="http://schemas.microsoft.com/office/powerpoint/2010/main" val="9695478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6FA86-3880-E60E-B1B3-389E56B01235}"/>
              </a:ext>
            </a:extLst>
          </p:cNvPr>
          <p:cNvSpPr>
            <a:spLocks noGrp="1"/>
          </p:cNvSpPr>
          <p:nvPr>
            <p:ph type="title"/>
          </p:nvPr>
        </p:nvSpPr>
        <p:spPr/>
        <p:txBody>
          <a:bodyPr/>
          <a:lstStyle/>
          <a:p>
            <a:r>
              <a:rPr lang="en-US" dirty="0"/>
              <a:t>Common points to take care</a:t>
            </a:r>
          </a:p>
        </p:txBody>
      </p:sp>
      <p:sp>
        <p:nvSpPr>
          <p:cNvPr id="3" name="Content Placeholder 2">
            <a:extLst>
              <a:ext uri="{FF2B5EF4-FFF2-40B4-BE49-F238E27FC236}">
                <a16:creationId xmlns:a16="http://schemas.microsoft.com/office/drawing/2014/main" id="{60BFE0CD-706C-3C42-DC05-33770DBB35F1}"/>
              </a:ext>
            </a:extLst>
          </p:cNvPr>
          <p:cNvSpPr>
            <a:spLocks noGrp="1"/>
          </p:cNvSpPr>
          <p:nvPr>
            <p:ph idx="1"/>
          </p:nvPr>
        </p:nvSpPr>
        <p:spPr/>
        <p:txBody>
          <a:bodyPr/>
          <a:lstStyle/>
          <a:p>
            <a:r>
              <a:rPr lang="en-US" dirty="0"/>
              <a:t>Assets and Liabilities not to be set off</a:t>
            </a:r>
          </a:p>
          <a:p>
            <a:pPr lvl="1"/>
            <a:r>
              <a:rPr lang="en-US" dirty="0"/>
              <a:t>Even if related to same project/program</a:t>
            </a:r>
          </a:p>
          <a:p>
            <a:pPr lvl="1"/>
            <a:r>
              <a:rPr lang="en-US" dirty="0"/>
              <a:t>Separate disclosure required for both</a:t>
            </a:r>
          </a:p>
          <a:p>
            <a:r>
              <a:rPr lang="en-US" dirty="0"/>
              <a:t>Movement, change and balance of various funds should be clearly disclosed</a:t>
            </a:r>
          </a:p>
          <a:p>
            <a:pPr marL="0" indent="0">
              <a:buNone/>
            </a:pPr>
            <a:endParaRPr lang="en-US" dirty="0"/>
          </a:p>
        </p:txBody>
      </p:sp>
    </p:spTree>
    <p:extLst>
      <p:ext uri="{BB962C8B-B14F-4D97-AF65-F5344CB8AC3E}">
        <p14:creationId xmlns:p14="http://schemas.microsoft.com/office/powerpoint/2010/main" val="32718991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B0768AF-1AEF-BF0D-6A61-0490CF97B5DE}"/>
              </a:ext>
            </a:extLst>
          </p:cNvPr>
          <p:cNvSpPr>
            <a:spLocks noGrp="1"/>
          </p:cNvSpPr>
          <p:nvPr>
            <p:ph type="title"/>
          </p:nvPr>
        </p:nvSpPr>
        <p:spPr>
          <a:xfrm>
            <a:off x="623888" y="917888"/>
            <a:ext cx="7886700" cy="2852737"/>
          </a:xfrm>
        </p:spPr>
        <p:txBody>
          <a:bodyPr>
            <a:normAutofit/>
          </a:bodyPr>
          <a:lstStyle/>
          <a:p>
            <a:pPr algn="ctr"/>
            <a:r>
              <a:rPr lang="en-US" sz="4400" dirty="0"/>
              <a:t>Income and Expenditure Account</a:t>
            </a:r>
          </a:p>
        </p:txBody>
      </p:sp>
      <p:graphicFrame>
        <p:nvGraphicFramePr>
          <p:cNvPr id="6" name="Diagram 5">
            <a:extLst>
              <a:ext uri="{FF2B5EF4-FFF2-40B4-BE49-F238E27FC236}">
                <a16:creationId xmlns:a16="http://schemas.microsoft.com/office/drawing/2014/main" id="{EFC5E63D-E6FD-43A6-40B4-16FE41B77F88}"/>
              </a:ext>
            </a:extLst>
          </p:cNvPr>
          <p:cNvGraphicFramePr/>
          <p:nvPr>
            <p:extLst>
              <p:ext uri="{D42A27DB-BD31-4B8C-83A1-F6EECF244321}">
                <p14:modId xmlns:p14="http://schemas.microsoft.com/office/powerpoint/2010/main" val="3051755835"/>
              </p:ext>
            </p:extLst>
          </p:nvPr>
        </p:nvGraphicFramePr>
        <p:xfrm>
          <a:off x="623888" y="4589464"/>
          <a:ext cx="7886700" cy="15001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08538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4AAE250-07BF-E47E-BB75-14600130BCB5}"/>
              </a:ext>
            </a:extLst>
          </p:cNvPr>
          <p:cNvPicPr>
            <a:picLocks noChangeAspect="1"/>
          </p:cNvPicPr>
          <p:nvPr/>
        </p:nvPicPr>
        <p:blipFill rotWithShape="1">
          <a:blip r:embed="rId2"/>
          <a:srcRect b="37457"/>
          <a:stretch/>
        </p:blipFill>
        <p:spPr>
          <a:xfrm>
            <a:off x="65987" y="547069"/>
            <a:ext cx="9049732" cy="6175510"/>
          </a:xfrm>
          <a:prstGeom prst="rect">
            <a:avLst/>
          </a:prstGeom>
        </p:spPr>
      </p:pic>
    </p:spTree>
    <p:extLst>
      <p:ext uri="{BB962C8B-B14F-4D97-AF65-F5344CB8AC3E}">
        <p14:creationId xmlns:p14="http://schemas.microsoft.com/office/powerpoint/2010/main" val="33973278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7CBDC6-DDF4-4286-3124-AEF4318B020D}"/>
              </a:ext>
            </a:extLst>
          </p:cNvPr>
          <p:cNvPicPr>
            <a:picLocks noChangeAspect="1"/>
          </p:cNvPicPr>
          <p:nvPr/>
        </p:nvPicPr>
        <p:blipFill>
          <a:blip r:embed="rId2"/>
          <a:stretch>
            <a:fillRect/>
          </a:stretch>
        </p:blipFill>
        <p:spPr>
          <a:xfrm>
            <a:off x="586779" y="917857"/>
            <a:ext cx="7539125" cy="4207062"/>
          </a:xfrm>
          <a:prstGeom prst="rect">
            <a:avLst/>
          </a:prstGeom>
        </p:spPr>
      </p:pic>
    </p:spTree>
    <p:extLst>
      <p:ext uri="{BB962C8B-B14F-4D97-AF65-F5344CB8AC3E}">
        <p14:creationId xmlns:p14="http://schemas.microsoft.com/office/powerpoint/2010/main" val="29460797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50FC8-3A29-6D0E-44B7-BA2211639A82}"/>
              </a:ext>
            </a:extLst>
          </p:cNvPr>
          <p:cNvSpPr>
            <a:spLocks noGrp="1"/>
          </p:cNvSpPr>
          <p:nvPr>
            <p:ph type="title"/>
          </p:nvPr>
        </p:nvSpPr>
        <p:spPr/>
        <p:txBody>
          <a:bodyPr/>
          <a:lstStyle/>
          <a:p>
            <a:r>
              <a:rPr lang="en-US" dirty="0"/>
              <a:t>Additional information</a:t>
            </a:r>
          </a:p>
        </p:txBody>
      </p:sp>
      <p:sp>
        <p:nvSpPr>
          <p:cNvPr id="3" name="Text Placeholder 2">
            <a:extLst>
              <a:ext uri="{FF2B5EF4-FFF2-40B4-BE49-F238E27FC236}">
                <a16:creationId xmlns:a16="http://schemas.microsoft.com/office/drawing/2014/main" id="{C05479BE-7F21-22F4-EE69-B9477E64454F}"/>
              </a:ext>
            </a:extLst>
          </p:cNvPr>
          <p:cNvSpPr>
            <a:spLocks noGrp="1"/>
          </p:cNvSpPr>
          <p:nvPr>
            <p:ph type="body" idx="1"/>
          </p:nvPr>
        </p:nvSpPr>
        <p:spPr/>
        <p:txBody>
          <a:bodyPr/>
          <a:lstStyle/>
          <a:p>
            <a:r>
              <a:rPr lang="en-US" dirty="0"/>
              <a:t>For compilation of information reportable in </a:t>
            </a:r>
          </a:p>
          <a:p>
            <a:r>
              <a:rPr lang="en-US" dirty="0"/>
              <a:t>Form 10B, FCRA Returns</a:t>
            </a:r>
          </a:p>
        </p:txBody>
      </p:sp>
    </p:spTree>
    <p:extLst>
      <p:ext uri="{BB962C8B-B14F-4D97-AF65-F5344CB8AC3E}">
        <p14:creationId xmlns:p14="http://schemas.microsoft.com/office/powerpoint/2010/main" val="25141255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32F829-FB8C-2C0D-4CCE-7CD3FFAC7621}"/>
              </a:ext>
            </a:extLst>
          </p:cNvPr>
          <p:cNvSpPr>
            <a:spLocks noGrp="1"/>
          </p:cNvSpPr>
          <p:nvPr>
            <p:ph type="title"/>
          </p:nvPr>
        </p:nvSpPr>
        <p:spPr/>
        <p:txBody>
          <a:bodyPr/>
          <a:lstStyle/>
          <a:p>
            <a:r>
              <a:rPr lang="en-US" dirty="0"/>
              <a:t>Separate schedules/disclosure</a:t>
            </a:r>
          </a:p>
        </p:txBody>
      </p:sp>
      <p:sp>
        <p:nvSpPr>
          <p:cNvPr id="5" name="Content Placeholder 4">
            <a:extLst>
              <a:ext uri="{FF2B5EF4-FFF2-40B4-BE49-F238E27FC236}">
                <a16:creationId xmlns:a16="http://schemas.microsoft.com/office/drawing/2014/main" id="{E26E9A5C-0EF1-B1D4-82CB-F5C93F4363BC}"/>
              </a:ext>
            </a:extLst>
          </p:cNvPr>
          <p:cNvSpPr>
            <a:spLocks noGrp="1"/>
          </p:cNvSpPr>
          <p:nvPr>
            <p:ph idx="1"/>
          </p:nvPr>
        </p:nvSpPr>
        <p:spPr/>
        <p:txBody>
          <a:bodyPr>
            <a:normAutofit lnSpcReduction="10000"/>
          </a:bodyPr>
          <a:lstStyle/>
          <a:p>
            <a:r>
              <a:rPr lang="en-US" dirty="0"/>
              <a:t>Foreign contribution received and paid</a:t>
            </a:r>
          </a:p>
          <a:p>
            <a:r>
              <a:rPr lang="en-US" dirty="0"/>
              <a:t>Income applied outside India</a:t>
            </a:r>
          </a:p>
          <a:p>
            <a:r>
              <a:rPr lang="en-US" dirty="0"/>
              <a:t>Transaction with Related parties</a:t>
            </a:r>
          </a:p>
          <a:p>
            <a:pPr lvl="1"/>
            <a:r>
              <a:rPr lang="en-US" dirty="0"/>
              <a:t>Donors contribution over Rs.50,000 and transactions with them, if any</a:t>
            </a:r>
          </a:p>
          <a:p>
            <a:r>
              <a:rPr lang="en-US" dirty="0"/>
              <a:t>Vendors over 50 Lakhs payments</a:t>
            </a:r>
          </a:p>
          <a:p>
            <a:r>
              <a:rPr lang="en-US" dirty="0"/>
              <a:t>Object wise bifurcation of application</a:t>
            </a:r>
          </a:p>
          <a:p>
            <a:pPr lvl="1"/>
            <a:r>
              <a:rPr lang="en-US" sz="2000" dirty="0"/>
              <a:t>Relief to poor, Education, Medical Relief, GPU, etc.</a:t>
            </a:r>
          </a:p>
          <a:p>
            <a:r>
              <a:rPr lang="en-US" dirty="0"/>
              <a:t>Incidental object wise revenue and expenses</a:t>
            </a:r>
          </a:p>
          <a:p>
            <a:r>
              <a:rPr lang="en-US" dirty="0"/>
              <a:t>TDS Compliances </a:t>
            </a:r>
          </a:p>
        </p:txBody>
      </p:sp>
    </p:spTree>
    <p:extLst>
      <p:ext uri="{BB962C8B-B14F-4D97-AF65-F5344CB8AC3E}">
        <p14:creationId xmlns:p14="http://schemas.microsoft.com/office/powerpoint/2010/main" val="41248197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60EAA-A5A3-7683-9C03-B3768457F792}"/>
              </a:ext>
            </a:extLst>
          </p:cNvPr>
          <p:cNvSpPr>
            <a:spLocks noGrp="1"/>
          </p:cNvSpPr>
          <p:nvPr>
            <p:ph type="title"/>
          </p:nvPr>
        </p:nvSpPr>
        <p:spPr/>
        <p:txBody>
          <a:bodyPr/>
          <a:lstStyle/>
          <a:p>
            <a:r>
              <a:rPr lang="en-US" dirty="0"/>
              <a:t>Separate schedules/disclosure</a:t>
            </a:r>
          </a:p>
        </p:txBody>
      </p:sp>
      <p:sp>
        <p:nvSpPr>
          <p:cNvPr id="3" name="Content Placeholder 2">
            <a:extLst>
              <a:ext uri="{FF2B5EF4-FFF2-40B4-BE49-F238E27FC236}">
                <a16:creationId xmlns:a16="http://schemas.microsoft.com/office/drawing/2014/main" id="{98FCB8C9-1910-D749-9A1C-992F746646C9}"/>
              </a:ext>
            </a:extLst>
          </p:cNvPr>
          <p:cNvSpPr>
            <a:spLocks noGrp="1"/>
          </p:cNvSpPr>
          <p:nvPr>
            <p:ph idx="1"/>
          </p:nvPr>
        </p:nvSpPr>
        <p:spPr/>
        <p:txBody>
          <a:bodyPr>
            <a:normAutofit/>
          </a:bodyPr>
          <a:lstStyle/>
          <a:p>
            <a:r>
              <a:rPr lang="en-US" dirty="0"/>
              <a:t>Cash </a:t>
            </a:r>
          </a:p>
          <a:p>
            <a:pPr lvl="1"/>
            <a:r>
              <a:rPr lang="en-US" dirty="0"/>
              <a:t>receipt over Rs.2000</a:t>
            </a:r>
          </a:p>
          <a:p>
            <a:pPr lvl="1"/>
            <a:r>
              <a:rPr lang="en-US" dirty="0"/>
              <a:t>Expenses over Rs.10000</a:t>
            </a:r>
          </a:p>
          <a:p>
            <a:r>
              <a:rPr lang="en-US" dirty="0"/>
              <a:t>Anonymous donations (5% limit)</a:t>
            </a:r>
          </a:p>
          <a:p>
            <a:r>
              <a:rPr lang="en-US" dirty="0"/>
              <a:t>Capital expenditure not claimed as Application </a:t>
            </a:r>
          </a:p>
          <a:p>
            <a:pPr lvl="1"/>
            <a:r>
              <a:rPr lang="en-US" dirty="0"/>
              <a:t>(Eligible for Depreciation)</a:t>
            </a:r>
          </a:p>
          <a:p>
            <a:r>
              <a:rPr lang="en-US" dirty="0"/>
              <a:t>Outstanding creditors and Provisions</a:t>
            </a:r>
          </a:p>
          <a:p>
            <a:pPr lvl="1"/>
            <a:r>
              <a:rPr lang="en-US" dirty="0"/>
              <a:t>Not allowable as expenditure</a:t>
            </a:r>
          </a:p>
        </p:txBody>
      </p:sp>
    </p:spTree>
    <p:extLst>
      <p:ext uri="{BB962C8B-B14F-4D97-AF65-F5344CB8AC3E}">
        <p14:creationId xmlns:p14="http://schemas.microsoft.com/office/powerpoint/2010/main" val="1566883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CF48A-76DB-3341-E540-65AE5064EF56}"/>
              </a:ext>
            </a:extLst>
          </p:cNvPr>
          <p:cNvSpPr>
            <a:spLocks noGrp="1"/>
          </p:cNvSpPr>
          <p:nvPr>
            <p:ph type="title"/>
          </p:nvPr>
        </p:nvSpPr>
        <p:spPr/>
        <p:txBody>
          <a:bodyPr>
            <a:normAutofit/>
          </a:bodyPr>
          <a:lstStyle/>
          <a:p>
            <a:r>
              <a:rPr lang="en-US" sz="3200" dirty="0"/>
              <a:t>Applicable Accounting Standards</a:t>
            </a:r>
          </a:p>
        </p:txBody>
      </p:sp>
      <p:sp>
        <p:nvSpPr>
          <p:cNvPr id="3" name="Content Placeholder 2">
            <a:extLst>
              <a:ext uri="{FF2B5EF4-FFF2-40B4-BE49-F238E27FC236}">
                <a16:creationId xmlns:a16="http://schemas.microsoft.com/office/drawing/2014/main" id="{28F8318C-45C0-11EA-2592-0345EA676941}"/>
              </a:ext>
            </a:extLst>
          </p:cNvPr>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r>
              <a:rPr lang="en-US" dirty="0"/>
              <a:t>Exemption from some standards to MSME</a:t>
            </a:r>
          </a:p>
          <a:p>
            <a:r>
              <a:rPr lang="en-US" dirty="0"/>
              <a:t>Level I, II, III and IV for application</a:t>
            </a:r>
          </a:p>
          <a:p>
            <a:pPr lvl="1" algn="just"/>
            <a:r>
              <a:rPr lang="en-US" sz="2000" dirty="0"/>
              <a:t>In June 2022, ASB has issued the Technical Guide on Financial Statements of Non-corporate Entities to deal with applicability of Accounting Standards to the non-corporate entities and recommending formats of the financial statements for the Non-Corporate entities</a:t>
            </a:r>
          </a:p>
          <a:p>
            <a:pPr algn="just"/>
            <a:r>
              <a:rPr lang="en-US" dirty="0"/>
              <a:t>Exemptions to MSME</a:t>
            </a:r>
            <a:r>
              <a:rPr lang="en-US" sz="2400" dirty="0"/>
              <a:t>	</a:t>
            </a:r>
          </a:p>
        </p:txBody>
      </p:sp>
    </p:spTree>
    <p:extLst>
      <p:ext uri="{BB962C8B-B14F-4D97-AF65-F5344CB8AC3E}">
        <p14:creationId xmlns:p14="http://schemas.microsoft.com/office/powerpoint/2010/main" val="10088318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307B5-12C7-6749-AE70-3BB37D09D2F7}"/>
              </a:ext>
            </a:extLst>
          </p:cNvPr>
          <p:cNvSpPr>
            <a:spLocks noGrp="1"/>
          </p:cNvSpPr>
          <p:nvPr>
            <p:ph type="title"/>
          </p:nvPr>
        </p:nvSpPr>
        <p:spPr/>
        <p:txBody>
          <a:bodyPr/>
          <a:lstStyle/>
          <a:p>
            <a:r>
              <a:rPr lang="en-US" dirty="0"/>
              <a:t>Separate schedules/disclosure</a:t>
            </a:r>
          </a:p>
        </p:txBody>
      </p:sp>
      <p:sp>
        <p:nvSpPr>
          <p:cNvPr id="3" name="Content Placeholder 2">
            <a:extLst>
              <a:ext uri="{FF2B5EF4-FFF2-40B4-BE49-F238E27FC236}">
                <a16:creationId xmlns:a16="http://schemas.microsoft.com/office/drawing/2014/main" id="{574BB726-3A0D-7062-AC32-517ABEEA37FA}"/>
              </a:ext>
            </a:extLst>
          </p:cNvPr>
          <p:cNvSpPr>
            <a:spLocks noGrp="1"/>
          </p:cNvSpPr>
          <p:nvPr>
            <p:ph idx="1"/>
          </p:nvPr>
        </p:nvSpPr>
        <p:spPr/>
        <p:txBody>
          <a:bodyPr>
            <a:normAutofit fontScale="92500" lnSpcReduction="20000"/>
          </a:bodyPr>
          <a:lstStyle/>
          <a:p>
            <a:r>
              <a:rPr lang="en-US" dirty="0"/>
              <a:t>Assets sold and New asset purchased</a:t>
            </a:r>
          </a:p>
          <a:p>
            <a:pPr lvl="1"/>
            <a:r>
              <a:rPr lang="en-US" dirty="0"/>
              <a:t>Capital gain purposes (Cl.36 of Form 10B)</a:t>
            </a:r>
          </a:p>
          <a:p>
            <a:r>
              <a:rPr lang="en-US" dirty="0"/>
              <a:t>Source of Application</a:t>
            </a:r>
          </a:p>
          <a:p>
            <a:pPr lvl="1"/>
            <a:r>
              <a:rPr lang="en-US" dirty="0"/>
              <a:t>Loan/Corpus, Accumulation, General Funds</a:t>
            </a:r>
          </a:p>
          <a:p>
            <a:r>
              <a:rPr lang="en-US" dirty="0"/>
              <a:t>Corpus/ Loans after 01.04.21</a:t>
            </a:r>
          </a:p>
          <a:p>
            <a:pPr lvl="1"/>
            <a:r>
              <a:rPr lang="en-US" dirty="0"/>
              <a:t>Repayment considered as application</a:t>
            </a:r>
          </a:p>
          <a:p>
            <a:r>
              <a:rPr lang="en-US" dirty="0"/>
              <a:t>Investment</a:t>
            </a:r>
          </a:p>
          <a:p>
            <a:pPr lvl="1"/>
            <a:r>
              <a:rPr lang="en-US" dirty="0"/>
              <a:t>Permissible mode u/s 11(5)</a:t>
            </a:r>
          </a:p>
          <a:p>
            <a:pPr lvl="1"/>
            <a:r>
              <a:rPr lang="en-US" dirty="0"/>
              <a:t>Non permissible modes</a:t>
            </a:r>
          </a:p>
          <a:p>
            <a:r>
              <a:rPr lang="en-US" dirty="0"/>
              <a:t>Donation to other NPO’s</a:t>
            </a:r>
          </a:p>
          <a:p>
            <a:pPr lvl="1"/>
            <a:r>
              <a:rPr lang="en-US" dirty="0"/>
              <a:t>Registered with similar object</a:t>
            </a:r>
          </a:p>
          <a:p>
            <a:pPr lvl="1"/>
            <a:r>
              <a:rPr lang="en-US" dirty="0"/>
              <a:t>Others</a:t>
            </a:r>
          </a:p>
        </p:txBody>
      </p:sp>
    </p:spTree>
    <p:extLst>
      <p:ext uri="{BB962C8B-B14F-4D97-AF65-F5344CB8AC3E}">
        <p14:creationId xmlns:p14="http://schemas.microsoft.com/office/powerpoint/2010/main" val="11500734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1295400" y="1066800"/>
          <a:ext cx="6629400" cy="3629024"/>
        </p:xfrm>
        <a:graphic>
          <a:graphicData uri="http://schemas.openxmlformats.org/drawingml/2006/table">
            <a:tbl>
              <a:tblPr>
                <a:tableStyleId>{5C22544A-7EE6-4342-B048-85BDC9FD1C3A}</a:tableStyleId>
              </a:tblPr>
              <a:tblGrid>
                <a:gridCol w="2303436">
                  <a:extLst>
                    <a:ext uri="{9D8B030D-6E8A-4147-A177-3AD203B41FA5}">
                      <a16:colId xmlns:a16="http://schemas.microsoft.com/office/drawing/2014/main" val="20000"/>
                    </a:ext>
                  </a:extLst>
                </a:gridCol>
                <a:gridCol w="1011264">
                  <a:extLst>
                    <a:ext uri="{9D8B030D-6E8A-4147-A177-3AD203B41FA5}">
                      <a16:colId xmlns:a16="http://schemas.microsoft.com/office/drawing/2014/main" val="20001"/>
                    </a:ext>
                  </a:extLst>
                </a:gridCol>
                <a:gridCol w="2303436">
                  <a:extLst>
                    <a:ext uri="{9D8B030D-6E8A-4147-A177-3AD203B41FA5}">
                      <a16:colId xmlns:a16="http://schemas.microsoft.com/office/drawing/2014/main" val="20002"/>
                    </a:ext>
                  </a:extLst>
                </a:gridCol>
                <a:gridCol w="1011264">
                  <a:extLst>
                    <a:ext uri="{9D8B030D-6E8A-4147-A177-3AD203B41FA5}">
                      <a16:colId xmlns:a16="http://schemas.microsoft.com/office/drawing/2014/main" val="20003"/>
                    </a:ext>
                  </a:extLst>
                </a:gridCol>
              </a:tblGrid>
              <a:tr h="259216">
                <a:tc gridSpan="4">
                  <a:txBody>
                    <a:bodyPr/>
                    <a:lstStyle/>
                    <a:p>
                      <a:pPr algn="ctr" fontAlgn="b"/>
                      <a:r>
                        <a:rPr lang="en-GB" sz="1100" b="1" u="none" strike="noStrike" dirty="0">
                          <a:effectLst/>
                        </a:rPr>
                        <a:t>Balance Sheet of XYZ Trust</a:t>
                      </a:r>
                      <a:endParaRPr lang="en-GB" sz="1100" b="1" i="0" u="none" strike="noStrike" dirty="0">
                        <a:solidFill>
                          <a:srgbClr val="000000"/>
                        </a:solidFill>
                        <a:effectLst/>
                        <a:latin typeface="Verdana"/>
                      </a:endParaRPr>
                    </a:p>
                  </a:txBody>
                  <a:tcPr marL="9525" marR="9525" marT="9525" marB="0" anchor="b">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59216">
                <a:tc>
                  <a:txBody>
                    <a:bodyPr/>
                    <a:lstStyle/>
                    <a:p>
                      <a:pPr algn="l" fontAlgn="b"/>
                      <a:endParaRPr lang="en-GB" sz="1100" b="0" i="0" u="none" strike="noStrike" dirty="0">
                        <a:solidFill>
                          <a:srgbClr val="000000"/>
                        </a:solidFill>
                        <a:effectLst/>
                        <a:latin typeface="Verdana"/>
                      </a:endParaRPr>
                    </a:p>
                  </a:txBody>
                  <a:tcPr marL="9525" marR="9525" marT="9525" marB="0" anchor="b">
                    <a:noFill/>
                  </a:tcPr>
                </a:tc>
                <a:tc>
                  <a:txBody>
                    <a:bodyPr/>
                    <a:lstStyle/>
                    <a:p>
                      <a:pPr algn="l" fontAlgn="b"/>
                      <a:endParaRPr lang="en-GB" sz="1100" b="0" i="0" u="none" strike="noStrike" dirty="0">
                        <a:solidFill>
                          <a:srgbClr val="000000"/>
                        </a:solidFill>
                        <a:effectLst/>
                        <a:latin typeface="Verdana"/>
                      </a:endParaRPr>
                    </a:p>
                  </a:txBody>
                  <a:tcPr marL="9525" marR="9525" marT="9525" marB="0" anchor="b">
                    <a:noFill/>
                  </a:tcPr>
                </a:tc>
                <a:tc>
                  <a:txBody>
                    <a:bodyPr/>
                    <a:lstStyle/>
                    <a:p>
                      <a:pPr algn="l" fontAlgn="b"/>
                      <a:endParaRPr lang="en-GB" sz="1100" b="0" i="0" u="none" strike="noStrike" dirty="0">
                        <a:solidFill>
                          <a:srgbClr val="000000"/>
                        </a:solidFill>
                        <a:effectLst/>
                        <a:latin typeface="Verdana"/>
                      </a:endParaRPr>
                    </a:p>
                  </a:txBody>
                  <a:tcPr marL="9525" marR="9525" marT="9525" marB="0" anchor="b">
                    <a:noFill/>
                  </a:tcPr>
                </a:tc>
                <a:tc>
                  <a:txBody>
                    <a:bodyPr/>
                    <a:lstStyle/>
                    <a:p>
                      <a:pPr algn="l" fontAlgn="b"/>
                      <a:endParaRPr lang="en-GB" sz="1100" b="0" i="0" u="none" strike="noStrike" dirty="0">
                        <a:solidFill>
                          <a:srgbClr val="000000"/>
                        </a:solidFill>
                        <a:effectLst/>
                        <a:latin typeface="Verdana"/>
                      </a:endParaRPr>
                    </a:p>
                  </a:txBody>
                  <a:tcPr marL="9525" marR="9525" marT="9525" marB="0" anchor="b">
                    <a:noFill/>
                  </a:tcPr>
                </a:tc>
                <a:extLst>
                  <a:ext uri="{0D108BD9-81ED-4DB2-BD59-A6C34878D82A}">
                    <a16:rowId xmlns:a16="http://schemas.microsoft.com/office/drawing/2014/main" val="10001"/>
                  </a:ext>
                </a:extLst>
              </a:tr>
              <a:tr h="259216">
                <a:tc>
                  <a:txBody>
                    <a:bodyPr/>
                    <a:lstStyle/>
                    <a:p>
                      <a:pPr algn="ctr" fontAlgn="b"/>
                      <a:r>
                        <a:rPr lang="en-GB" sz="1100" b="1" u="none" strike="noStrike" dirty="0">
                          <a:effectLst/>
                        </a:rPr>
                        <a:t>Liabilities</a:t>
                      </a:r>
                      <a:endParaRPr lang="en-GB" sz="1100" b="1" i="0" u="none" strike="noStrike" dirty="0">
                        <a:solidFill>
                          <a:srgbClr val="000000"/>
                        </a:solidFill>
                        <a:effectLst/>
                        <a:latin typeface="Verdana"/>
                      </a:endParaRPr>
                    </a:p>
                  </a:txBody>
                  <a:tcPr marL="9525" marR="9525" marT="9525" marB="0" anchor="b">
                    <a:solidFill>
                      <a:srgbClr val="CCFFCC"/>
                    </a:solidFill>
                  </a:tcPr>
                </a:tc>
                <a:tc>
                  <a:txBody>
                    <a:bodyPr/>
                    <a:lstStyle/>
                    <a:p>
                      <a:pPr algn="ctr" fontAlgn="b"/>
                      <a:r>
                        <a:rPr lang="en-GB" sz="1100" b="1" u="none" strike="noStrike" dirty="0">
                          <a:effectLst/>
                        </a:rPr>
                        <a:t>Amount</a:t>
                      </a:r>
                      <a:endParaRPr lang="en-GB" sz="1100" b="1" i="0" u="none" strike="noStrike" dirty="0">
                        <a:solidFill>
                          <a:srgbClr val="000000"/>
                        </a:solidFill>
                        <a:effectLst/>
                        <a:latin typeface="Verdana"/>
                      </a:endParaRPr>
                    </a:p>
                  </a:txBody>
                  <a:tcPr marL="9525" marR="9525" marT="9525" marB="0" anchor="b">
                    <a:solidFill>
                      <a:srgbClr val="CCFFCC"/>
                    </a:solidFill>
                  </a:tcPr>
                </a:tc>
                <a:tc>
                  <a:txBody>
                    <a:bodyPr/>
                    <a:lstStyle/>
                    <a:p>
                      <a:pPr algn="ctr" fontAlgn="b"/>
                      <a:r>
                        <a:rPr lang="en-GB" sz="1100" b="1" u="none" strike="noStrike" dirty="0">
                          <a:effectLst/>
                        </a:rPr>
                        <a:t>Assets</a:t>
                      </a:r>
                      <a:endParaRPr lang="en-GB" sz="1100" b="1" i="0" u="none" strike="noStrike" dirty="0">
                        <a:solidFill>
                          <a:srgbClr val="000000"/>
                        </a:solidFill>
                        <a:effectLst/>
                        <a:latin typeface="Verdana"/>
                      </a:endParaRPr>
                    </a:p>
                  </a:txBody>
                  <a:tcPr marL="9525" marR="9525" marT="9525" marB="0" anchor="b">
                    <a:solidFill>
                      <a:srgbClr val="CCFFCC"/>
                    </a:solidFill>
                  </a:tcPr>
                </a:tc>
                <a:tc>
                  <a:txBody>
                    <a:bodyPr/>
                    <a:lstStyle/>
                    <a:p>
                      <a:pPr algn="ctr" fontAlgn="b"/>
                      <a:r>
                        <a:rPr lang="en-GB" sz="1100" b="1" u="none" strike="noStrike" dirty="0">
                          <a:effectLst/>
                        </a:rPr>
                        <a:t>Amount</a:t>
                      </a:r>
                      <a:endParaRPr lang="en-GB" sz="1100" b="1" i="0" u="none" strike="noStrike" dirty="0">
                        <a:solidFill>
                          <a:srgbClr val="000000"/>
                        </a:solidFill>
                        <a:effectLst/>
                        <a:latin typeface="Verdana"/>
                      </a:endParaRPr>
                    </a:p>
                  </a:txBody>
                  <a:tcPr marL="9525" marR="9525" marT="9525" marB="0" anchor="b">
                    <a:solidFill>
                      <a:srgbClr val="CCFFCC"/>
                    </a:solidFill>
                  </a:tcPr>
                </a:tc>
                <a:extLst>
                  <a:ext uri="{0D108BD9-81ED-4DB2-BD59-A6C34878D82A}">
                    <a16:rowId xmlns:a16="http://schemas.microsoft.com/office/drawing/2014/main" val="10002"/>
                  </a:ext>
                </a:extLst>
              </a:tr>
              <a:tr h="259216">
                <a:tc>
                  <a:txBody>
                    <a:bodyPr/>
                    <a:lstStyle/>
                    <a:p>
                      <a:pPr algn="l" fontAlgn="b"/>
                      <a:r>
                        <a:rPr lang="en-GB" sz="1100" u="none" strike="noStrike" dirty="0">
                          <a:effectLst/>
                        </a:rPr>
                        <a:t> </a:t>
                      </a:r>
                      <a:endParaRPr lang="en-GB" sz="1100" b="0" i="0" u="none" strike="noStrike" dirty="0">
                        <a:solidFill>
                          <a:srgbClr val="000000"/>
                        </a:solidFill>
                        <a:effectLst/>
                        <a:latin typeface="Verdana"/>
                      </a:endParaRPr>
                    </a:p>
                  </a:txBody>
                  <a:tcPr marL="9525" marR="9525" marT="9525" marB="0" anchor="b">
                    <a:noFill/>
                  </a:tcPr>
                </a:tc>
                <a:tc>
                  <a:txBody>
                    <a:bodyPr/>
                    <a:lstStyle/>
                    <a:p>
                      <a:pPr algn="l" fontAlgn="b"/>
                      <a:r>
                        <a:rPr lang="en-GB" sz="1100" u="none" strike="noStrike" dirty="0">
                          <a:effectLst/>
                        </a:rPr>
                        <a:t> </a:t>
                      </a:r>
                      <a:endParaRPr lang="en-GB" sz="1100" b="0" i="0" u="none" strike="noStrike" dirty="0">
                        <a:solidFill>
                          <a:srgbClr val="000000"/>
                        </a:solidFill>
                        <a:effectLst/>
                        <a:latin typeface="Verdana"/>
                      </a:endParaRPr>
                    </a:p>
                  </a:txBody>
                  <a:tcPr marL="9525" marR="9525" marT="9525" marB="0" anchor="b">
                    <a:noFill/>
                  </a:tcPr>
                </a:tc>
                <a:tc>
                  <a:txBody>
                    <a:bodyPr/>
                    <a:lstStyle/>
                    <a:p>
                      <a:pPr algn="l" fontAlgn="b"/>
                      <a:r>
                        <a:rPr lang="en-GB" sz="1100" u="none" strike="noStrike" dirty="0">
                          <a:effectLst/>
                        </a:rPr>
                        <a:t> </a:t>
                      </a:r>
                      <a:endParaRPr lang="en-GB" sz="1100" b="0" i="0" u="none" strike="noStrike" dirty="0">
                        <a:solidFill>
                          <a:srgbClr val="000000"/>
                        </a:solidFill>
                        <a:effectLst/>
                        <a:latin typeface="Verdana"/>
                      </a:endParaRPr>
                    </a:p>
                  </a:txBody>
                  <a:tcPr marL="9525" marR="9525" marT="9525" marB="0" anchor="b">
                    <a:noFill/>
                  </a:tcPr>
                </a:tc>
                <a:tc>
                  <a:txBody>
                    <a:bodyPr/>
                    <a:lstStyle/>
                    <a:p>
                      <a:pPr algn="l" fontAlgn="b"/>
                      <a:r>
                        <a:rPr lang="en-GB" sz="1100" u="none" strike="noStrike">
                          <a:effectLst/>
                        </a:rPr>
                        <a:t> </a:t>
                      </a:r>
                      <a:endParaRPr lang="en-GB" sz="1100" b="0" i="0" u="none" strike="noStrike">
                        <a:solidFill>
                          <a:srgbClr val="000000"/>
                        </a:solidFill>
                        <a:effectLst/>
                        <a:latin typeface="Verdana"/>
                      </a:endParaRPr>
                    </a:p>
                  </a:txBody>
                  <a:tcPr marL="9525" marR="9525" marT="9525" marB="0" anchor="b">
                    <a:noFill/>
                  </a:tcPr>
                </a:tc>
                <a:extLst>
                  <a:ext uri="{0D108BD9-81ED-4DB2-BD59-A6C34878D82A}">
                    <a16:rowId xmlns:a16="http://schemas.microsoft.com/office/drawing/2014/main" val="10003"/>
                  </a:ext>
                </a:extLst>
              </a:tr>
              <a:tr h="259216">
                <a:tc>
                  <a:txBody>
                    <a:bodyPr/>
                    <a:lstStyle/>
                    <a:p>
                      <a:pPr algn="l" fontAlgn="b"/>
                      <a:r>
                        <a:rPr lang="en-GB" sz="1100" b="1" u="none" strike="noStrike" dirty="0">
                          <a:effectLst/>
                        </a:rPr>
                        <a:t>Corpus Fund</a:t>
                      </a:r>
                      <a:endParaRPr lang="en-GB" sz="1100" b="1" i="0" u="none" strike="noStrike" dirty="0">
                        <a:solidFill>
                          <a:srgbClr val="000000"/>
                        </a:solidFill>
                        <a:effectLst/>
                        <a:latin typeface="Verdana"/>
                      </a:endParaRPr>
                    </a:p>
                  </a:txBody>
                  <a:tcPr marL="9525" marR="9525" marT="9525" marB="0" anchor="b">
                    <a:noFill/>
                  </a:tcPr>
                </a:tc>
                <a:tc>
                  <a:txBody>
                    <a:bodyPr/>
                    <a:lstStyle/>
                    <a:p>
                      <a:pPr algn="ctr" fontAlgn="b"/>
                      <a:r>
                        <a:rPr lang="en-GB" sz="1100" u="none" strike="noStrike">
                          <a:effectLst/>
                        </a:rPr>
                        <a:t>xx</a:t>
                      </a:r>
                      <a:endParaRPr lang="en-GB" sz="1100" b="0" i="0" u="none" strike="noStrike">
                        <a:solidFill>
                          <a:srgbClr val="000000"/>
                        </a:solidFill>
                        <a:effectLst/>
                        <a:latin typeface="Verdana"/>
                      </a:endParaRPr>
                    </a:p>
                  </a:txBody>
                  <a:tcPr marL="9525" marR="9525" marT="9525" marB="0" anchor="b">
                    <a:noFill/>
                  </a:tcPr>
                </a:tc>
                <a:tc>
                  <a:txBody>
                    <a:bodyPr/>
                    <a:lstStyle/>
                    <a:p>
                      <a:pPr algn="l" fontAlgn="b"/>
                      <a:r>
                        <a:rPr lang="en-GB" sz="1100" b="1" u="none" strike="noStrike" dirty="0">
                          <a:effectLst/>
                        </a:rPr>
                        <a:t>Fixed Assets</a:t>
                      </a:r>
                      <a:endParaRPr lang="en-GB" sz="1100" b="1" i="0" u="none" strike="noStrike" dirty="0">
                        <a:solidFill>
                          <a:srgbClr val="000000"/>
                        </a:solidFill>
                        <a:effectLst/>
                        <a:latin typeface="Verdana"/>
                      </a:endParaRPr>
                    </a:p>
                  </a:txBody>
                  <a:tcPr marL="9525" marR="9525" marT="9525" marB="0" anchor="b">
                    <a:noFill/>
                  </a:tcPr>
                </a:tc>
                <a:tc>
                  <a:txBody>
                    <a:bodyPr/>
                    <a:lstStyle/>
                    <a:p>
                      <a:pPr algn="ctr" fontAlgn="b"/>
                      <a:r>
                        <a:rPr lang="en-GB" sz="1100" u="none" strike="noStrike">
                          <a:effectLst/>
                        </a:rPr>
                        <a:t>xx</a:t>
                      </a:r>
                      <a:endParaRPr lang="en-GB" sz="1100" b="0" i="0" u="none" strike="noStrike">
                        <a:solidFill>
                          <a:srgbClr val="000000"/>
                        </a:solidFill>
                        <a:effectLst/>
                        <a:latin typeface="Verdana"/>
                      </a:endParaRPr>
                    </a:p>
                  </a:txBody>
                  <a:tcPr marL="9525" marR="9525" marT="9525" marB="0" anchor="b">
                    <a:noFill/>
                  </a:tcPr>
                </a:tc>
                <a:extLst>
                  <a:ext uri="{0D108BD9-81ED-4DB2-BD59-A6C34878D82A}">
                    <a16:rowId xmlns:a16="http://schemas.microsoft.com/office/drawing/2014/main" val="10004"/>
                  </a:ext>
                </a:extLst>
              </a:tr>
              <a:tr h="259216">
                <a:tc>
                  <a:txBody>
                    <a:bodyPr/>
                    <a:lstStyle/>
                    <a:p>
                      <a:pPr algn="l" fontAlgn="b"/>
                      <a:r>
                        <a:rPr lang="en-GB" sz="1100" u="none" strike="noStrike" dirty="0">
                          <a:effectLst/>
                        </a:rPr>
                        <a:t>Building Fund</a:t>
                      </a:r>
                      <a:endParaRPr lang="en-GB" sz="1100" b="0" i="0" u="none" strike="noStrike" dirty="0">
                        <a:solidFill>
                          <a:srgbClr val="000000"/>
                        </a:solidFill>
                        <a:effectLst/>
                        <a:latin typeface="Verdana"/>
                      </a:endParaRPr>
                    </a:p>
                  </a:txBody>
                  <a:tcPr marL="171450" marR="9525" marT="9525" marB="0" anchor="b">
                    <a:noFill/>
                  </a:tcPr>
                </a:tc>
                <a:tc>
                  <a:txBody>
                    <a:bodyPr/>
                    <a:lstStyle/>
                    <a:p>
                      <a:pPr algn="ctr" fontAlgn="b"/>
                      <a:r>
                        <a:rPr lang="en-GB" sz="1100" u="none" strike="noStrike" dirty="0">
                          <a:effectLst/>
                        </a:rPr>
                        <a:t>10</a:t>
                      </a:r>
                      <a:endParaRPr lang="en-GB" sz="1100" b="0" i="0" u="none" strike="noStrike" dirty="0">
                        <a:solidFill>
                          <a:srgbClr val="000000"/>
                        </a:solidFill>
                        <a:effectLst/>
                        <a:latin typeface="Verdana"/>
                      </a:endParaRPr>
                    </a:p>
                  </a:txBody>
                  <a:tcPr marL="9525" marR="9525" marT="9525" marB="0" anchor="b">
                    <a:noFill/>
                  </a:tcPr>
                </a:tc>
                <a:tc>
                  <a:txBody>
                    <a:bodyPr/>
                    <a:lstStyle/>
                    <a:p>
                      <a:pPr algn="l" fontAlgn="b"/>
                      <a:r>
                        <a:rPr lang="en-GB" sz="1100" u="none" strike="noStrike" dirty="0">
                          <a:effectLst/>
                        </a:rPr>
                        <a:t>New Building</a:t>
                      </a:r>
                      <a:endParaRPr lang="en-GB" sz="1100" b="0" i="0" u="none" strike="noStrike" dirty="0">
                        <a:solidFill>
                          <a:srgbClr val="000000"/>
                        </a:solidFill>
                        <a:effectLst/>
                        <a:latin typeface="Verdana"/>
                      </a:endParaRPr>
                    </a:p>
                  </a:txBody>
                  <a:tcPr marL="171450" marR="9525" marT="9525" marB="0" anchor="b">
                    <a:noFill/>
                  </a:tcPr>
                </a:tc>
                <a:tc>
                  <a:txBody>
                    <a:bodyPr/>
                    <a:lstStyle/>
                    <a:p>
                      <a:pPr algn="ctr" fontAlgn="b"/>
                      <a:r>
                        <a:rPr lang="en-GB" sz="1100" u="none" strike="noStrike">
                          <a:effectLst/>
                        </a:rPr>
                        <a:t>10</a:t>
                      </a:r>
                      <a:endParaRPr lang="en-GB" sz="1100" b="0" i="0" u="none" strike="noStrike">
                        <a:solidFill>
                          <a:srgbClr val="000000"/>
                        </a:solidFill>
                        <a:effectLst/>
                        <a:latin typeface="Verdana"/>
                      </a:endParaRPr>
                    </a:p>
                  </a:txBody>
                  <a:tcPr marL="9525" marR="9525" marT="9525" marB="0" anchor="b">
                    <a:noFill/>
                  </a:tcPr>
                </a:tc>
                <a:extLst>
                  <a:ext uri="{0D108BD9-81ED-4DB2-BD59-A6C34878D82A}">
                    <a16:rowId xmlns:a16="http://schemas.microsoft.com/office/drawing/2014/main" val="10005"/>
                  </a:ext>
                </a:extLst>
              </a:tr>
              <a:tr h="259216">
                <a:tc>
                  <a:txBody>
                    <a:bodyPr/>
                    <a:lstStyle/>
                    <a:p>
                      <a:pPr algn="l" fontAlgn="b"/>
                      <a:r>
                        <a:rPr lang="en-GB" sz="1100" u="none" strike="noStrike">
                          <a:effectLst/>
                        </a:rPr>
                        <a:t>Construction</a:t>
                      </a:r>
                      <a:endParaRPr lang="en-GB" sz="1100" b="0" i="0" u="none" strike="noStrike">
                        <a:solidFill>
                          <a:srgbClr val="000000"/>
                        </a:solidFill>
                        <a:effectLst/>
                        <a:latin typeface="Verdana"/>
                      </a:endParaRPr>
                    </a:p>
                  </a:txBody>
                  <a:tcPr marL="171450" marR="9525" marT="9525" marB="0" anchor="b">
                    <a:noFill/>
                  </a:tcPr>
                </a:tc>
                <a:tc>
                  <a:txBody>
                    <a:bodyPr/>
                    <a:lstStyle/>
                    <a:p>
                      <a:pPr algn="ctr" fontAlgn="b"/>
                      <a:r>
                        <a:rPr lang="en-GB" sz="1100" u="none" strike="noStrike" dirty="0">
                          <a:effectLst/>
                        </a:rPr>
                        <a:t>40</a:t>
                      </a:r>
                      <a:endParaRPr lang="en-GB" sz="1100" b="0" i="0" u="none" strike="noStrike" dirty="0">
                        <a:solidFill>
                          <a:srgbClr val="000000"/>
                        </a:solidFill>
                        <a:effectLst/>
                        <a:latin typeface="Verdana"/>
                      </a:endParaRPr>
                    </a:p>
                  </a:txBody>
                  <a:tcPr marL="9525" marR="9525" marT="9525" marB="0" anchor="b">
                    <a:noFill/>
                  </a:tcPr>
                </a:tc>
                <a:tc>
                  <a:txBody>
                    <a:bodyPr/>
                    <a:lstStyle/>
                    <a:p>
                      <a:pPr algn="l" fontAlgn="b"/>
                      <a:r>
                        <a:rPr lang="en-GB" sz="1100" u="none" strike="noStrike" dirty="0">
                          <a:effectLst/>
                        </a:rPr>
                        <a:t>Construction in progress</a:t>
                      </a:r>
                      <a:endParaRPr lang="en-GB" sz="1100" b="0" i="0" u="none" strike="noStrike" dirty="0">
                        <a:solidFill>
                          <a:srgbClr val="000000"/>
                        </a:solidFill>
                        <a:effectLst/>
                        <a:latin typeface="Verdana"/>
                      </a:endParaRPr>
                    </a:p>
                  </a:txBody>
                  <a:tcPr marL="171450" marR="9525" marT="9525" marB="0" anchor="b">
                    <a:noFill/>
                  </a:tcPr>
                </a:tc>
                <a:tc>
                  <a:txBody>
                    <a:bodyPr/>
                    <a:lstStyle/>
                    <a:p>
                      <a:pPr algn="ctr" fontAlgn="b"/>
                      <a:r>
                        <a:rPr lang="en-GB" sz="1100" u="none" strike="noStrike">
                          <a:effectLst/>
                        </a:rPr>
                        <a:t>20</a:t>
                      </a:r>
                      <a:endParaRPr lang="en-GB" sz="1100" b="0" i="0" u="none" strike="noStrike">
                        <a:solidFill>
                          <a:srgbClr val="000000"/>
                        </a:solidFill>
                        <a:effectLst/>
                        <a:latin typeface="Verdana"/>
                      </a:endParaRPr>
                    </a:p>
                  </a:txBody>
                  <a:tcPr marL="9525" marR="9525" marT="9525" marB="0" anchor="b">
                    <a:noFill/>
                  </a:tcPr>
                </a:tc>
                <a:extLst>
                  <a:ext uri="{0D108BD9-81ED-4DB2-BD59-A6C34878D82A}">
                    <a16:rowId xmlns:a16="http://schemas.microsoft.com/office/drawing/2014/main" val="10006"/>
                  </a:ext>
                </a:extLst>
              </a:tr>
              <a:tr h="259216">
                <a:tc>
                  <a:txBody>
                    <a:bodyPr/>
                    <a:lstStyle/>
                    <a:p>
                      <a:pPr algn="l" fontAlgn="b"/>
                      <a:r>
                        <a:rPr lang="en-GB" sz="1100" u="none" strike="noStrike">
                          <a:effectLst/>
                        </a:rPr>
                        <a:t> </a:t>
                      </a:r>
                      <a:endParaRPr lang="en-GB" sz="1100" b="0" i="0" u="none" strike="noStrike">
                        <a:solidFill>
                          <a:srgbClr val="000000"/>
                        </a:solidFill>
                        <a:effectLst/>
                        <a:latin typeface="Verdana"/>
                      </a:endParaRPr>
                    </a:p>
                  </a:txBody>
                  <a:tcPr marL="9525" marR="9525" marT="9525" marB="0" anchor="b">
                    <a:noFill/>
                  </a:tcPr>
                </a:tc>
                <a:tc>
                  <a:txBody>
                    <a:bodyPr/>
                    <a:lstStyle/>
                    <a:p>
                      <a:pPr algn="ctr" fontAlgn="b"/>
                      <a:r>
                        <a:rPr lang="en-GB" sz="1100" u="none" strike="noStrike">
                          <a:effectLst/>
                        </a:rPr>
                        <a:t> </a:t>
                      </a:r>
                      <a:endParaRPr lang="en-GB" sz="1100" b="0" i="0" u="none" strike="noStrike">
                        <a:solidFill>
                          <a:srgbClr val="000000"/>
                        </a:solidFill>
                        <a:effectLst/>
                        <a:latin typeface="Verdana"/>
                      </a:endParaRPr>
                    </a:p>
                  </a:txBody>
                  <a:tcPr marL="9525" marR="9525" marT="9525" marB="0" anchor="b">
                    <a:noFill/>
                  </a:tcPr>
                </a:tc>
                <a:tc>
                  <a:txBody>
                    <a:bodyPr/>
                    <a:lstStyle/>
                    <a:p>
                      <a:pPr algn="l" fontAlgn="b"/>
                      <a:r>
                        <a:rPr lang="en-GB" sz="1100" u="none" strike="noStrike" dirty="0">
                          <a:effectLst/>
                        </a:rPr>
                        <a:t> </a:t>
                      </a:r>
                      <a:endParaRPr lang="en-GB" sz="1100" b="0" i="0" u="none" strike="noStrike" dirty="0">
                        <a:solidFill>
                          <a:srgbClr val="000000"/>
                        </a:solidFill>
                        <a:effectLst/>
                        <a:latin typeface="Verdana"/>
                      </a:endParaRPr>
                    </a:p>
                  </a:txBody>
                  <a:tcPr marL="9525" marR="9525" marT="9525" marB="0" anchor="b">
                    <a:noFill/>
                  </a:tcPr>
                </a:tc>
                <a:tc>
                  <a:txBody>
                    <a:bodyPr/>
                    <a:lstStyle/>
                    <a:p>
                      <a:pPr algn="ctr" fontAlgn="b"/>
                      <a:r>
                        <a:rPr lang="en-GB" sz="1100" u="none" strike="noStrike">
                          <a:effectLst/>
                        </a:rPr>
                        <a:t> </a:t>
                      </a:r>
                      <a:endParaRPr lang="en-GB" sz="1100" b="0" i="0" u="none" strike="noStrike">
                        <a:solidFill>
                          <a:srgbClr val="000000"/>
                        </a:solidFill>
                        <a:effectLst/>
                        <a:latin typeface="Verdana"/>
                      </a:endParaRPr>
                    </a:p>
                  </a:txBody>
                  <a:tcPr marL="9525" marR="9525" marT="9525" marB="0" anchor="b">
                    <a:noFill/>
                  </a:tcPr>
                </a:tc>
                <a:extLst>
                  <a:ext uri="{0D108BD9-81ED-4DB2-BD59-A6C34878D82A}">
                    <a16:rowId xmlns:a16="http://schemas.microsoft.com/office/drawing/2014/main" val="10007"/>
                  </a:ext>
                </a:extLst>
              </a:tr>
              <a:tr h="259216">
                <a:tc>
                  <a:txBody>
                    <a:bodyPr/>
                    <a:lstStyle/>
                    <a:p>
                      <a:pPr algn="l" fontAlgn="b"/>
                      <a:r>
                        <a:rPr lang="en-GB" sz="1100" u="none" strike="noStrike">
                          <a:effectLst/>
                        </a:rPr>
                        <a:t>General Reserve</a:t>
                      </a:r>
                      <a:endParaRPr lang="en-GB" sz="1100" b="0" i="0" u="none" strike="noStrike">
                        <a:solidFill>
                          <a:srgbClr val="000000"/>
                        </a:solidFill>
                        <a:effectLst/>
                        <a:latin typeface="Verdana"/>
                      </a:endParaRPr>
                    </a:p>
                  </a:txBody>
                  <a:tcPr marL="9525" marR="9525" marT="9525" marB="0" anchor="b">
                    <a:noFill/>
                  </a:tcPr>
                </a:tc>
                <a:tc>
                  <a:txBody>
                    <a:bodyPr/>
                    <a:lstStyle/>
                    <a:p>
                      <a:pPr algn="ctr" fontAlgn="b"/>
                      <a:r>
                        <a:rPr lang="en-GB" sz="1100" u="none" strike="noStrike">
                          <a:effectLst/>
                        </a:rPr>
                        <a:t>xx</a:t>
                      </a:r>
                      <a:endParaRPr lang="en-GB" sz="1100" b="0" i="0" u="none" strike="noStrike">
                        <a:solidFill>
                          <a:srgbClr val="000000"/>
                        </a:solidFill>
                        <a:effectLst/>
                        <a:latin typeface="Verdana"/>
                      </a:endParaRPr>
                    </a:p>
                  </a:txBody>
                  <a:tcPr marL="9525" marR="9525" marT="9525" marB="0" anchor="b">
                    <a:noFill/>
                  </a:tcPr>
                </a:tc>
                <a:tc>
                  <a:txBody>
                    <a:bodyPr/>
                    <a:lstStyle/>
                    <a:p>
                      <a:pPr algn="l" fontAlgn="b"/>
                      <a:r>
                        <a:rPr lang="en-GB" sz="1100" u="none" strike="noStrike" dirty="0">
                          <a:effectLst/>
                        </a:rPr>
                        <a:t>Current Assets</a:t>
                      </a:r>
                      <a:endParaRPr lang="en-GB" sz="1100" b="0" i="0" u="none" strike="noStrike" dirty="0">
                        <a:solidFill>
                          <a:srgbClr val="000000"/>
                        </a:solidFill>
                        <a:effectLst/>
                        <a:latin typeface="Verdana"/>
                      </a:endParaRPr>
                    </a:p>
                  </a:txBody>
                  <a:tcPr marL="9525" marR="9525" marT="9525" marB="0" anchor="b">
                    <a:noFill/>
                  </a:tcPr>
                </a:tc>
                <a:tc>
                  <a:txBody>
                    <a:bodyPr/>
                    <a:lstStyle/>
                    <a:p>
                      <a:pPr algn="ctr" fontAlgn="b"/>
                      <a:r>
                        <a:rPr lang="en-GB" sz="1100" u="none" strike="noStrike">
                          <a:effectLst/>
                        </a:rPr>
                        <a:t>xx</a:t>
                      </a:r>
                      <a:endParaRPr lang="en-GB" sz="1100" b="0" i="0" u="none" strike="noStrike">
                        <a:solidFill>
                          <a:srgbClr val="000000"/>
                        </a:solidFill>
                        <a:effectLst/>
                        <a:latin typeface="Verdana"/>
                      </a:endParaRPr>
                    </a:p>
                  </a:txBody>
                  <a:tcPr marL="9525" marR="9525" marT="9525" marB="0" anchor="b">
                    <a:noFill/>
                  </a:tcPr>
                </a:tc>
                <a:extLst>
                  <a:ext uri="{0D108BD9-81ED-4DB2-BD59-A6C34878D82A}">
                    <a16:rowId xmlns:a16="http://schemas.microsoft.com/office/drawing/2014/main" val="10008"/>
                  </a:ext>
                </a:extLst>
              </a:tr>
              <a:tr h="259216">
                <a:tc>
                  <a:txBody>
                    <a:bodyPr/>
                    <a:lstStyle/>
                    <a:p>
                      <a:pPr algn="l" fontAlgn="b"/>
                      <a:r>
                        <a:rPr lang="en-GB" sz="1100" u="none" strike="noStrike">
                          <a:effectLst/>
                        </a:rPr>
                        <a:t> </a:t>
                      </a:r>
                      <a:endParaRPr lang="en-GB" sz="1100" b="0" i="0" u="none" strike="noStrike">
                        <a:solidFill>
                          <a:srgbClr val="000000"/>
                        </a:solidFill>
                        <a:effectLst/>
                        <a:latin typeface="Verdana"/>
                      </a:endParaRPr>
                    </a:p>
                  </a:txBody>
                  <a:tcPr marL="9525" marR="9525" marT="9525" marB="0" anchor="b">
                    <a:noFill/>
                  </a:tcPr>
                </a:tc>
                <a:tc>
                  <a:txBody>
                    <a:bodyPr/>
                    <a:lstStyle/>
                    <a:p>
                      <a:pPr algn="ctr" fontAlgn="b"/>
                      <a:r>
                        <a:rPr lang="en-GB" sz="1100" u="none" strike="noStrike">
                          <a:effectLst/>
                        </a:rPr>
                        <a:t> </a:t>
                      </a:r>
                      <a:endParaRPr lang="en-GB" sz="1100" b="0" i="0" u="none" strike="noStrike">
                        <a:solidFill>
                          <a:srgbClr val="000000"/>
                        </a:solidFill>
                        <a:effectLst/>
                        <a:latin typeface="Verdana"/>
                      </a:endParaRPr>
                    </a:p>
                  </a:txBody>
                  <a:tcPr marL="9525" marR="9525" marT="9525" marB="0" anchor="b">
                    <a:noFill/>
                  </a:tcPr>
                </a:tc>
                <a:tc>
                  <a:txBody>
                    <a:bodyPr/>
                    <a:lstStyle/>
                    <a:p>
                      <a:pPr algn="l" fontAlgn="b"/>
                      <a:r>
                        <a:rPr lang="en-GB" sz="1100" u="none" strike="noStrike" dirty="0">
                          <a:effectLst/>
                        </a:rPr>
                        <a:t> </a:t>
                      </a:r>
                      <a:endParaRPr lang="en-GB" sz="1100" b="0" i="0" u="none" strike="noStrike" dirty="0">
                        <a:solidFill>
                          <a:srgbClr val="000000"/>
                        </a:solidFill>
                        <a:effectLst/>
                        <a:latin typeface="Verdana"/>
                      </a:endParaRPr>
                    </a:p>
                  </a:txBody>
                  <a:tcPr marL="9525" marR="9525" marT="9525" marB="0" anchor="b">
                    <a:noFill/>
                  </a:tcPr>
                </a:tc>
                <a:tc>
                  <a:txBody>
                    <a:bodyPr/>
                    <a:lstStyle/>
                    <a:p>
                      <a:pPr algn="ctr" fontAlgn="b"/>
                      <a:r>
                        <a:rPr lang="en-GB" sz="1100" u="none" strike="noStrike" dirty="0">
                          <a:effectLst/>
                        </a:rPr>
                        <a:t> </a:t>
                      </a:r>
                      <a:endParaRPr lang="en-GB" sz="1100" b="0" i="0" u="none" strike="noStrike" dirty="0">
                        <a:solidFill>
                          <a:srgbClr val="000000"/>
                        </a:solidFill>
                        <a:effectLst/>
                        <a:latin typeface="Verdana"/>
                      </a:endParaRPr>
                    </a:p>
                  </a:txBody>
                  <a:tcPr marL="9525" marR="9525" marT="9525" marB="0" anchor="b">
                    <a:noFill/>
                  </a:tcPr>
                </a:tc>
                <a:extLst>
                  <a:ext uri="{0D108BD9-81ED-4DB2-BD59-A6C34878D82A}">
                    <a16:rowId xmlns:a16="http://schemas.microsoft.com/office/drawing/2014/main" val="10009"/>
                  </a:ext>
                </a:extLst>
              </a:tr>
              <a:tr h="259216">
                <a:tc>
                  <a:txBody>
                    <a:bodyPr/>
                    <a:lstStyle/>
                    <a:p>
                      <a:pPr algn="l" fontAlgn="b"/>
                      <a:r>
                        <a:rPr lang="en-GB" sz="1100" u="none" strike="noStrike">
                          <a:effectLst/>
                        </a:rPr>
                        <a:t>Mahaprasad Fund</a:t>
                      </a:r>
                      <a:endParaRPr lang="en-GB" sz="1100" b="0" i="0" u="none" strike="noStrike">
                        <a:solidFill>
                          <a:srgbClr val="000000"/>
                        </a:solidFill>
                        <a:effectLst/>
                        <a:latin typeface="Verdana"/>
                      </a:endParaRPr>
                    </a:p>
                  </a:txBody>
                  <a:tcPr marL="9525" marR="9525" marT="9525" marB="0" anchor="b">
                    <a:noFill/>
                  </a:tcPr>
                </a:tc>
                <a:tc>
                  <a:txBody>
                    <a:bodyPr/>
                    <a:lstStyle/>
                    <a:p>
                      <a:pPr algn="ctr" fontAlgn="b"/>
                      <a:r>
                        <a:rPr lang="en-GB" sz="1100" u="none" strike="noStrike">
                          <a:effectLst/>
                        </a:rPr>
                        <a:t>xx</a:t>
                      </a:r>
                      <a:endParaRPr lang="en-GB" sz="1100" b="0" i="0" u="none" strike="noStrike">
                        <a:solidFill>
                          <a:srgbClr val="000000"/>
                        </a:solidFill>
                        <a:effectLst/>
                        <a:latin typeface="Verdana"/>
                      </a:endParaRPr>
                    </a:p>
                  </a:txBody>
                  <a:tcPr marL="9525" marR="9525" marT="9525" marB="0" anchor="b">
                    <a:noFill/>
                  </a:tcPr>
                </a:tc>
                <a:tc>
                  <a:txBody>
                    <a:bodyPr/>
                    <a:lstStyle/>
                    <a:p>
                      <a:pPr algn="l" fontAlgn="b"/>
                      <a:r>
                        <a:rPr lang="en-GB" sz="1100" u="none" strike="noStrike" dirty="0">
                          <a:effectLst/>
                        </a:rPr>
                        <a:t> </a:t>
                      </a:r>
                      <a:endParaRPr lang="en-GB" sz="1100" b="0" i="0" u="none" strike="noStrike" dirty="0">
                        <a:solidFill>
                          <a:srgbClr val="000000"/>
                        </a:solidFill>
                        <a:effectLst/>
                        <a:latin typeface="Verdana"/>
                      </a:endParaRPr>
                    </a:p>
                  </a:txBody>
                  <a:tcPr marL="9525" marR="9525" marT="9525" marB="0" anchor="b">
                    <a:noFill/>
                  </a:tcPr>
                </a:tc>
                <a:tc>
                  <a:txBody>
                    <a:bodyPr/>
                    <a:lstStyle/>
                    <a:p>
                      <a:pPr algn="ctr" fontAlgn="b"/>
                      <a:r>
                        <a:rPr lang="en-GB" sz="1100" u="none" strike="noStrike" dirty="0">
                          <a:effectLst/>
                        </a:rPr>
                        <a:t> </a:t>
                      </a:r>
                      <a:endParaRPr lang="en-GB" sz="1100" b="0" i="0" u="none" strike="noStrike" dirty="0">
                        <a:solidFill>
                          <a:srgbClr val="000000"/>
                        </a:solidFill>
                        <a:effectLst/>
                        <a:latin typeface="Verdana"/>
                      </a:endParaRPr>
                    </a:p>
                  </a:txBody>
                  <a:tcPr marL="9525" marR="9525" marT="9525" marB="0" anchor="b">
                    <a:noFill/>
                  </a:tcPr>
                </a:tc>
                <a:extLst>
                  <a:ext uri="{0D108BD9-81ED-4DB2-BD59-A6C34878D82A}">
                    <a16:rowId xmlns:a16="http://schemas.microsoft.com/office/drawing/2014/main" val="10010"/>
                  </a:ext>
                </a:extLst>
              </a:tr>
              <a:tr h="259216">
                <a:tc>
                  <a:txBody>
                    <a:bodyPr/>
                    <a:lstStyle/>
                    <a:p>
                      <a:pPr algn="l" fontAlgn="b"/>
                      <a:r>
                        <a:rPr lang="en-GB" sz="1100" u="none" strike="noStrike">
                          <a:effectLst/>
                        </a:rPr>
                        <a:t> </a:t>
                      </a:r>
                      <a:endParaRPr lang="en-GB" sz="1100" b="0" i="0" u="none" strike="noStrike">
                        <a:solidFill>
                          <a:srgbClr val="000000"/>
                        </a:solidFill>
                        <a:effectLst/>
                        <a:latin typeface="Verdana"/>
                      </a:endParaRPr>
                    </a:p>
                  </a:txBody>
                  <a:tcPr marL="9525" marR="9525" marT="9525" marB="0" anchor="b">
                    <a:noFill/>
                  </a:tcPr>
                </a:tc>
                <a:tc>
                  <a:txBody>
                    <a:bodyPr/>
                    <a:lstStyle/>
                    <a:p>
                      <a:pPr algn="ctr" fontAlgn="b"/>
                      <a:r>
                        <a:rPr lang="en-GB" sz="1100" u="none" strike="noStrike">
                          <a:effectLst/>
                        </a:rPr>
                        <a:t> </a:t>
                      </a:r>
                      <a:endParaRPr lang="en-GB" sz="1100" b="0" i="0" u="none" strike="noStrike">
                        <a:solidFill>
                          <a:srgbClr val="000000"/>
                        </a:solidFill>
                        <a:effectLst/>
                        <a:latin typeface="Verdana"/>
                      </a:endParaRPr>
                    </a:p>
                  </a:txBody>
                  <a:tcPr marL="9525" marR="9525" marT="9525" marB="0" anchor="b">
                    <a:noFill/>
                  </a:tcPr>
                </a:tc>
                <a:tc>
                  <a:txBody>
                    <a:bodyPr/>
                    <a:lstStyle/>
                    <a:p>
                      <a:pPr algn="l" fontAlgn="b"/>
                      <a:r>
                        <a:rPr lang="en-GB" sz="1100" u="none" strike="noStrike">
                          <a:effectLst/>
                        </a:rPr>
                        <a:t> </a:t>
                      </a:r>
                      <a:endParaRPr lang="en-GB" sz="1100" b="0" i="0" u="none" strike="noStrike">
                        <a:solidFill>
                          <a:srgbClr val="000000"/>
                        </a:solidFill>
                        <a:effectLst/>
                        <a:latin typeface="Verdana"/>
                      </a:endParaRPr>
                    </a:p>
                  </a:txBody>
                  <a:tcPr marL="9525" marR="9525" marT="9525" marB="0" anchor="b">
                    <a:noFill/>
                  </a:tcPr>
                </a:tc>
                <a:tc>
                  <a:txBody>
                    <a:bodyPr/>
                    <a:lstStyle/>
                    <a:p>
                      <a:pPr algn="ctr" fontAlgn="b"/>
                      <a:r>
                        <a:rPr lang="en-GB" sz="1100" u="none" strike="noStrike" dirty="0">
                          <a:effectLst/>
                        </a:rPr>
                        <a:t> </a:t>
                      </a:r>
                      <a:endParaRPr lang="en-GB" sz="1100" b="0" i="0" u="none" strike="noStrike" dirty="0">
                        <a:solidFill>
                          <a:srgbClr val="000000"/>
                        </a:solidFill>
                        <a:effectLst/>
                        <a:latin typeface="Verdana"/>
                      </a:endParaRPr>
                    </a:p>
                  </a:txBody>
                  <a:tcPr marL="9525" marR="9525" marT="9525" marB="0" anchor="b">
                    <a:noFill/>
                  </a:tcPr>
                </a:tc>
                <a:extLst>
                  <a:ext uri="{0D108BD9-81ED-4DB2-BD59-A6C34878D82A}">
                    <a16:rowId xmlns:a16="http://schemas.microsoft.com/office/drawing/2014/main" val="10011"/>
                  </a:ext>
                </a:extLst>
              </a:tr>
              <a:tr h="259216">
                <a:tc>
                  <a:txBody>
                    <a:bodyPr/>
                    <a:lstStyle/>
                    <a:p>
                      <a:pPr algn="l" fontAlgn="b"/>
                      <a:r>
                        <a:rPr lang="en-GB" sz="1100" u="none" strike="noStrike">
                          <a:effectLst/>
                        </a:rPr>
                        <a:t>Akhand Abhishek fund</a:t>
                      </a:r>
                      <a:endParaRPr lang="en-GB" sz="1100" b="0" i="0" u="none" strike="noStrike">
                        <a:solidFill>
                          <a:srgbClr val="000000"/>
                        </a:solidFill>
                        <a:effectLst/>
                        <a:latin typeface="Verdana"/>
                      </a:endParaRPr>
                    </a:p>
                  </a:txBody>
                  <a:tcPr marL="9525" marR="9525" marT="9525" marB="0" anchor="b">
                    <a:noFill/>
                  </a:tcPr>
                </a:tc>
                <a:tc>
                  <a:txBody>
                    <a:bodyPr/>
                    <a:lstStyle/>
                    <a:p>
                      <a:pPr algn="ctr" fontAlgn="b"/>
                      <a:r>
                        <a:rPr lang="en-GB" sz="1100" u="none" strike="noStrike">
                          <a:effectLst/>
                        </a:rPr>
                        <a:t>xx</a:t>
                      </a:r>
                      <a:endParaRPr lang="en-GB" sz="1100" b="0" i="0" u="none" strike="noStrike">
                        <a:solidFill>
                          <a:srgbClr val="000000"/>
                        </a:solidFill>
                        <a:effectLst/>
                        <a:latin typeface="Verdana"/>
                      </a:endParaRPr>
                    </a:p>
                  </a:txBody>
                  <a:tcPr marL="9525" marR="9525" marT="9525" marB="0" anchor="b">
                    <a:noFill/>
                  </a:tcPr>
                </a:tc>
                <a:tc>
                  <a:txBody>
                    <a:bodyPr/>
                    <a:lstStyle/>
                    <a:p>
                      <a:pPr algn="l" fontAlgn="b"/>
                      <a:r>
                        <a:rPr lang="en-GB" sz="1100" u="none" strike="noStrike">
                          <a:effectLst/>
                        </a:rPr>
                        <a:t> </a:t>
                      </a:r>
                      <a:endParaRPr lang="en-GB" sz="1100" b="0" i="0" u="none" strike="noStrike">
                        <a:solidFill>
                          <a:srgbClr val="000000"/>
                        </a:solidFill>
                        <a:effectLst/>
                        <a:latin typeface="Verdana"/>
                      </a:endParaRPr>
                    </a:p>
                  </a:txBody>
                  <a:tcPr marL="9525" marR="9525" marT="9525" marB="0" anchor="b">
                    <a:noFill/>
                  </a:tcPr>
                </a:tc>
                <a:tc>
                  <a:txBody>
                    <a:bodyPr/>
                    <a:lstStyle/>
                    <a:p>
                      <a:pPr algn="ctr" fontAlgn="b"/>
                      <a:r>
                        <a:rPr lang="en-GB" sz="1100" u="none" strike="noStrike" dirty="0">
                          <a:effectLst/>
                        </a:rPr>
                        <a:t> </a:t>
                      </a:r>
                      <a:endParaRPr lang="en-GB" sz="1100" b="0" i="0" u="none" strike="noStrike" dirty="0">
                        <a:solidFill>
                          <a:srgbClr val="000000"/>
                        </a:solidFill>
                        <a:effectLst/>
                        <a:latin typeface="Verdana"/>
                      </a:endParaRPr>
                    </a:p>
                  </a:txBody>
                  <a:tcPr marL="9525" marR="9525" marT="9525" marB="0" anchor="b">
                    <a:noFill/>
                  </a:tcPr>
                </a:tc>
                <a:extLst>
                  <a:ext uri="{0D108BD9-81ED-4DB2-BD59-A6C34878D82A}">
                    <a16:rowId xmlns:a16="http://schemas.microsoft.com/office/drawing/2014/main" val="10012"/>
                  </a:ext>
                </a:extLst>
              </a:tr>
              <a:tr h="259216">
                <a:tc>
                  <a:txBody>
                    <a:bodyPr/>
                    <a:lstStyle/>
                    <a:p>
                      <a:pPr algn="ctr" fontAlgn="b"/>
                      <a:r>
                        <a:rPr lang="en-GB" sz="1100" b="1" u="none" strike="noStrike" dirty="0">
                          <a:effectLst/>
                        </a:rPr>
                        <a:t>Total</a:t>
                      </a:r>
                      <a:endParaRPr lang="en-GB" sz="1100" b="1" i="0" u="none" strike="noStrike" dirty="0">
                        <a:solidFill>
                          <a:srgbClr val="000000"/>
                        </a:solidFill>
                        <a:effectLst/>
                        <a:latin typeface="Verdana"/>
                      </a:endParaRPr>
                    </a:p>
                  </a:txBody>
                  <a:tcPr marL="9525" marR="9525" marT="9525" marB="0" anchor="b">
                    <a:solidFill>
                      <a:srgbClr val="CCFFCC"/>
                    </a:solidFill>
                  </a:tcPr>
                </a:tc>
                <a:tc>
                  <a:txBody>
                    <a:bodyPr/>
                    <a:lstStyle/>
                    <a:p>
                      <a:pPr algn="ctr" fontAlgn="b"/>
                      <a:r>
                        <a:rPr lang="en-GB" sz="1100" b="1" u="none" strike="noStrike" dirty="0">
                          <a:effectLst/>
                        </a:rPr>
                        <a:t>xx</a:t>
                      </a:r>
                      <a:endParaRPr lang="en-GB" sz="1100" b="1" i="0" u="none" strike="noStrike" dirty="0">
                        <a:solidFill>
                          <a:srgbClr val="000000"/>
                        </a:solidFill>
                        <a:effectLst/>
                        <a:latin typeface="Verdana"/>
                      </a:endParaRPr>
                    </a:p>
                  </a:txBody>
                  <a:tcPr marL="9525" marR="9525" marT="9525" marB="0" anchor="b">
                    <a:solidFill>
                      <a:srgbClr val="CCFFCC"/>
                    </a:solidFill>
                  </a:tcPr>
                </a:tc>
                <a:tc>
                  <a:txBody>
                    <a:bodyPr/>
                    <a:lstStyle/>
                    <a:p>
                      <a:pPr algn="ctr" fontAlgn="b"/>
                      <a:r>
                        <a:rPr lang="en-GB" sz="1100" b="1" u="none" strike="noStrike" dirty="0">
                          <a:effectLst/>
                        </a:rPr>
                        <a:t>Total</a:t>
                      </a:r>
                      <a:endParaRPr lang="en-GB" sz="1100" b="1" i="0" u="none" strike="noStrike" dirty="0">
                        <a:solidFill>
                          <a:srgbClr val="000000"/>
                        </a:solidFill>
                        <a:effectLst/>
                        <a:latin typeface="Verdana"/>
                      </a:endParaRPr>
                    </a:p>
                  </a:txBody>
                  <a:tcPr marL="9525" marR="9525" marT="9525" marB="0" anchor="b">
                    <a:solidFill>
                      <a:srgbClr val="CCFFCC"/>
                    </a:solidFill>
                  </a:tcPr>
                </a:tc>
                <a:tc>
                  <a:txBody>
                    <a:bodyPr/>
                    <a:lstStyle/>
                    <a:p>
                      <a:pPr algn="ctr" fontAlgn="b"/>
                      <a:r>
                        <a:rPr lang="en-GB" sz="1100" b="1" u="none" strike="noStrike" dirty="0">
                          <a:effectLst/>
                        </a:rPr>
                        <a:t>xx</a:t>
                      </a:r>
                      <a:endParaRPr lang="en-GB" sz="1100" b="1" i="0" u="none" strike="noStrike" dirty="0">
                        <a:solidFill>
                          <a:srgbClr val="000000"/>
                        </a:solidFill>
                        <a:effectLst/>
                        <a:latin typeface="Verdana"/>
                      </a:endParaRPr>
                    </a:p>
                  </a:txBody>
                  <a:tcPr marL="9525" marR="9525" marT="9525" marB="0" anchor="b">
                    <a:solidFill>
                      <a:srgbClr val="CCFFCC"/>
                    </a:solid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20643268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5904" y="116632"/>
            <a:ext cx="8572560" cy="655564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1" algn="just"/>
            <a:endParaRPr lang="en-IN" sz="2000" b="1" dirty="0">
              <a:latin typeface="Times New Roman" pitchFamily="18" charset="0"/>
              <a:cs typeface="Times New Roman" pitchFamily="18" charset="0"/>
            </a:endParaRPr>
          </a:p>
          <a:p>
            <a:pPr lvl="1" algn="just"/>
            <a:r>
              <a:rPr lang="en-IN" sz="2000" b="1" dirty="0">
                <a:latin typeface="Times New Roman" pitchFamily="18" charset="0"/>
                <a:cs typeface="Times New Roman" pitchFamily="18" charset="0"/>
              </a:rPr>
              <a:t>Nature of books of account or other document as provided in rule 17AA</a:t>
            </a:r>
          </a:p>
          <a:p>
            <a:pPr lvl="1" algn="just"/>
            <a:r>
              <a:rPr lang="en-IN" sz="2000" b="1" dirty="0">
                <a:latin typeface="Times New Roman" pitchFamily="18" charset="0"/>
                <a:cs typeface="Times New Roman" pitchFamily="18" charset="0"/>
              </a:rPr>
              <a:t> </a:t>
            </a:r>
          </a:p>
          <a:p>
            <a:pPr marL="914400" lvl="1" indent="-457200" algn="just">
              <a:lnSpc>
                <a:spcPct val="150000"/>
              </a:lnSpc>
              <a:buFont typeface="+mj-lt"/>
              <a:buAutoNum type="arabicPeriod"/>
            </a:pPr>
            <a:r>
              <a:rPr lang="en-IN" sz="2000" dirty="0">
                <a:latin typeface="Times New Roman" pitchFamily="18" charset="0"/>
                <a:cs typeface="Times New Roman" pitchFamily="18" charset="0"/>
              </a:rPr>
              <a:t>Cash book</a:t>
            </a:r>
          </a:p>
          <a:p>
            <a:pPr marL="914400" lvl="1" indent="-457200" algn="just">
              <a:lnSpc>
                <a:spcPct val="150000"/>
              </a:lnSpc>
              <a:buFont typeface="+mj-lt"/>
              <a:buAutoNum type="arabicPeriod"/>
            </a:pPr>
            <a:r>
              <a:rPr lang="en-IN" sz="2000" dirty="0">
                <a:latin typeface="Times New Roman" pitchFamily="18" charset="0"/>
                <a:cs typeface="Times New Roman" pitchFamily="18" charset="0"/>
              </a:rPr>
              <a:t>Ledger </a:t>
            </a:r>
          </a:p>
          <a:p>
            <a:pPr marL="914400" lvl="1" indent="-457200" algn="just">
              <a:lnSpc>
                <a:spcPct val="150000"/>
              </a:lnSpc>
              <a:buFont typeface="+mj-lt"/>
              <a:buAutoNum type="arabicPeriod"/>
            </a:pPr>
            <a:r>
              <a:rPr lang="en-IN" sz="2000" dirty="0">
                <a:latin typeface="Times New Roman" pitchFamily="18" charset="0"/>
                <a:cs typeface="Times New Roman" pitchFamily="18" charset="0"/>
              </a:rPr>
              <a:t>Journal </a:t>
            </a:r>
          </a:p>
          <a:p>
            <a:pPr marL="914400" lvl="1" indent="-457200" algn="just">
              <a:lnSpc>
                <a:spcPct val="150000"/>
              </a:lnSpc>
              <a:buFont typeface="+mj-lt"/>
              <a:buAutoNum type="arabicPeriod"/>
            </a:pPr>
            <a:r>
              <a:rPr lang="en-IN" sz="2000" dirty="0">
                <a:latin typeface="Times New Roman" pitchFamily="18" charset="0"/>
                <a:cs typeface="Times New Roman" pitchFamily="18" charset="0"/>
              </a:rPr>
              <a:t>Copies of bills, whether machine numbered or otherwise serially numbered, wherever such bills are issued by the </a:t>
            </a:r>
            <a:r>
              <a:rPr lang="en-IN" sz="2000" dirty="0" err="1">
                <a:latin typeface="Times New Roman" pitchFamily="18" charset="0"/>
                <a:cs typeface="Times New Roman" pitchFamily="18" charset="0"/>
              </a:rPr>
              <a:t>assessee</a:t>
            </a:r>
            <a:r>
              <a:rPr lang="en-IN" sz="2000" dirty="0">
                <a:latin typeface="Times New Roman" pitchFamily="18" charset="0"/>
                <a:cs typeface="Times New Roman" pitchFamily="18" charset="0"/>
              </a:rPr>
              <a:t>, and copies or counterfoils of machine numbered or otherwise serially numbered receipts issued by the </a:t>
            </a:r>
            <a:r>
              <a:rPr lang="en-IN" sz="2000" dirty="0" err="1">
                <a:latin typeface="Times New Roman" pitchFamily="18" charset="0"/>
                <a:cs typeface="Times New Roman" pitchFamily="18" charset="0"/>
              </a:rPr>
              <a:t>assessee</a:t>
            </a:r>
            <a:r>
              <a:rPr lang="en-IN" sz="2000" dirty="0">
                <a:latin typeface="Times New Roman" pitchFamily="18" charset="0"/>
                <a:cs typeface="Times New Roman" pitchFamily="18" charset="0"/>
              </a:rPr>
              <a:t>.</a:t>
            </a:r>
          </a:p>
          <a:p>
            <a:pPr marL="914400" lvl="1" indent="-457200" algn="just">
              <a:lnSpc>
                <a:spcPct val="150000"/>
              </a:lnSpc>
              <a:buFont typeface="+mj-lt"/>
              <a:buAutoNum type="arabicPeriod"/>
            </a:pPr>
            <a:r>
              <a:rPr lang="en-IN" sz="2000" dirty="0">
                <a:latin typeface="Times New Roman" pitchFamily="18" charset="0"/>
                <a:cs typeface="Times New Roman" pitchFamily="18" charset="0"/>
              </a:rPr>
              <a:t>Original bills wherever issued to the person and receipts in respect of payments made by the person .</a:t>
            </a:r>
          </a:p>
          <a:p>
            <a:pPr marL="914400" lvl="1" indent="-457200" algn="just">
              <a:lnSpc>
                <a:spcPct val="150000"/>
              </a:lnSpc>
              <a:buFont typeface="+mj-lt"/>
              <a:buAutoNum type="arabicPeriod"/>
            </a:pPr>
            <a:r>
              <a:rPr lang="en-IN" sz="2000" dirty="0">
                <a:latin typeface="Times New Roman" pitchFamily="18" charset="0"/>
                <a:cs typeface="Times New Roman" pitchFamily="18" charset="0"/>
              </a:rPr>
              <a:t>Any other book that may be required to be maintained in order to give a true and fair view of the state of the affairs of the person and explain the transactions effected. 				</a:t>
            </a:r>
            <a:r>
              <a:rPr lang="en-IN" sz="2000" b="1" dirty="0">
                <a:latin typeface="Times New Roman" pitchFamily="18" charset="0"/>
                <a:cs typeface="Times New Roman" pitchFamily="18" charset="0"/>
              </a:rPr>
              <a:t>         Continue…..</a:t>
            </a:r>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85727"/>
            <a:ext cx="8572560" cy="655564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914400" lvl="1" indent="-457200" algn="just">
              <a:lnSpc>
                <a:spcPct val="150000"/>
              </a:lnSpc>
              <a:buAutoNum type="arabicPeriod" startAt="7"/>
            </a:pPr>
            <a:r>
              <a:rPr lang="en-IN" sz="2000" dirty="0">
                <a:latin typeface="Times New Roman" pitchFamily="18" charset="0"/>
                <a:cs typeface="Times New Roman" pitchFamily="18" charset="0"/>
              </a:rPr>
              <a:t>Books of account, as referred in Serial No. 1 to 6, for business undertaking referred in sub-section (4) of section 11 of the Act </a:t>
            </a:r>
          </a:p>
          <a:p>
            <a:pPr marL="914400" lvl="1" indent="-457200" algn="just">
              <a:lnSpc>
                <a:spcPct val="150000"/>
              </a:lnSpc>
              <a:buAutoNum type="arabicPeriod" startAt="7"/>
            </a:pPr>
            <a:r>
              <a:rPr lang="en-IN" sz="2000" dirty="0">
                <a:latin typeface="Times New Roman" pitchFamily="18" charset="0"/>
                <a:cs typeface="Times New Roman" pitchFamily="18" charset="0"/>
              </a:rPr>
              <a:t>Books of account, as referred in Serial No 1 to 6,, for business carried on by the </a:t>
            </a:r>
            <a:r>
              <a:rPr lang="en-IN" sz="2000" dirty="0" err="1">
                <a:latin typeface="Times New Roman" pitchFamily="18" charset="0"/>
                <a:cs typeface="Times New Roman" pitchFamily="18" charset="0"/>
              </a:rPr>
              <a:t>assessee</a:t>
            </a:r>
            <a:r>
              <a:rPr lang="en-IN" sz="2000" dirty="0">
                <a:latin typeface="Times New Roman" pitchFamily="18" charset="0"/>
                <a:cs typeface="Times New Roman" pitchFamily="18" charset="0"/>
              </a:rPr>
              <a:t> other than the business undertaking referred to in sub-section (4) of section 11 of the Act</a:t>
            </a:r>
          </a:p>
          <a:p>
            <a:pPr marL="914400" lvl="1" indent="-457200" algn="just">
              <a:lnSpc>
                <a:spcPct val="150000"/>
              </a:lnSpc>
              <a:buAutoNum type="arabicPeriod" startAt="7"/>
            </a:pPr>
            <a:r>
              <a:rPr lang="en-IN" sz="2000" dirty="0">
                <a:latin typeface="Times New Roman" pitchFamily="18" charset="0"/>
                <a:cs typeface="Times New Roman" pitchFamily="18" charset="0"/>
              </a:rPr>
              <a:t>Record of all the projects and institutions run by the person containing details of their name, address and objectives </a:t>
            </a:r>
          </a:p>
          <a:p>
            <a:pPr marL="914400" lvl="1" indent="-457200" algn="just">
              <a:lnSpc>
                <a:spcPct val="150000"/>
              </a:lnSpc>
              <a:buAutoNum type="arabicPeriod" startAt="7"/>
            </a:pPr>
            <a:r>
              <a:rPr lang="en-IN" sz="2000" dirty="0">
                <a:latin typeface="Times New Roman" pitchFamily="18" charset="0"/>
                <a:cs typeface="Times New Roman" pitchFamily="18" charset="0"/>
              </a:rPr>
              <a:t>Record of income of the person during the previous year as per rule 17AA(1)(d)(ii)</a:t>
            </a:r>
          </a:p>
          <a:p>
            <a:pPr marL="914400" lvl="1" indent="-457200" algn="just">
              <a:lnSpc>
                <a:spcPct val="150000"/>
              </a:lnSpc>
              <a:buAutoNum type="arabicPeriod" startAt="7"/>
            </a:pPr>
            <a:r>
              <a:rPr lang="en-IN" sz="2000" dirty="0">
                <a:latin typeface="Times New Roman" pitchFamily="18" charset="0"/>
                <a:cs typeface="Times New Roman" pitchFamily="18" charset="0"/>
              </a:rPr>
              <a:t>Record of application of income etc. out of income during the previous year as per rule 17AA(1)(d)(iii) </a:t>
            </a:r>
          </a:p>
          <a:p>
            <a:pPr marL="914400" lvl="1" indent="-457200" algn="just">
              <a:lnSpc>
                <a:spcPct val="150000"/>
              </a:lnSpc>
              <a:buAutoNum type="arabicPeriod" startAt="7"/>
            </a:pPr>
            <a:r>
              <a:rPr lang="en-IN" sz="2000" dirty="0">
                <a:latin typeface="Times New Roman" pitchFamily="18" charset="0"/>
                <a:cs typeface="Times New Roman" pitchFamily="18" charset="0"/>
              </a:rPr>
              <a:t>Record of application of income out of the income of any previous year preceding the current previous year as per rule 17AA(1)(d)(iv)</a:t>
            </a:r>
          </a:p>
          <a:p>
            <a:pPr lvl="1" algn="just">
              <a:lnSpc>
                <a:spcPct val="150000"/>
              </a:lnSpc>
            </a:pPr>
            <a:r>
              <a:rPr lang="en-IN" sz="2000" dirty="0">
                <a:latin typeface="Times New Roman" pitchFamily="18" charset="0"/>
                <a:cs typeface="Times New Roman" pitchFamily="18" charset="0"/>
              </a:rPr>
              <a:t>							  </a:t>
            </a:r>
            <a:r>
              <a:rPr lang="en-IN" sz="2000" b="1" dirty="0">
                <a:latin typeface="Times New Roman" pitchFamily="18" charset="0"/>
                <a:cs typeface="Times New Roman" pitchFamily="18" charset="0"/>
              </a:rPr>
              <a:t>   Continue…..</a:t>
            </a:r>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357166"/>
            <a:ext cx="8572560" cy="563231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914400" lvl="1" indent="-457200" algn="just">
              <a:lnSpc>
                <a:spcPct val="150000"/>
              </a:lnSpc>
              <a:buAutoNum type="arabicPeriod" startAt="13"/>
            </a:pPr>
            <a:r>
              <a:rPr lang="en-IN" sz="2000" dirty="0">
                <a:latin typeface="Times New Roman" pitchFamily="18" charset="0"/>
                <a:cs typeface="Times New Roman" pitchFamily="18" charset="0"/>
              </a:rPr>
              <a:t>Record of voluntary contribution made with a specific direction that they shall form part of the corpus, as per rule 17AA(1)(d)(v)</a:t>
            </a:r>
          </a:p>
          <a:p>
            <a:pPr marL="914400" lvl="1" indent="-457200" algn="just">
              <a:lnSpc>
                <a:spcPct val="150000"/>
              </a:lnSpc>
              <a:buAutoNum type="arabicPeriod" startAt="13"/>
            </a:pPr>
            <a:r>
              <a:rPr lang="en-IN" sz="2000" dirty="0">
                <a:latin typeface="Times New Roman" pitchFamily="18" charset="0"/>
                <a:cs typeface="Times New Roman" pitchFamily="18" charset="0"/>
              </a:rPr>
              <a:t>Record of contribution received for the purpose of renovation or repair of temple, mosque, </a:t>
            </a:r>
            <a:r>
              <a:rPr lang="en-IN" sz="2000" dirty="0" err="1">
                <a:latin typeface="Times New Roman" pitchFamily="18" charset="0"/>
                <a:cs typeface="Times New Roman" pitchFamily="18" charset="0"/>
              </a:rPr>
              <a:t>gurdwara</a:t>
            </a:r>
            <a:r>
              <a:rPr lang="en-IN" sz="2000" dirty="0">
                <a:latin typeface="Times New Roman" pitchFamily="18" charset="0"/>
                <a:cs typeface="Times New Roman" pitchFamily="18" charset="0"/>
              </a:rPr>
              <a:t>, church or other place notified under clause (b) of sub-section (2) of section 80G which is being treated as corpus, as per rule 17AA(1)(d)(vi)</a:t>
            </a:r>
          </a:p>
          <a:p>
            <a:pPr marL="914400" lvl="1" indent="-457200" algn="just">
              <a:lnSpc>
                <a:spcPct val="150000"/>
              </a:lnSpc>
              <a:buAutoNum type="arabicPeriod" startAt="13"/>
            </a:pPr>
            <a:r>
              <a:rPr lang="en-IN" sz="2000" dirty="0">
                <a:latin typeface="Times New Roman" pitchFamily="18" charset="0"/>
                <a:cs typeface="Times New Roman" pitchFamily="18" charset="0"/>
              </a:rPr>
              <a:t>Record of loan and borrowings as per rule 17AA(1)(d)(vii) </a:t>
            </a:r>
          </a:p>
          <a:p>
            <a:pPr marL="914400" lvl="1" indent="-457200" algn="just">
              <a:lnSpc>
                <a:spcPct val="150000"/>
              </a:lnSpc>
              <a:buAutoNum type="arabicPeriod" startAt="13"/>
            </a:pPr>
            <a:r>
              <a:rPr lang="en-IN" sz="2000" dirty="0">
                <a:latin typeface="Times New Roman" pitchFamily="18" charset="0"/>
                <a:cs typeface="Times New Roman" pitchFamily="18" charset="0"/>
              </a:rPr>
              <a:t>Record of properties as per rule 17AA(1)(d)(viii)</a:t>
            </a:r>
          </a:p>
          <a:p>
            <a:pPr marL="914400" lvl="1" indent="-457200" algn="just">
              <a:lnSpc>
                <a:spcPct val="150000"/>
              </a:lnSpc>
              <a:buAutoNum type="arabicPeriod" startAt="13"/>
            </a:pPr>
            <a:r>
              <a:rPr lang="en-IN" sz="2000" dirty="0">
                <a:latin typeface="Times New Roman" pitchFamily="18" charset="0"/>
                <a:cs typeface="Times New Roman" pitchFamily="18" charset="0"/>
              </a:rPr>
              <a:t>Record of specified persons as per rule 17AA(1)(d)(ix)</a:t>
            </a:r>
          </a:p>
          <a:p>
            <a:pPr marL="914400" lvl="1" indent="-457200" algn="just">
              <a:lnSpc>
                <a:spcPct val="150000"/>
              </a:lnSpc>
              <a:buAutoNum type="arabicPeriod" startAt="13"/>
            </a:pPr>
            <a:r>
              <a:rPr lang="en-IN" sz="2000" dirty="0">
                <a:latin typeface="Times New Roman" pitchFamily="18" charset="0"/>
                <a:cs typeface="Times New Roman" pitchFamily="18" charset="0"/>
              </a:rPr>
              <a:t>Any other documents containing any other relevant information as per rule 17AA(1)(d)(x).</a:t>
            </a:r>
          </a:p>
          <a:p>
            <a:pPr marL="914400" lvl="1" indent="-457200" algn="just">
              <a:lnSpc>
                <a:spcPct val="150000"/>
              </a:lnSpc>
              <a:buAutoNum type="arabicPeriod" startAt="13"/>
            </a:pPr>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74853-B541-A829-D67C-A8C7F529C230}"/>
              </a:ext>
            </a:extLst>
          </p:cNvPr>
          <p:cNvSpPr>
            <a:spLocks noGrp="1"/>
          </p:cNvSpPr>
          <p:nvPr>
            <p:ph type="title"/>
          </p:nvPr>
        </p:nvSpPr>
        <p:spPr/>
        <p:txBody>
          <a:bodyPr/>
          <a:lstStyle/>
          <a:p>
            <a:r>
              <a:rPr lang="en-US" dirty="0"/>
              <a:t>Ensure</a:t>
            </a:r>
          </a:p>
        </p:txBody>
      </p:sp>
      <p:sp>
        <p:nvSpPr>
          <p:cNvPr id="3" name="Content Placeholder 2">
            <a:extLst>
              <a:ext uri="{FF2B5EF4-FFF2-40B4-BE49-F238E27FC236}">
                <a16:creationId xmlns:a16="http://schemas.microsoft.com/office/drawing/2014/main" id="{ACB2320C-75EF-1944-83AE-B3EECAB96964}"/>
              </a:ext>
            </a:extLst>
          </p:cNvPr>
          <p:cNvSpPr>
            <a:spLocks noGrp="1"/>
          </p:cNvSpPr>
          <p:nvPr>
            <p:ph idx="1"/>
          </p:nvPr>
        </p:nvSpPr>
        <p:spPr/>
        <p:txBody>
          <a:bodyPr/>
          <a:lstStyle/>
          <a:p>
            <a:r>
              <a:rPr lang="en-US" dirty="0"/>
              <a:t>Generally accepted accounting principles</a:t>
            </a:r>
          </a:p>
          <a:p>
            <a:r>
              <a:rPr lang="en-US" dirty="0"/>
              <a:t>True and fair view</a:t>
            </a:r>
          </a:p>
          <a:p>
            <a:r>
              <a:rPr lang="en-US" dirty="0"/>
              <a:t>Comparative financial statements</a:t>
            </a:r>
          </a:p>
          <a:p>
            <a:r>
              <a:rPr lang="en-US" dirty="0"/>
              <a:t>Disclosure of significant accounting policies</a:t>
            </a:r>
          </a:p>
          <a:p>
            <a:r>
              <a:rPr lang="en-US" dirty="0"/>
              <a:t>Audit reports compliant to SA 700</a:t>
            </a:r>
          </a:p>
        </p:txBody>
      </p:sp>
    </p:spTree>
    <p:extLst>
      <p:ext uri="{BB962C8B-B14F-4D97-AF65-F5344CB8AC3E}">
        <p14:creationId xmlns:p14="http://schemas.microsoft.com/office/powerpoint/2010/main" val="39673201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545E4-46F7-16A7-8951-AFFA592CFB1D}"/>
              </a:ext>
            </a:extLst>
          </p:cNvPr>
          <p:cNvSpPr>
            <a:spLocks noGrp="1"/>
          </p:cNvSpPr>
          <p:nvPr>
            <p:ph type="title"/>
          </p:nvPr>
        </p:nvSpPr>
        <p:spPr/>
        <p:txBody>
          <a:bodyPr/>
          <a:lstStyle/>
          <a:p>
            <a:r>
              <a:rPr lang="en-US" dirty="0"/>
              <a:t>Optional or Mandatory?</a:t>
            </a:r>
          </a:p>
        </p:txBody>
      </p:sp>
      <p:sp>
        <p:nvSpPr>
          <p:cNvPr id="3" name="Content Placeholder 2">
            <a:extLst>
              <a:ext uri="{FF2B5EF4-FFF2-40B4-BE49-F238E27FC236}">
                <a16:creationId xmlns:a16="http://schemas.microsoft.com/office/drawing/2014/main" id="{5CF79A88-9B75-41EF-DF69-D437DF8574AC}"/>
              </a:ext>
            </a:extLst>
          </p:cNvPr>
          <p:cNvSpPr>
            <a:spLocks noGrp="1"/>
          </p:cNvSpPr>
          <p:nvPr>
            <p:ph idx="1"/>
          </p:nvPr>
        </p:nvSpPr>
        <p:spPr/>
        <p:txBody>
          <a:bodyPr/>
          <a:lstStyle/>
          <a:p>
            <a:r>
              <a:rPr lang="en-US" dirty="0"/>
              <a:t>Guidance Note</a:t>
            </a:r>
          </a:p>
          <a:p>
            <a:r>
              <a:rPr lang="en-US" dirty="0"/>
              <a:t>Applicability on Auditor </a:t>
            </a:r>
          </a:p>
          <a:p>
            <a:r>
              <a:rPr lang="en-US" dirty="0"/>
              <a:t>Code of ethics</a:t>
            </a:r>
          </a:p>
          <a:p>
            <a:r>
              <a:rPr lang="en-US" dirty="0"/>
              <a:t>Auditee’s responsibility?</a:t>
            </a:r>
          </a:p>
          <a:p>
            <a:r>
              <a:rPr lang="en-US" dirty="0"/>
              <a:t>Exceptions</a:t>
            </a:r>
          </a:p>
          <a:p>
            <a:pPr lvl="1"/>
            <a:r>
              <a:rPr lang="en-US" dirty="0"/>
              <a:t>Separate format under respective statute</a:t>
            </a:r>
          </a:p>
        </p:txBody>
      </p:sp>
    </p:spTree>
    <p:extLst>
      <p:ext uri="{BB962C8B-B14F-4D97-AF65-F5344CB8AC3E}">
        <p14:creationId xmlns:p14="http://schemas.microsoft.com/office/powerpoint/2010/main" val="3962695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B5C0E-C27E-FB5F-9B55-2BE3543D98D8}"/>
              </a:ext>
            </a:extLst>
          </p:cNvPr>
          <p:cNvSpPr>
            <a:spLocks noGrp="1"/>
          </p:cNvSpPr>
          <p:nvPr>
            <p:ph type="title"/>
          </p:nvPr>
        </p:nvSpPr>
        <p:spPr>
          <a:xfrm>
            <a:off x="152663" y="176590"/>
            <a:ext cx="7886700" cy="681249"/>
          </a:xfrm>
        </p:spPr>
        <p:txBody>
          <a:bodyPr>
            <a:normAutofit/>
          </a:bodyPr>
          <a:lstStyle/>
          <a:p>
            <a:r>
              <a:rPr lang="en-US" sz="3600" u="sng" dirty="0"/>
              <a:t>Format for LLP</a:t>
            </a:r>
          </a:p>
        </p:txBody>
      </p:sp>
      <p:pic>
        <p:nvPicPr>
          <p:cNvPr id="5" name="Content Placeholder 4">
            <a:extLst>
              <a:ext uri="{FF2B5EF4-FFF2-40B4-BE49-F238E27FC236}">
                <a16:creationId xmlns:a16="http://schemas.microsoft.com/office/drawing/2014/main" id="{5366278A-D2AA-2473-C5D7-0B7FC4A4540F}"/>
              </a:ext>
            </a:extLst>
          </p:cNvPr>
          <p:cNvPicPr>
            <a:picLocks noGrp="1" noChangeAspect="1"/>
          </p:cNvPicPr>
          <p:nvPr>
            <p:ph idx="1"/>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2673"/>
          <a:stretch/>
        </p:blipFill>
        <p:spPr>
          <a:xfrm>
            <a:off x="152663" y="989815"/>
            <a:ext cx="8889268" cy="5503060"/>
          </a:xfrm>
        </p:spPr>
      </p:pic>
    </p:spTree>
    <p:extLst>
      <p:ext uri="{BB962C8B-B14F-4D97-AF65-F5344CB8AC3E}">
        <p14:creationId xmlns:p14="http://schemas.microsoft.com/office/powerpoint/2010/main" val="21967512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F0A53C8-294A-EAA7-5167-93D759503941}"/>
              </a:ext>
            </a:extLst>
          </p:cNvPr>
          <p:cNvPicPr>
            <a:picLocks noGrp="1" noChangeAspect="1"/>
          </p:cNvPicPr>
          <p:nvPr>
            <p:ph idx="1"/>
          </p:nvPr>
        </p:nvPicPr>
        <p:blipFill>
          <a:blip r:embed="rId2"/>
          <a:stretch>
            <a:fillRect/>
          </a:stretch>
        </p:blipFill>
        <p:spPr>
          <a:xfrm>
            <a:off x="-11237" y="436829"/>
            <a:ext cx="9102879" cy="5671740"/>
          </a:xfrm>
        </p:spPr>
      </p:pic>
    </p:spTree>
    <p:extLst>
      <p:ext uri="{BB962C8B-B14F-4D97-AF65-F5344CB8AC3E}">
        <p14:creationId xmlns:p14="http://schemas.microsoft.com/office/powerpoint/2010/main" val="36372969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B48AA-2A4E-2C4B-C519-5BA705D61CC4}"/>
              </a:ext>
            </a:extLst>
          </p:cNvPr>
          <p:cNvSpPr>
            <a:spLocks noGrp="1"/>
          </p:cNvSpPr>
          <p:nvPr>
            <p:ph type="title"/>
          </p:nvPr>
        </p:nvSpPr>
        <p:spPr/>
        <p:txBody>
          <a:bodyPr/>
          <a:lstStyle/>
          <a:p>
            <a:r>
              <a:rPr lang="en-US" dirty="0"/>
              <a:t>Cash Flow Statement</a:t>
            </a:r>
          </a:p>
        </p:txBody>
      </p:sp>
      <p:graphicFrame>
        <p:nvGraphicFramePr>
          <p:cNvPr id="4" name="Content Placeholder 3">
            <a:extLst>
              <a:ext uri="{FF2B5EF4-FFF2-40B4-BE49-F238E27FC236}">
                <a16:creationId xmlns:a16="http://schemas.microsoft.com/office/drawing/2014/main" id="{2758640B-0537-6BBA-98E8-1521A387196B}"/>
              </a:ext>
            </a:extLst>
          </p:cNvPr>
          <p:cNvGraphicFramePr>
            <a:graphicFrameLocks noGrp="1"/>
          </p:cNvGraphicFramePr>
          <p:nvPr>
            <p:ph idx="1"/>
            <p:extLst>
              <p:ext uri="{D42A27DB-BD31-4B8C-83A1-F6EECF244321}">
                <p14:modId xmlns:p14="http://schemas.microsoft.com/office/powerpoint/2010/main" val="409229226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5147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2A6BF-C3FE-467C-A3B2-2D43AF9955ED}"/>
              </a:ext>
            </a:extLst>
          </p:cNvPr>
          <p:cNvSpPr>
            <a:spLocks noGrp="1"/>
          </p:cNvSpPr>
          <p:nvPr>
            <p:ph type="title"/>
          </p:nvPr>
        </p:nvSpPr>
        <p:spPr/>
        <p:txBody>
          <a:bodyPr/>
          <a:lstStyle/>
          <a:p>
            <a:r>
              <a:rPr lang="en-US" dirty="0"/>
              <a:t>Level classification</a:t>
            </a:r>
          </a:p>
        </p:txBody>
      </p:sp>
      <p:sp>
        <p:nvSpPr>
          <p:cNvPr id="5" name="TextBox 4">
            <a:extLst>
              <a:ext uri="{FF2B5EF4-FFF2-40B4-BE49-F238E27FC236}">
                <a16:creationId xmlns:a16="http://schemas.microsoft.com/office/drawing/2014/main" id="{56F8C33F-3000-43CD-2EA4-ADB4E59875FA}"/>
              </a:ext>
            </a:extLst>
          </p:cNvPr>
          <p:cNvSpPr txBox="1"/>
          <p:nvPr/>
        </p:nvSpPr>
        <p:spPr>
          <a:xfrm>
            <a:off x="2384981" y="6146275"/>
            <a:ext cx="4915128" cy="461665"/>
          </a:xfrm>
          <a:prstGeom prst="rect">
            <a:avLst/>
          </a:prstGeom>
          <a:noFill/>
        </p:spPr>
        <p:txBody>
          <a:bodyPr wrap="none" rtlCol="0">
            <a:spAutoFit/>
          </a:bodyPr>
          <a:lstStyle/>
          <a:p>
            <a:r>
              <a:rPr lang="en-US" sz="2400" b="1" u="sng" dirty="0"/>
              <a:t>Level II, III and IV are also MSME</a:t>
            </a:r>
          </a:p>
        </p:txBody>
      </p:sp>
      <p:pic>
        <p:nvPicPr>
          <p:cNvPr id="9" name="Picture 8">
            <a:extLst>
              <a:ext uri="{FF2B5EF4-FFF2-40B4-BE49-F238E27FC236}">
                <a16:creationId xmlns:a16="http://schemas.microsoft.com/office/drawing/2014/main" id="{9E19257F-9AF8-7D33-115A-0C942AB60172}"/>
              </a:ext>
            </a:extLst>
          </p:cNvPr>
          <p:cNvPicPr>
            <a:picLocks noChangeAspect="1"/>
          </p:cNvPicPr>
          <p:nvPr/>
        </p:nvPicPr>
        <p:blipFill>
          <a:blip r:embed="rId2"/>
          <a:stretch>
            <a:fillRect/>
          </a:stretch>
        </p:blipFill>
        <p:spPr>
          <a:xfrm>
            <a:off x="258706" y="1537520"/>
            <a:ext cx="8626588" cy="4442845"/>
          </a:xfrm>
          <a:prstGeom prst="rect">
            <a:avLst/>
          </a:prstGeom>
        </p:spPr>
      </p:pic>
    </p:spTree>
    <p:extLst>
      <p:ext uri="{BB962C8B-B14F-4D97-AF65-F5344CB8AC3E}">
        <p14:creationId xmlns:p14="http://schemas.microsoft.com/office/powerpoint/2010/main" val="33123557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89C1AC-0E57-7403-EC4B-3CA9F5F0A3AB}"/>
              </a:ext>
            </a:extLst>
          </p:cNvPr>
          <p:cNvSpPr>
            <a:spLocks noGrp="1"/>
          </p:cNvSpPr>
          <p:nvPr>
            <p:ph type="title"/>
          </p:nvPr>
        </p:nvSpPr>
        <p:spPr/>
        <p:txBody>
          <a:bodyPr>
            <a:normAutofit/>
          </a:bodyPr>
          <a:lstStyle/>
          <a:p>
            <a:r>
              <a:rPr lang="en-US" sz="4985" dirty="0"/>
              <a:t>Provisional financial statements</a:t>
            </a:r>
          </a:p>
        </p:txBody>
      </p:sp>
      <p:sp>
        <p:nvSpPr>
          <p:cNvPr id="5" name="Text Placeholder 4">
            <a:extLst>
              <a:ext uri="{FF2B5EF4-FFF2-40B4-BE49-F238E27FC236}">
                <a16:creationId xmlns:a16="http://schemas.microsoft.com/office/drawing/2014/main" id="{7ECB78BB-D62B-DCAD-FAD9-C8A7D761A1A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75316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FF204-F36A-D2D0-48D7-F087048EB9CA}"/>
              </a:ext>
            </a:extLst>
          </p:cNvPr>
          <p:cNvSpPr>
            <a:spLocks noGrp="1"/>
          </p:cNvSpPr>
          <p:nvPr>
            <p:ph type="title"/>
          </p:nvPr>
        </p:nvSpPr>
        <p:spPr/>
        <p:txBody>
          <a:bodyPr/>
          <a:lstStyle/>
          <a:p>
            <a:r>
              <a:rPr lang="en-US" dirty="0"/>
              <a:t>Compilation Engagements SRS 4410</a:t>
            </a:r>
          </a:p>
        </p:txBody>
      </p:sp>
      <p:sp>
        <p:nvSpPr>
          <p:cNvPr id="3" name="Content Placeholder 2">
            <a:extLst>
              <a:ext uri="{FF2B5EF4-FFF2-40B4-BE49-F238E27FC236}">
                <a16:creationId xmlns:a16="http://schemas.microsoft.com/office/drawing/2014/main" id="{0AF6FFC2-783D-9D4B-09B3-658668D3A60E}"/>
              </a:ext>
            </a:extLst>
          </p:cNvPr>
          <p:cNvSpPr>
            <a:spLocks noGrp="1"/>
          </p:cNvSpPr>
          <p:nvPr>
            <p:ph idx="1"/>
          </p:nvPr>
        </p:nvSpPr>
        <p:spPr>
          <a:xfrm>
            <a:off x="628651" y="1948962"/>
            <a:ext cx="7886700" cy="4447609"/>
          </a:xfrm>
        </p:spPr>
        <p:txBody>
          <a:bodyPr>
            <a:normAutofit fontScale="92500" lnSpcReduction="10000"/>
          </a:bodyPr>
          <a:lstStyle/>
          <a:p>
            <a:pPr algn="just"/>
            <a:r>
              <a:rPr lang="en-US" u="sng" dirty="0"/>
              <a:t>Practitioner’s</a:t>
            </a:r>
            <a:r>
              <a:rPr lang="en-US" dirty="0"/>
              <a:t> report of </a:t>
            </a:r>
            <a:r>
              <a:rPr lang="en-US" u="sng" dirty="0"/>
              <a:t>compilation engagement</a:t>
            </a:r>
          </a:p>
          <a:p>
            <a:pPr algn="just"/>
            <a:r>
              <a:rPr lang="en-US" dirty="0"/>
              <a:t>Uses accounting and financial reporting expertise</a:t>
            </a:r>
          </a:p>
          <a:p>
            <a:pPr algn="just"/>
            <a:r>
              <a:rPr lang="en-US" dirty="0"/>
              <a:t>To assist management in preparation and presentation of</a:t>
            </a:r>
          </a:p>
          <a:p>
            <a:pPr algn="just"/>
            <a:r>
              <a:rPr lang="en-US" dirty="0"/>
              <a:t>Financial information of entity</a:t>
            </a:r>
          </a:p>
          <a:p>
            <a:pPr algn="just"/>
            <a:r>
              <a:rPr lang="en-US" dirty="0"/>
              <a:t>Purpose of the report of the practitioner is </a:t>
            </a:r>
          </a:p>
          <a:p>
            <a:pPr lvl="1" algn="just"/>
            <a:r>
              <a:rPr lang="en-US" dirty="0"/>
              <a:t>to communicate in clear terms the extent and nature of compilation engagement, and </a:t>
            </a:r>
          </a:p>
          <a:p>
            <a:pPr lvl="1" algn="just"/>
            <a:r>
              <a:rPr lang="en-US" dirty="0"/>
              <a:t>his/her role and responsibilities in such compilation engagement. </a:t>
            </a:r>
          </a:p>
          <a:p>
            <a:pPr lvl="1" algn="just"/>
            <a:r>
              <a:rPr lang="en-US" dirty="0"/>
              <a:t>The practitioner’s report isn’t a tool for expressing the opinion or conclusion on financial information.</a:t>
            </a:r>
          </a:p>
        </p:txBody>
      </p:sp>
      <p:sp>
        <p:nvSpPr>
          <p:cNvPr id="5" name="TextBox 4"/>
          <p:cNvSpPr txBox="1"/>
          <p:nvPr/>
        </p:nvSpPr>
        <p:spPr>
          <a:xfrm>
            <a:off x="1" y="6253310"/>
            <a:ext cx="9143999" cy="348109"/>
          </a:xfrm>
          <a:prstGeom prst="rect">
            <a:avLst/>
          </a:prstGeom>
          <a:noFill/>
        </p:spPr>
        <p:txBody>
          <a:bodyPr wrap="square" rtlCol="0">
            <a:spAutoFit/>
          </a:bodyPr>
          <a:lstStyle/>
          <a:p>
            <a:pPr algn="ctr"/>
            <a:r>
              <a:rPr lang="en-GB" sz="1662" b="1" dirty="0"/>
              <a:t>CA. Pankaj Shah</a:t>
            </a:r>
            <a:r>
              <a:rPr lang="en-GB" sz="1662" dirty="0"/>
              <a:t> | 969 189 3040 | </a:t>
            </a:r>
            <a:r>
              <a:rPr lang="en-GB" sz="1662" dirty="0">
                <a:hlinkClick r:id="rId2"/>
              </a:rPr>
              <a:t>pankajgshah@gmail.com</a:t>
            </a:r>
            <a:r>
              <a:rPr lang="en-GB" sz="1662" dirty="0"/>
              <a:t> |</a:t>
            </a:r>
          </a:p>
        </p:txBody>
      </p:sp>
    </p:spTree>
    <p:extLst>
      <p:ext uri="{BB962C8B-B14F-4D97-AF65-F5344CB8AC3E}">
        <p14:creationId xmlns:p14="http://schemas.microsoft.com/office/powerpoint/2010/main" val="17560285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8035F-B6FB-B21B-AFB9-A7D4D408A8DD}"/>
              </a:ext>
            </a:extLst>
          </p:cNvPr>
          <p:cNvSpPr>
            <a:spLocks noGrp="1"/>
          </p:cNvSpPr>
          <p:nvPr>
            <p:ph type="title"/>
          </p:nvPr>
        </p:nvSpPr>
        <p:spPr/>
        <p:txBody>
          <a:bodyPr/>
          <a:lstStyle/>
          <a:p>
            <a:r>
              <a:rPr lang="en-US" dirty="0"/>
              <a:t>Provisional Financial Statements</a:t>
            </a:r>
          </a:p>
        </p:txBody>
      </p:sp>
      <p:graphicFrame>
        <p:nvGraphicFramePr>
          <p:cNvPr id="4" name="Content Placeholder 3">
            <a:extLst>
              <a:ext uri="{FF2B5EF4-FFF2-40B4-BE49-F238E27FC236}">
                <a16:creationId xmlns:a16="http://schemas.microsoft.com/office/drawing/2014/main" id="{D59F75DE-A5B5-B0A3-C1F4-C6C21DB1B222}"/>
              </a:ext>
            </a:extLst>
          </p:cNvPr>
          <p:cNvGraphicFramePr>
            <a:graphicFrameLocks noGrp="1"/>
          </p:cNvGraphicFramePr>
          <p:nvPr>
            <p:ph idx="1"/>
          </p:nvPr>
        </p:nvGraphicFramePr>
        <p:xfrm>
          <a:off x="628651" y="1948961"/>
          <a:ext cx="7886700" cy="40166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1" y="6253310"/>
            <a:ext cx="9143999" cy="348109"/>
          </a:xfrm>
          <a:prstGeom prst="rect">
            <a:avLst/>
          </a:prstGeom>
          <a:noFill/>
        </p:spPr>
        <p:txBody>
          <a:bodyPr wrap="square" rtlCol="0">
            <a:spAutoFit/>
          </a:bodyPr>
          <a:lstStyle/>
          <a:p>
            <a:pPr algn="ctr"/>
            <a:r>
              <a:rPr lang="en-GB" sz="1662" b="1" dirty="0"/>
              <a:t>CA. Pankaj Shah</a:t>
            </a:r>
            <a:r>
              <a:rPr lang="en-GB" sz="1662" dirty="0"/>
              <a:t> | 969 189 3040 | </a:t>
            </a:r>
            <a:r>
              <a:rPr lang="en-GB" sz="1662" dirty="0">
                <a:hlinkClick r:id="rId7"/>
              </a:rPr>
              <a:t>pankajgshah@gmail.com</a:t>
            </a:r>
            <a:r>
              <a:rPr lang="en-GB" sz="1662" dirty="0"/>
              <a:t> |</a:t>
            </a:r>
          </a:p>
        </p:txBody>
      </p:sp>
    </p:spTree>
    <p:extLst>
      <p:ext uri="{BB962C8B-B14F-4D97-AF65-F5344CB8AC3E}">
        <p14:creationId xmlns:p14="http://schemas.microsoft.com/office/powerpoint/2010/main" val="40584980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2418" y="532144"/>
            <a:ext cx="7886700" cy="5466721"/>
          </a:xfrm>
        </p:spPr>
        <p:txBody>
          <a:bodyPr>
            <a:normAutofit fontScale="40000" lnSpcReduction="20000"/>
          </a:bodyPr>
          <a:lstStyle/>
          <a:p>
            <a:pPr algn="ctr"/>
            <a:r>
              <a:rPr lang="en-GB" b="1" dirty="0"/>
              <a:t>ACCOUNTANT’S COMPILATION REPORT </a:t>
            </a:r>
          </a:p>
          <a:p>
            <a:pPr algn="ctr"/>
            <a:endParaRPr lang="en-GB" dirty="0"/>
          </a:p>
          <a:p>
            <a:pPr marL="0" indent="0" algn="just">
              <a:buNone/>
            </a:pPr>
            <a:r>
              <a:rPr lang="en-GB" dirty="0"/>
              <a:t>[To Management of ABC Company] </a:t>
            </a:r>
          </a:p>
          <a:p>
            <a:pPr marL="0" indent="0" algn="just">
              <a:buNone/>
            </a:pPr>
            <a:endParaRPr lang="en-GB" dirty="0"/>
          </a:p>
          <a:p>
            <a:pPr marL="0" indent="0" algn="just">
              <a:buNone/>
            </a:pPr>
            <a:r>
              <a:rPr lang="en-GB" dirty="0"/>
              <a:t>We have compiled the accompanying financial statements of ABC Company based on information you have provided. These financial statements comprise the Balance Sheet of ABC Company as at March 31, 20XX, the statement of Profit and Loss, and Cash Flow Statement for the year then ended, and a summary of significant accounting policies and other explanatory information. </a:t>
            </a:r>
          </a:p>
          <a:p>
            <a:pPr marL="0" indent="0" algn="just">
              <a:buNone/>
            </a:pPr>
            <a:r>
              <a:rPr lang="en-GB" b="1" dirty="0"/>
              <a:t>We performed this compilation engagement in accordance with Standard on Related Services 4410 (Revised), Compilation Engagements. </a:t>
            </a:r>
          </a:p>
          <a:p>
            <a:pPr marL="0" indent="0" algn="just">
              <a:buNone/>
            </a:pPr>
            <a:r>
              <a:rPr lang="en-GB" b="1" dirty="0"/>
              <a:t>We have applied our expertise in accounting and financial reporting to assist you in the preparation and presentation of these financial statements on the basis of accounting described in Note X to the financial statements. We have complied with relevant ethical requirements</a:t>
            </a:r>
            <a:r>
              <a:rPr lang="en-GB" dirty="0"/>
              <a:t>. </a:t>
            </a:r>
          </a:p>
          <a:p>
            <a:pPr marL="0" indent="0" algn="just">
              <a:buNone/>
            </a:pPr>
            <a:r>
              <a:rPr lang="en-GB" dirty="0"/>
              <a:t>These financial statements and the accuracy and completeness of the information used to compile them are your responsibility. Since a compilation engagement is not an assurance engagement, we are not required to verify the accuracy or completeness of the information you provided to us to compile these financial statements. Accordingly, we do not express an audit opinion or a review conclusion on whether these financial statements are prepared in accordance with the basis of accounting described in Note X. </a:t>
            </a:r>
          </a:p>
          <a:p>
            <a:pPr marL="0" indent="0" algn="just">
              <a:buNone/>
            </a:pPr>
            <a:r>
              <a:rPr lang="en-GB" dirty="0"/>
              <a:t>As stated in Note X, the financial statements are prepared and presented in accordance with accounting principles generally accepted in India excluding current investments which have been valued at fair value rather than being carried at the lower of cost and fair value. The financial statements are prepared for the purpose described in Note Y to the financial statements. Accordingly, these financial statements may not be</a:t>
            </a:r>
          </a:p>
          <a:p>
            <a:pPr marL="0" indent="0" algn="just">
              <a:spcBef>
                <a:spcPts val="0"/>
              </a:spcBef>
              <a:buNone/>
            </a:pPr>
            <a:endParaRPr lang="en-GB" dirty="0"/>
          </a:p>
          <a:p>
            <a:pPr marL="0" indent="0" algn="just">
              <a:spcBef>
                <a:spcPts val="0"/>
              </a:spcBef>
              <a:buNone/>
            </a:pPr>
            <a:endParaRPr lang="en-GB" dirty="0"/>
          </a:p>
          <a:p>
            <a:pPr marL="0" indent="0" algn="just">
              <a:spcBef>
                <a:spcPts val="0"/>
              </a:spcBef>
              <a:buNone/>
            </a:pPr>
            <a:endParaRPr lang="en-GB" dirty="0"/>
          </a:p>
          <a:p>
            <a:pPr marL="0" indent="0" algn="r">
              <a:spcBef>
                <a:spcPts val="0"/>
              </a:spcBef>
              <a:buNone/>
            </a:pPr>
            <a:r>
              <a:rPr lang="en-GB" dirty="0"/>
              <a:t>For XYZ and Co. </a:t>
            </a:r>
          </a:p>
          <a:p>
            <a:pPr marL="0" indent="0" algn="r">
              <a:spcBef>
                <a:spcPts val="0"/>
              </a:spcBef>
              <a:buNone/>
            </a:pPr>
            <a:r>
              <a:rPr lang="en-GB" dirty="0"/>
              <a:t>Chartered Accountants </a:t>
            </a:r>
          </a:p>
          <a:p>
            <a:pPr marL="0" indent="0" algn="r">
              <a:spcBef>
                <a:spcPts val="0"/>
              </a:spcBef>
              <a:buNone/>
            </a:pPr>
            <a:r>
              <a:rPr lang="en-GB" dirty="0"/>
              <a:t>Firm’s Registration Number </a:t>
            </a:r>
          </a:p>
          <a:p>
            <a:pPr marL="0" indent="0" algn="r">
              <a:spcBef>
                <a:spcPts val="0"/>
              </a:spcBef>
              <a:buNone/>
            </a:pPr>
            <a:endParaRPr lang="en-GB" dirty="0"/>
          </a:p>
          <a:p>
            <a:pPr marL="0" indent="0" algn="r">
              <a:spcBef>
                <a:spcPts val="0"/>
              </a:spcBef>
              <a:buNone/>
            </a:pPr>
            <a:endParaRPr lang="en-GB" dirty="0"/>
          </a:p>
          <a:p>
            <a:pPr marL="0" indent="0" algn="r">
              <a:spcBef>
                <a:spcPts val="0"/>
              </a:spcBef>
              <a:buNone/>
            </a:pPr>
            <a:endParaRPr lang="en-GB" dirty="0"/>
          </a:p>
          <a:p>
            <a:pPr marL="0" indent="0" algn="r">
              <a:spcBef>
                <a:spcPts val="0"/>
              </a:spcBef>
              <a:buNone/>
            </a:pPr>
            <a:r>
              <a:rPr lang="en-GB" dirty="0"/>
              <a:t>Signature </a:t>
            </a:r>
          </a:p>
          <a:p>
            <a:pPr marL="0" indent="0" algn="r">
              <a:spcBef>
                <a:spcPts val="0"/>
              </a:spcBef>
              <a:buNone/>
            </a:pPr>
            <a:r>
              <a:rPr lang="en-GB" dirty="0"/>
              <a:t>Name of Member </a:t>
            </a:r>
          </a:p>
          <a:p>
            <a:pPr marL="0" indent="0" algn="r">
              <a:spcBef>
                <a:spcPts val="0"/>
              </a:spcBef>
              <a:buNone/>
            </a:pPr>
            <a:r>
              <a:rPr lang="en-GB" dirty="0"/>
              <a:t>Membership Number</a:t>
            </a:r>
          </a:p>
        </p:txBody>
      </p:sp>
    </p:spTree>
    <p:extLst>
      <p:ext uri="{BB962C8B-B14F-4D97-AF65-F5344CB8AC3E}">
        <p14:creationId xmlns:p14="http://schemas.microsoft.com/office/powerpoint/2010/main" val="6994208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Reports not signed by client</a:t>
            </a:r>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r>
              <a:rPr lang="en-GB" sz="2215" dirty="0"/>
              <a:t>Common practice -obtain one signed report from client</a:t>
            </a:r>
          </a:p>
          <a:p>
            <a:r>
              <a:rPr lang="en-GB" sz="2215" dirty="0"/>
              <a:t>Auditor signs 3 copies and gives to client</a:t>
            </a:r>
          </a:p>
          <a:p>
            <a:r>
              <a:rPr lang="en-GB" sz="2215" dirty="0"/>
              <a:t>Physical Report signed only by auditor submitted at various forums</a:t>
            </a:r>
          </a:p>
          <a:p>
            <a:r>
              <a:rPr lang="en-GB" sz="2215" dirty="0"/>
              <a:t>Violation of Section 215 of Companies Act</a:t>
            </a:r>
          </a:p>
          <a:p>
            <a:r>
              <a:rPr lang="en-GB" sz="2215" dirty="0"/>
              <a:t>Name removed for 1 year</a:t>
            </a:r>
          </a:p>
          <a:p>
            <a:pPr lvl="1"/>
            <a:r>
              <a:rPr lang="en-GB" sz="1846" dirty="0"/>
              <a:t>CA. </a:t>
            </a:r>
            <a:r>
              <a:rPr lang="en-GB" sz="1846" dirty="0" err="1"/>
              <a:t>Sandhya</a:t>
            </a:r>
            <a:r>
              <a:rPr lang="en-GB" sz="1846" dirty="0"/>
              <a:t> </a:t>
            </a:r>
            <a:r>
              <a:rPr lang="en-GB" sz="1846" dirty="0" err="1"/>
              <a:t>Vasandani</a:t>
            </a:r>
            <a:r>
              <a:rPr lang="en-GB" sz="1846" dirty="0"/>
              <a:t> (M.No.128973)’s case</a:t>
            </a:r>
          </a:p>
        </p:txBody>
      </p:sp>
    </p:spTree>
    <p:extLst>
      <p:ext uri="{BB962C8B-B14F-4D97-AF65-F5344CB8AC3E}">
        <p14:creationId xmlns:p14="http://schemas.microsoft.com/office/powerpoint/2010/main" val="14207272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Undated audit report</a:t>
            </a:r>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n-GB" dirty="0"/>
              <a:t>All the audit reports were undated.</a:t>
            </a:r>
          </a:p>
          <a:p>
            <a:r>
              <a:rPr lang="en-GB" dirty="0"/>
              <a:t>Audit Report was revised without due Procedure</a:t>
            </a:r>
          </a:p>
          <a:p>
            <a:r>
              <a:rPr lang="en-GB" dirty="0"/>
              <a:t>Misconduct – Gross negligence</a:t>
            </a:r>
          </a:p>
          <a:p>
            <a:pPr lvl="1"/>
            <a:r>
              <a:rPr lang="en-GB" dirty="0"/>
              <a:t>(V. </a:t>
            </a:r>
            <a:r>
              <a:rPr lang="en-GB" dirty="0" err="1"/>
              <a:t>Ayyadurai</a:t>
            </a:r>
            <a:r>
              <a:rPr lang="en-GB" dirty="0"/>
              <a:t> vs. M. </a:t>
            </a:r>
            <a:r>
              <a:rPr lang="en-GB" dirty="0" err="1"/>
              <a:t>Rajkumar</a:t>
            </a:r>
            <a:r>
              <a:rPr lang="en-GB" dirty="0"/>
              <a:t>- Page 408 of Vol. II of Part I of the Disciplinary </a:t>
            </a:r>
            <a:r>
              <a:rPr lang="en-GB" dirty="0" err="1"/>
              <a:t>Casesof</a:t>
            </a:r>
            <a:r>
              <a:rPr lang="en-GB" dirty="0"/>
              <a:t> April, 2015 Judgement delivered on 10</a:t>
            </a:r>
            <a:r>
              <a:rPr lang="en-GB" baseline="30000" dirty="0"/>
              <a:t>th</a:t>
            </a:r>
            <a:r>
              <a:rPr lang="en-GB" dirty="0"/>
              <a:t> December, 2013)</a:t>
            </a:r>
          </a:p>
        </p:txBody>
      </p:sp>
    </p:spTree>
    <p:extLst>
      <p:ext uri="{BB962C8B-B14F-4D97-AF65-F5344CB8AC3E}">
        <p14:creationId xmlns:p14="http://schemas.microsoft.com/office/powerpoint/2010/main" val="400698822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B2C8DBB-5D7E-05C7-7C38-AE3BA04855EF}"/>
              </a:ext>
            </a:extLst>
          </p:cNvPr>
          <p:cNvSpPr txBox="1">
            <a:spLocks/>
          </p:cNvSpPr>
          <p:nvPr/>
        </p:nvSpPr>
        <p:spPr>
          <a:xfrm>
            <a:off x="628650" y="2612482"/>
            <a:ext cx="7886700" cy="227584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1500">
                <a:solidFill>
                  <a:schemeClr val="accent1"/>
                </a:solidFill>
                <a:latin typeface="Comic Sans MS" panose="030F0702030302020204" pitchFamily="66" charset="0"/>
              </a:rPr>
              <a:t>Thank you</a:t>
            </a:r>
            <a:endParaRPr lang="en-US" sz="11500" dirty="0">
              <a:solidFill>
                <a:schemeClr val="accent1"/>
              </a:solidFill>
              <a:latin typeface="Comic Sans MS" panose="030F0702030302020204" pitchFamily="66" charset="0"/>
            </a:endParaRPr>
          </a:p>
        </p:txBody>
      </p:sp>
    </p:spTree>
    <p:extLst>
      <p:ext uri="{BB962C8B-B14F-4D97-AF65-F5344CB8AC3E}">
        <p14:creationId xmlns:p14="http://schemas.microsoft.com/office/powerpoint/2010/main" val="90275629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6048FB-3E63-5808-83CE-E8E1091B2E71}"/>
              </a:ext>
            </a:extLst>
          </p:cNvPr>
          <p:cNvPicPr>
            <a:picLocks noChangeAspect="1"/>
          </p:cNvPicPr>
          <p:nvPr/>
        </p:nvPicPr>
        <p:blipFill>
          <a:blip r:embed="rId2"/>
          <a:stretch>
            <a:fillRect/>
          </a:stretch>
        </p:blipFill>
        <p:spPr>
          <a:xfrm>
            <a:off x="0" y="1080871"/>
            <a:ext cx="9144000" cy="4696257"/>
          </a:xfrm>
          <a:prstGeom prst="rect">
            <a:avLst/>
          </a:prstGeom>
        </p:spPr>
      </p:pic>
    </p:spTree>
    <p:extLst>
      <p:ext uri="{BB962C8B-B14F-4D97-AF65-F5344CB8AC3E}">
        <p14:creationId xmlns:p14="http://schemas.microsoft.com/office/powerpoint/2010/main" val="3571389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29BE10-3178-562A-03AB-D5994EBB310F}"/>
              </a:ext>
            </a:extLst>
          </p:cNvPr>
          <p:cNvPicPr>
            <a:picLocks noChangeAspect="1"/>
          </p:cNvPicPr>
          <p:nvPr/>
        </p:nvPicPr>
        <p:blipFill>
          <a:blip r:embed="rId2"/>
          <a:stretch>
            <a:fillRect/>
          </a:stretch>
        </p:blipFill>
        <p:spPr>
          <a:xfrm>
            <a:off x="235670" y="1149359"/>
            <a:ext cx="8908330" cy="4559282"/>
          </a:xfrm>
          <a:prstGeom prst="rect">
            <a:avLst/>
          </a:prstGeom>
        </p:spPr>
      </p:pic>
    </p:spTree>
    <p:extLst>
      <p:ext uri="{BB962C8B-B14F-4D97-AF65-F5344CB8AC3E}">
        <p14:creationId xmlns:p14="http://schemas.microsoft.com/office/powerpoint/2010/main" val="3908780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51C443-820C-AD14-FAB6-F6B3A9902C50}"/>
              </a:ext>
            </a:extLst>
          </p:cNvPr>
          <p:cNvPicPr>
            <a:picLocks noChangeAspect="1"/>
          </p:cNvPicPr>
          <p:nvPr/>
        </p:nvPicPr>
        <p:blipFill>
          <a:blip r:embed="rId2"/>
          <a:stretch>
            <a:fillRect/>
          </a:stretch>
        </p:blipFill>
        <p:spPr>
          <a:xfrm>
            <a:off x="0" y="1368046"/>
            <a:ext cx="9144000" cy="4121907"/>
          </a:xfrm>
          <a:prstGeom prst="rect">
            <a:avLst/>
          </a:prstGeom>
        </p:spPr>
      </p:pic>
    </p:spTree>
    <p:extLst>
      <p:ext uri="{BB962C8B-B14F-4D97-AF65-F5344CB8AC3E}">
        <p14:creationId xmlns:p14="http://schemas.microsoft.com/office/powerpoint/2010/main" val="116538829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1108</TotalTime>
  <Words>2050</Words>
  <Application>Microsoft Office PowerPoint</Application>
  <PresentationFormat>On-screen Show (4:3)</PresentationFormat>
  <Paragraphs>310</Paragraphs>
  <Slides>77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77</vt:i4>
      </vt:variant>
    </vt:vector>
  </HeadingPairs>
  <TitlesOfParts>
    <vt:vector size="82" baseType="lpstr">
      <vt:lpstr>Arial</vt:lpstr>
      <vt:lpstr>Comic Sans MS</vt:lpstr>
      <vt:lpstr>Times New Roman</vt:lpstr>
      <vt:lpstr>Verdana</vt:lpstr>
      <vt:lpstr>Office Theme</vt:lpstr>
      <vt:lpstr>Preparation of Financials for Non corporate, NGO’s </vt:lpstr>
      <vt:lpstr>General Purpose Financial Statement for non corporate</vt:lpstr>
      <vt:lpstr>Non corporate entities</vt:lpstr>
      <vt:lpstr>Exceptions</vt:lpstr>
      <vt:lpstr>Formats prescribed by ASB ICAI applies to</vt:lpstr>
      <vt:lpstr>Applicable Accounting Standards</vt:lpstr>
      <vt:lpstr>Level classification</vt:lpstr>
      <vt:lpstr>PowerPoint Presentation</vt:lpstr>
      <vt:lpstr>PowerPoint Presentation</vt:lpstr>
      <vt:lpstr>PowerPoint Presentation</vt:lpstr>
      <vt:lpstr>PowerPoint Presentation</vt:lpstr>
      <vt:lpstr>Rounding off  (Para4 page15 of GN)</vt:lpstr>
      <vt:lpstr>Comparative Para 5 page 15 of GN</vt:lpstr>
      <vt:lpstr>Current and Non current</vt:lpstr>
      <vt:lpstr>Components of Financial Statements</vt:lpstr>
      <vt:lpstr>Significant Accounting Policies</vt:lpstr>
      <vt:lpstr>Significant Accounting Policies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Accounting for Non Profit organizations and their Financial Formats</vt:lpstr>
      <vt:lpstr>Need for Standardization</vt:lpstr>
      <vt:lpstr>Applicability of Accounting Standards</vt:lpstr>
      <vt:lpstr>Special features of NPO’s</vt:lpstr>
      <vt:lpstr>Unrestricted Funds</vt:lpstr>
      <vt:lpstr>Restricted Funds</vt:lpstr>
      <vt:lpstr>Donation in kind</vt:lpstr>
      <vt:lpstr>Elements of Financial Statements of NPO</vt:lpstr>
      <vt:lpstr>Financial Statements</vt:lpstr>
      <vt:lpstr>Balance Sheet</vt:lpstr>
      <vt:lpstr>PowerPoint Presentation</vt:lpstr>
      <vt:lpstr>PowerPoint Presentation</vt:lpstr>
      <vt:lpstr>Common points to take care</vt:lpstr>
      <vt:lpstr>Income and Expenditure Account</vt:lpstr>
      <vt:lpstr>PowerPoint Presentation</vt:lpstr>
      <vt:lpstr>PowerPoint Presentation</vt:lpstr>
      <vt:lpstr>Additional information</vt:lpstr>
      <vt:lpstr>Separate schedules/disclosure</vt:lpstr>
      <vt:lpstr>Separate schedules/disclosure</vt:lpstr>
      <vt:lpstr>Separate schedules/disclosure</vt:lpstr>
      <vt:lpstr>PowerPoint Presentation</vt:lpstr>
      <vt:lpstr>PowerPoint Presentation</vt:lpstr>
      <vt:lpstr>PowerPoint Presentation</vt:lpstr>
      <vt:lpstr>PowerPoint Presentation</vt:lpstr>
      <vt:lpstr>Ensure</vt:lpstr>
      <vt:lpstr>Optional or Mandatory?</vt:lpstr>
      <vt:lpstr>Format for LLP</vt:lpstr>
      <vt:lpstr>PowerPoint Presentation</vt:lpstr>
      <vt:lpstr>Cash Flow Statement</vt:lpstr>
      <vt:lpstr>Provisional financial statements</vt:lpstr>
      <vt:lpstr>Compilation Engagements SRS 4410</vt:lpstr>
      <vt:lpstr>Provisional Financial Statements</vt:lpstr>
      <vt:lpstr>PowerPoint Presentation</vt:lpstr>
      <vt:lpstr>Reports not signed by client</vt:lpstr>
      <vt:lpstr>Undated audit report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Preparation of Financials for Non corporate, NGO’s </dc:title>
  <dc:creator>Pankaj Shah</dc:creator>
  <cp:lastModifiedBy>Pankaj Shah</cp:lastModifiedBy>
  <cp:revision>51</cp:revision>
  <dcterms:created xsi:type="dcterms:W3CDTF">2024-01-05T14:51:49Z</dcterms:created>
  <dcterms:modified xsi:type="dcterms:W3CDTF">2024-01-06T09:19:52Z</dcterms:modified>
</cp:coreProperties>
</file>