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7"/>
  </p:notesMasterIdLst>
  <p:sldIdLst>
    <p:sldId id="256" r:id="rId2"/>
    <p:sldId id="262" r:id="rId3"/>
    <p:sldId id="339" r:id="rId4"/>
    <p:sldId id="310" r:id="rId5"/>
    <p:sldId id="311" r:id="rId6"/>
    <p:sldId id="312" r:id="rId7"/>
    <p:sldId id="313" r:id="rId8"/>
    <p:sldId id="305" r:id="rId9"/>
    <p:sldId id="260" r:id="rId10"/>
    <p:sldId id="257" r:id="rId11"/>
    <p:sldId id="384" r:id="rId12"/>
    <p:sldId id="385" r:id="rId13"/>
    <p:sldId id="386" r:id="rId14"/>
    <p:sldId id="306" r:id="rId15"/>
    <p:sldId id="341" r:id="rId16"/>
    <p:sldId id="333" r:id="rId17"/>
    <p:sldId id="340" r:id="rId18"/>
    <p:sldId id="387" r:id="rId19"/>
    <p:sldId id="388" r:id="rId20"/>
    <p:sldId id="389" r:id="rId21"/>
    <p:sldId id="390" r:id="rId22"/>
    <p:sldId id="329" r:id="rId23"/>
    <p:sldId id="330" r:id="rId24"/>
    <p:sldId id="259" r:id="rId25"/>
    <p:sldId id="261" r:id="rId26"/>
    <p:sldId id="270" r:id="rId27"/>
    <p:sldId id="381" r:id="rId28"/>
    <p:sldId id="382" r:id="rId29"/>
    <p:sldId id="380" r:id="rId30"/>
    <p:sldId id="269" r:id="rId31"/>
    <p:sldId id="318" r:id="rId32"/>
    <p:sldId id="391" r:id="rId33"/>
    <p:sldId id="392" r:id="rId34"/>
    <p:sldId id="393" r:id="rId35"/>
    <p:sldId id="336" r:id="rId36"/>
    <p:sldId id="337" r:id="rId37"/>
    <p:sldId id="319" r:id="rId38"/>
    <p:sldId id="320" r:id="rId39"/>
    <p:sldId id="321" r:id="rId40"/>
    <p:sldId id="334" r:id="rId41"/>
    <p:sldId id="363" r:id="rId42"/>
    <p:sldId id="364" r:id="rId43"/>
    <p:sldId id="365" r:id="rId44"/>
    <p:sldId id="366" r:id="rId45"/>
    <p:sldId id="322" r:id="rId46"/>
    <p:sldId id="367" r:id="rId47"/>
    <p:sldId id="335" r:id="rId48"/>
    <p:sldId id="349" r:id="rId49"/>
    <p:sldId id="350" r:id="rId50"/>
    <p:sldId id="351" r:id="rId51"/>
    <p:sldId id="368" r:id="rId52"/>
    <p:sldId id="294" r:id="rId53"/>
    <p:sldId id="369" r:id="rId54"/>
    <p:sldId id="370" r:id="rId55"/>
    <p:sldId id="296" r:id="rId56"/>
    <p:sldId id="371" r:id="rId57"/>
    <p:sldId id="372" r:id="rId58"/>
    <p:sldId id="373" r:id="rId59"/>
    <p:sldId id="374" r:id="rId60"/>
    <p:sldId id="303" r:id="rId61"/>
    <p:sldId id="297" r:id="rId62"/>
    <p:sldId id="304" r:id="rId63"/>
    <p:sldId id="375" r:id="rId64"/>
    <p:sldId id="376" r:id="rId65"/>
    <p:sldId id="377" r:id="rId66"/>
    <p:sldId id="378" r:id="rId67"/>
    <p:sldId id="383" r:id="rId68"/>
    <p:sldId id="379" r:id="rId69"/>
    <p:sldId id="352" r:id="rId70"/>
    <p:sldId id="327" r:id="rId71"/>
    <p:sldId id="325" r:id="rId72"/>
    <p:sldId id="326" r:id="rId73"/>
    <p:sldId id="282" r:id="rId74"/>
    <p:sldId id="283" r:id="rId75"/>
    <p:sldId id="266" r:id="rId76"/>
    <p:sldId id="284" r:id="rId77"/>
    <p:sldId id="285" r:id="rId78"/>
    <p:sldId id="287" r:id="rId79"/>
    <p:sldId id="314" r:id="rId80"/>
    <p:sldId id="315" r:id="rId81"/>
    <p:sldId id="267" r:id="rId82"/>
    <p:sldId id="286" r:id="rId83"/>
    <p:sldId id="268" r:id="rId84"/>
    <p:sldId id="288" r:id="rId85"/>
    <p:sldId id="353" r:id="rId86"/>
    <p:sldId id="289" r:id="rId87"/>
    <p:sldId id="290" r:id="rId88"/>
    <p:sldId id="291" r:id="rId89"/>
    <p:sldId id="292" r:id="rId90"/>
    <p:sldId id="271" r:id="rId91"/>
    <p:sldId id="323" r:id="rId92"/>
    <p:sldId id="324" r:id="rId93"/>
    <p:sldId id="293" r:id="rId94"/>
    <p:sldId id="273" r:id="rId95"/>
    <p:sldId id="295" r:id="rId96"/>
    <p:sldId id="277" r:id="rId97"/>
    <p:sldId id="298" r:id="rId98"/>
    <p:sldId id="278" r:id="rId99"/>
    <p:sldId id="299" r:id="rId100"/>
    <p:sldId id="280" r:id="rId101"/>
    <p:sldId id="300" r:id="rId102"/>
    <p:sldId id="281" r:id="rId103"/>
    <p:sldId id="354" r:id="rId104"/>
    <p:sldId id="355" r:id="rId105"/>
    <p:sldId id="316" r:id="rId106"/>
    <p:sldId id="317" r:id="rId107"/>
    <p:sldId id="356" r:id="rId108"/>
    <p:sldId id="258" r:id="rId109"/>
    <p:sldId id="357" r:id="rId110"/>
    <p:sldId id="358" r:id="rId111"/>
    <p:sldId id="359" r:id="rId112"/>
    <p:sldId id="360" r:id="rId113"/>
    <p:sldId id="361" r:id="rId114"/>
    <p:sldId id="362" r:id="rId115"/>
    <p:sldId id="272" r:id="rId1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7C97AE30-188C-421F-B163-BE63FB6CD02A}">
          <p14:sldIdLst>
            <p14:sldId id="256"/>
            <p14:sldId id="262"/>
            <p14:sldId id="339"/>
            <p14:sldId id="310"/>
            <p14:sldId id="311"/>
            <p14:sldId id="312"/>
            <p14:sldId id="313"/>
            <p14:sldId id="305"/>
            <p14:sldId id="260"/>
            <p14:sldId id="257"/>
            <p14:sldId id="384"/>
            <p14:sldId id="385"/>
            <p14:sldId id="386"/>
            <p14:sldId id="306"/>
            <p14:sldId id="341"/>
            <p14:sldId id="333"/>
            <p14:sldId id="340"/>
            <p14:sldId id="387"/>
            <p14:sldId id="388"/>
            <p14:sldId id="389"/>
            <p14:sldId id="390"/>
            <p14:sldId id="329"/>
            <p14:sldId id="330"/>
            <p14:sldId id="259"/>
            <p14:sldId id="261"/>
            <p14:sldId id="270"/>
            <p14:sldId id="381"/>
            <p14:sldId id="382"/>
            <p14:sldId id="380"/>
            <p14:sldId id="269"/>
            <p14:sldId id="318"/>
            <p14:sldId id="391"/>
            <p14:sldId id="392"/>
            <p14:sldId id="393"/>
            <p14:sldId id="336"/>
            <p14:sldId id="337"/>
            <p14:sldId id="319"/>
            <p14:sldId id="320"/>
            <p14:sldId id="321"/>
            <p14:sldId id="334"/>
            <p14:sldId id="363"/>
            <p14:sldId id="364"/>
            <p14:sldId id="365"/>
            <p14:sldId id="366"/>
            <p14:sldId id="322"/>
            <p14:sldId id="367"/>
            <p14:sldId id="335"/>
            <p14:sldId id="349"/>
            <p14:sldId id="350"/>
            <p14:sldId id="351"/>
            <p14:sldId id="368"/>
            <p14:sldId id="294"/>
            <p14:sldId id="369"/>
            <p14:sldId id="370"/>
            <p14:sldId id="296"/>
            <p14:sldId id="371"/>
            <p14:sldId id="372"/>
            <p14:sldId id="373"/>
            <p14:sldId id="374"/>
            <p14:sldId id="303"/>
            <p14:sldId id="297"/>
            <p14:sldId id="304"/>
            <p14:sldId id="375"/>
            <p14:sldId id="376"/>
            <p14:sldId id="377"/>
            <p14:sldId id="378"/>
            <p14:sldId id="383"/>
            <p14:sldId id="379"/>
            <p14:sldId id="352"/>
            <p14:sldId id="327"/>
            <p14:sldId id="325"/>
            <p14:sldId id="326"/>
            <p14:sldId id="282"/>
            <p14:sldId id="283"/>
            <p14:sldId id="266"/>
            <p14:sldId id="284"/>
            <p14:sldId id="285"/>
            <p14:sldId id="287"/>
            <p14:sldId id="314"/>
            <p14:sldId id="315"/>
            <p14:sldId id="267"/>
            <p14:sldId id="286"/>
            <p14:sldId id="268"/>
            <p14:sldId id="288"/>
            <p14:sldId id="353"/>
            <p14:sldId id="289"/>
            <p14:sldId id="290"/>
            <p14:sldId id="291"/>
            <p14:sldId id="292"/>
            <p14:sldId id="271"/>
            <p14:sldId id="323"/>
            <p14:sldId id="324"/>
            <p14:sldId id="293"/>
            <p14:sldId id="273"/>
            <p14:sldId id="295"/>
            <p14:sldId id="277"/>
            <p14:sldId id="298"/>
            <p14:sldId id="278"/>
            <p14:sldId id="299"/>
            <p14:sldId id="280"/>
            <p14:sldId id="300"/>
            <p14:sldId id="281"/>
            <p14:sldId id="354"/>
            <p14:sldId id="355"/>
            <p14:sldId id="316"/>
            <p14:sldId id="317"/>
            <p14:sldId id="356"/>
            <p14:sldId id="258"/>
            <p14:sldId id="357"/>
            <p14:sldId id="358"/>
            <p14:sldId id="359"/>
            <p14:sldId id="360"/>
            <p14:sldId id="361"/>
            <p14:sldId id="362"/>
            <p14:sldId id="27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1" d="100"/>
          <a:sy n="81" d="100"/>
        </p:scale>
        <p:origin x="1498" y="53"/>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5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kaj Shah" userId="ea78bf8684cc2e0e" providerId="LiveId" clId="{B6694BD4-8DBF-427D-81FC-A638EB484762}"/>
    <pc:docChg chg="addSld delSld modSld modSection">
      <pc:chgData name="Pankaj Shah" userId="ea78bf8684cc2e0e" providerId="LiveId" clId="{B6694BD4-8DBF-427D-81FC-A638EB484762}" dt="2025-05-24T04:33:13.823" v="3"/>
      <pc:docMkLst>
        <pc:docMk/>
      </pc:docMkLst>
      <pc:sldChg chg="del">
        <pc:chgData name="Pankaj Shah" userId="ea78bf8684cc2e0e" providerId="LiveId" clId="{B6694BD4-8DBF-427D-81FC-A638EB484762}" dt="2025-05-24T04:32:43.612" v="2" actId="47"/>
        <pc:sldMkLst>
          <pc:docMk/>
          <pc:sldMk cId="271998104" sldId="301"/>
        </pc:sldMkLst>
      </pc:sldChg>
      <pc:sldChg chg="del">
        <pc:chgData name="Pankaj Shah" userId="ea78bf8684cc2e0e" providerId="LiveId" clId="{B6694BD4-8DBF-427D-81FC-A638EB484762}" dt="2025-05-24T04:32:43.612" v="2" actId="47"/>
        <pc:sldMkLst>
          <pc:docMk/>
          <pc:sldMk cId="2722771108" sldId="302"/>
        </pc:sldMkLst>
      </pc:sldChg>
      <pc:sldChg chg="del">
        <pc:chgData name="Pankaj Shah" userId="ea78bf8684cc2e0e" providerId="LiveId" clId="{B6694BD4-8DBF-427D-81FC-A638EB484762}" dt="2025-05-24T04:32:43.612" v="2" actId="47"/>
        <pc:sldMkLst>
          <pc:docMk/>
          <pc:sldMk cId="2798206266" sldId="307"/>
        </pc:sldMkLst>
      </pc:sldChg>
      <pc:sldChg chg="del">
        <pc:chgData name="Pankaj Shah" userId="ea78bf8684cc2e0e" providerId="LiveId" clId="{B6694BD4-8DBF-427D-81FC-A638EB484762}" dt="2025-05-24T04:32:43.612" v="2" actId="47"/>
        <pc:sldMkLst>
          <pc:docMk/>
          <pc:sldMk cId="3731934729" sldId="309"/>
        </pc:sldMkLst>
      </pc:sldChg>
      <pc:sldChg chg="add">
        <pc:chgData name="Pankaj Shah" userId="ea78bf8684cc2e0e" providerId="LiveId" clId="{B6694BD4-8DBF-427D-81FC-A638EB484762}" dt="2025-05-24T04:32:12.287" v="1"/>
        <pc:sldMkLst>
          <pc:docMk/>
          <pc:sldMk cId="799392207" sldId="333"/>
        </pc:sldMkLst>
      </pc:sldChg>
      <pc:sldChg chg="add">
        <pc:chgData name="Pankaj Shah" userId="ea78bf8684cc2e0e" providerId="LiveId" clId="{B6694BD4-8DBF-427D-81FC-A638EB484762}" dt="2025-05-24T04:32:12.287" v="1"/>
        <pc:sldMkLst>
          <pc:docMk/>
          <pc:sldMk cId="590732353" sldId="340"/>
        </pc:sldMkLst>
      </pc:sldChg>
      <pc:sldChg chg="del">
        <pc:chgData name="Pankaj Shah" userId="ea78bf8684cc2e0e" providerId="LiveId" clId="{B6694BD4-8DBF-427D-81FC-A638EB484762}" dt="2025-05-24T04:32:43.612" v="2" actId="47"/>
        <pc:sldMkLst>
          <pc:docMk/>
          <pc:sldMk cId="0" sldId="344"/>
        </pc:sldMkLst>
      </pc:sldChg>
      <pc:sldChg chg="del">
        <pc:chgData name="Pankaj Shah" userId="ea78bf8684cc2e0e" providerId="LiveId" clId="{B6694BD4-8DBF-427D-81FC-A638EB484762}" dt="2025-05-24T04:32:43.612" v="2" actId="47"/>
        <pc:sldMkLst>
          <pc:docMk/>
          <pc:sldMk cId="0" sldId="345"/>
        </pc:sldMkLst>
      </pc:sldChg>
      <pc:sldChg chg="del">
        <pc:chgData name="Pankaj Shah" userId="ea78bf8684cc2e0e" providerId="LiveId" clId="{B6694BD4-8DBF-427D-81FC-A638EB484762}" dt="2025-05-24T04:32:43.612" v="2" actId="47"/>
        <pc:sldMkLst>
          <pc:docMk/>
          <pc:sldMk cId="0" sldId="346"/>
        </pc:sldMkLst>
      </pc:sldChg>
      <pc:sldChg chg="del">
        <pc:chgData name="Pankaj Shah" userId="ea78bf8684cc2e0e" providerId="LiveId" clId="{B6694BD4-8DBF-427D-81FC-A638EB484762}" dt="2025-05-24T04:32:43.612" v="2" actId="47"/>
        <pc:sldMkLst>
          <pc:docMk/>
          <pc:sldMk cId="0" sldId="347"/>
        </pc:sldMkLst>
      </pc:sldChg>
      <pc:sldChg chg="del">
        <pc:chgData name="Pankaj Shah" userId="ea78bf8684cc2e0e" providerId="LiveId" clId="{B6694BD4-8DBF-427D-81FC-A638EB484762}" dt="2025-05-24T04:32:43.612" v="2" actId="47"/>
        <pc:sldMkLst>
          <pc:docMk/>
          <pc:sldMk cId="0" sldId="348"/>
        </pc:sldMkLst>
      </pc:sldChg>
      <pc:sldChg chg="add">
        <pc:chgData name="Pankaj Shah" userId="ea78bf8684cc2e0e" providerId="LiveId" clId="{B6694BD4-8DBF-427D-81FC-A638EB484762}" dt="2025-05-24T04:31:46.570" v="0"/>
        <pc:sldMkLst>
          <pc:docMk/>
          <pc:sldMk cId="2666156247" sldId="384"/>
        </pc:sldMkLst>
      </pc:sldChg>
      <pc:sldChg chg="add">
        <pc:chgData name="Pankaj Shah" userId="ea78bf8684cc2e0e" providerId="LiveId" clId="{B6694BD4-8DBF-427D-81FC-A638EB484762}" dt="2025-05-24T04:31:46.570" v="0"/>
        <pc:sldMkLst>
          <pc:docMk/>
          <pc:sldMk cId="352873168" sldId="385"/>
        </pc:sldMkLst>
      </pc:sldChg>
      <pc:sldChg chg="add">
        <pc:chgData name="Pankaj Shah" userId="ea78bf8684cc2e0e" providerId="LiveId" clId="{B6694BD4-8DBF-427D-81FC-A638EB484762}" dt="2025-05-24T04:31:46.570" v="0"/>
        <pc:sldMkLst>
          <pc:docMk/>
          <pc:sldMk cId="3174443906" sldId="386"/>
        </pc:sldMkLst>
      </pc:sldChg>
      <pc:sldChg chg="add">
        <pc:chgData name="Pankaj Shah" userId="ea78bf8684cc2e0e" providerId="LiveId" clId="{B6694BD4-8DBF-427D-81FC-A638EB484762}" dt="2025-05-24T04:32:12.287" v="1"/>
        <pc:sldMkLst>
          <pc:docMk/>
          <pc:sldMk cId="263102963" sldId="387"/>
        </pc:sldMkLst>
      </pc:sldChg>
      <pc:sldChg chg="add">
        <pc:chgData name="Pankaj Shah" userId="ea78bf8684cc2e0e" providerId="LiveId" clId="{B6694BD4-8DBF-427D-81FC-A638EB484762}" dt="2025-05-24T04:32:12.287" v="1"/>
        <pc:sldMkLst>
          <pc:docMk/>
          <pc:sldMk cId="2365486483" sldId="388"/>
        </pc:sldMkLst>
      </pc:sldChg>
      <pc:sldChg chg="add">
        <pc:chgData name="Pankaj Shah" userId="ea78bf8684cc2e0e" providerId="LiveId" clId="{B6694BD4-8DBF-427D-81FC-A638EB484762}" dt="2025-05-24T04:32:12.287" v="1"/>
        <pc:sldMkLst>
          <pc:docMk/>
          <pc:sldMk cId="2974827169" sldId="389"/>
        </pc:sldMkLst>
      </pc:sldChg>
      <pc:sldChg chg="add">
        <pc:chgData name="Pankaj Shah" userId="ea78bf8684cc2e0e" providerId="LiveId" clId="{B6694BD4-8DBF-427D-81FC-A638EB484762}" dt="2025-05-24T04:32:12.287" v="1"/>
        <pc:sldMkLst>
          <pc:docMk/>
          <pc:sldMk cId="711029188" sldId="390"/>
        </pc:sldMkLst>
      </pc:sldChg>
      <pc:sldChg chg="add">
        <pc:chgData name="Pankaj Shah" userId="ea78bf8684cc2e0e" providerId="LiveId" clId="{B6694BD4-8DBF-427D-81FC-A638EB484762}" dt="2025-05-24T04:33:13.823" v="3"/>
        <pc:sldMkLst>
          <pc:docMk/>
          <pc:sldMk cId="2373043727" sldId="391"/>
        </pc:sldMkLst>
      </pc:sldChg>
      <pc:sldChg chg="add">
        <pc:chgData name="Pankaj Shah" userId="ea78bf8684cc2e0e" providerId="LiveId" clId="{B6694BD4-8DBF-427D-81FC-A638EB484762}" dt="2025-05-24T04:33:13.823" v="3"/>
        <pc:sldMkLst>
          <pc:docMk/>
          <pc:sldMk cId="2401635880" sldId="392"/>
        </pc:sldMkLst>
      </pc:sldChg>
      <pc:sldChg chg="add">
        <pc:chgData name="Pankaj Shah" userId="ea78bf8684cc2e0e" providerId="LiveId" clId="{B6694BD4-8DBF-427D-81FC-A638EB484762}" dt="2025-05-24T04:33:13.823" v="3"/>
        <pc:sldMkLst>
          <pc:docMk/>
          <pc:sldMk cId="3792681745" sldId="393"/>
        </pc:sldMkLst>
      </pc:sldChg>
    </pc:docChg>
  </pc:docChgLst>
</pc:chgInfo>
</file>

<file path=ppt/diagrams/_rels/data34.xml.rels><?xml version="1.0" encoding="UTF-8" standalone="yes"?>
<Relationships xmlns="http://schemas.openxmlformats.org/package/2006/relationships"><Relationship Id="rId1" Type="http://schemas.openxmlformats.org/officeDocument/2006/relationships/hyperlink" Target="https://www.taxmann.com/fileopen.aspx?id=101010000000053916&amp;source=link" TargetMode="External"/></Relationships>
</file>

<file path=ppt/diagrams/_rels/data39.xml.rels><?xml version="1.0" encoding="UTF-8" standalone="yes"?>
<Relationships xmlns="http://schemas.openxmlformats.org/package/2006/relationships"><Relationship Id="rId1" Type="http://schemas.openxmlformats.org/officeDocument/2006/relationships/hyperlink" Target="https://www.taxmann.com/fileopen.aspx?id=101010000000035017&amp;source=link" TargetMode="External"/></Relationships>
</file>

<file path=ppt/diagrams/_rels/drawing34.xml.rels><?xml version="1.0" encoding="UTF-8" standalone="yes"?>
<Relationships xmlns="http://schemas.openxmlformats.org/package/2006/relationships"><Relationship Id="rId1" Type="http://schemas.openxmlformats.org/officeDocument/2006/relationships/hyperlink" Target="https://www.taxmann.com/fileopen.aspx?id=101010000000053916&amp;source=link" TargetMode="External"/></Relationships>
</file>

<file path=ppt/diagrams/_rels/drawing39.xml.rels><?xml version="1.0" encoding="UTF-8" standalone="yes"?>
<Relationships xmlns="http://schemas.openxmlformats.org/package/2006/relationships"><Relationship Id="rId1" Type="http://schemas.openxmlformats.org/officeDocument/2006/relationships/hyperlink" Target="https://www.taxmann.com/fileopen.aspx?id=101010000000035017&amp;source=link"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3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CE6E6A-0A74-4DE0-B07A-EC9D5CFEA88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ACAA4AB-51AB-456C-BC09-89C286912779}">
      <dgm:prSet phldrT="[Text]"/>
      <dgm:spPr/>
      <dgm:t>
        <a:bodyPr/>
        <a:lstStyle/>
        <a:p>
          <a:r>
            <a:rPr lang="en-US" dirty="0"/>
            <a:t>Should be a Capital asset</a:t>
          </a:r>
        </a:p>
      </dgm:t>
    </dgm:pt>
    <dgm:pt modelId="{5BF9FD67-6AFE-4001-9124-567E4B0676EC}" type="parTrans" cxnId="{75F819DD-6C63-44D3-B5AD-79DAD978FD8E}">
      <dgm:prSet/>
      <dgm:spPr/>
      <dgm:t>
        <a:bodyPr/>
        <a:lstStyle/>
        <a:p>
          <a:endParaRPr lang="en-US"/>
        </a:p>
      </dgm:t>
    </dgm:pt>
    <dgm:pt modelId="{7BC29ED5-FDC7-4C76-BDB3-3F126E1E1EF4}" type="sibTrans" cxnId="{75F819DD-6C63-44D3-B5AD-79DAD978FD8E}">
      <dgm:prSet/>
      <dgm:spPr/>
      <dgm:t>
        <a:bodyPr/>
        <a:lstStyle/>
        <a:p>
          <a:endParaRPr lang="en-US"/>
        </a:p>
      </dgm:t>
    </dgm:pt>
    <dgm:pt modelId="{D9B4E906-C9CB-47B7-92CD-4AC8BFF2BB1A}">
      <dgm:prSet phldrT="[Text]"/>
      <dgm:spPr/>
      <dgm:t>
        <a:bodyPr/>
        <a:lstStyle/>
        <a:p>
          <a:r>
            <a:rPr lang="en-US" dirty="0"/>
            <a:t>Transfer in the previous year</a:t>
          </a:r>
        </a:p>
      </dgm:t>
    </dgm:pt>
    <dgm:pt modelId="{E514D6D2-E596-4B12-A77F-291F9440B2A1}" type="parTrans" cxnId="{7B006458-8C0A-46F6-8470-255DDB5BE5BD}">
      <dgm:prSet/>
      <dgm:spPr/>
      <dgm:t>
        <a:bodyPr/>
        <a:lstStyle/>
        <a:p>
          <a:endParaRPr lang="en-US"/>
        </a:p>
      </dgm:t>
    </dgm:pt>
    <dgm:pt modelId="{0092023E-4EB7-4F7F-A7CE-FBD29FBF7F58}" type="sibTrans" cxnId="{7B006458-8C0A-46F6-8470-255DDB5BE5BD}">
      <dgm:prSet/>
      <dgm:spPr/>
      <dgm:t>
        <a:bodyPr/>
        <a:lstStyle/>
        <a:p>
          <a:endParaRPr lang="en-US"/>
        </a:p>
      </dgm:t>
    </dgm:pt>
    <dgm:pt modelId="{E04B5F2D-23D3-48DF-967A-886A18A36AB0}">
      <dgm:prSet phldrT="[Text]"/>
      <dgm:spPr/>
      <dgm:t>
        <a:bodyPr/>
        <a:lstStyle/>
        <a:p>
          <a:r>
            <a:rPr lang="en-US" dirty="0"/>
            <a:t>Gain/loss as a result of transfer</a:t>
          </a:r>
        </a:p>
      </dgm:t>
    </dgm:pt>
    <dgm:pt modelId="{9CEA1906-DE02-40D9-A7C1-48F524DC3DD0}" type="parTrans" cxnId="{E9CBC659-2021-43A6-9880-5161BD5F02C3}">
      <dgm:prSet/>
      <dgm:spPr/>
      <dgm:t>
        <a:bodyPr/>
        <a:lstStyle/>
        <a:p>
          <a:endParaRPr lang="en-US"/>
        </a:p>
      </dgm:t>
    </dgm:pt>
    <dgm:pt modelId="{A4AB77A6-9D18-4335-979C-ED05D04E8772}" type="sibTrans" cxnId="{E9CBC659-2021-43A6-9880-5161BD5F02C3}">
      <dgm:prSet/>
      <dgm:spPr/>
      <dgm:t>
        <a:bodyPr/>
        <a:lstStyle/>
        <a:p>
          <a:endParaRPr lang="en-US"/>
        </a:p>
      </dgm:t>
    </dgm:pt>
    <dgm:pt modelId="{BC2B0413-ADD5-47FD-9202-F08FF564F18A}">
      <dgm:prSet phldrT="[Text]"/>
      <dgm:spPr/>
      <dgm:t>
        <a:bodyPr/>
        <a:lstStyle/>
        <a:p>
          <a:r>
            <a:rPr lang="en-US" dirty="0"/>
            <a:t>Not exempted or deductible under Section 54, 54B, 54D, 54EC, 54F, 54G and 54GA</a:t>
          </a:r>
        </a:p>
      </dgm:t>
    </dgm:pt>
    <dgm:pt modelId="{B7B1C8F5-96AE-4550-AD64-0EB83001B3AD}" type="parTrans" cxnId="{97CC58FF-D38C-48DE-B8F9-D0333439241D}">
      <dgm:prSet/>
      <dgm:spPr/>
      <dgm:t>
        <a:bodyPr/>
        <a:lstStyle/>
        <a:p>
          <a:endParaRPr lang="en-US"/>
        </a:p>
      </dgm:t>
    </dgm:pt>
    <dgm:pt modelId="{310408BF-7BBE-49B0-80AB-5E2E2231C07B}" type="sibTrans" cxnId="{97CC58FF-D38C-48DE-B8F9-D0333439241D}">
      <dgm:prSet/>
      <dgm:spPr/>
      <dgm:t>
        <a:bodyPr/>
        <a:lstStyle/>
        <a:p>
          <a:endParaRPr lang="en-US"/>
        </a:p>
      </dgm:t>
    </dgm:pt>
    <dgm:pt modelId="{7F4B835A-58E2-4694-875A-3245A3200C70}">
      <dgm:prSet phldrT="[Text]"/>
      <dgm:spPr/>
      <dgm:t>
        <a:bodyPr/>
        <a:lstStyle/>
        <a:p>
          <a:r>
            <a:rPr lang="en-US" dirty="0"/>
            <a:t>Sale consideration</a:t>
          </a:r>
        </a:p>
      </dgm:t>
    </dgm:pt>
    <dgm:pt modelId="{B8264929-AC01-417B-A321-B85B26030857}" type="parTrans" cxnId="{EF2E498A-FDAA-40A9-AD8D-5777AF5A3807}">
      <dgm:prSet/>
      <dgm:spPr/>
      <dgm:t>
        <a:bodyPr/>
        <a:lstStyle/>
        <a:p>
          <a:endParaRPr lang="en-US"/>
        </a:p>
      </dgm:t>
    </dgm:pt>
    <dgm:pt modelId="{C4D9A7B6-84EE-40E9-9A7B-A4F9F4AEAC06}" type="sibTrans" cxnId="{EF2E498A-FDAA-40A9-AD8D-5777AF5A3807}">
      <dgm:prSet/>
      <dgm:spPr/>
      <dgm:t>
        <a:bodyPr/>
        <a:lstStyle/>
        <a:p>
          <a:endParaRPr lang="en-US"/>
        </a:p>
      </dgm:t>
    </dgm:pt>
    <dgm:pt modelId="{33B7A347-DB27-48A8-9338-DEABC91B0913}">
      <dgm:prSet phldrT="[Text]"/>
      <dgm:spPr/>
      <dgm:t>
        <a:bodyPr/>
        <a:lstStyle/>
        <a:p>
          <a:r>
            <a:rPr lang="en-US" dirty="0"/>
            <a:t>Cost of acquisition</a:t>
          </a:r>
        </a:p>
      </dgm:t>
    </dgm:pt>
    <dgm:pt modelId="{E0E77BA9-C24A-4583-B043-6F8BCC8F11D9}" type="parTrans" cxnId="{536034E2-2C1C-45BE-9EDD-E5F75DC9CCC1}">
      <dgm:prSet/>
      <dgm:spPr/>
      <dgm:t>
        <a:bodyPr/>
        <a:lstStyle/>
        <a:p>
          <a:endParaRPr lang="en-US"/>
        </a:p>
      </dgm:t>
    </dgm:pt>
    <dgm:pt modelId="{15AA824C-F0C2-430A-A333-276B1687B0DD}" type="sibTrans" cxnId="{536034E2-2C1C-45BE-9EDD-E5F75DC9CCC1}">
      <dgm:prSet/>
      <dgm:spPr/>
      <dgm:t>
        <a:bodyPr/>
        <a:lstStyle/>
        <a:p>
          <a:endParaRPr lang="en-US"/>
        </a:p>
      </dgm:t>
    </dgm:pt>
    <dgm:pt modelId="{DEF00650-0550-4B9E-A9F4-C4332513449F}" type="pres">
      <dgm:prSet presAssocID="{48CE6E6A-0A74-4DE0-B07A-EC9D5CFEA883}" presName="linear" presStyleCnt="0">
        <dgm:presLayoutVars>
          <dgm:dir/>
          <dgm:animLvl val="lvl"/>
          <dgm:resizeHandles val="exact"/>
        </dgm:presLayoutVars>
      </dgm:prSet>
      <dgm:spPr/>
    </dgm:pt>
    <dgm:pt modelId="{F90DAEB9-7D9D-4E5D-AE52-809BC6F98A66}" type="pres">
      <dgm:prSet presAssocID="{6ACAA4AB-51AB-456C-BC09-89C286912779}" presName="parentLin" presStyleCnt="0"/>
      <dgm:spPr/>
    </dgm:pt>
    <dgm:pt modelId="{80B1E569-D91A-4630-9D3D-291EFC8B77E3}" type="pres">
      <dgm:prSet presAssocID="{6ACAA4AB-51AB-456C-BC09-89C286912779}" presName="parentLeftMargin" presStyleLbl="node1" presStyleIdx="0" presStyleCnt="3"/>
      <dgm:spPr/>
    </dgm:pt>
    <dgm:pt modelId="{BA1E3A3C-8878-41E2-BC4E-EF0224E66D4A}" type="pres">
      <dgm:prSet presAssocID="{6ACAA4AB-51AB-456C-BC09-89C286912779}" presName="parentText" presStyleLbl="node1" presStyleIdx="0" presStyleCnt="3">
        <dgm:presLayoutVars>
          <dgm:chMax val="0"/>
          <dgm:bulletEnabled val="1"/>
        </dgm:presLayoutVars>
      </dgm:prSet>
      <dgm:spPr/>
    </dgm:pt>
    <dgm:pt modelId="{EB6FCE1D-79F5-4788-A678-CA74849854BE}" type="pres">
      <dgm:prSet presAssocID="{6ACAA4AB-51AB-456C-BC09-89C286912779}" presName="negativeSpace" presStyleCnt="0"/>
      <dgm:spPr/>
    </dgm:pt>
    <dgm:pt modelId="{348CA1DD-9374-4E46-88BF-522061C55A90}" type="pres">
      <dgm:prSet presAssocID="{6ACAA4AB-51AB-456C-BC09-89C286912779}" presName="childText" presStyleLbl="conFgAcc1" presStyleIdx="0" presStyleCnt="3">
        <dgm:presLayoutVars>
          <dgm:bulletEnabled val="1"/>
        </dgm:presLayoutVars>
      </dgm:prSet>
      <dgm:spPr/>
    </dgm:pt>
    <dgm:pt modelId="{E0C3BA58-D33F-4AF9-A10E-C7FFE8F03CF6}" type="pres">
      <dgm:prSet presAssocID="{7BC29ED5-FDC7-4C76-BDB3-3F126E1E1EF4}" presName="spaceBetweenRectangles" presStyleCnt="0"/>
      <dgm:spPr/>
    </dgm:pt>
    <dgm:pt modelId="{7161A356-D00A-4E8C-8C26-D21E825C76E5}" type="pres">
      <dgm:prSet presAssocID="{D9B4E906-C9CB-47B7-92CD-4AC8BFF2BB1A}" presName="parentLin" presStyleCnt="0"/>
      <dgm:spPr/>
    </dgm:pt>
    <dgm:pt modelId="{31F80068-CA54-4511-A2D9-4772BFAA7D1A}" type="pres">
      <dgm:prSet presAssocID="{D9B4E906-C9CB-47B7-92CD-4AC8BFF2BB1A}" presName="parentLeftMargin" presStyleLbl="node1" presStyleIdx="0" presStyleCnt="3"/>
      <dgm:spPr/>
    </dgm:pt>
    <dgm:pt modelId="{F9E651B7-5A3C-4F7C-B2CD-5B8138CA4522}" type="pres">
      <dgm:prSet presAssocID="{D9B4E906-C9CB-47B7-92CD-4AC8BFF2BB1A}" presName="parentText" presStyleLbl="node1" presStyleIdx="1" presStyleCnt="3">
        <dgm:presLayoutVars>
          <dgm:chMax val="0"/>
          <dgm:bulletEnabled val="1"/>
        </dgm:presLayoutVars>
      </dgm:prSet>
      <dgm:spPr/>
    </dgm:pt>
    <dgm:pt modelId="{FD103FF8-DD60-46C1-9558-80E5A8AD4AED}" type="pres">
      <dgm:prSet presAssocID="{D9B4E906-C9CB-47B7-92CD-4AC8BFF2BB1A}" presName="negativeSpace" presStyleCnt="0"/>
      <dgm:spPr/>
    </dgm:pt>
    <dgm:pt modelId="{80BCAFDA-0C1C-42B1-98E6-9702F51E7801}" type="pres">
      <dgm:prSet presAssocID="{D9B4E906-C9CB-47B7-92CD-4AC8BFF2BB1A}" presName="childText" presStyleLbl="conFgAcc1" presStyleIdx="1" presStyleCnt="3">
        <dgm:presLayoutVars>
          <dgm:bulletEnabled val="1"/>
        </dgm:presLayoutVars>
      </dgm:prSet>
      <dgm:spPr/>
    </dgm:pt>
    <dgm:pt modelId="{1F6D254B-C4DE-4257-B61C-45C76B9B7792}" type="pres">
      <dgm:prSet presAssocID="{0092023E-4EB7-4F7F-A7CE-FBD29FBF7F58}" presName="spaceBetweenRectangles" presStyleCnt="0"/>
      <dgm:spPr/>
    </dgm:pt>
    <dgm:pt modelId="{367F06A4-4E5C-4AD0-954D-55D067D6FD8F}" type="pres">
      <dgm:prSet presAssocID="{E04B5F2D-23D3-48DF-967A-886A18A36AB0}" presName="parentLin" presStyleCnt="0"/>
      <dgm:spPr/>
    </dgm:pt>
    <dgm:pt modelId="{F664DD2E-15D3-4C7E-BFCC-37FC0B6EA6D2}" type="pres">
      <dgm:prSet presAssocID="{E04B5F2D-23D3-48DF-967A-886A18A36AB0}" presName="parentLeftMargin" presStyleLbl="node1" presStyleIdx="1" presStyleCnt="3"/>
      <dgm:spPr/>
    </dgm:pt>
    <dgm:pt modelId="{CFFB965E-61B8-4A9F-8B21-8C697066524D}" type="pres">
      <dgm:prSet presAssocID="{E04B5F2D-23D3-48DF-967A-886A18A36AB0}" presName="parentText" presStyleLbl="node1" presStyleIdx="2" presStyleCnt="3">
        <dgm:presLayoutVars>
          <dgm:chMax val="0"/>
          <dgm:bulletEnabled val="1"/>
        </dgm:presLayoutVars>
      </dgm:prSet>
      <dgm:spPr/>
    </dgm:pt>
    <dgm:pt modelId="{5169D1C5-28A3-4C70-8E15-0945FCEE556C}" type="pres">
      <dgm:prSet presAssocID="{E04B5F2D-23D3-48DF-967A-886A18A36AB0}" presName="negativeSpace" presStyleCnt="0"/>
      <dgm:spPr/>
    </dgm:pt>
    <dgm:pt modelId="{8670DA87-D6C7-4682-847C-EEBC556E8D88}" type="pres">
      <dgm:prSet presAssocID="{E04B5F2D-23D3-48DF-967A-886A18A36AB0}" presName="childText" presStyleLbl="conFgAcc1" presStyleIdx="2" presStyleCnt="3">
        <dgm:presLayoutVars>
          <dgm:bulletEnabled val="1"/>
        </dgm:presLayoutVars>
      </dgm:prSet>
      <dgm:spPr/>
    </dgm:pt>
  </dgm:ptLst>
  <dgm:cxnLst>
    <dgm:cxn modelId="{5FE6360C-4707-4E89-B028-5EC2045A218F}" type="presOf" srcId="{48CE6E6A-0A74-4DE0-B07A-EC9D5CFEA883}" destId="{DEF00650-0550-4B9E-A9F4-C4332513449F}" srcOrd="0" destOrd="0" presId="urn:microsoft.com/office/officeart/2005/8/layout/list1"/>
    <dgm:cxn modelId="{EF3B3F1B-7969-4C5C-A3FF-A11C44034159}" type="presOf" srcId="{E04B5F2D-23D3-48DF-967A-886A18A36AB0}" destId="{CFFB965E-61B8-4A9F-8B21-8C697066524D}" srcOrd="1" destOrd="0" presId="urn:microsoft.com/office/officeart/2005/8/layout/list1"/>
    <dgm:cxn modelId="{C4C4B532-97C1-4C4F-911D-68E0E15E3924}" type="presOf" srcId="{7F4B835A-58E2-4694-875A-3245A3200C70}" destId="{80BCAFDA-0C1C-42B1-98E6-9702F51E7801}" srcOrd="0" destOrd="0" presId="urn:microsoft.com/office/officeart/2005/8/layout/list1"/>
    <dgm:cxn modelId="{12A9F560-E61A-45FC-9974-412D48CB21AB}" type="presOf" srcId="{6ACAA4AB-51AB-456C-BC09-89C286912779}" destId="{80B1E569-D91A-4630-9D3D-291EFC8B77E3}" srcOrd="0" destOrd="0" presId="urn:microsoft.com/office/officeart/2005/8/layout/list1"/>
    <dgm:cxn modelId="{CF0E3F47-4843-4137-B386-AF90AC9D95C4}" type="presOf" srcId="{D9B4E906-C9CB-47B7-92CD-4AC8BFF2BB1A}" destId="{F9E651B7-5A3C-4F7C-B2CD-5B8138CA4522}" srcOrd="1" destOrd="0" presId="urn:microsoft.com/office/officeart/2005/8/layout/list1"/>
    <dgm:cxn modelId="{B08E3654-9D51-4E08-A385-39BA7F2124CF}" type="presOf" srcId="{D9B4E906-C9CB-47B7-92CD-4AC8BFF2BB1A}" destId="{31F80068-CA54-4511-A2D9-4772BFAA7D1A}" srcOrd="0" destOrd="0" presId="urn:microsoft.com/office/officeart/2005/8/layout/list1"/>
    <dgm:cxn modelId="{7B006458-8C0A-46F6-8470-255DDB5BE5BD}" srcId="{48CE6E6A-0A74-4DE0-B07A-EC9D5CFEA883}" destId="{D9B4E906-C9CB-47B7-92CD-4AC8BFF2BB1A}" srcOrd="1" destOrd="0" parTransId="{E514D6D2-E596-4B12-A77F-291F9440B2A1}" sibTransId="{0092023E-4EB7-4F7F-A7CE-FBD29FBF7F58}"/>
    <dgm:cxn modelId="{E9CBC659-2021-43A6-9880-5161BD5F02C3}" srcId="{48CE6E6A-0A74-4DE0-B07A-EC9D5CFEA883}" destId="{E04B5F2D-23D3-48DF-967A-886A18A36AB0}" srcOrd="2" destOrd="0" parTransId="{9CEA1906-DE02-40D9-A7C1-48F524DC3DD0}" sibTransId="{A4AB77A6-9D18-4335-979C-ED05D04E8772}"/>
    <dgm:cxn modelId="{EF2E498A-FDAA-40A9-AD8D-5777AF5A3807}" srcId="{D9B4E906-C9CB-47B7-92CD-4AC8BFF2BB1A}" destId="{7F4B835A-58E2-4694-875A-3245A3200C70}" srcOrd="0" destOrd="0" parTransId="{B8264929-AC01-417B-A321-B85B26030857}" sibTransId="{C4D9A7B6-84EE-40E9-9A7B-A4F9F4AEAC06}"/>
    <dgm:cxn modelId="{07614A8C-E273-4061-B65C-8A72C90CB4EE}" type="presOf" srcId="{E04B5F2D-23D3-48DF-967A-886A18A36AB0}" destId="{F664DD2E-15D3-4C7E-BFCC-37FC0B6EA6D2}" srcOrd="0" destOrd="0" presId="urn:microsoft.com/office/officeart/2005/8/layout/list1"/>
    <dgm:cxn modelId="{1254D98E-25C3-46BD-B5E9-ACD80526A2EA}" type="presOf" srcId="{6ACAA4AB-51AB-456C-BC09-89C286912779}" destId="{BA1E3A3C-8878-41E2-BC4E-EF0224E66D4A}" srcOrd="1" destOrd="0" presId="urn:microsoft.com/office/officeart/2005/8/layout/list1"/>
    <dgm:cxn modelId="{A5A25591-60A1-436F-A7F1-76435839F51F}" type="presOf" srcId="{BC2B0413-ADD5-47FD-9202-F08FF564F18A}" destId="{8670DA87-D6C7-4682-847C-EEBC556E8D88}" srcOrd="0" destOrd="0" presId="urn:microsoft.com/office/officeart/2005/8/layout/list1"/>
    <dgm:cxn modelId="{E39101DA-7EDB-4515-B32B-4368F75A165B}" type="presOf" srcId="{33B7A347-DB27-48A8-9338-DEABC91B0913}" destId="{80BCAFDA-0C1C-42B1-98E6-9702F51E7801}" srcOrd="0" destOrd="1" presId="urn:microsoft.com/office/officeart/2005/8/layout/list1"/>
    <dgm:cxn modelId="{75F819DD-6C63-44D3-B5AD-79DAD978FD8E}" srcId="{48CE6E6A-0A74-4DE0-B07A-EC9D5CFEA883}" destId="{6ACAA4AB-51AB-456C-BC09-89C286912779}" srcOrd="0" destOrd="0" parTransId="{5BF9FD67-6AFE-4001-9124-567E4B0676EC}" sibTransId="{7BC29ED5-FDC7-4C76-BDB3-3F126E1E1EF4}"/>
    <dgm:cxn modelId="{536034E2-2C1C-45BE-9EDD-E5F75DC9CCC1}" srcId="{D9B4E906-C9CB-47B7-92CD-4AC8BFF2BB1A}" destId="{33B7A347-DB27-48A8-9338-DEABC91B0913}" srcOrd="1" destOrd="0" parTransId="{E0E77BA9-C24A-4583-B043-6F8BCC8F11D9}" sibTransId="{15AA824C-F0C2-430A-A333-276B1687B0DD}"/>
    <dgm:cxn modelId="{97CC58FF-D38C-48DE-B8F9-D0333439241D}" srcId="{E04B5F2D-23D3-48DF-967A-886A18A36AB0}" destId="{BC2B0413-ADD5-47FD-9202-F08FF564F18A}" srcOrd="0" destOrd="0" parTransId="{B7B1C8F5-96AE-4550-AD64-0EB83001B3AD}" sibTransId="{310408BF-7BBE-49B0-80AB-5E2E2231C07B}"/>
    <dgm:cxn modelId="{C115F88D-5193-4838-9B9D-8DB888C3F7EA}" type="presParOf" srcId="{DEF00650-0550-4B9E-A9F4-C4332513449F}" destId="{F90DAEB9-7D9D-4E5D-AE52-809BC6F98A66}" srcOrd="0" destOrd="0" presId="urn:microsoft.com/office/officeart/2005/8/layout/list1"/>
    <dgm:cxn modelId="{6F4B1BD8-4D80-444B-8ED0-99A195CE5AD2}" type="presParOf" srcId="{F90DAEB9-7D9D-4E5D-AE52-809BC6F98A66}" destId="{80B1E569-D91A-4630-9D3D-291EFC8B77E3}" srcOrd="0" destOrd="0" presId="urn:microsoft.com/office/officeart/2005/8/layout/list1"/>
    <dgm:cxn modelId="{C5109CEF-2556-4C52-9DBE-F1AC295FD43D}" type="presParOf" srcId="{F90DAEB9-7D9D-4E5D-AE52-809BC6F98A66}" destId="{BA1E3A3C-8878-41E2-BC4E-EF0224E66D4A}" srcOrd="1" destOrd="0" presId="urn:microsoft.com/office/officeart/2005/8/layout/list1"/>
    <dgm:cxn modelId="{4B71FB05-A159-43DF-88C5-A994347EA798}" type="presParOf" srcId="{DEF00650-0550-4B9E-A9F4-C4332513449F}" destId="{EB6FCE1D-79F5-4788-A678-CA74849854BE}" srcOrd="1" destOrd="0" presId="urn:microsoft.com/office/officeart/2005/8/layout/list1"/>
    <dgm:cxn modelId="{509720D4-78BC-4B3D-91ED-02C428D17E7E}" type="presParOf" srcId="{DEF00650-0550-4B9E-A9F4-C4332513449F}" destId="{348CA1DD-9374-4E46-88BF-522061C55A90}" srcOrd="2" destOrd="0" presId="urn:microsoft.com/office/officeart/2005/8/layout/list1"/>
    <dgm:cxn modelId="{DD941F87-A48C-4376-8E7C-DA6D74E34955}" type="presParOf" srcId="{DEF00650-0550-4B9E-A9F4-C4332513449F}" destId="{E0C3BA58-D33F-4AF9-A10E-C7FFE8F03CF6}" srcOrd="3" destOrd="0" presId="urn:microsoft.com/office/officeart/2005/8/layout/list1"/>
    <dgm:cxn modelId="{44E1AB9F-14B4-4F88-8754-46F10A57C0D7}" type="presParOf" srcId="{DEF00650-0550-4B9E-A9F4-C4332513449F}" destId="{7161A356-D00A-4E8C-8C26-D21E825C76E5}" srcOrd="4" destOrd="0" presId="urn:microsoft.com/office/officeart/2005/8/layout/list1"/>
    <dgm:cxn modelId="{04208879-4344-4066-A776-14A3155090B7}" type="presParOf" srcId="{7161A356-D00A-4E8C-8C26-D21E825C76E5}" destId="{31F80068-CA54-4511-A2D9-4772BFAA7D1A}" srcOrd="0" destOrd="0" presId="urn:microsoft.com/office/officeart/2005/8/layout/list1"/>
    <dgm:cxn modelId="{92C06F87-53BB-4FE0-843D-62086FBE54F0}" type="presParOf" srcId="{7161A356-D00A-4E8C-8C26-D21E825C76E5}" destId="{F9E651B7-5A3C-4F7C-B2CD-5B8138CA4522}" srcOrd="1" destOrd="0" presId="urn:microsoft.com/office/officeart/2005/8/layout/list1"/>
    <dgm:cxn modelId="{622C54F3-754A-400D-9F2D-9116C860BF27}" type="presParOf" srcId="{DEF00650-0550-4B9E-A9F4-C4332513449F}" destId="{FD103FF8-DD60-46C1-9558-80E5A8AD4AED}" srcOrd="5" destOrd="0" presId="urn:microsoft.com/office/officeart/2005/8/layout/list1"/>
    <dgm:cxn modelId="{ADB576C2-A2CA-444E-AC6F-80CB409FC146}" type="presParOf" srcId="{DEF00650-0550-4B9E-A9F4-C4332513449F}" destId="{80BCAFDA-0C1C-42B1-98E6-9702F51E7801}" srcOrd="6" destOrd="0" presId="urn:microsoft.com/office/officeart/2005/8/layout/list1"/>
    <dgm:cxn modelId="{CCC08FF2-577B-42AC-B746-EE75A565BF22}" type="presParOf" srcId="{DEF00650-0550-4B9E-A9F4-C4332513449F}" destId="{1F6D254B-C4DE-4257-B61C-45C76B9B7792}" srcOrd="7" destOrd="0" presId="urn:microsoft.com/office/officeart/2005/8/layout/list1"/>
    <dgm:cxn modelId="{3508A6AB-2F2F-4C9A-AB68-28780DEAC50B}" type="presParOf" srcId="{DEF00650-0550-4B9E-A9F4-C4332513449F}" destId="{367F06A4-4E5C-4AD0-954D-55D067D6FD8F}" srcOrd="8" destOrd="0" presId="urn:microsoft.com/office/officeart/2005/8/layout/list1"/>
    <dgm:cxn modelId="{14A7B246-844E-4B1A-B8C9-5D16FEFA4FC6}" type="presParOf" srcId="{367F06A4-4E5C-4AD0-954D-55D067D6FD8F}" destId="{F664DD2E-15D3-4C7E-BFCC-37FC0B6EA6D2}" srcOrd="0" destOrd="0" presId="urn:microsoft.com/office/officeart/2005/8/layout/list1"/>
    <dgm:cxn modelId="{CED0EA84-039E-4070-9EDF-F02D8B0A1E55}" type="presParOf" srcId="{367F06A4-4E5C-4AD0-954D-55D067D6FD8F}" destId="{CFFB965E-61B8-4A9F-8B21-8C697066524D}" srcOrd="1" destOrd="0" presId="urn:microsoft.com/office/officeart/2005/8/layout/list1"/>
    <dgm:cxn modelId="{43733BD3-EA58-47E3-B624-8EBBA3E1B353}" type="presParOf" srcId="{DEF00650-0550-4B9E-A9F4-C4332513449F}" destId="{5169D1C5-28A3-4C70-8E15-0945FCEE556C}" srcOrd="9" destOrd="0" presId="urn:microsoft.com/office/officeart/2005/8/layout/list1"/>
    <dgm:cxn modelId="{48DC75B7-7DC3-4D3C-8978-0164D1573F7A}" type="presParOf" srcId="{DEF00650-0550-4B9E-A9F4-C4332513449F}" destId="{8670DA87-D6C7-4682-847C-EEBC556E8D8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AFBD8BE-2F84-4A33-B9F2-114D42070330}" type="doc">
      <dgm:prSet loTypeId="urn:microsoft.com/office/officeart/2005/8/layout/orgChart1" loCatId="hierarchy" qsTypeId="urn:microsoft.com/office/officeart/2005/8/quickstyle/simple1" qsCatId="simple" csTypeId="urn:microsoft.com/office/officeart/2005/8/colors/colorful1#15" csCatId="colorful" phldr="1"/>
      <dgm:spPr/>
      <dgm:t>
        <a:bodyPr/>
        <a:lstStyle/>
        <a:p>
          <a:endParaRPr lang="en-US"/>
        </a:p>
      </dgm:t>
    </dgm:pt>
    <dgm:pt modelId="{8B0C445C-808B-4690-9C57-FFD84B800EE3}">
      <dgm:prSet/>
      <dgm:spPr/>
      <dgm:t>
        <a:bodyPr/>
        <a:lstStyle/>
        <a:p>
          <a:pPr rtl="0"/>
          <a:r>
            <a:rPr lang="en-US" dirty="0"/>
            <a:t>Taxability</a:t>
          </a:r>
        </a:p>
      </dgm:t>
    </dgm:pt>
    <dgm:pt modelId="{64ABD4D1-9FC9-46DD-BA48-F1E22A4992DA}" type="parTrans" cxnId="{31D31BED-0C50-450E-9EE5-DB93013C5134}">
      <dgm:prSet/>
      <dgm:spPr/>
      <dgm:t>
        <a:bodyPr/>
        <a:lstStyle/>
        <a:p>
          <a:endParaRPr lang="en-US"/>
        </a:p>
      </dgm:t>
    </dgm:pt>
    <dgm:pt modelId="{DB6E6FA3-AF5D-4ABD-92BB-B5E8325A8A50}" type="sibTrans" cxnId="{31D31BED-0C50-450E-9EE5-DB93013C5134}">
      <dgm:prSet/>
      <dgm:spPr/>
      <dgm:t>
        <a:bodyPr/>
        <a:lstStyle/>
        <a:p>
          <a:endParaRPr lang="en-US"/>
        </a:p>
      </dgm:t>
    </dgm:pt>
    <dgm:pt modelId="{B4EEAE65-CE5E-46D2-9FE6-718BD0BF2197}">
      <dgm:prSet/>
      <dgm:spPr/>
      <dgm:t>
        <a:bodyPr/>
        <a:lstStyle/>
        <a:p>
          <a:pPr rtl="0"/>
          <a:r>
            <a:rPr lang="en-US" dirty="0"/>
            <a:t>Section 45(4) </a:t>
          </a:r>
        </a:p>
      </dgm:t>
    </dgm:pt>
    <dgm:pt modelId="{79293BA2-D576-4DD2-A902-58F90D4E4E0A}" type="parTrans" cxnId="{BE25FDA6-FD7B-4CF5-91FC-257958A677A5}">
      <dgm:prSet/>
      <dgm:spPr/>
      <dgm:t>
        <a:bodyPr/>
        <a:lstStyle/>
        <a:p>
          <a:endParaRPr lang="en-US"/>
        </a:p>
      </dgm:t>
    </dgm:pt>
    <dgm:pt modelId="{3EE9BA85-60AF-40A4-9DA4-00BBF2EF886A}" type="sibTrans" cxnId="{BE25FDA6-FD7B-4CF5-91FC-257958A677A5}">
      <dgm:prSet/>
      <dgm:spPr/>
      <dgm:t>
        <a:bodyPr/>
        <a:lstStyle/>
        <a:p>
          <a:endParaRPr lang="en-US"/>
        </a:p>
      </dgm:t>
    </dgm:pt>
    <dgm:pt modelId="{CEF3012F-2136-47CC-9326-EF9F33A51526}">
      <dgm:prSet/>
      <dgm:spPr/>
      <dgm:t>
        <a:bodyPr/>
        <a:lstStyle/>
        <a:p>
          <a:pPr rtl="0"/>
          <a:r>
            <a:rPr lang="en-US" dirty="0"/>
            <a:t>Capital gains</a:t>
          </a:r>
        </a:p>
      </dgm:t>
    </dgm:pt>
    <dgm:pt modelId="{EAB5277C-46A5-4090-9A3F-D8339A50C141}" type="parTrans" cxnId="{90C1552C-FB37-4B40-A706-F8A11D93CEE0}">
      <dgm:prSet/>
      <dgm:spPr/>
      <dgm:t>
        <a:bodyPr/>
        <a:lstStyle/>
        <a:p>
          <a:endParaRPr lang="en-US"/>
        </a:p>
      </dgm:t>
    </dgm:pt>
    <dgm:pt modelId="{52199068-641F-4AB0-8843-CE636C005862}" type="sibTrans" cxnId="{90C1552C-FB37-4B40-A706-F8A11D93CEE0}">
      <dgm:prSet/>
      <dgm:spPr/>
      <dgm:t>
        <a:bodyPr/>
        <a:lstStyle/>
        <a:p>
          <a:endParaRPr lang="en-US"/>
        </a:p>
      </dgm:t>
    </dgm:pt>
    <dgm:pt modelId="{42E703C9-87A8-4D17-A758-3B2B211DA515}">
      <dgm:prSet/>
      <dgm:spPr/>
      <dgm:t>
        <a:bodyPr/>
        <a:lstStyle/>
        <a:p>
          <a:pPr rtl="0"/>
          <a:r>
            <a:rPr lang="en-US" dirty="0"/>
            <a:t>Section 9B</a:t>
          </a:r>
        </a:p>
      </dgm:t>
    </dgm:pt>
    <dgm:pt modelId="{ACB8C250-479F-46AC-9E64-FBFEEF2C599E}" type="parTrans" cxnId="{C12B5412-3AEB-4E76-8252-9ED35E505B24}">
      <dgm:prSet/>
      <dgm:spPr/>
      <dgm:t>
        <a:bodyPr/>
        <a:lstStyle/>
        <a:p>
          <a:endParaRPr lang="en-US"/>
        </a:p>
      </dgm:t>
    </dgm:pt>
    <dgm:pt modelId="{521DC9F7-5B06-48CE-8BEC-00EB0D8C6BEA}" type="sibTrans" cxnId="{C12B5412-3AEB-4E76-8252-9ED35E505B24}">
      <dgm:prSet/>
      <dgm:spPr/>
      <dgm:t>
        <a:bodyPr/>
        <a:lstStyle/>
        <a:p>
          <a:endParaRPr lang="en-US"/>
        </a:p>
      </dgm:t>
    </dgm:pt>
    <dgm:pt modelId="{9976A918-4AC7-4CAB-ADC3-35E700DF066B}">
      <dgm:prSet/>
      <dgm:spPr/>
      <dgm:t>
        <a:bodyPr/>
        <a:lstStyle/>
        <a:p>
          <a:pPr rtl="0"/>
          <a:r>
            <a:rPr lang="en-US" dirty="0"/>
            <a:t>Business income or Capital gains</a:t>
          </a:r>
        </a:p>
      </dgm:t>
    </dgm:pt>
    <dgm:pt modelId="{33488F31-1B0D-4140-80FA-082088E1696B}" type="parTrans" cxnId="{7882AFF0-66CE-4A2C-8F39-B7349B4140E0}">
      <dgm:prSet/>
      <dgm:spPr/>
      <dgm:t>
        <a:bodyPr/>
        <a:lstStyle/>
        <a:p>
          <a:endParaRPr lang="en-US"/>
        </a:p>
      </dgm:t>
    </dgm:pt>
    <dgm:pt modelId="{7DBBD046-6D17-4837-9B19-345827D4EDFA}" type="sibTrans" cxnId="{7882AFF0-66CE-4A2C-8F39-B7349B4140E0}">
      <dgm:prSet/>
      <dgm:spPr/>
      <dgm:t>
        <a:bodyPr/>
        <a:lstStyle/>
        <a:p>
          <a:endParaRPr lang="en-US"/>
        </a:p>
      </dgm:t>
    </dgm:pt>
    <dgm:pt modelId="{714066F5-C7B7-45C7-9CD0-5C8589ABF8C2}">
      <dgm:prSet/>
      <dgm:spPr/>
      <dgm:t>
        <a:bodyPr/>
        <a:lstStyle/>
        <a:p>
          <a:pPr rtl="0"/>
          <a:r>
            <a:rPr lang="en-US" dirty="0"/>
            <a:t>Reconstitution</a:t>
          </a:r>
        </a:p>
      </dgm:t>
    </dgm:pt>
    <dgm:pt modelId="{26F90CC4-0BCF-43FA-BB04-DCB4A8C26BAA}" type="parTrans" cxnId="{21763D28-B7A6-4D8B-B5E6-24D4CC7A95F6}">
      <dgm:prSet/>
      <dgm:spPr/>
      <dgm:t>
        <a:bodyPr/>
        <a:lstStyle/>
        <a:p>
          <a:endParaRPr lang="en-US"/>
        </a:p>
      </dgm:t>
    </dgm:pt>
    <dgm:pt modelId="{7283B9E9-1F58-4011-9DE4-79F4170EF6AE}" type="sibTrans" cxnId="{21763D28-B7A6-4D8B-B5E6-24D4CC7A95F6}">
      <dgm:prSet/>
      <dgm:spPr/>
      <dgm:t>
        <a:bodyPr/>
        <a:lstStyle/>
        <a:p>
          <a:endParaRPr lang="en-US"/>
        </a:p>
      </dgm:t>
    </dgm:pt>
    <dgm:pt modelId="{3D99F295-0527-4819-AC9B-03CA60DADCDF}">
      <dgm:prSet/>
      <dgm:spPr/>
      <dgm:t>
        <a:bodyPr/>
        <a:lstStyle/>
        <a:p>
          <a:pPr rtl="0"/>
          <a:r>
            <a:rPr lang="en-US" dirty="0"/>
            <a:t>Receive Capital asset or money</a:t>
          </a:r>
        </a:p>
      </dgm:t>
    </dgm:pt>
    <dgm:pt modelId="{154F60C4-35B5-4B3D-A2B0-41BD56FA4AB3}" type="parTrans" cxnId="{37B6E202-921A-452D-BA31-8B66E208A37D}">
      <dgm:prSet/>
      <dgm:spPr/>
      <dgm:t>
        <a:bodyPr/>
        <a:lstStyle/>
        <a:p>
          <a:endParaRPr lang="en-US"/>
        </a:p>
      </dgm:t>
    </dgm:pt>
    <dgm:pt modelId="{1AFBC7C0-81D3-41A7-B825-0E26AEB4107B}" type="sibTrans" cxnId="{37B6E202-921A-452D-BA31-8B66E208A37D}">
      <dgm:prSet/>
      <dgm:spPr/>
      <dgm:t>
        <a:bodyPr/>
        <a:lstStyle/>
        <a:p>
          <a:endParaRPr lang="en-US"/>
        </a:p>
      </dgm:t>
    </dgm:pt>
    <dgm:pt modelId="{9139CE27-FBAB-4A47-A0DE-2D1D78480229}">
      <dgm:prSet/>
      <dgm:spPr/>
      <dgm:t>
        <a:bodyPr/>
        <a:lstStyle/>
        <a:p>
          <a:pPr rtl="0"/>
          <a:r>
            <a:rPr lang="en-US" b="1" dirty="0"/>
            <a:t>Dissolution</a:t>
          </a:r>
          <a:r>
            <a:rPr lang="en-US" dirty="0"/>
            <a:t> or Reconstitution</a:t>
          </a:r>
        </a:p>
      </dgm:t>
    </dgm:pt>
    <dgm:pt modelId="{90FC12DE-424F-4EBD-9390-52C0AF5C9213}" type="parTrans" cxnId="{4B60524B-F95E-4BCB-83C1-E72B88C0CB54}">
      <dgm:prSet/>
      <dgm:spPr/>
      <dgm:t>
        <a:bodyPr/>
        <a:lstStyle/>
        <a:p>
          <a:endParaRPr lang="en-US"/>
        </a:p>
      </dgm:t>
    </dgm:pt>
    <dgm:pt modelId="{7971EF79-E73E-493D-BF99-E10A18280A1B}" type="sibTrans" cxnId="{4B60524B-F95E-4BCB-83C1-E72B88C0CB54}">
      <dgm:prSet/>
      <dgm:spPr/>
      <dgm:t>
        <a:bodyPr/>
        <a:lstStyle/>
        <a:p>
          <a:endParaRPr lang="en-US"/>
        </a:p>
      </dgm:t>
    </dgm:pt>
    <dgm:pt modelId="{B430F41F-F0FA-4521-A08C-BFC65174E51F}">
      <dgm:prSet/>
      <dgm:spPr/>
      <dgm:t>
        <a:bodyPr/>
        <a:lstStyle/>
        <a:p>
          <a:pPr rtl="0"/>
          <a:r>
            <a:rPr lang="en-US" dirty="0"/>
            <a:t>Stock in trade or capital asset</a:t>
          </a:r>
        </a:p>
      </dgm:t>
    </dgm:pt>
    <dgm:pt modelId="{844E13D8-B56F-42C9-B5DD-60F495393943}" type="parTrans" cxnId="{F665C18E-95C4-4075-A463-CE68CD3B1125}">
      <dgm:prSet/>
      <dgm:spPr/>
      <dgm:t>
        <a:bodyPr/>
        <a:lstStyle/>
        <a:p>
          <a:endParaRPr lang="en-US"/>
        </a:p>
      </dgm:t>
    </dgm:pt>
    <dgm:pt modelId="{9352A4D5-D7C4-4E9F-BBFC-7BF8CCBF82A1}" type="sibTrans" cxnId="{F665C18E-95C4-4075-A463-CE68CD3B1125}">
      <dgm:prSet/>
      <dgm:spPr/>
      <dgm:t>
        <a:bodyPr/>
        <a:lstStyle/>
        <a:p>
          <a:endParaRPr lang="en-US"/>
        </a:p>
      </dgm:t>
    </dgm:pt>
    <dgm:pt modelId="{EA48D6AC-1D46-4336-8068-4749148CD707}">
      <dgm:prSet/>
      <dgm:spPr>
        <a:solidFill>
          <a:srgbClr val="FF0000"/>
        </a:solidFill>
      </dgm:spPr>
      <dgm:t>
        <a:bodyPr/>
        <a:lstStyle/>
        <a:p>
          <a:pPr rtl="0"/>
          <a:r>
            <a:rPr lang="en-US" dirty="0"/>
            <a:t>Tax on gains of partner payable by firm</a:t>
          </a:r>
        </a:p>
      </dgm:t>
    </dgm:pt>
    <dgm:pt modelId="{FE6E0B4B-0EDA-420D-9339-A471249D3194}" type="parTrans" cxnId="{1848F353-EFA2-4667-914B-363E37F71F8A}">
      <dgm:prSet/>
      <dgm:spPr/>
      <dgm:t>
        <a:bodyPr/>
        <a:lstStyle/>
        <a:p>
          <a:endParaRPr lang="en-US"/>
        </a:p>
      </dgm:t>
    </dgm:pt>
    <dgm:pt modelId="{2E3F247F-533B-4DB9-90B9-032146E13B96}" type="sibTrans" cxnId="{1848F353-EFA2-4667-914B-363E37F71F8A}">
      <dgm:prSet/>
      <dgm:spPr/>
      <dgm:t>
        <a:bodyPr/>
        <a:lstStyle/>
        <a:p>
          <a:endParaRPr lang="en-US"/>
        </a:p>
      </dgm:t>
    </dgm:pt>
    <dgm:pt modelId="{73464A34-C5DB-4FED-A8AD-3ECE862B9E5E}">
      <dgm:prSet/>
      <dgm:spPr>
        <a:solidFill>
          <a:srgbClr val="FF0000"/>
        </a:solidFill>
      </dgm:spPr>
      <dgm:t>
        <a:bodyPr/>
        <a:lstStyle/>
        <a:p>
          <a:pPr rtl="0"/>
          <a:r>
            <a:rPr lang="en-US" dirty="0"/>
            <a:t>Tax on gains of firm payable by firm</a:t>
          </a:r>
        </a:p>
      </dgm:t>
    </dgm:pt>
    <dgm:pt modelId="{98869240-45BA-493E-82B3-914762CAEA78}" type="parTrans" cxnId="{239C3FDB-7332-44FE-BB12-24FAF9606267}">
      <dgm:prSet/>
      <dgm:spPr/>
      <dgm:t>
        <a:bodyPr/>
        <a:lstStyle/>
        <a:p>
          <a:endParaRPr lang="en-US"/>
        </a:p>
      </dgm:t>
    </dgm:pt>
    <dgm:pt modelId="{D2274A65-154B-4148-A789-69B59731B0CF}" type="sibTrans" cxnId="{239C3FDB-7332-44FE-BB12-24FAF9606267}">
      <dgm:prSet/>
      <dgm:spPr/>
      <dgm:t>
        <a:bodyPr/>
        <a:lstStyle/>
        <a:p>
          <a:endParaRPr lang="en-US"/>
        </a:p>
      </dgm:t>
    </dgm:pt>
    <dgm:pt modelId="{80FC45A0-F1C6-4B91-99B5-DEABF9500EC5}" type="pres">
      <dgm:prSet presAssocID="{2AFBD8BE-2F84-4A33-B9F2-114D42070330}" presName="hierChild1" presStyleCnt="0">
        <dgm:presLayoutVars>
          <dgm:orgChart val="1"/>
          <dgm:chPref val="1"/>
          <dgm:dir/>
          <dgm:animOne val="branch"/>
          <dgm:animLvl val="lvl"/>
          <dgm:resizeHandles/>
        </dgm:presLayoutVars>
      </dgm:prSet>
      <dgm:spPr/>
    </dgm:pt>
    <dgm:pt modelId="{BE0775AE-A1B9-4A01-A750-1A4643CA7AA4}" type="pres">
      <dgm:prSet presAssocID="{8B0C445C-808B-4690-9C57-FFD84B800EE3}" presName="hierRoot1" presStyleCnt="0">
        <dgm:presLayoutVars>
          <dgm:hierBranch val="init"/>
        </dgm:presLayoutVars>
      </dgm:prSet>
      <dgm:spPr/>
    </dgm:pt>
    <dgm:pt modelId="{A08924A1-367E-48B2-919A-86AB439A8273}" type="pres">
      <dgm:prSet presAssocID="{8B0C445C-808B-4690-9C57-FFD84B800EE3}" presName="rootComposite1" presStyleCnt="0"/>
      <dgm:spPr/>
    </dgm:pt>
    <dgm:pt modelId="{41C41CB0-7E01-42D7-8A86-0937030D91C1}" type="pres">
      <dgm:prSet presAssocID="{8B0C445C-808B-4690-9C57-FFD84B800EE3}" presName="rootText1" presStyleLbl="node0" presStyleIdx="0" presStyleCnt="1" custScaleX="146410" custScaleY="46651">
        <dgm:presLayoutVars>
          <dgm:chPref val="3"/>
        </dgm:presLayoutVars>
      </dgm:prSet>
      <dgm:spPr/>
    </dgm:pt>
    <dgm:pt modelId="{EA1C55BB-8A76-4E29-A766-103912126F90}" type="pres">
      <dgm:prSet presAssocID="{8B0C445C-808B-4690-9C57-FFD84B800EE3}" presName="rootConnector1" presStyleLbl="node1" presStyleIdx="0" presStyleCnt="0"/>
      <dgm:spPr/>
    </dgm:pt>
    <dgm:pt modelId="{0F82FB40-E128-4DC4-9E3B-74F12BB1FEFF}" type="pres">
      <dgm:prSet presAssocID="{8B0C445C-808B-4690-9C57-FFD84B800EE3}" presName="hierChild2" presStyleCnt="0"/>
      <dgm:spPr/>
    </dgm:pt>
    <dgm:pt modelId="{3BE53D7F-6E00-4647-B0F2-ACB7BB3218C2}" type="pres">
      <dgm:prSet presAssocID="{79293BA2-D576-4DD2-A902-58F90D4E4E0A}" presName="Name37" presStyleLbl="parChTrans1D2" presStyleIdx="0" presStyleCnt="2"/>
      <dgm:spPr/>
    </dgm:pt>
    <dgm:pt modelId="{87E0580D-124F-4236-84C8-73E270EC49A7}" type="pres">
      <dgm:prSet presAssocID="{B4EEAE65-CE5E-46D2-9FE6-718BD0BF2197}" presName="hierRoot2" presStyleCnt="0">
        <dgm:presLayoutVars>
          <dgm:hierBranch val="init"/>
        </dgm:presLayoutVars>
      </dgm:prSet>
      <dgm:spPr/>
    </dgm:pt>
    <dgm:pt modelId="{C5289471-11F8-4822-B718-54875944D83B}" type="pres">
      <dgm:prSet presAssocID="{B4EEAE65-CE5E-46D2-9FE6-718BD0BF2197}" presName="rootComposite" presStyleCnt="0"/>
      <dgm:spPr/>
    </dgm:pt>
    <dgm:pt modelId="{7E61151C-0943-4C8A-AA78-56EA4593730B}" type="pres">
      <dgm:prSet presAssocID="{B4EEAE65-CE5E-46D2-9FE6-718BD0BF2197}" presName="rootText" presStyleLbl="node2" presStyleIdx="0" presStyleCnt="2" custScaleY="56448">
        <dgm:presLayoutVars>
          <dgm:chPref val="3"/>
        </dgm:presLayoutVars>
      </dgm:prSet>
      <dgm:spPr/>
    </dgm:pt>
    <dgm:pt modelId="{BB1D9C59-7D06-43DA-A0DD-F475D3380786}" type="pres">
      <dgm:prSet presAssocID="{B4EEAE65-CE5E-46D2-9FE6-718BD0BF2197}" presName="rootConnector" presStyleLbl="node2" presStyleIdx="0" presStyleCnt="2"/>
      <dgm:spPr/>
    </dgm:pt>
    <dgm:pt modelId="{2C8681D9-7B80-48B1-A5DB-8A50850063EB}" type="pres">
      <dgm:prSet presAssocID="{B4EEAE65-CE5E-46D2-9FE6-718BD0BF2197}" presName="hierChild4" presStyleCnt="0"/>
      <dgm:spPr/>
    </dgm:pt>
    <dgm:pt modelId="{3A948FBC-5589-4C06-9978-49FAAA11F353}" type="pres">
      <dgm:prSet presAssocID="{EAB5277C-46A5-4090-9A3F-D8339A50C141}" presName="Name37" presStyleLbl="parChTrans1D3" presStyleIdx="0" presStyleCnt="2"/>
      <dgm:spPr/>
    </dgm:pt>
    <dgm:pt modelId="{5D5F3541-E2B7-4103-83B0-6874C95416F6}" type="pres">
      <dgm:prSet presAssocID="{CEF3012F-2136-47CC-9326-EF9F33A51526}" presName="hierRoot2" presStyleCnt="0">
        <dgm:presLayoutVars>
          <dgm:hierBranch val="init"/>
        </dgm:presLayoutVars>
      </dgm:prSet>
      <dgm:spPr/>
    </dgm:pt>
    <dgm:pt modelId="{DCEFF426-DF07-47E2-8DB2-C562526750DB}" type="pres">
      <dgm:prSet presAssocID="{CEF3012F-2136-47CC-9326-EF9F33A51526}" presName="rootComposite" presStyleCnt="0"/>
      <dgm:spPr/>
    </dgm:pt>
    <dgm:pt modelId="{27C34060-0531-422D-894D-B7C17FB44DFB}" type="pres">
      <dgm:prSet presAssocID="{CEF3012F-2136-47CC-9326-EF9F33A51526}" presName="rootText" presStyleLbl="node3" presStyleIdx="0" presStyleCnt="2">
        <dgm:presLayoutVars>
          <dgm:chPref val="3"/>
        </dgm:presLayoutVars>
      </dgm:prSet>
      <dgm:spPr/>
    </dgm:pt>
    <dgm:pt modelId="{0F0F57F6-62D9-44F4-AF44-AA89B6490120}" type="pres">
      <dgm:prSet presAssocID="{CEF3012F-2136-47CC-9326-EF9F33A51526}" presName="rootConnector" presStyleLbl="node3" presStyleIdx="0" presStyleCnt="2"/>
      <dgm:spPr/>
    </dgm:pt>
    <dgm:pt modelId="{17A7DAD7-D65B-4A46-A7A9-001FEF67C54F}" type="pres">
      <dgm:prSet presAssocID="{CEF3012F-2136-47CC-9326-EF9F33A51526}" presName="hierChild4" presStyleCnt="0"/>
      <dgm:spPr/>
    </dgm:pt>
    <dgm:pt modelId="{2303CC59-719A-4A4C-9502-23723E53C3CF}" type="pres">
      <dgm:prSet presAssocID="{26F90CC4-0BCF-43FA-BB04-DCB4A8C26BAA}" presName="Name37" presStyleLbl="parChTrans1D4" presStyleIdx="0" presStyleCnt="6"/>
      <dgm:spPr/>
    </dgm:pt>
    <dgm:pt modelId="{31507E23-2165-41BB-B37C-9A1C370C772D}" type="pres">
      <dgm:prSet presAssocID="{714066F5-C7B7-45C7-9CD0-5C8589ABF8C2}" presName="hierRoot2" presStyleCnt="0">
        <dgm:presLayoutVars>
          <dgm:hierBranch val="init"/>
        </dgm:presLayoutVars>
      </dgm:prSet>
      <dgm:spPr/>
    </dgm:pt>
    <dgm:pt modelId="{B38F067D-678C-4271-8395-1C5B209C787E}" type="pres">
      <dgm:prSet presAssocID="{714066F5-C7B7-45C7-9CD0-5C8589ABF8C2}" presName="rootComposite" presStyleCnt="0"/>
      <dgm:spPr/>
    </dgm:pt>
    <dgm:pt modelId="{D99ACDA5-3723-4D71-9802-0E3312CE8E84}" type="pres">
      <dgm:prSet presAssocID="{714066F5-C7B7-45C7-9CD0-5C8589ABF8C2}" presName="rootText" presStyleLbl="node4" presStyleIdx="0" presStyleCnt="6">
        <dgm:presLayoutVars>
          <dgm:chPref val="3"/>
        </dgm:presLayoutVars>
      </dgm:prSet>
      <dgm:spPr/>
    </dgm:pt>
    <dgm:pt modelId="{FAEF23B9-5184-4664-8ABB-E73BD63E1531}" type="pres">
      <dgm:prSet presAssocID="{714066F5-C7B7-45C7-9CD0-5C8589ABF8C2}" presName="rootConnector" presStyleLbl="node4" presStyleIdx="0" presStyleCnt="6"/>
      <dgm:spPr/>
    </dgm:pt>
    <dgm:pt modelId="{E7DFCC44-2777-474F-B375-554E5BAEBAAC}" type="pres">
      <dgm:prSet presAssocID="{714066F5-C7B7-45C7-9CD0-5C8589ABF8C2}" presName="hierChild4" presStyleCnt="0"/>
      <dgm:spPr/>
    </dgm:pt>
    <dgm:pt modelId="{C6032246-5231-45AC-9303-FF1581157AAB}" type="pres">
      <dgm:prSet presAssocID="{714066F5-C7B7-45C7-9CD0-5C8589ABF8C2}" presName="hierChild5" presStyleCnt="0"/>
      <dgm:spPr/>
    </dgm:pt>
    <dgm:pt modelId="{5F95C8A2-2859-4414-9B09-FDD24313B2D6}" type="pres">
      <dgm:prSet presAssocID="{154F60C4-35B5-4B3D-A2B0-41BD56FA4AB3}" presName="Name37" presStyleLbl="parChTrans1D4" presStyleIdx="1" presStyleCnt="6"/>
      <dgm:spPr/>
    </dgm:pt>
    <dgm:pt modelId="{BE0E59A9-4C0F-43F3-AACA-15978D14C0AD}" type="pres">
      <dgm:prSet presAssocID="{3D99F295-0527-4819-AC9B-03CA60DADCDF}" presName="hierRoot2" presStyleCnt="0">
        <dgm:presLayoutVars>
          <dgm:hierBranch val="init"/>
        </dgm:presLayoutVars>
      </dgm:prSet>
      <dgm:spPr/>
    </dgm:pt>
    <dgm:pt modelId="{A8317F29-BB2E-4E40-B12A-237F676975EE}" type="pres">
      <dgm:prSet presAssocID="{3D99F295-0527-4819-AC9B-03CA60DADCDF}" presName="rootComposite" presStyleCnt="0"/>
      <dgm:spPr/>
    </dgm:pt>
    <dgm:pt modelId="{C0A64FC1-DC1A-4274-B999-A2D72342DA3B}" type="pres">
      <dgm:prSet presAssocID="{3D99F295-0527-4819-AC9B-03CA60DADCDF}" presName="rootText" presStyleLbl="node4" presStyleIdx="1" presStyleCnt="6">
        <dgm:presLayoutVars>
          <dgm:chPref val="3"/>
        </dgm:presLayoutVars>
      </dgm:prSet>
      <dgm:spPr/>
    </dgm:pt>
    <dgm:pt modelId="{4E68D5EC-8E4F-429C-8ADF-A2C7972E2492}" type="pres">
      <dgm:prSet presAssocID="{3D99F295-0527-4819-AC9B-03CA60DADCDF}" presName="rootConnector" presStyleLbl="node4" presStyleIdx="1" presStyleCnt="6"/>
      <dgm:spPr/>
    </dgm:pt>
    <dgm:pt modelId="{4BEB24FC-32CC-4878-B74C-BFBE77908149}" type="pres">
      <dgm:prSet presAssocID="{3D99F295-0527-4819-AC9B-03CA60DADCDF}" presName="hierChild4" presStyleCnt="0"/>
      <dgm:spPr/>
    </dgm:pt>
    <dgm:pt modelId="{E4C77350-F8D3-449A-B70B-2117B1CFD333}" type="pres">
      <dgm:prSet presAssocID="{3D99F295-0527-4819-AC9B-03CA60DADCDF}" presName="hierChild5" presStyleCnt="0"/>
      <dgm:spPr/>
    </dgm:pt>
    <dgm:pt modelId="{2BF1259D-D62D-4F19-B633-FC7D6F9B39B8}" type="pres">
      <dgm:prSet presAssocID="{FE6E0B4B-0EDA-420D-9339-A471249D3194}" presName="Name37" presStyleLbl="parChTrans1D4" presStyleIdx="2" presStyleCnt="6"/>
      <dgm:spPr/>
    </dgm:pt>
    <dgm:pt modelId="{A56F7D22-9E56-4815-830B-27926EFE0BAB}" type="pres">
      <dgm:prSet presAssocID="{EA48D6AC-1D46-4336-8068-4749148CD707}" presName="hierRoot2" presStyleCnt="0">
        <dgm:presLayoutVars>
          <dgm:hierBranch val="init"/>
        </dgm:presLayoutVars>
      </dgm:prSet>
      <dgm:spPr/>
    </dgm:pt>
    <dgm:pt modelId="{296AE5FE-64B7-43EF-AA0A-1871DA0D9DCE}" type="pres">
      <dgm:prSet presAssocID="{EA48D6AC-1D46-4336-8068-4749148CD707}" presName="rootComposite" presStyleCnt="0"/>
      <dgm:spPr/>
    </dgm:pt>
    <dgm:pt modelId="{A09935E6-780F-4D89-B68E-22E94BE179BF}" type="pres">
      <dgm:prSet presAssocID="{EA48D6AC-1D46-4336-8068-4749148CD707}" presName="rootText" presStyleLbl="node4" presStyleIdx="2" presStyleCnt="6" custScaleX="194872" custScaleY="51316">
        <dgm:presLayoutVars>
          <dgm:chPref val="3"/>
        </dgm:presLayoutVars>
      </dgm:prSet>
      <dgm:spPr/>
    </dgm:pt>
    <dgm:pt modelId="{28B3E02D-8A17-4F64-A2C8-E5F5CCC5CD8A}" type="pres">
      <dgm:prSet presAssocID="{EA48D6AC-1D46-4336-8068-4749148CD707}" presName="rootConnector" presStyleLbl="node4" presStyleIdx="2" presStyleCnt="6"/>
      <dgm:spPr/>
    </dgm:pt>
    <dgm:pt modelId="{95441665-E557-43A8-9314-7A0D25594FAE}" type="pres">
      <dgm:prSet presAssocID="{EA48D6AC-1D46-4336-8068-4749148CD707}" presName="hierChild4" presStyleCnt="0"/>
      <dgm:spPr/>
    </dgm:pt>
    <dgm:pt modelId="{03A308A0-E504-43B7-8175-6E61C62EA653}" type="pres">
      <dgm:prSet presAssocID="{EA48D6AC-1D46-4336-8068-4749148CD707}" presName="hierChild5" presStyleCnt="0"/>
      <dgm:spPr/>
    </dgm:pt>
    <dgm:pt modelId="{E4F8E036-3689-4142-88A9-ED16B12FCD3A}" type="pres">
      <dgm:prSet presAssocID="{CEF3012F-2136-47CC-9326-EF9F33A51526}" presName="hierChild5" presStyleCnt="0"/>
      <dgm:spPr/>
    </dgm:pt>
    <dgm:pt modelId="{D785B6CF-F302-44D8-8BA7-0CE5BEA28927}" type="pres">
      <dgm:prSet presAssocID="{B4EEAE65-CE5E-46D2-9FE6-718BD0BF2197}" presName="hierChild5" presStyleCnt="0"/>
      <dgm:spPr/>
    </dgm:pt>
    <dgm:pt modelId="{340D82D6-35DA-420F-894A-C8F0676A5699}" type="pres">
      <dgm:prSet presAssocID="{ACB8C250-479F-46AC-9E64-FBFEEF2C599E}" presName="Name37" presStyleLbl="parChTrans1D2" presStyleIdx="1" presStyleCnt="2"/>
      <dgm:spPr/>
    </dgm:pt>
    <dgm:pt modelId="{6D86772A-9D27-44E4-8D7F-B9D86E4E51E4}" type="pres">
      <dgm:prSet presAssocID="{42E703C9-87A8-4D17-A758-3B2B211DA515}" presName="hierRoot2" presStyleCnt="0">
        <dgm:presLayoutVars>
          <dgm:hierBranch val="init"/>
        </dgm:presLayoutVars>
      </dgm:prSet>
      <dgm:spPr/>
    </dgm:pt>
    <dgm:pt modelId="{978D8315-2C76-4B6D-859B-D2FD9E313D8A}" type="pres">
      <dgm:prSet presAssocID="{42E703C9-87A8-4D17-A758-3B2B211DA515}" presName="rootComposite" presStyleCnt="0"/>
      <dgm:spPr/>
    </dgm:pt>
    <dgm:pt modelId="{96A29EA8-9285-4D03-BA18-6A0952B084B6}" type="pres">
      <dgm:prSet presAssocID="{42E703C9-87A8-4D17-A758-3B2B211DA515}" presName="rootText" presStyleLbl="node2" presStyleIdx="1" presStyleCnt="2" custScaleY="56448">
        <dgm:presLayoutVars>
          <dgm:chPref val="3"/>
        </dgm:presLayoutVars>
      </dgm:prSet>
      <dgm:spPr/>
    </dgm:pt>
    <dgm:pt modelId="{683F7F9F-BFE1-4A1E-8A5D-BC5B6BCAB718}" type="pres">
      <dgm:prSet presAssocID="{42E703C9-87A8-4D17-A758-3B2B211DA515}" presName="rootConnector" presStyleLbl="node2" presStyleIdx="1" presStyleCnt="2"/>
      <dgm:spPr/>
    </dgm:pt>
    <dgm:pt modelId="{9E5CC875-65C5-4C22-BBED-5C1FE63ECE6D}" type="pres">
      <dgm:prSet presAssocID="{42E703C9-87A8-4D17-A758-3B2B211DA515}" presName="hierChild4" presStyleCnt="0"/>
      <dgm:spPr/>
    </dgm:pt>
    <dgm:pt modelId="{916C59AF-0616-4783-85DE-C4B8E8111130}" type="pres">
      <dgm:prSet presAssocID="{33488F31-1B0D-4140-80FA-082088E1696B}" presName="Name37" presStyleLbl="parChTrans1D3" presStyleIdx="1" presStyleCnt="2"/>
      <dgm:spPr/>
    </dgm:pt>
    <dgm:pt modelId="{DBA1794A-106F-4FFE-9A81-D1975CBC26DF}" type="pres">
      <dgm:prSet presAssocID="{9976A918-4AC7-4CAB-ADC3-35E700DF066B}" presName="hierRoot2" presStyleCnt="0">
        <dgm:presLayoutVars>
          <dgm:hierBranch val="init"/>
        </dgm:presLayoutVars>
      </dgm:prSet>
      <dgm:spPr/>
    </dgm:pt>
    <dgm:pt modelId="{5493740F-400C-4042-9B5B-D98199E2DD9B}" type="pres">
      <dgm:prSet presAssocID="{9976A918-4AC7-4CAB-ADC3-35E700DF066B}" presName="rootComposite" presStyleCnt="0"/>
      <dgm:spPr/>
    </dgm:pt>
    <dgm:pt modelId="{D93F2BC5-F179-4FCC-977D-364DB417EF2A}" type="pres">
      <dgm:prSet presAssocID="{9976A918-4AC7-4CAB-ADC3-35E700DF066B}" presName="rootText" presStyleLbl="node3" presStyleIdx="1" presStyleCnt="2">
        <dgm:presLayoutVars>
          <dgm:chPref val="3"/>
        </dgm:presLayoutVars>
      </dgm:prSet>
      <dgm:spPr/>
    </dgm:pt>
    <dgm:pt modelId="{29A61DB5-B71C-49E4-AB23-178D781EB990}" type="pres">
      <dgm:prSet presAssocID="{9976A918-4AC7-4CAB-ADC3-35E700DF066B}" presName="rootConnector" presStyleLbl="node3" presStyleIdx="1" presStyleCnt="2"/>
      <dgm:spPr/>
    </dgm:pt>
    <dgm:pt modelId="{DDD8F9F5-26FF-4104-A256-78759E8DC939}" type="pres">
      <dgm:prSet presAssocID="{9976A918-4AC7-4CAB-ADC3-35E700DF066B}" presName="hierChild4" presStyleCnt="0"/>
      <dgm:spPr/>
    </dgm:pt>
    <dgm:pt modelId="{DC702F86-BE94-405E-B144-A4672A88AC10}" type="pres">
      <dgm:prSet presAssocID="{90FC12DE-424F-4EBD-9390-52C0AF5C9213}" presName="Name37" presStyleLbl="parChTrans1D4" presStyleIdx="3" presStyleCnt="6"/>
      <dgm:spPr/>
    </dgm:pt>
    <dgm:pt modelId="{F2097325-8074-4980-83D9-0E2CDD1FCDF7}" type="pres">
      <dgm:prSet presAssocID="{9139CE27-FBAB-4A47-A0DE-2D1D78480229}" presName="hierRoot2" presStyleCnt="0">
        <dgm:presLayoutVars>
          <dgm:hierBranch val="init"/>
        </dgm:presLayoutVars>
      </dgm:prSet>
      <dgm:spPr/>
    </dgm:pt>
    <dgm:pt modelId="{05C14C85-738E-4D75-BE66-DD86B9FA0ACC}" type="pres">
      <dgm:prSet presAssocID="{9139CE27-FBAB-4A47-A0DE-2D1D78480229}" presName="rootComposite" presStyleCnt="0"/>
      <dgm:spPr/>
    </dgm:pt>
    <dgm:pt modelId="{502F86A5-6F9B-4F1B-A2D4-0DCCB2D8CCF5}" type="pres">
      <dgm:prSet presAssocID="{9139CE27-FBAB-4A47-A0DE-2D1D78480229}" presName="rootText" presStyleLbl="node4" presStyleIdx="3" presStyleCnt="6">
        <dgm:presLayoutVars>
          <dgm:chPref val="3"/>
        </dgm:presLayoutVars>
      </dgm:prSet>
      <dgm:spPr/>
    </dgm:pt>
    <dgm:pt modelId="{FE52C412-8513-45FD-82C5-4344B7858D7E}" type="pres">
      <dgm:prSet presAssocID="{9139CE27-FBAB-4A47-A0DE-2D1D78480229}" presName="rootConnector" presStyleLbl="node4" presStyleIdx="3" presStyleCnt="6"/>
      <dgm:spPr/>
    </dgm:pt>
    <dgm:pt modelId="{22E9C6F4-97A3-49A4-A7CF-7C8B441DF965}" type="pres">
      <dgm:prSet presAssocID="{9139CE27-FBAB-4A47-A0DE-2D1D78480229}" presName="hierChild4" presStyleCnt="0"/>
      <dgm:spPr/>
    </dgm:pt>
    <dgm:pt modelId="{DA68BF94-42A6-4C21-8588-E5A57F3A2BA3}" type="pres">
      <dgm:prSet presAssocID="{9139CE27-FBAB-4A47-A0DE-2D1D78480229}" presName="hierChild5" presStyleCnt="0"/>
      <dgm:spPr/>
    </dgm:pt>
    <dgm:pt modelId="{A8793951-C25A-4D5B-BEA5-7AA70D071D18}" type="pres">
      <dgm:prSet presAssocID="{844E13D8-B56F-42C9-B5DD-60F495393943}" presName="Name37" presStyleLbl="parChTrans1D4" presStyleIdx="4" presStyleCnt="6"/>
      <dgm:spPr/>
    </dgm:pt>
    <dgm:pt modelId="{2EF261C1-9249-4E8A-AF71-5F57C32A3444}" type="pres">
      <dgm:prSet presAssocID="{B430F41F-F0FA-4521-A08C-BFC65174E51F}" presName="hierRoot2" presStyleCnt="0">
        <dgm:presLayoutVars>
          <dgm:hierBranch val="init"/>
        </dgm:presLayoutVars>
      </dgm:prSet>
      <dgm:spPr/>
    </dgm:pt>
    <dgm:pt modelId="{154F0A04-778B-40BF-BA18-EA1EC525982E}" type="pres">
      <dgm:prSet presAssocID="{B430F41F-F0FA-4521-A08C-BFC65174E51F}" presName="rootComposite" presStyleCnt="0"/>
      <dgm:spPr/>
    </dgm:pt>
    <dgm:pt modelId="{AA8F5B17-CFB7-478C-B498-595FBC34C0BD}" type="pres">
      <dgm:prSet presAssocID="{B430F41F-F0FA-4521-A08C-BFC65174E51F}" presName="rootText" presStyleLbl="node4" presStyleIdx="4" presStyleCnt="6">
        <dgm:presLayoutVars>
          <dgm:chPref val="3"/>
        </dgm:presLayoutVars>
      </dgm:prSet>
      <dgm:spPr/>
    </dgm:pt>
    <dgm:pt modelId="{6CB79D12-8090-4157-AAEF-5F59DB6153A4}" type="pres">
      <dgm:prSet presAssocID="{B430F41F-F0FA-4521-A08C-BFC65174E51F}" presName="rootConnector" presStyleLbl="node4" presStyleIdx="4" presStyleCnt="6"/>
      <dgm:spPr/>
    </dgm:pt>
    <dgm:pt modelId="{CAA25C38-9392-49ED-A25E-90196838F989}" type="pres">
      <dgm:prSet presAssocID="{B430F41F-F0FA-4521-A08C-BFC65174E51F}" presName="hierChild4" presStyleCnt="0"/>
      <dgm:spPr/>
    </dgm:pt>
    <dgm:pt modelId="{BE60EAB5-2ADC-4294-9CDB-50D404CC1598}" type="pres">
      <dgm:prSet presAssocID="{B430F41F-F0FA-4521-A08C-BFC65174E51F}" presName="hierChild5" presStyleCnt="0"/>
      <dgm:spPr/>
    </dgm:pt>
    <dgm:pt modelId="{C413CC13-DC36-449D-BB1A-D35A8DB7CC98}" type="pres">
      <dgm:prSet presAssocID="{98869240-45BA-493E-82B3-914762CAEA78}" presName="Name37" presStyleLbl="parChTrans1D4" presStyleIdx="5" presStyleCnt="6"/>
      <dgm:spPr/>
    </dgm:pt>
    <dgm:pt modelId="{C77BFED3-03C1-4BD5-BBCE-D5D0047DCCD0}" type="pres">
      <dgm:prSet presAssocID="{73464A34-C5DB-4FED-A8AD-3ECE862B9E5E}" presName="hierRoot2" presStyleCnt="0">
        <dgm:presLayoutVars>
          <dgm:hierBranch val="init"/>
        </dgm:presLayoutVars>
      </dgm:prSet>
      <dgm:spPr/>
    </dgm:pt>
    <dgm:pt modelId="{88838DFC-5AC1-4CF0-A65C-A6A1BED325ED}" type="pres">
      <dgm:prSet presAssocID="{73464A34-C5DB-4FED-A8AD-3ECE862B9E5E}" presName="rootComposite" presStyleCnt="0"/>
      <dgm:spPr/>
    </dgm:pt>
    <dgm:pt modelId="{CB674A4E-CF78-43D1-9D43-C17003CB0991}" type="pres">
      <dgm:prSet presAssocID="{73464A34-C5DB-4FED-A8AD-3ECE862B9E5E}" presName="rootText" presStyleLbl="node4" presStyleIdx="5" presStyleCnt="6" custScaleX="194872" custScaleY="51316">
        <dgm:presLayoutVars>
          <dgm:chPref val="3"/>
        </dgm:presLayoutVars>
      </dgm:prSet>
      <dgm:spPr/>
    </dgm:pt>
    <dgm:pt modelId="{26A7B108-AD20-44A2-928B-455367C1604D}" type="pres">
      <dgm:prSet presAssocID="{73464A34-C5DB-4FED-A8AD-3ECE862B9E5E}" presName="rootConnector" presStyleLbl="node4" presStyleIdx="5" presStyleCnt="6"/>
      <dgm:spPr/>
    </dgm:pt>
    <dgm:pt modelId="{2D174B08-61A5-4AAB-BDC6-DFFB28867B1A}" type="pres">
      <dgm:prSet presAssocID="{73464A34-C5DB-4FED-A8AD-3ECE862B9E5E}" presName="hierChild4" presStyleCnt="0"/>
      <dgm:spPr/>
    </dgm:pt>
    <dgm:pt modelId="{FEC62584-F364-4B8F-A697-1C78F949461C}" type="pres">
      <dgm:prSet presAssocID="{73464A34-C5DB-4FED-A8AD-3ECE862B9E5E}" presName="hierChild5" presStyleCnt="0"/>
      <dgm:spPr/>
    </dgm:pt>
    <dgm:pt modelId="{F04351EB-BD0E-4550-8869-CFB7271E4294}" type="pres">
      <dgm:prSet presAssocID="{9976A918-4AC7-4CAB-ADC3-35E700DF066B}" presName="hierChild5" presStyleCnt="0"/>
      <dgm:spPr/>
    </dgm:pt>
    <dgm:pt modelId="{6D7B2584-C085-41D4-ABE3-91F1A67F6762}" type="pres">
      <dgm:prSet presAssocID="{42E703C9-87A8-4D17-A758-3B2B211DA515}" presName="hierChild5" presStyleCnt="0"/>
      <dgm:spPr/>
    </dgm:pt>
    <dgm:pt modelId="{4DA2B13A-96C3-4A75-B14D-B464884113A2}" type="pres">
      <dgm:prSet presAssocID="{8B0C445C-808B-4690-9C57-FFD84B800EE3}" presName="hierChild3" presStyleCnt="0"/>
      <dgm:spPr/>
    </dgm:pt>
  </dgm:ptLst>
  <dgm:cxnLst>
    <dgm:cxn modelId="{37B6E202-921A-452D-BA31-8B66E208A37D}" srcId="{CEF3012F-2136-47CC-9326-EF9F33A51526}" destId="{3D99F295-0527-4819-AC9B-03CA60DADCDF}" srcOrd="1" destOrd="0" parTransId="{154F60C4-35B5-4B3D-A2B0-41BD56FA4AB3}" sibTransId="{1AFBC7C0-81D3-41A7-B825-0E26AEB4107B}"/>
    <dgm:cxn modelId="{D6E8CA03-1B7A-4AA8-BD30-E6AA8140974F}" type="presOf" srcId="{73464A34-C5DB-4FED-A8AD-3ECE862B9E5E}" destId="{CB674A4E-CF78-43D1-9D43-C17003CB0991}" srcOrd="0" destOrd="0" presId="urn:microsoft.com/office/officeart/2005/8/layout/orgChart1"/>
    <dgm:cxn modelId="{83A9FD06-0590-4FD2-8FB6-6CBC142A438C}" type="presOf" srcId="{42E703C9-87A8-4D17-A758-3B2B211DA515}" destId="{683F7F9F-BFE1-4A1E-8A5D-BC5B6BCAB718}" srcOrd="1" destOrd="0" presId="urn:microsoft.com/office/officeart/2005/8/layout/orgChart1"/>
    <dgm:cxn modelId="{0D489811-6ECA-44A9-878A-1E8185CCCBB5}" type="presOf" srcId="{90FC12DE-424F-4EBD-9390-52C0AF5C9213}" destId="{DC702F86-BE94-405E-B144-A4672A88AC10}" srcOrd="0" destOrd="0" presId="urn:microsoft.com/office/officeart/2005/8/layout/orgChart1"/>
    <dgm:cxn modelId="{C12B5412-3AEB-4E76-8252-9ED35E505B24}" srcId="{8B0C445C-808B-4690-9C57-FFD84B800EE3}" destId="{42E703C9-87A8-4D17-A758-3B2B211DA515}" srcOrd="1" destOrd="0" parTransId="{ACB8C250-479F-46AC-9E64-FBFEEF2C599E}" sibTransId="{521DC9F7-5B06-48CE-8BEC-00EB0D8C6BEA}"/>
    <dgm:cxn modelId="{824F371F-C9B6-4121-B780-8231BB7C81EE}" type="presOf" srcId="{B430F41F-F0FA-4521-A08C-BFC65174E51F}" destId="{AA8F5B17-CFB7-478C-B498-595FBC34C0BD}" srcOrd="0" destOrd="0" presId="urn:microsoft.com/office/officeart/2005/8/layout/orgChart1"/>
    <dgm:cxn modelId="{01A82721-D8BF-44F9-A6B8-E9FCB70CFA12}" type="presOf" srcId="{B4EEAE65-CE5E-46D2-9FE6-718BD0BF2197}" destId="{7E61151C-0943-4C8A-AA78-56EA4593730B}" srcOrd="0" destOrd="0" presId="urn:microsoft.com/office/officeart/2005/8/layout/orgChart1"/>
    <dgm:cxn modelId="{E89A6A21-56A8-46CF-A987-D522AD3305EC}" type="presOf" srcId="{26F90CC4-0BCF-43FA-BB04-DCB4A8C26BAA}" destId="{2303CC59-719A-4A4C-9502-23723E53C3CF}" srcOrd="0" destOrd="0" presId="urn:microsoft.com/office/officeart/2005/8/layout/orgChart1"/>
    <dgm:cxn modelId="{21763D28-B7A6-4D8B-B5E6-24D4CC7A95F6}" srcId="{CEF3012F-2136-47CC-9326-EF9F33A51526}" destId="{714066F5-C7B7-45C7-9CD0-5C8589ABF8C2}" srcOrd="0" destOrd="0" parTransId="{26F90CC4-0BCF-43FA-BB04-DCB4A8C26BAA}" sibTransId="{7283B9E9-1F58-4011-9DE4-79F4170EF6AE}"/>
    <dgm:cxn modelId="{90C1552C-FB37-4B40-A706-F8A11D93CEE0}" srcId="{B4EEAE65-CE5E-46D2-9FE6-718BD0BF2197}" destId="{CEF3012F-2136-47CC-9326-EF9F33A51526}" srcOrd="0" destOrd="0" parTransId="{EAB5277C-46A5-4090-9A3F-D8339A50C141}" sibTransId="{52199068-641F-4AB0-8843-CE636C005862}"/>
    <dgm:cxn modelId="{E7DA8832-9209-427E-839B-D1EE357F4AA2}" type="presOf" srcId="{ACB8C250-479F-46AC-9E64-FBFEEF2C599E}" destId="{340D82D6-35DA-420F-894A-C8F0676A5699}" srcOrd="0" destOrd="0" presId="urn:microsoft.com/office/officeart/2005/8/layout/orgChart1"/>
    <dgm:cxn modelId="{9A944B5B-44D3-4413-B528-3478C3E1814D}" type="presOf" srcId="{B4EEAE65-CE5E-46D2-9FE6-718BD0BF2197}" destId="{BB1D9C59-7D06-43DA-A0DD-F475D3380786}" srcOrd="1" destOrd="0" presId="urn:microsoft.com/office/officeart/2005/8/layout/orgChart1"/>
    <dgm:cxn modelId="{408DD041-1BAE-4059-A210-FCB4CB6E542F}" type="presOf" srcId="{EA48D6AC-1D46-4336-8068-4749148CD707}" destId="{28B3E02D-8A17-4F64-A2C8-E5F5CCC5CD8A}" srcOrd="1" destOrd="0" presId="urn:microsoft.com/office/officeart/2005/8/layout/orgChart1"/>
    <dgm:cxn modelId="{8ACBB348-15AF-4B56-8603-CD16C65D1B1A}" type="presOf" srcId="{154F60C4-35B5-4B3D-A2B0-41BD56FA4AB3}" destId="{5F95C8A2-2859-4414-9B09-FDD24313B2D6}" srcOrd="0" destOrd="0" presId="urn:microsoft.com/office/officeart/2005/8/layout/orgChart1"/>
    <dgm:cxn modelId="{5EA96B4A-58BA-4B96-BF06-0213C8AED5B6}" type="presOf" srcId="{CEF3012F-2136-47CC-9326-EF9F33A51526}" destId="{0F0F57F6-62D9-44F4-AF44-AA89B6490120}" srcOrd="1" destOrd="0" presId="urn:microsoft.com/office/officeart/2005/8/layout/orgChart1"/>
    <dgm:cxn modelId="{4B60524B-F95E-4BCB-83C1-E72B88C0CB54}" srcId="{9976A918-4AC7-4CAB-ADC3-35E700DF066B}" destId="{9139CE27-FBAB-4A47-A0DE-2D1D78480229}" srcOrd="0" destOrd="0" parTransId="{90FC12DE-424F-4EBD-9390-52C0AF5C9213}" sibTransId="{7971EF79-E73E-493D-BF99-E10A18280A1B}"/>
    <dgm:cxn modelId="{1EF0984B-157C-40EB-8015-D951AF1FA6CE}" type="presOf" srcId="{8B0C445C-808B-4690-9C57-FFD84B800EE3}" destId="{41C41CB0-7E01-42D7-8A86-0937030D91C1}" srcOrd="0" destOrd="0" presId="urn:microsoft.com/office/officeart/2005/8/layout/orgChart1"/>
    <dgm:cxn modelId="{C506846E-C67F-41DF-AFF6-4C229E941B55}" type="presOf" srcId="{9139CE27-FBAB-4A47-A0DE-2D1D78480229}" destId="{FE52C412-8513-45FD-82C5-4344B7858D7E}" srcOrd="1" destOrd="0" presId="urn:microsoft.com/office/officeart/2005/8/layout/orgChart1"/>
    <dgm:cxn modelId="{3665AF70-34F8-45F6-8ED1-6889A3D6CB2D}" type="presOf" srcId="{B430F41F-F0FA-4521-A08C-BFC65174E51F}" destId="{6CB79D12-8090-4157-AAEF-5F59DB6153A4}" srcOrd="1" destOrd="0" presId="urn:microsoft.com/office/officeart/2005/8/layout/orgChart1"/>
    <dgm:cxn modelId="{8F81EA70-C0E1-402C-88C9-31F6A1627DF7}" type="presOf" srcId="{9976A918-4AC7-4CAB-ADC3-35E700DF066B}" destId="{D93F2BC5-F179-4FCC-977D-364DB417EF2A}" srcOrd="0" destOrd="0" presId="urn:microsoft.com/office/officeart/2005/8/layout/orgChart1"/>
    <dgm:cxn modelId="{2307F370-2AB3-466C-87F0-0F65413952E3}" type="presOf" srcId="{CEF3012F-2136-47CC-9326-EF9F33A51526}" destId="{27C34060-0531-422D-894D-B7C17FB44DFB}" srcOrd="0" destOrd="0" presId="urn:microsoft.com/office/officeart/2005/8/layout/orgChart1"/>
    <dgm:cxn modelId="{11142A72-BBFD-48D4-A339-EC932FA7CFE1}" type="presOf" srcId="{3D99F295-0527-4819-AC9B-03CA60DADCDF}" destId="{4E68D5EC-8E4F-429C-8ADF-A2C7972E2492}" srcOrd="1" destOrd="0" presId="urn:microsoft.com/office/officeart/2005/8/layout/orgChart1"/>
    <dgm:cxn modelId="{672CE752-A0E5-4D2B-A18E-A8929D3C210B}" type="presOf" srcId="{844E13D8-B56F-42C9-B5DD-60F495393943}" destId="{A8793951-C25A-4D5B-BEA5-7AA70D071D18}" srcOrd="0" destOrd="0" presId="urn:microsoft.com/office/officeart/2005/8/layout/orgChart1"/>
    <dgm:cxn modelId="{1848F353-EFA2-4667-914B-363E37F71F8A}" srcId="{CEF3012F-2136-47CC-9326-EF9F33A51526}" destId="{EA48D6AC-1D46-4336-8068-4749148CD707}" srcOrd="2" destOrd="0" parTransId="{FE6E0B4B-0EDA-420D-9339-A471249D3194}" sibTransId="{2E3F247F-533B-4DB9-90B9-032146E13B96}"/>
    <dgm:cxn modelId="{D3EE8B77-46EA-40DA-A5F4-FA5C5CA751CE}" type="presOf" srcId="{79293BA2-D576-4DD2-A902-58F90D4E4E0A}" destId="{3BE53D7F-6E00-4647-B0F2-ACB7BB3218C2}" srcOrd="0" destOrd="0" presId="urn:microsoft.com/office/officeart/2005/8/layout/orgChart1"/>
    <dgm:cxn modelId="{6B59407B-B417-4B87-85DA-804C8B9D4E5A}" type="presOf" srcId="{73464A34-C5DB-4FED-A8AD-3ECE862B9E5E}" destId="{26A7B108-AD20-44A2-928B-455367C1604D}" srcOrd="1" destOrd="0" presId="urn:microsoft.com/office/officeart/2005/8/layout/orgChart1"/>
    <dgm:cxn modelId="{03B3847E-8044-4765-80F0-2FBD2CD4D903}" type="presOf" srcId="{EAB5277C-46A5-4090-9A3F-D8339A50C141}" destId="{3A948FBC-5589-4C06-9978-49FAAA11F353}" srcOrd="0" destOrd="0" presId="urn:microsoft.com/office/officeart/2005/8/layout/orgChart1"/>
    <dgm:cxn modelId="{C2698D7E-1F02-4FA7-85E9-020ADEF6D16C}" type="presOf" srcId="{3D99F295-0527-4819-AC9B-03CA60DADCDF}" destId="{C0A64FC1-DC1A-4274-B999-A2D72342DA3B}" srcOrd="0" destOrd="0" presId="urn:microsoft.com/office/officeart/2005/8/layout/orgChart1"/>
    <dgm:cxn modelId="{488AB781-4906-4B2D-A418-653453B3B26A}" type="presOf" srcId="{8B0C445C-808B-4690-9C57-FFD84B800EE3}" destId="{EA1C55BB-8A76-4E29-A766-103912126F90}" srcOrd="1" destOrd="0" presId="urn:microsoft.com/office/officeart/2005/8/layout/orgChart1"/>
    <dgm:cxn modelId="{F665C18E-95C4-4075-A463-CE68CD3B1125}" srcId="{9976A918-4AC7-4CAB-ADC3-35E700DF066B}" destId="{B430F41F-F0FA-4521-A08C-BFC65174E51F}" srcOrd="1" destOrd="0" parTransId="{844E13D8-B56F-42C9-B5DD-60F495393943}" sibTransId="{9352A4D5-D7C4-4E9F-BBFC-7BF8CCBF82A1}"/>
    <dgm:cxn modelId="{B90AB493-71E4-47D6-A399-E17EF1750924}" type="presOf" srcId="{98869240-45BA-493E-82B3-914762CAEA78}" destId="{C413CC13-DC36-449D-BB1A-D35A8DB7CC98}" srcOrd="0" destOrd="0" presId="urn:microsoft.com/office/officeart/2005/8/layout/orgChart1"/>
    <dgm:cxn modelId="{12FA7699-0C4D-49EE-A4DA-D22B5E992F59}" type="presOf" srcId="{714066F5-C7B7-45C7-9CD0-5C8589ABF8C2}" destId="{D99ACDA5-3723-4D71-9802-0E3312CE8E84}" srcOrd="0" destOrd="0" presId="urn:microsoft.com/office/officeart/2005/8/layout/orgChart1"/>
    <dgm:cxn modelId="{AC935EA2-0D49-4BB7-9000-F5A82AA3059D}" type="presOf" srcId="{EA48D6AC-1D46-4336-8068-4749148CD707}" destId="{A09935E6-780F-4D89-B68E-22E94BE179BF}" srcOrd="0" destOrd="0" presId="urn:microsoft.com/office/officeart/2005/8/layout/orgChart1"/>
    <dgm:cxn modelId="{49E435A4-BAEF-4E75-9B88-8BF27EAC9DB4}" type="presOf" srcId="{714066F5-C7B7-45C7-9CD0-5C8589ABF8C2}" destId="{FAEF23B9-5184-4664-8ABB-E73BD63E1531}" srcOrd="1" destOrd="0" presId="urn:microsoft.com/office/officeart/2005/8/layout/orgChart1"/>
    <dgm:cxn modelId="{BE25FDA6-FD7B-4CF5-91FC-257958A677A5}" srcId="{8B0C445C-808B-4690-9C57-FFD84B800EE3}" destId="{B4EEAE65-CE5E-46D2-9FE6-718BD0BF2197}" srcOrd="0" destOrd="0" parTransId="{79293BA2-D576-4DD2-A902-58F90D4E4E0A}" sibTransId="{3EE9BA85-60AF-40A4-9DA4-00BBF2EF886A}"/>
    <dgm:cxn modelId="{ED2998A7-D5D7-4C2F-829B-7BB43CB247FF}" type="presOf" srcId="{42E703C9-87A8-4D17-A758-3B2B211DA515}" destId="{96A29EA8-9285-4D03-BA18-6A0952B084B6}" srcOrd="0" destOrd="0" presId="urn:microsoft.com/office/officeart/2005/8/layout/orgChart1"/>
    <dgm:cxn modelId="{275D97AB-9AD5-4ED9-82D8-82D224EB3618}" type="presOf" srcId="{2AFBD8BE-2F84-4A33-B9F2-114D42070330}" destId="{80FC45A0-F1C6-4B91-99B5-DEABF9500EC5}" srcOrd="0" destOrd="0" presId="urn:microsoft.com/office/officeart/2005/8/layout/orgChart1"/>
    <dgm:cxn modelId="{56439DC1-7E9C-49A1-8BAC-90A77CB22878}" type="presOf" srcId="{FE6E0B4B-0EDA-420D-9339-A471249D3194}" destId="{2BF1259D-D62D-4F19-B633-FC7D6F9B39B8}" srcOrd="0" destOrd="0" presId="urn:microsoft.com/office/officeart/2005/8/layout/orgChart1"/>
    <dgm:cxn modelId="{61D0E4CC-A27E-45F5-A725-E2EC6C6B5ED1}" type="presOf" srcId="{33488F31-1B0D-4140-80FA-082088E1696B}" destId="{916C59AF-0616-4783-85DE-C4B8E8111130}" srcOrd="0" destOrd="0" presId="urn:microsoft.com/office/officeart/2005/8/layout/orgChart1"/>
    <dgm:cxn modelId="{239C3FDB-7332-44FE-BB12-24FAF9606267}" srcId="{9976A918-4AC7-4CAB-ADC3-35E700DF066B}" destId="{73464A34-C5DB-4FED-A8AD-3ECE862B9E5E}" srcOrd="2" destOrd="0" parTransId="{98869240-45BA-493E-82B3-914762CAEA78}" sibTransId="{D2274A65-154B-4148-A789-69B59731B0CF}"/>
    <dgm:cxn modelId="{E6750EE2-4FD8-47D4-8A34-9EB1C3430525}" type="presOf" srcId="{9139CE27-FBAB-4A47-A0DE-2D1D78480229}" destId="{502F86A5-6F9B-4F1B-A2D4-0DCCB2D8CCF5}" srcOrd="0" destOrd="0" presId="urn:microsoft.com/office/officeart/2005/8/layout/orgChart1"/>
    <dgm:cxn modelId="{6BAB98EC-9485-4062-A1AC-D847AD622ED5}" type="presOf" srcId="{9976A918-4AC7-4CAB-ADC3-35E700DF066B}" destId="{29A61DB5-B71C-49E4-AB23-178D781EB990}" srcOrd="1" destOrd="0" presId="urn:microsoft.com/office/officeart/2005/8/layout/orgChart1"/>
    <dgm:cxn modelId="{31D31BED-0C50-450E-9EE5-DB93013C5134}" srcId="{2AFBD8BE-2F84-4A33-B9F2-114D42070330}" destId="{8B0C445C-808B-4690-9C57-FFD84B800EE3}" srcOrd="0" destOrd="0" parTransId="{64ABD4D1-9FC9-46DD-BA48-F1E22A4992DA}" sibTransId="{DB6E6FA3-AF5D-4ABD-92BB-B5E8325A8A50}"/>
    <dgm:cxn modelId="{7882AFF0-66CE-4A2C-8F39-B7349B4140E0}" srcId="{42E703C9-87A8-4D17-A758-3B2B211DA515}" destId="{9976A918-4AC7-4CAB-ADC3-35E700DF066B}" srcOrd="0" destOrd="0" parTransId="{33488F31-1B0D-4140-80FA-082088E1696B}" sibTransId="{7DBBD046-6D17-4837-9B19-345827D4EDFA}"/>
    <dgm:cxn modelId="{35DCE72B-84B6-41B7-83F4-74E4DD237CEB}" type="presParOf" srcId="{80FC45A0-F1C6-4B91-99B5-DEABF9500EC5}" destId="{BE0775AE-A1B9-4A01-A750-1A4643CA7AA4}" srcOrd="0" destOrd="0" presId="urn:microsoft.com/office/officeart/2005/8/layout/orgChart1"/>
    <dgm:cxn modelId="{29FB0518-A418-412B-9347-53244D568F92}" type="presParOf" srcId="{BE0775AE-A1B9-4A01-A750-1A4643CA7AA4}" destId="{A08924A1-367E-48B2-919A-86AB439A8273}" srcOrd="0" destOrd="0" presId="urn:microsoft.com/office/officeart/2005/8/layout/orgChart1"/>
    <dgm:cxn modelId="{F8346C82-8D2E-4FD9-9851-E0F009E0BD08}" type="presParOf" srcId="{A08924A1-367E-48B2-919A-86AB439A8273}" destId="{41C41CB0-7E01-42D7-8A86-0937030D91C1}" srcOrd="0" destOrd="0" presId="urn:microsoft.com/office/officeart/2005/8/layout/orgChart1"/>
    <dgm:cxn modelId="{EE57E7EA-5AA1-418C-B4B0-0DAB893CD263}" type="presParOf" srcId="{A08924A1-367E-48B2-919A-86AB439A8273}" destId="{EA1C55BB-8A76-4E29-A766-103912126F90}" srcOrd="1" destOrd="0" presId="urn:microsoft.com/office/officeart/2005/8/layout/orgChart1"/>
    <dgm:cxn modelId="{3D443288-BE50-4E11-A62D-F16E94384BEB}" type="presParOf" srcId="{BE0775AE-A1B9-4A01-A750-1A4643CA7AA4}" destId="{0F82FB40-E128-4DC4-9E3B-74F12BB1FEFF}" srcOrd="1" destOrd="0" presId="urn:microsoft.com/office/officeart/2005/8/layout/orgChart1"/>
    <dgm:cxn modelId="{BB032CE6-8F4A-4604-91E6-470E980B2E67}" type="presParOf" srcId="{0F82FB40-E128-4DC4-9E3B-74F12BB1FEFF}" destId="{3BE53D7F-6E00-4647-B0F2-ACB7BB3218C2}" srcOrd="0" destOrd="0" presId="urn:microsoft.com/office/officeart/2005/8/layout/orgChart1"/>
    <dgm:cxn modelId="{4DA54E55-13AC-4DF5-B003-1BBDF0F9CA2C}" type="presParOf" srcId="{0F82FB40-E128-4DC4-9E3B-74F12BB1FEFF}" destId="{87E0580D-124F-4236-84C8-73E270EC49A7}" srcOrd="1" destOrd="0" presId="urn:microsoft.com/office/officeart/2005/8/layout/orgChart1"/>
    <dgm:cxn modelId="{BFBE6D3B-F977-4777-BA3F-557BC8891CD7}" type="presParOf" srcId="{87E0580D-124F-4236-84C8-73E270EC49A7}" destId="{C5289471-11F8-4822-B718-54875944D83B}" srcOrd="0" destOrd="0" presId="urn:microsoft.com/office/officeart/2005/8/layout/orgChart1"/>
    <dgm:cxn modelId="{780BBF34-56FE-4C4E-A1BF-27935FE08057}" type="presParOf" srcId="{C5289471-11F8-4822-B718-54875944D83B}" destId="{7E61151C-0943-4C8A-AA78-56EA4593730B}" srcOrd="0" destOrd="0" presId="urn:microsoft.com/office/officeart/2005/8/layout/orgChart1"/>
    <dgm:cxn modelId="{4A68AA43-9013-40B3-8F67-6A15FDBE9EB6}" type="presParOf" srcId="{C5289471-11F8-4822-B718-54875944D83B}" destId="{BB1D9C59-7D06-43DA-A0DD-F475D3380786}" srcOrd="1" destOrd="0" presId="urn:microsoft.com/office/officeart/2005/8/layout/orgChart1"/>
    <dgm:cxn modelId="{6193E2D8-8792-49BD-AC71-F81AF509F183}" type="presParOf" srcId="{87E0580D-124F-4236-84C8-73E270EC49A7}" destId="{2C8681D9-7B80-48B1-A5DB-8A50850063EB}" srcOrd="1" destOrd="0" presId="urn:microsoft.com/office/officeart/2005/8/layout/orgChart1"/>
    <dgm:cxn modelId="{6BEDC491-A512-4E0D-9988-FD51BFD4D588}" type="presParOf" srcId="{2C8681D9-7B80-48B1-A5DB-8A50850063EB}" destId="{3A948FBC-5589-4C06-9978-49FAAA11F353}" srcOrd="0" destOrd="0" presId="urn:microsoft.com/office/officeart/2005/8/layout/orgChart1"/>
    <dgm:cxn modelId="{2DBECC86-C50E-4635-BFE2-8F0F2FF59BF1}" type="presParOf" srcId="{2C8681D9-7B80-48B1-A5DB-8A50850063EB}" destId="{5D5F3541-E2B7-4103-83B0-6874C95416F6}" srcOrd="1" destOrd="0" presId="urn:microsoft.com/office/officeart/2005/8/layout/orgChart1"/>
    <dgm:cxn modelId="{F4FDDBAD-AD81-4077-BC20-D4094074764F}" type="presParOf" srcId="{5D5F3541-E2B7-4103-83B0-6874C95416F6}" destId="{DCEFF426-DF07-47E2-8DB2-C562526750DB}" srcOrd="0" destOrd="0" presId="urn:microsoft.com/office/officeart/2005/8/layout/orgChart1"/>
    <dgm:cxn modelId="{66902075-5B96-457C-A8F3-CD8E6558D538}" type="presParOf" srcId="{DCEFF426-DF07-47E2-8DB2-C562526750DB}" destId="{27C34060-0531-422D-894D-B7C17FB44DFB}" srcOrd="0" destOrd="0" presId="urn:microsoft.com/office/officeart/2005/8/layout/orgChart1"/>
    <dgm:cxn modelId="{C9BD3171-3645-42C5-A200-5B8F2B9CC699}" type="presParOf" srcId="{DCEFF426-DF07-47E2-8DB2-C562526750DB}" destId="{0F0F57F6-62D9-44F4-AF44-AA89B6490120}" srcOrd="1" destOrd="0" presId="urn:microsoft.com/office/officeart/2005/8/layout/orgChart1"/>
    <dgm:cxn modelId="{79A56EE2-5E1C-4D80-891D-71F240F1C8A2}" type="presParOf" srcId="{5D5F3541-E2B7-4103-83B0-6874C95416F6}" destId="{17A7DAD7-D65B-4A46-A7A9-001FEF67C54F}" srcOrd="1" destOrd="0" presId="urn:microsoft.com/office/officeart/2005/8/layout/orgChart1"/>
    <dgm:cxn modelId="{4ED8A10D-B3B1-4089-9200-EB7BFA5DD728}" type="presParOf" srcId="{17A7DAD7-D65B-4A46-A7A9-001FEF67C54F}" destId="{2303CC59-719A-4A4C-9502-23723E53C3CF}" srcOrd="0" destOrd="0" presId="urn:microsoft.com/office/officeart/2005/8/layout/orgChart1"/>
    <dgm:cxn modelId="{D28CE5D8-936F-46CB-BBB8-4A73D96DA5BB}" type="presParOf" srcId="{17A7DAD7-D65B-4A46-A7A9-001FEF67C54F}" destId="{31507E23-2165-41BB-B37C-9A1C370C772D}" srcOrd="1" destOrd="0" presId="urn:microsoft.com/office/officeart/2005/8/layout/orgChart1"/>
    <dgm:cxn modelId="{98DC4105-6F7B-47EB-9F8B-BACB68B43DE3}" type="presParOf" srcId="{31507E23-2165-41BB-B37C-9A1C370C772D}" destId="{B38F067D-678C-4271-8395-1C5B209C787E}" srcOrd="0" destOrd="0" presId="urn:microsoft.com/office/officeart/2005/8/layout/orgChart1"/>
    <dgm:cxn modelId="{97E688FF-148C-4BE0-AC40-4826A155AC1D}" type="presParOf" srcId="{B38F067D-678C-4271-8395-1C5B209C787E}" destId="{D99ACDA5-3723-4D71-9802-0E3312CE8E84}" srcOrd="0" destOrd="0" presId="urn:microsoft.com/office/officeart/2005/8/layout/orgChart1"/>
    <dgm:cxn modelId="{6DA0B0D2-274C-4889-BE1E-4A9B45F90321}" type="presParOf" srcId="{B38F067D-678C-4271-8395-1C5B209C787E}" destId="{FAEF23B9-5184-4664-8ABB-E73BD63E1531}" srcOrd="1" destOrd="0" presId="urn:microsoft.com/office/officeart/2005/8/layout/orgChart1"/>
    <dgm:cxn modelId="{DDB26E02-7FEC-4EAF-88E4-258A3ED20E6D}" type="presParOf" srcId="{31507E23-2165-41BB-B37C-9A1C370C772D}" destId="{E7DFCC44-2777-474F-B375-554E5BAEBAAC}" srcOrd="1" destOrd="0" presId="urn:microsoft.com/office/officeart/2005/8/layout/orgChart1"/>
    <dgm:cxn modelId="{43303F53-562A-4F51-80B9-A32211ABE135}" type="presParOf" srcId="{31507E23-2165-41BB-B37C-9A1C370C772D}" destId="{C6032246-5231-45AC-9303-FF1581157AAB}" srcOrd="2" destOrd="0" presId="urn:microsoft.com/office/officeart/2005/8/layout/orgChart1"/>
    <dgm:cxn modelId="{2816EE5B-A958-4E1B-ACFF-F0A844886D89}" type="presParOf" srcId="{17A7DAD7-D65B-4A46-A7A9-001FEF67C54F}" destId="{5F95C8A2-2859-4414-9B09-FDD24313B2D6}" srcOrd="2" destOrd="0" presId="urn:microsoft.com/office/officeart/2005/8/layout/orgChart1"/>
    <dgm:cxn modelId="{C314B020-A693-44A4-90A0-F1F322ECD591}" type="presParOf" srcId="{17A7DAD7-D65B-4A46-A7A9-001FEF67C54F}" destId="{BE0E59A9-4C0F-43F3-AACA-15978D14C0AD}" srcOrd="3" destOrd="0" presId="urn:microsoft.com/office/officeart/2005/8/layout/orgChart1"/>
    <dgm:cxn modelId="{A2E65DCF-099E-400E-AD35-387165B1FD72}" type="presParOf" srcId="{BE0E59A9-4C0F-43F3-AACA-15978D14C0AD}" destId="{A8317F29-BB2E-4E40-B12A-237F676975EE}" srcOrd="0" destOrd="0" presId="urn:microsoft.com/office/officeart/2005/8/layout/orgChart1"/>
    <dgm:cxn modelId="{E6E12536-F155-4F6E-B80F-B1ED17235984}" type="presParOf" srcId="{A8317F29-BB2E-4E40-B12A-237F676975EE}" destId="{C0A64FC1-DC1A-4274-B999-A2D72342DA3B}" srcOrd="0" destOrd="0" presId="urn:microsoft.com/office/officeart/2005/8/layout/orgChart1"/>
    <dgm:cxn modelId="{55DE6856-A9E5-4DB9-88E1-32829428C880}" type="presParOf" srcId="{A8317F29-BB2E-4E40-B12A-237F676975EE}" destId="{4E68D5EC-8E4F-429C-8ADF-A2C7972E2492}" srcOrd="1" destOrd="0" presId="urn:microsoft.com/office/officeart/2005/8/layout/orgChart1"/>
    <dgm:cxn modelId="{01007E08-B153-4AB9-8CF2-8E6A07F556F8}" type="presParOf" srcId="{BE0E59A9-4C0F-43F3-AACA-15978D14C0AD}" destId="{4BEB24FC-32CC-4878-B74C-BFBE77908149}" srcOrd="1" destOrd="0" presId="urn:microsoft.com/office/officeart/2005/8/layout/orgChart1"/>
    <dgm:cxn modelId="{B23ACD4B-A36C-4929-8721-51EBB73A1E30}" type="presParOf" srcId="{BE0E59A9-4C0F-43F3-AACA-15978D14C0AD}" destId="{E4C77350-F8D3-449A-B70B-2117B1CFD333}" srcOrd="2" destOrd="0" presId="urn:microsoft.com/office/officeart/2005/8/layout/orgChart1"/>
    <dgm:cxn modelId="{E617EB65-52FC-46AB-8C3E-FC2B743AF42F}" type="presParOf" srcId="{17A7DAD7-D65B-4A46-A7A9-001FEF67C54F}" destId="{2BF1259D-D62D-4F19-B633-FC7D6F9B39B8}" srcOrd="4" destOrd="0" presId="urn:microsoft.com/office/officeart/2005/8/layout/orgChart1"/>
    <dgm:cxn modelId="{252059E9-2EA2-4528-8C7C-7200DAF5B736}" type="presParOf" srcId="{17A7DAD7-D65B-4A46-A7A9-001FEF67C54F}" destId="{A56F7D22-9E56-4815-830B-27926EFE0BAB}" srcOrd="5" destOrd="0" presId="urn:microsoft.com/office/officeart/2005/8/layout/orgChart1"/>
    <dgm:cxn modelId="{73B98EF8-800A-45A2-AE18-1F0F1C4E86D5}" type="presParOf" srcId="{A56F7D22-9E56-4815-830B-27926EFE0BAB}" destId="{296AE5FE-64B7-43EF-AA0A-1871DA0D9DCE}" srcOrd="0" destOrd="0" presId="urn:microsoft.com/office/officeart/2005/8/layout/orgChart1"/>
    <dgm:cxn modelId="{BBE165F7-4CE1-4591-9ED6-4B8D13AB77E4}" type="presParOf" srcId="{296AE5FE-64B7-43EF-AA0A-1871DA0D9DCE}" destId="{A09935E6-780F-4D89-B68E-22E94BE179BF}" srcOrd="0" destOrd="0" presId="urn:microsoft.com/office/officeart/2005/8/layout/orgChart1"/>
    <dgm:cxn modelId="{78FB21AA-3AC6-4562-9418-17EABC9AC867}" type="presParOf" srcId="{296AE5FE-64B7-43EF-AA0A-1871DA0D9DCE}" destId="{28B3E02D-8A17-4F64-A2C8-E5F5CCC5CD8A}" srcOrd="1" destOrd="0" presId="urn:microsoft.com/office/officeart/2005/8/layout/orgChart1"/>
    <dgm:cxn modelId="{34EB02BF-5130-4AAB-80B5-9D2E91BD59F4}" type="presParOf" srcId="{A56F7D22-9E56-4815-830B-27926EFE0BAB}" destId="{95441665-E557-43A8-9314-7A0D25594FAE}" srcOrd="1" destOrd="0" presId="urn:microsoft.com/office/officeart/2005/8/layout/orgChart1"/>
    <dgm:cxn modelId="{08A74E8D-FA41-441B-9D41-15F7CF233EF7}" type="presParOf" srcId="{A56F7D22-9E56-4815-830B-27926EFE0BAB}" destId="{03A308A0-E504-43B7-8175-6E61C62EA653}" srcOrd="2" destOrd="0" presId="urn:microsoft.com/office/officeart/2005/8/layout/orgChart1"/>
    <dgm:cxn modelId="{42334962-4EFA-4462-9499-497BF0D76A10}" type="presParOf" srcId="{5D5F3541-E2B7-4103-83B0-6874C95416F6}" destId="{E4F8E036-3689-4142-88A9-ED16B12FCD3A}" srcOrd="2" destOrd="0" presId="urn:microsoft.com/office/officeart/2005/8/layout/orgChart1"/>
    <dgm:cxn modelId="{22039D48-5869-4BA0-B886-0109084577D4}" type="presParOf" srcId="{87E0580D-124F-4236-84C8-73E270EC49A7}" destId="{D785B6CF-F302-44D8-8BA7-0CE5BEA28927}" srcOrd="2" destOrd="0" presId="urn:microsoft.com/office/officeart/2005/8/layout/orgChart1"/>
    <dgm:cxn modelId="{0F75A47A-E754-4753-B60A-7285883A5FA1}" type="presParOf" srcId="{0F82FB40-E128-4DC4-9E3B-74F12BB1FEFF}" destId="{340D82D6-35DA-420F-894A-C8F0676A5699}" srcOrd="2" destOrd="0" presId="urn:microsoft.com/office/officeart/2005/8/layout/orgChart1"/>
    <dgm:cxn modelId="{A2508573-2564-4633-B329-9A5B798FA38E}" type="presParOf" srcId="{0F82FB40-E128-4DC4-9E3B-74F12BB1FEFF}" destId="{6D86772A-9D27-44E4-8D7F-B9D86E4E51E4}" srcOrd="3" destOrd="0" presId="urn:microsoft.com/office/officeart/2005/8/layout/orgChart1"/>
    <dgm:cxn modelId="{6B23A262-8C91-4C25-AEE0-F01EC6608A6E}" type="presParOf" srcId="{6D86772A-9D27-44E4-8D7F-B9D86E4E51E4}" destId="{978D8315-2C76-4B6D-859B-D2FD9E313D8A}" srcOrd="0" destOrd="0" presId="urn:microsoft.com/office/officeart/2005/8/layout/orgChart1"/>
    <dgm:cxn modelId="{92594312-3E63-4E9C-9ACE-DBB4F705A7F3}" type="presParOf" srcId="{978D8315-2C76-4B6D-859B-D2FD9E313D8A}" destId="{96A29EA8-9285-4D03-BA18-6A0952B084B6}" srcOrd="0" destOrd="0" presId="urn:microsoft.com/office/officeart/2005/8/layout/orgChart1"/>
    <dgm:cxn modelId="{D47803A2-BFF3-4705-9E31-90F0B8F45E7F}" type="presParOf" srcId="{978D8315-2C76-4B6D-859B-D2FD9E313D8A}" destId="{683F7F9F-BFE1-4A1E-8A5D-BC5B6BCAB718}" srcOrd="1" destOrd="0" presId="urn:microsoft.com/office/officeart/2005/8/layout/orgChart1"/>
    <dgm:cxn modelId="{49CA219A-EFE1-45AB-909C-61CFB4ECAC52}" type="presParOf" srcId="{6D86772A-9D27-44E4-8D7F-B9D86E4E51E4}" destId="{9E5CC875-65C5-4C22-BBED-5C1FE63ECE6D}" srcOrd="1" destOrd="0" presId="urn:microsoft.com/office/officeart/2005/8/layout/orgChart1"/>
    <dgm:cxn modelId="{B6CB3F7A-AE25-44B3-A8A7-D84CB7AB998E}" type="presParOf" srcId="{9E5CC875-65C5-4C22-BBED-5C1FE63ECE6D}" destId="{916C59AF-0616-4783-85DE-C4B8E8111130}" srcOrd="0" destOrd="0" presId="urn:microsoft.com/office/officeart/2005/8/layout/orgChart1"/>
    <dgm:cxn modelId="{D977DE80-62A8-4B62-9F62-3BB24F1AF68B}" type="presParOf" srcId="{9E5CC875-65C5-4C22-BBED-5C1FE63ECE6D}" destId="{DBA1794A-106F-4FFE-9A81-D1975CBC26DF}" srcOrd="1" destOrd="0" presId="urn:microsoft.com/office/officeart/2005/8/layout/orgChart1"/>
    <dgm:cxn modelId="{6E7DE945-E29E-447C-8FEA-B386391F0141}" type="presParOf" srcId="{DBA1794A-106F-4FFE-9A81-D1975CBC26DF}" destId="{5493740F-400C-4042-9B5B-D98199E2DD9B}" srcOrd="0" destOrd="0" presId="urn:microsoft.com/office/officeart/2005/8/layout/orgChart1"/>
    <dgm:cxn modelId="{EEE6E4DC-FB12-4FF4-815A-EA4448A6EE23}" type="presParOf" srcId="{5493740F-400C-4042-9B5B-D98199E2DD9B}" destId="{D93F2BC5-F179-4FCC-977D-364DB417EF2A}" srcOrd="0" destOrd="0" presId="urn:microsoft.com/office/officeart/2005/8/layout/orgChart1"/>
    <dgm:cxn modelId="{10D25BFB-3E6D-4D64-9F1B-4BF208737237}" type="presParOf" srcId="{5493740F-400C-4042-9B5B-D98199E2DD9B}" destId="{29A61DB5-B71C-49E4-AB23-178D781EB990}" srcOrd="1" destOrd="0" presId="urn:microsoft.com/office/officeart/2005/8/layout/orgChart1"/>
    <dgm:cxn modelId="{700FB495-900F-46B4-8066-1757445CFF51}" type="presParOf" srcId="{DBA1794A-106F-4FFE-9A81-D1975CBC26DF}" destId="{DDD8F9F5-26FF-4104-A256-78759E8DC939}" srcOrd="1" destOrd="0" presId="urn:microsoft.com/office/officeart/2005/8/layout/orgChart1"/>
    <dgm:cxn modelId="{19C9BFD5-AF19-4F4C-882F-4F8F56E4E083}" type="presParOf" srcId="{DDD8F9F5-26FF-4104-A256-78759E8DC939}" destId="{DC702F86-BE94-405E-B144-A4672A88AC10}" srcOrd="0" destOrd="0" presId="urn:microsoft.com/office/officeart/2005/8/layout/orgChart1"/>
    <dgm:cxn modelId="{AAA914A9-8640-473B-B7C7-41821BBDF577}" type="presParOf" srcId="{DDD8F9F5-26FF-4104-A256-78759E8DC939}" destId="{F2097325-8074-4980-83D9-0E2CDD1FCDF7}" srcOrd="1" destOrd="0" presId="urn:microsoft.com/office/officeart/2005/8/layout/orgChart1"/>
    <dgm:cxn modelId="{58F30B93-2D1F-46A8-B07D-AF7963015254}" type="presParOf" srcId="{F2097325-8074-4980-83D9-0E2CDD1FCDF7}" destId="{05C14C85-738E-4D75-BE66-DD86B9FA0ACC}" srcOrd="0" destOrd="0" presId="urn:microsoft.com/office/officeart/2005/8/layout/orgChart1"/>
    <dgm:cxn modelId="{5352CEF0-AA9D-46AF-8825-AA06762438EB}" type="presParOf" srcId="{05C14C85-738E-4D75-BE66-DD86B9FA0ACC}" destId="{502F86A5-6F9B-4F1B-A2D4-0DCCB2D8CCF5}" srcOrd="0" destOrd="0" presId="urn:microsoft.com/office/officeart/2005/8/layout/orgChart1"/>
    <dgm:cxn modelId="{6B928D9F-B38B-4213-B655-F844F4BD3AB9}" type="presParOf" srcId="{05C14C85-738E-4D75-BE66-DD86B9FA0ACC}" destId="{FE52C412-8513-45FD-82C5-4344B7858D7E}" srcOrd="1" destOrd="0" presId="urn:microsoft.com/office/officeart/2005/8/layout/orgChart1"/>
    <dgm:cxn modelId="{A42E08C5-365F-404D-A759-0977E98CDAC3}" type="presParOf" srcId="{F2097325-8074-4980-83D9-0E2CDD1FCDF7}" destId="{22E9C6F4-97A3-49A4-A7CF-7C8B441DF965}" srcOrd="1" destOrd="0" presId="urn:microsoft.com/office/officeart/2005/8/layout/orgChart1"/>
    <dgm:cxn modelId="{6DA95163-5E1A-4A63-AF95-36CF7BC2915E}" type="presParOf" srcId="{F2097325-8074-4980-83D9-0E2CDD1FCDF7}" destId="{DA68BF94-42A6-4C21-8588-E5A57F3A2BA3}" srcOrd="2" destOrd="0" presId="urn:microsoft.com/office/officeart/2005/8/layout/orgChart1"/>
    <dgm:cxn modelId="{41A3D821-60B7-472D-8E13-6ABAA5046406}" type="presParOf" srcId="{DDD8F9F5-26FF-4104-A256-78759E8DC939}" destId="{A8793951-C25A-4D5B-BEA5-7AA70D071D18}" srcOrd="2" destOrd="0" presId="urn:microsoft.com/office/officeart/2005/8/layout/orgChart1"/>
    <dgm:cxn modelId="{4F769431-35FB-4D95-8976-CBF65CA1FDF4}" type="presParOf" srcId="{DDD8F9F5-26FF-4104-A256-78759E8DC939}" destId="{2EF261C1-9249-4E8A-AF71-5F57C32A3444}" srcOrd="3" destOrd="0" presId="urn:microsoft.com/office/officeart/2005/8/layout/orgChart1"/>
    <dgm:cxn modelId="{940BC275-129C-4AC6-9236-B88B1B0F2FA2}" type="presParOf" srcId="{2EF261C1-9249-4E8A-AF71-5F57C32A3444}" destId="{154F0A04-778B-40BF-BA18-EA1EC525982E}" srcOrd="0" destOrd="0" presId="urn:microsoft.com/office/officeart/2005/8/layout/orgChart1"/>
    <dgm:cxn modelId="{34BEAD84-4884-4AE0-8046-5C7A87173AF4}" type="presParOf" srcId="{154F0A04-778B-40BF-BA18-EA1EC525982E}" destId="{AA8F5B17-CFB7-478C-B498-595FBC34C0BD}" srcOrd="0" destOrd="0" presId="urn:microsoft.com/office/officeart/2005/8/layout/orgChart1"/>
    <dgm:cxn modelId="{D46CC7BA-388B-4733-9842-0DC7D38B2CED}" type="presParOf" srcId="{154F0A04-778B-40BF-BA18-EA1EC525982E}" destId="{6CB79D12-8090-4157-AAEF-5F59DB6153A4}" srcOrd="1" destOrd="0" presId="urn:microsoft.com/office/officeart/2005/8/layout/orgChart1"/>
    <dgm:cxn modelId="{4461848A-F2C8-42E3-A3BB-53A5057F18A1}" type="presParOf" srcId="{2EF261C1-9249-4E8A-AF71-5F57C32A3444}" destId="{CAA25C38-9392-49ED-A25E-90196838F989}" srcOrd="1" destOrd="0" presId="urn:microsoft.com/office/officeart/2005/8/layout/orgChart1"/>
    <dgm:cxn modelId="{DF04D865-50ED-42C7-AA60-E4A33E86FA0F}" type="presParOf" srcId="{2EF261C1-9249-4E8A-AF71-5F57C32A3444}" destId="{BE60EAB5-2ADC-4294-9CDB-50D404CC1598}" srcOrd="2" destOrd="0" presId="urn:microsoft.com/office/officeart/2005/8/layout/orgChart1"/>
    <dgm:cxn modelId="{AB0A60A0-25EF-4789-BA00-279BA25F1A5E}" type="presParOf" srcId="{DDD8F9F5-26FF-4104-A256-78759E8DC939}" destId="{C413CC13-DC36-449D-BB1A-D35A8DB7CC98}" srcOrd="4" destOrd="0" presId="urn:microsoft.com/office/officeart/2005/8/layout/orgChart1"/>
    <dgm:cxn modelId="{4C2AA47F-D889-4B78-9712-3DAEB15C136C}" type="presParOf" srcId="{DDD8F9F5-26FF-4104-A256-78759E8DC939}" destId="{C77BFED3-03C1-4BD5-BBCE-D5D0047DCCD0}" srcOrd="5" destOrd="0" presId="urn:microsoft.com/office/officeart/2005/8/layout/orgChart1"/>
    <dgm:cxn modelId="{A6FC1D07-5F65-4E7B-BF02-078F19051FD7}" type="presParOf" srcId="{C77BFED3-03C1-4BD5-BBCE-D5D0047DCCD0}" destId="{88838DFC-5AC1-4CF0-A65C-A6A1BED325ED}" srcOrd="0" destOrd="0" presId="urn:microsoft.com/office/officeart/2005/8/layout/orgChart1"/>
    <dgm:cxn modelId="{F9AD318E-F2D4-4F13-ACE4-E96EA9D57F21}" type="presParOf" srcId="{88838DFC-5AC1-4CF0-A65C-A6A1BED325ED}" destId="{CB674A4E-CF78-43D1-9D43-C17003CB0991}" srcOrd="0" destOrd="0" presId="urn:microsoft.com/office/officeart/2005/8/layout/orgChart1"/>
    <dgm:cxn modelId="{F80F1BE0-EA3E-446A-AE73-5AA1DEE38CE8}" type="presParOf" srcId="{88838DFC-5AC1-4CF0-A65C-A6A1BED325ED}" destId="{26A7B108-AD20-44A2-928B-455367C1604D}" srcOrd="1" destOrd="0" presId="urn:microsoft.com/office/officeart/2005/8/layout/orgChart1"/>
    <dgm:cxn modelId="{77EDDC35-095B-4C52-BF9C-7B4097F0F8DC}" type="presParOf" srcId="{C77BFED3-03C1-4BD5-BBCE-D5D0047DCCD0}" destId="{2D174B08-61A5-4AAB-BDC6-DFFB28867B1A}" srcOrd="1" destOrd="0" presId="urn:microsoft.com/office/officeart/2005/8/layout/orgChart1"/>
    <dgm:cxn modelId="{F2BC1952-AA86-4CE9-B873-7BEA4D818149}" type="presParOf" srcId="{C77BFED3-03C1-4BD5-BBCE-D5D0047DCCD0}" destId="{FEC62584-F364-4B8F-A697-1C78F949461C}" srcOrd="2" destOrd="0" presId="urn:microsoft.com/office/officeart/2005/8/layout/orgChart1"/>
    <dgm:cxn modelId="{AC6B03C3-A986-495B-B883-D86497DE55B0}" type="presParOf" srcId="{DBA1794A-106F-4FFE-9A81-D1975CBC26DF}" destId="{F04351EB-BD0E-4550-8869-CFB7271E4294}" srcOrd="2" destOrd="0" presId="urn:microsoft.com/office/officeart/2005/8/layout/orgChart1"/>
    <dgm:cxn modelId="{58163E9E-8BAD-4ABF-905E-3A61831F92D1}" type="presParOf" srcId="{6D86772A-9D27-44E4-8D7F-B9D86E4E51E4}" destId="{6D7B2584-C085-41D4-ABE3-91F1A67F6762}" srcOrd="2" destOrd="0" presId="urn:microsoft.com/office/officeart/2005/8/layout/orgChart1"/>
    <dgm:cxn modelId="{2D9C50D5-DAF0-4B2D-BAC9-C961DD70C417}" type="presParOf" srcId="{BE0775AE-A1B9-4A01-A750-1A4643CA7AA4}" destId="{4DA2B13A-96C3-4A75-B14D-B464884113A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0704E21-CA5A-4589-A3FB-A87542F057D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C6AEE70A-ED88-4E93-873F-CDB821E19A65}">
      <dgm:prSet custT="1"/>
      <dgm:spPr/>
      <dgm:t>
        <a:bodyPr/>
        <a:lstStyle/>
        <a:p>
          <a:pPr rtl="0"/>
          <a:r>
            <a:rPr lang="en-US" sz="4000" dirty="0"/>
            <a:t>Compulsory acquisition in year 2018</a:t>
          </a:r>
        </a:p>
      </dgm:t>
    </dgm:pt>
    <dgm:pt modelId="{4F94391E-3989-436D-BAD1-951C60A19CB1}" type="parTrans" cxnId="{18629117-8977-433C-ADCF-EC4B3C0A0D87}">
      <dgm:prSet/>
      <dgm:spPr/>
      <dgm:t>
        <a:bodyPr/>
        <a:lstStyle/>
        <a:p>
          <a:endParaRPr lang="en-US"/>
        </a:p>
      </dgm:t>
    </dgm:pt>
    <dgm:pt modelId="{216AE930-ADAA-43DF-B686-F9B3106FD77C}" type="sibTrans" cxnId="{18629117-8977-433C-ADCF-EC4B3C0A0D87}">
      <dgm:prSet/>
      <dgm:spPr/>
      <dgm:t>
        <a:bodyPr/>
        <a:lstStyle/>
        <a:p>
          <a:endParaRPr lang="en-US"/>
        </a:p>
      </dgm:t>
    </dgm:pt>
    <dgm:pt modelId="{30C625DB-D242-4A2A-B0E2-C4C923A0265A}">
      <dgm:prSet custT="1"/>
      <dgm:spPr/>
      <dgm:t>
        <a:bodyPr/>
        <a:lstStyle/>
        <a:p>
          <a:pPr rtl="0"/>
          <a:r>
            <a:rPr lang="en-US" sz="4000" dirty="0"/>
            <a:t>Whether the same is taxable?</a:t>
          </a:r>
        </a:p>
      </dgm:t>
    </dgm:pt>
    <dgm:pt modelId="{2A0D475E-ED2F-4B5F-8730-10415E487FC4}" type="parTrans" cxnId="{898A85AC-81B1-4BB7-BB1C-149B39925A09}">
      <dgm:prSet/>
      <dgm:spPr/>
      <dgm:t>
        <a:bodyPr/>
        <a:lstStyle/>
        <a:p>
          <a:endParaRPr lang="en-US"/>
        </a:p>
      </dgm:t>
    </dgm:pt>
    <dgm:pt modelId="{11F8188A-842B-4E25-9853-28CB8EF242A1}" type="sibTrans" cxnId="{898A85AC-81B1-4BB7-BB1C-149B39925A09}">
      <dgm:prSet/>
      <dgm:spPr/>
      <dgm:t>
        <a:bodyPr/>
        <a:lstStyle/>
        <a:p>
          <a:endParaRPr lang="en-US"/>
        </a:p>
      </dgm:t>
    </dgm:pt>
    <dgm:pt modelId="{9EE0720C-1FFE-4433-8A19-651AF67D4AAC}">
      <dgm:prSet custT="1"/>
      <dgm:spPr/>
      <dgm:t>
        <a:bodyPr/>
        <a:lstStyle/>
        <a:p>
          <a:pPr rtl="0"/>
          <a:r>
            <a:rPr lang="en-US" sz="3200" dirty="0"/>
            <a:t>urban agricultural land</a:t>
          </a:r>
        </a:p>
      </dgm:t>
    </dgm:pt>
    <dgm:pt modelId="{F62A90B0-9DCC-49C8-951E-2396261F7B0D}" type="parTrans" cxnId="{8A3B3A44-01BF-4D30-9C88-D3A5E566F463}">
      <dgm:prSet/>
      <dgm:spPr/>
      <dgm:t>
        <a:bodyPr/>
        <a:lstStyle/>
        <a:p>
          <a:endParaRPr lang="en-US"/>
        </a:p>
      </dgm:t>
    </dgm:pt>
    <dgm:pt modelId="{2D5E17DC-00FB-4FB3-B799-A445B45FD3DF}" type="sibTrans" cxnId="{8A3B3A44-01BF-4D30-9C88-D3A5E566F463}">
      <dgm:prSet/>
      <dgm:spPr/>
      <dgm:t>
        <a:bodyPr/>
        <a:lstStyle/>
        <a:p>
          <a:endParaRPr lang="en-US"/>
        </a:p>
      </dgm:t>
    </dgm:pt>
    <dgm:pt modelId="{CCF9E4A1-3405-45E4-AE9D-13A528B8131A}">
      <dgm:prSet custT="1"/>
      <dgm:spPr/>
      <dgm:t>
        <a:bodyPr/>
        <a:lstStyle/>
        <a:p>
          <a:pPr rtl="0"/>
          <a:r>
            <a:rPr lang="en-US" sz="3200" dirty="0"/>
            <a:t>Non agricultural land</a:t>
          </a:r>
        </a:p>
      </dgm:t>
    </dgm:pt>
    <dgm:pt modelId="{DE2A98AE-2E9C-4638-9792-835F7318937F}" type="parTrans" cxnId="{ADA99327-FBB9-4F4D-9540-6C95AF6B1550}">
      <dgm:prSet/>
      <dgm:spPr/>
      <dgm:t>
        <a:bodyPr/>
        <a:lstStyle/>
        <a:p>
          <a:endParaRPr lang="en-US"/>
        </a:p>
      </dgm:t>
    </dgm:pt>
    <dgm:pt modelId="{BC57BE77-8047-4378-B141-BE845DCE47C1}" type="sibTrans" cxnId="{ADA99327-FBB9-4F4D-9540-6C95AF6B1550}">
      <dgm:prSet/>
      <dgm:spPr/>
      <dgm:t>
        <a:bodyPr/>
        <a:lstStyle/>
        <a:p>
          <a:endParaRPr lang="en-US"/>
        </a:p>
      </dgm:t>
    </dgm:pt>
    <dgm:pt modelId="{E33AC40E-11F7-497B-8043-10F70F1C9233}" type="pres">
      <dgm:prSet presAssocID="{10704E21-CA5A-4589-A3FB-A87542F057D0}" presName="linear" presStyleCnt="0">
        <dgm:presLayoutVars>
          <dgm:animLvl val="lvl"/>
          <dgm:resizeHandles val="exact"/>
        </dgm:presLayoutVars>
      </dgm:prSet>
      <dgm:spPr/>
    </dgm:pt>
    <dgm:pt modelId="{2AAE5440-AEEC-4D30-8845-E4F0C605D50D}" type="pres">
      <dgm:prSet presAssocID="{C6AEE70A-ED88-4E93-873F-CDB821E19A65}" presName="parentText" presStyleLbl="node1" presStyleIdx="0" presStyleCnt="2">
        <dgm:presLayoutVars>
          <dgm:chMax val="0"/>
          <dgm:bulletEnabled val="1"/>
        </dgm:presLayoutVars>
      </dgm:prSet>
      <dgm:spPr/>
    </dgm:pt>
    <dgm:pt modelId="{B566AA22-48DD-419F-8F86-A27A24E7B516}" type="pres">
      <dgm:prSet presAssocID="{C6AEE70A-ED88-4E93-873F-CDB821E19A65}" presName="childText" presStyleLbl="revTx" presStyleIdx="0" presStyleCnt="1">
        <dgm:presLayoutVars>
          <dgm:bulletEnabled val="1"/>
        </dgm:presLayoutVars>
      </dgm:prSet>
      <dgm:spPr/>
    </dgm:pt>
    <dgm:pt modelId="{B2C37D57-B081-4882-BCDF-F52C5129CEE7}" type="pres">
      <dgm:prSet presAssocID="{30C625DB-D242-4A2A-B0E2-C4C923A0265A}" presName="parentText" presStyleLbl="node1" presStyleIdx="1" presStyleCnt="2">
        <dgm:presLayoutVars>
          <dgm:chMax val="0"/>
          <dgm:bulletEnabled val="1"/>
        </dgm:presLayoutVars>
      </dgm:prSet>
      <dgm:spPr/>
    </dgm:pt>
  </dgm:ptLst>
  <dgm:cxnLst>
    <dgm:cxn modelId="{18629117-8977-433C-ADCF-EC4B3C0A0D87}" srcId="{10704E21-CA5A-4589-A3FB-A87542F057D0}" destId="{C6AEE70A-ED88-4E93-873F-CDB821E19A65}" srcOrd="0" destOrd="0" parTransId="{4F94391E-3989-436D-BAD1-951C60A19CB1}" sibTransId="{216AE930-ADAA-43DF-B686-F9B3106FD77C}"/>
    <dgm:cxn modelId="{ADA99327-FBB9-4F4D-9540-6C95AF6B1550}" srcId="{C6AEE70A-ED88-4E93-873F-CDB821E19A65}" destId="{CCF9E4A1-3405-45E4-AE9D-13A528B8131A}" srcOrd="1" destOrd="0" parTransId="{DE2A98AE-2E9C-4638-9792-835F7318937F}" sibTransId="{BC57BE77-8047-4378-B141-BE845DCE47C1}"/>
    <dgm:cxn modelId="{6028243F-308D-4D80-B077-55A7E8CF7BA3}" type="presOf" srcId="{30C625DB-D242-4A2A-B0E2-C4C923A0265A}" destId="{B2C37D57-B081-4882-BCDF-F52C5129CEE7}" srcOrd="0" destOrd="0" presId="urn:microsoft.com/office/officeart/2005/8/layout/vList2"/>
    <dgm:cxn modelId="{8A3B3A44-01BF-4D30-9C88-D3A5E566F463}" srcId="{C6AEE70A-ED88-4E93-873F-CDB821E19A65}" destId="{9EE0720C-1FFE-4433-8A19-651AF67D4AAC}" srcOrd="0" destOrd="0" parTransId="{F62A90B0-9DCC-49C8-951E-2396261F7B0D}" sibTransId="{2D5E17DC-00FB-4FB3-B799-A445B45FD3DF}"/>
    <dgm:cxn modelId="{12F8C285-6947-4F84-ACBB-4CFBEFE55B0F}" type="presOf" srcId="{9EE0720C-1FFE-4433-8A19-651AF67D4AAC}" destId="{B566AA22-48DD-419F-8F86-A27A24E7B516}" srcOrd="0" destOrd="0" presId="urn:microsoft.com/office/officeart/2005/8/layout/vList2"/>
    <dgm:cxn modelId="{577A5BA8-CD68-4E5A-9829-550424F509FF}" type="presOf" srcId="{10704E21-CA5A-4589-A3FB-A87542F057D0}" destId="{E33AC40E-11F7-497B-8043-10F70F1C9233}" srcOrd="0" destOrd="0" presId="urn:microsoft.com/office/officeart/2005/8/layout/vList2"/>
    <dgm:cxn modelId="{898A85AC-81B1-4BB7-BB1C-149B39925A09}" srcId="{10704E21-CA5A-4589-A3FB-A87542F057D0}" destId="{30C625DB-D242-4A2A-B0E2-C4C923A0265A}" srcOrd="1" destOrd="0" parTransId="{2A0D475E-ED2F-4B5F-8730-10415E487FC4}" sibTransId="{11F8188A-842B-4E25-9853-28CB8EF242A1}"/>
    <dgm:cxn modelId="{192272CF-96AE-4933-A9E5-D19D72EE8C5A}" type="presOf" srcId="{CCF9E4A1-3405-45E4-AE9D-13A528B8131A}" destId="{B566AA22-48DD-419F-8F86-A27A24E7B516}" srcOrd="0" destOrd="1" presId="urn:microsoft.com/office/officeart/2005/8/layout/vList2"/>
    <dgm:cxn modelId="{231842DE-A683-4A37-AE8A-7631AD682B85}" type="presOf" srcId="{C6AEE70A-ED88-4E93-873F-CDB821E19A65}" destId="{2AAE5440-AEEC-4D30-8845-E4F0C605D50D}" srcOrd="0" destOrd="0" presId="urn:microsoft.com/office/officeart/2005/8/layout/vList2"/>
    <dgm:cxn modelId="{5D887B2A-6953-4423-9594-8856E9BA6CE1}" type="presParOf" srcId="{E33AC40E-11F7-497B-8043-10F70F1C9233}" destId="{2AAE5440-AEEC-4D30-8845-E4F0C605D50D}" srcOrd="0" destOrd="0" presId="urn:microsoft.com/office/officeart/2005/8/layout/vList2"/>
    <dgm:cxn modelId="{81D4CDFD-FF16-4375-9EE9-DF96F8BB30AC}" type="presParOf" srcId="{E33AC40E-11F7-497B-8043-10F70F1C9233}" destId="{B566AA22-48DD-419F-8F86-A27A24E7B516}" srcOrd="1" destOrd="0" presId="urn:microsoft.com/office/officeart/2005/8/layout/vList2"/>
    <dgm:cxn modelId="{2498FE38-F322-44B8-BF80-800741C65450}" type="presParOf" srcId="{E33AC40E-11F7-497B-8043-10F70F1C9233}" destId="{B2C37D57-B081-4882-BCDF-F52C5129CEE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0704E21-CA5A-4589-A3FB-A87542F057D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4A559AD7-58DB-4319-B81C-5E01932D669F}">
      <dgm:prSet/>
      <dgm:spPr/>
      <dgm:t>
        <a:bodyPr/>
        <a:lstStyle/>
        <a:p>
          <a:pPr rtl="0"/>
          <a:r>
            <a:rPr lang="en-US"/>
            <a:t>The Right to Fair Compensation and Transparency in Land Acquisition, Rehabilitation and Resettlement Act, 2013</a:t>
          </a:r>
        </a:p>
      </dgm:t>
    </dgm:pt>
    <dgm:pt modelId="{CDC1EE78-AC01-402C-9A79-0E6C6390D101}" type="parTrans" cxnId="{B4E73D2B-13C4-445E-A402-3AB2094FCF56}">
      <dgm:prSet/>
      <dgm:spPr/>
      <dgm:t>
        <a:bodyPr/>
        <a:lstStyle/>
        <a:p>
          <a:endParaRPr lang="en-US"/>
        </a:p>
      </dgm:t>
    </dgm:pt>
    <dgm:pt modelId="{E00ED7DD-4545-4DA6-BB6A-E138A44227BC}" type="sibTrans" cxnId="{B4E73D2B-13C4-445E-A402-3AB2094FCF56}">
      <dgm:prSet/>
      <dgm:spPr/>
      <dgm:t>
        <a:bodyPr/>
        <a:lstStyle/>
        <a:p>
          <a:endParaRPr lang="en-US"/>
        </a:p>
      </dgm:t>
    </dgm:pt>
    <dgm:pt modelId="{48018B67-6FD3-4163-BE02-2731C62E6C1C}">
      <dgm:prSet/>
      <dgm:spPr/>
      <dgm:t>
        <a:bodyPr/>
        <a:lstStyle/>
        <a:p>
          <a:pPr rtl="0"/>
          <a:r>
            <a:rPr lang="en-US" dirty="0"/>
            <a:t>Section 96 – Exemption from income tax, stamp duty and fees</a:t>
          </a:r>
        </a:p>
      </dgm:t>
    </dgm:pt>
    <dgm:pt modelId="{5A24AA30-2B51-41FA-99D1-5902D773A155}" type="parTrans" cxnId="{64F4A431-F3D2-41F1-8A1D-DF01F10EB60C}">
      <dgm:prSet/>
      <dgm:spPr/>
      <dgm:t>
        <a:bodyPr/>
        <a:lstStyle/>
        <a:p>
          <a:endParaRPr lang="en-US"/>
        </a:p>
      </dgm:t>
    </dgm:pt>
    <dgm:pt modelId="{2F2E2593-1EF6-4760-974F-B8E947E52D35}" type="sibTrans" cxnId="{64F4A431-F3D2-41F1-8A1D-DF01F10EB60C}">
      <dgm:prSet/>
      <dgm:spPr/>
      <dgm:t>
        <a:bodyPr/>
        <a:lstStyle/>
        <a:p>
          <a:endParaRPr lang="en-US"/>
        </a:p>
      </dgm:t>
    </dgm:pt>
    <dgm:pt modelId="{3907983D-3746-438B-9680-B294603F89A0}">
      <dgm:prSet/>
      <dgm:spPr/>
      <dgm:t>
        <a:bodyPr/>
        <a:lstStyle/>
        <a:p>
          <a:pPr rtl="0"/>
          <a:r>
            <a:rPr lang="en-US" b="0" i="0" dirty="0"/>
            <a:t>all compensation are exempt irrespective of the fact if the land is classified as agricultural or non-agricultural under Income Tax Act as well as RFCTLARR Act.</a:t>
          </a:r>
          <a:endParaRPr lang="en-US" dirty="0"/>
        </a:p>
      </dgm:t>
    </dgm:pt>
    <dgm:pt modelId="{59780C9C-628A-4D9E-BE72-92A41F90E8A6}" type="parTrans" cxnId="{F29C0845-25B6-4592-96C7-D3A9AF3FF7DF}">
      <dgm:prSet/>
      <dgm:spPr/>
      <dgm:t>
        <a:bodyPr/>
        <a:lstStyle/>
        <a:p>
          <a:endParaRPr lang="en-US"/>
        </a:p>
      </dgm:t>
    </dgm:pt>
    <dgm:pt modelId="{C9E8F580-B5BD-4E8A-AB43-A55ADEF92BAA}" type="sibTrans" cxnId="{F29C0845-25B6-4592-96C7-D3A9AF3FF7DF}">
      <dgm:prSet/>
      <dgm:spPr/>
      <dgm:t>
        <a:bodyPr/>
        <a:lstStyle/>
        <a:p>
          <a:endParaRPr lang="en-US"/>
        </a:p>
      </dgm:t>
    </dgm:pt>
    <dgm:pt modelId="{E33AC40E-11F7-497B-8043-10F70F1C9233}" type="pres">
      <dgm:prSet presAssocID="{10704E21-CA5A-4589-A3FB-A87542F057D0}" presName="linear" presStyleCnt="0">
        <dgm:presLayoutVars>
          <dgm:animLvl val="lvl"/>
          <dgm:resizeHandles val="exact"/>
        </dgm:presLayoutVars>
      </dgm:prSet>
      <dgm:spPr/>
    </dgm:pt>
    <dgm:pt modelId="{C7BE6368-01AE-4334-967D-DAA89C409A20}" type="pres">
      <dgm:prSet presAssocID="{4A559AD7-58DB-4319-B81C-5E01932D669F}" presName="parentText" presStyleLbl="node1" presStyleIdx="0" presStyleCnt="1">
        <dgm:presLayoutVars>
          <dgm:chMax val="0"/>
          <dgm:bulletEnabled val="1"/>
        </dgm:presLayoutVars>
      </dgm:prSet>
      <dgm:spPr/>
    </dgm:pt>
    <dgm:pt modelId="{EA4732AE-8BEA-41D1-865F-EBDDE3581752}" type="pres">
      <dgm:prSet presAssocID="{4A559AD7-58DB-4319-B81C-5E01932D669F}" presName="childText" presStyleLbl="revTx" presStyleIdx="0" presStyleCnt="1">
        <dgm:presLayoutVars>
          <dgm:bulletEnabled val="1"/>
        </dgm:presLayoutVars>
      </dgm:prSet>
      <dgm:spPr/>
    </dgm:pt>
  </dgm:ptLst>
  <dgm:cxnLst>
    <dgm:cxn modelId="{CFF71221-71DE-406A-B568-4AF094C26A94}" type="presOf" srcId="{3907983D-3746-438B-9680-B294603F89A0}" destId="{EA4732AE-8BEA-41D1-865F-EBDDE3581752}" srcOrd="0" destOrd="1" presId="urn:microsoft.com/office/officeart/2005/8/layout/vList2"/>
    <dgm:cxn modelId="{B4E73D2B-13C4-445E-A402-3AB2094FCF56}" srcId="{10704E21-CA5A-4589-A3FB-A87542F057D0}" destId="{4A559AD7-58DB-4319-B81C-5E01932D669F}" srcOrd="0" destOrd="0" parTransId="{CDC1EE78-AC01-402C-9A79-0E6C6390D101}" sibTransId="{E00ED7DD-4545-4DA6-BB6A-E138A44227BC}"/>
    <dgm:cxn modelId="{64F4A431-F3D2-41F1-8A1D-DF01F10EB60C}" srcId="{4A559AD7-58DB-4319-B81C-5E01932D669F}" destId="{48018B67-6FD3-4163-BE02-2731C62E6C1C}" srcOrd="0" destOrd="0" parTransId="{5A24AA30-2B51-41FA-99D1-5902D773A155}" sibTransId="{2F2E2593-1EF6-4760-974F-B8E947E52D35}"/>
    <dgm:cxn modelId="{F29C0845-25B6-4592-96C7-D3A9AF3FF7DF}" srcId="{4A559AD7-58DB-4319-B81C-5E01932D669F}" destId="{3907983D-3746-438B-9680-B294603F89A0}" srcOrd="1" destOrd="0" parTransId="{59780C9C-628A-4D9E-BE72-92A41F90E8A6}" sibTransId="{C9E8F580-B5BD-4E8A-AB43-A55ADEF92BAA}"/>
    <dgm:cxn modelId="{A330D758-01BB-49FD-A6FD-F3940DDA54AA}" type="presOf" srcId="{48018B67-6FD3-4163-BE02-2731C62E6C1C}" destId="{EA4732AE-8BEA-41D1-865F-EBDDE3581752}" srcOrd="0" destOrd="0" presId="urn:microsoft.com/office/officeart/2005/8/layout/vList2"/>
    <dgm:cxn modelId="{1A8A0D8C-7C4F-455F-9FB9-0E6FC60C67B6}" type="presOf" srcId="{10704E21-CA5A-4589-A3FB-A87542F057D0}" destId="{E33AC40E-11F7-497B-8043-10F70F1C9233}" srcOrd="0" destOrd="0" presId="urn:microsoft.com/office/officeart/2005/8/layout/vList2"/>
    <dgm:cxn modelId="{0682349D-C4F8-4583-AB42-3A1DCCBAE5D9}" type="presOf" srcId="{4A559AD7-58DB-4319-B81C-5E01932D669F}" destId="{C7BE6368-01AE-4334-967D-DAA89C409A20}" srcOrd="0" destOrd="0" presId="urn:microsoft.com/office/officeart/2005/8/layout/vList2"/>
    <dgm:cxn modelId="{CF84826F-AE49-41E5-B8BE-19F8D1EDAD24}" type="presParOf" srcId="{E33AC40E-11F7-497B-8043-10F70F1C9233}" destId="{C7BE6368-01AE-4334-967D-DAA89C409A20}" srcOrd="0" destOrd="0" presId="urn:microsoft.com/office/officeart/2005/8/layout/vList2"/>
    <dgm:cxn modelId="{1ACBA895-B033-4844-B756-BB5E5D418845}" type="presParOf" srcId="{E33AC40E-11F7-497B-8043-10F70F1C9233}" destId="{EA4732AE-8BEA-41D1-865F-EBDDE358175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DB1802A-009F-417A-83F9-1D03BE928342}"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9C01EF75-AF9A-4180-BD3D-E9C7873F4A7F}">
      <dgm:prSet/>
      <dgm:spPr/>
      <dgm:t>
        <a:bodyPr/>
        <a:lstStyle/>
        <a:p>
          <a:pPr rtl="0"/>
          <a:r>
            <a:rPr lang="en-US" dirty="0"/>
            <a:t>CIT Vs. K. Raja </a:t>
          </a:r>
          <a:r>
            <a:rPr lang="en-US" dirty="0" err="1"/>
            <a:t>Gopala</a:t>
          </a:r>
          <a:r>
            <a:rPr lang="en-US" dirty="0"/>
            <a:t> </a:t>
          </a:r>
          <a:r>
            <a:rPr lang="en-US" dirty="0" err="1"/>
            <a:t>Rao</a:t>
          </a:r>
          <a:r>
            <a:rPr lang="en-US" dirty="0"/>
            <a:t> (2001 252 ITR 459 Mad)</a:t>
          </a:r>
        </a:p>
      </dgm:t>
    </dgm:pt>
    <dgm:pt modelId="{1C8D764B-A726-4E68-B360-25E09C2CFC11}" type="parTrans" cxnId="{1F65552C-411D-45D8-A294-8DA9B9DD2722}">
      <dgm:prSet/>
      <dgm:spPr/>
      <dgm:t>
        <a:bodyPr/>
        <a:lstStyle/>
        <a:p>
          <a:endParaRPr lang="en-US"/>
        </a:p>
      </dgm:t>
    </dgm:pt>
    <dgm:pt modelId="{999B79E1-0191-48A7-8DD9-C5BCC60A8881}" type="sibTrans" cxnId="{1F65552C-411D-45D8-A294-8DA9B9DD2722}">
      <dgm:prSet/>
      <dgm:spPr/>
      <dgm:t>
        <a:bodyPr/>
        <a:lstStyle/>
        <a:p>
          <a:endParaRPr lang="en-US"/>
        </a:p>
      </dgm:t>
    </dgm:pt>
    <dgm:pt modelId="{C6738722-7F83-43A2-A91C-D0AE58557C7E}">
      <dgm:prSet/>
      <dgm:spPr/>
      <dgm:t>
        <a:bodyPr/>
        <a:lstStyle/>
        <a:p>
          <a:pPr algn="just" rtl="0"/>
          <a:r>
            <a:rPr lang="en-US" i="1" dirty="0"/>
            <a:t>Payment of consideration for the sale indisputably having been made with the borrowed funds, the borrowing directly related to the acquisition and, interest paid thereon would form part of the cost of acquisition.</a:t>
          </a:r>
        </a:p>
      </dgm:t>
    </dgm:pt>
    <dgm:pt modelId="{05203913-02A3-4BC7-8CD5-1C136B8D9075}" type="parTrans" cxnId="{5D641D91-1150-4235-A568-AA27F0020212}">
      <dgm:prSet/>
      <dgm:spPr/>
      <dgm:t>
        <a:bodyPr/>
        <a:lstStyle/>
        <a:p>
          <a:endParaRPr lang="en-US"/>
        </a:p>
      </dgm:t>
    </dgm:pt>
    <dgm:pt modelId="{2F232A78-E788-4022-8F81-EEF3455C690A}" type="sibTrans" cxnId="{5D641D91-1150-4235-A568-AA27F0020212}">
      <dgm:prSet/>
      <dgm:spPr/>
      <dgm:t>
        <a:bodyPr/>
        <a:lstStyle/>
        <a:p>
          <a:endParaRPr lang="en-US"/>
        </a:p>
      </dgm:t>
    </dgm:pt>
    <dgm:pt modelId="{280AE950-61C4-460E-9860-91607A81D476}">
      <dgm:prSet/>
      <dgm:spPr/>
      <dgm:t>
        <a:bodyPr/>
        <a:lstStyle/>
        <a:p>
          <a:pPr rtl="0"/>
          <a:r>
            <a:rPr lang="en-US" dirty="0"/>
            <a:t>ACIT v. C. </a:t>
          </a:r>
          <a:r>
            <a:rPr lang="en-US" dirty="0" err="1"/>
            <a:t>Ramabrahmam</a:t>
          </a:r>
          <a:r>
            <a:rPr lang="en-US" dirty="0"/>
            <a:t>(ITA 943/</a:t>
          </a:r>
          <a:r>
            <a:rPr lang="en-US" dirty="0" err="1"/>
            <a:t>Mds</a:t>
          </a:r>
          <a:r>
            <a:rPr lang="en-US" dirty="0"/>
            <a:t>/2012)</a:t>
          </a:r>
        </a:p>
      </dgm:t>
    </dgm:pt>
    <dgm:pt modelId="{70905856-A536-4047-BD26-2E88D77AB19F}" type="parTrans" cxnId="{AEF0F0C8-3B35-4D0F-8DE2-C05D5E3139E4}">
      <dgm:prSet/>
      <dgm:spPr/>
      <dgm:t>
        <a:bodyPr/>
        <a:lstStyle/>
        <a:p>
          <a:endParaRPr lang="en-US"/>
        </a:p>
      </dgm:t>
    </dgm:pt>
    <dgm:pt modelId="{7348BFF0-5D6B-41EA-BDB1-70BAA0BD13B7}" type="sibTrans" cxnId="{AEF0F0C8-3B35-4D0F-8DE2-C05D5E3139E4}">
      <dgm:prSet/>
      <dgm:spPr/>
      <dgm:t>
        <a:bodyPr/>
        <a:lstStyle/>
        <a:p>
          <a:endParaRPr lang="en-US"/>
        </a:p>
      </dgm:t>
    </dgm:pt>
    <dgm:pt modelId="{01044A9E-029A-456F-BC41-175FB50DC5E9}">
      <dgm:prSet/>
      <dgm:spPr/>
      <dgm:t>
        <a:bodyPr/>
        <a:lstStyle/>
        <a:p>
          <a:pPr algn="just" rtl="0"/>
          <a:r>
            <a:rPr lang="en-US" i="1" dirty="0"/>
            <a:t>Deduction of interest on housing loan against income from house property does not preclude the taxpayer to include the same interest in the cost of acquisition of the house property at the time of computing capital gains on sale of such house property</a:t>
          </a:r>
        </a:p>
      </dgm:t>
    </dgm:pt>
    <dgm:pt modelId="{9B529C38-805C-4C32-BB48-E84F14EC3B78}" type="parTrans" cxnId="{B20924DC-A352-4FE2-9259-A29674EF19A8}">
      <dgm:prSet/>
      <dgm:spPr/>
      <dgm:t>
        <a:bodyPr/>
        <a:lstStyle/>
        <a:p>
          <a:endParaRPr lang="en-US"/>
        </a:p>
      </dgm:t>
    </dgm:pt>
    <dgm:pt modelId="{240BADE1-A528-4E0A-B281-0AF0A7EC2534}" type="sibTrans" cxnId="{B20924DC-A352-4FE2-9259-A29674EF19A8}">
      <dgm:prSet/>
      <dgm:spPr/>
      <dgm:t>
        <a:bodyPr/>
        <a:lstStyle/>
        <a:p>
          <a:endParaRPr lang="en-US"/>
        </a:p>
      </dgm:t>
    </dgm:pt>
    <dgm:pt modelId="{8B0B2128-6936-45DF-BC07-9D5C57B9C284}" type="pres">
      <dgm:prSet presAssocID="{5DB1802A-009F-417A-83F9-1D03BE928342}" presName="linear" presStyleCnt="0">
        <dgm:presLayoutVars>
          <dgm:animLvl val="lvl"/>
          <dgm:resizeHandles val="exact"/>
        </dgm:presLayoutVars>
      </dgm:prSet>
      <dgm:spPr/>
    </dgm:pt>
    <dgm:pt modelId="{0E5E40E3-1059-41A2-B2D1-3A74638CAE25}" type="pres">
      <dgm:prSet presAssocID="{9C01EF75-AF9A-4180-BD3D-E9C7873F4A7F}" presName="parentText" presStyleLbl="node1" presStyleIdx="0" presStyleCnt="2">
        <dgm:presLayoutVars>
          <dgm:chMax val="0"/>
          <dgm:bulletEnabled val="1"/>
        </dgm:presLayoutVars>
      </dgm:prSet>
      <dgm:spPr/>
    </dgm:pt>
    <dgm:pt modelId="{CB403FB7-8D4A-4790-8543-AB7E0C548243}" type="pres">
      <dgm:prSet presAssocID="{9C01EF75-AF9A-4180-BD3D-E9C7873F4A7F}" presName="childText" presStyleLbl="revTx" presStyleIdx="0" presStyleCnt="2">
        <dgm:presLayoutVars>
          <dgm:bulletEnabled val="1"/>
        </dgm:presLayoutVars>
      </dgm:prSet>
      <dgm:spPr/>
    </dgm:pt>
    <dgm:pt modelId="{58B2F88D-2D45-4B26-B125-3AA24B67A1DD}" type="pres">
      <dgm:prSet presAssocID="{280AE950-61C4-460E-9860-91607A81D476}" presName="parentText" presStyleLbl="node1" presStyleIdx="1" presStyleCnt="2">
        <dgm:presLayoutVars>
          <dgm:chMax val="0"/>
          <dgm:bulletEnabled val="1"/>
        </dgm:presLayoutVars>
      </dgm:prSet>
      <dgm:spPr/>
    </dgm:pt>
    <dgm:pt modelId="{6ACBF1B6-C5CD-4566-B152-6E02EE4D152D}" type="pres">
      <dgm:prSet presAssocID="{280AE950-61C4-460E-9860-91607A81D476}" presName="childText" presStyleLbl="revTx" presStyleIdx="1" presStyleCnt="2">
        <dgm:presLayoutVars>
          <dgm:bulletEnabled val="1"/>
        </dgm:presLayoutVars>
      </dgm:prSet>
      <dgm:spPr/>
    </dgm:pt>
  </dgm:ptLst>
  <dgm:cxnLst>
    <dgm:cxn modelId="{1F65552C-411D-45D8-A294-8DA9B9DD2722}" srcId="{5DB1802A-009F-417A-83F9-1D03BE928342}" destId="{9C01EF75-AF9A-4180-BD3D-E9C7873F4A7F}" srcOrd="0" destOrd="0" parTransId="{1C8D764B-A726-4E68-B360-25E09C2CFC11}" sibTransId="{999B79E1-0191-48A7-8DD9-C5BCC60A8881}"/>
    <dgm:cxn modelId="{C0055335-43EE-4EEA-9C7D-1091F7507F6A}" type="presOf" srcId="{C6738722-7F83-43A2-A91C-D0AE58557C7E}" destId="{CB403FB7-8D4A-4790-8543-AB7E0C548243}" srcOrd="0" destOrd="0" presId="urn:microsoft.com/office/officeart/2005/8/layout/vList2"/>
    <dgm:cxn modelId="{F6B62A53-1276-496C-BDB4-78C0322A8656}" type="presOf" srcId="{01044A9E-029A-456F-BC41-175FB50DC5E9}" destId="{6ACBF1B6-C5CD-4566-B152-6E02EE4D152D}" srcOrd="0" destOrd="0" presId="urn:microsoft.com/office/officeart/2005/8/layout/vList2"/>
    <dgm:cxn modelId="{1E457255-D0E8-4711-BEB9-5D3DD7A8F6EA}" type="presOf" srcId="{280AE950-61C4-460E-9860-91607A81D476}" destId="{58B2F88D-2D45-4B26-B125-3AA24B67A1DD}" srcOrd="0" destOrd="0" presId="urn:microsoft.com/office/officeart/2005/8/layout/vList2"/>
    <dgm:cxn modelId="{89F29F7B-4AA1-4363-9BEF-BA6CCCA9EA8D}" type="presOf" srcId="{5DB1802A-009F-417A-83F9-1D03BE928342}" destId="{8B0B2128-6936-45DF-BC07-9D5C57B9C284}" srcOrd="0" destOrd="0" presId="urn:microsoft.com/office/officeart/2005/8/layout/vList2"/>
    <dgm:cxn modelId="{A2063480-263F-4D56-A6C5-1F0272B28CA4}" type="presOf" srcId="{9C01EF75-AF9A-4180-BD3D-E9C7873F4A7F}" destId="{0E5E40E3-1059-41A2-B2D1-3A74638CAE25}" srcOrd="0" destOrd="0" presId="urn:microsoft.com/office/officeart/2005/8/layout/vList2"/>
    <dgm:cxn modelId="{5D641D91-1150-4235-A568-AA27F0020212}" srcId="{9C01EF75-AF9A-4180-BD3D-E9C7873F4A7F}" destId="{C6738722-7F83-43A2-A91C-D0AE58557C7E}" srcOrd="0" destOrd="0" parTransId="{05203913-02A3-4BC7-8CD5-1C136B8D9075}" sibTransId="{2F232A78-E788-4022-8F81-EEF3455C690A}"/>
    <dgm:cxn modelId="{AEF0F0C8-3B35-4D0F-8DE2-C05D5E3139E4}" srcId="{5DB1802A-009F-417A-83F9-1D03BE928342}" destId="{280AE950-61C4-460E-9860-91607A81D476}" srcOrd="1" destOrd="0" parTransId="{70905856-A536-4047-BD26-2E88D77AB19F}" sibTransId="{7348BFF0-5D6B-41EA-BDB1-70BAA0BD13B7}"/>
    <dgm:cxn modelId="{B20924DC-A352-4FE2-9259-A29674EF19A8}" srcId="{280AE950-61C4-460E-9860-91607A81D476}" destId="{01044A9E-029A-456F-BC41-175FB50DC5E9}" srcOrd="0" destOrd="0" parTransId="{9B529C38-805C-4C32-BB48-E84F14EC3B78}" sibTransId="{240BADE1-A528-4E0A-B281-0AF0A7EC2534}"/>
    <dgm:cxn modelId="{3623DE83-BBB8-4DF4-807D-B9E4E1C40066}" type="presParOf" srcId="{8B0B2128-6936-45DF-BC07-9D5C57B9C284}" destId="{0E5E40E3-1059-41A2-B2D1-3A74638CAE25}" srcOrd="0" destOrd="0" presId="urn:microsoft.com/office/officeart/2005/8/layout/vList2"/>
    <dgm:cxn modelId="{4DD39157-C82E-41E2-836E-4054B791A384}" type="presParOf" srcId="{8B0B2128-6936-45DF-BC07-9D5C57B9C284}" destId="{CB403FB7-8D4A-4790-8543-AB7E0C548243}" srcOrd="1" destOrd="0" presId="urn:microsoft.com/office/officeart/2005/8/layout/vList2"/>
    <dgm:cxn modelId="{2D137E3D-B06F-4550-9958-1881E389EC3B}" type="presParOf" srcId="{8B0B2128-6936-45DF-BC07-9D5C57B9C284}" destId="{58B2F88D-2D45-4B26-B125-3AA24B67A1DD}" srcOrd="2" destOrd="0" presId="urn:microsoft.com/office/officeart/2005/8/layout/vList2"/>
    <dgm:cxn modelId="{9452A586-21A2-4475-8A7C-B7CF43EC2B54}" type="presParOf" srcId="{8B0B2128-6936-45DF-BC07-9D5C57B9C284}" destId="{6ACBF1B6-C5CD-4566-B152-6E02EE4D152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F53015C-9A6F-4E69-8A2D-F7C2D10A4458}"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88AF9DD7-8148-4DC8-A9A8-522EDAF053C1}">
      <dgm:prSet/>
      <dgm:spPr/>
      <dgm:t>
        <a:bodyPr/>
        <a:lstStyle/>
        <a:p>
          <a:pPr rtl="0"/>
          <a:r>
            <a:rPr lang="en-US" dirty="0"/>
            <a:t>Existence of Dispute and friction</a:t>
          </a:r>
        </a:p>
      </dgm:t>
    </dgm:pt>
    <dgm:pt modelId="{94311FCF-815B-4E92-B427-78815897EAB6}" type="parTrans" cxnId="{97567CD2-2BC6-45B3-B5F0-4FCD6591894B}">
      <dgm:prSet/>
      <dgm:spPr/>
      <dgm:t>
        <a:bodyPr/>
        <a:lstStyle/>
        <a:p>
          <a:endParaRPr lang="en-US"/>
        </a:p>
      </dgm:t>
    </dgm:pt>
    <dgm:pt modelId="{763F8E17-F699-4A77-9E31-A2EEDE4C48DC}" type="sibTrans" cxnId="{97567CD2-2BC6-45B3-B5F0-4FCD6591894B}">
      <dgm:prSet/>
      <dgm:spPr/>
      <dgm:t>
        <a:bodyPr/>
        <a:lstStyle/>
        <a:p>
          <a:endParaRPr lang="en-US"/>
        </a:p>
      </dgm:t>
    </dgm:pt>
    <dgm:pt modelId="{926D4C4E-3E3A-45EE-B6DE-EFA6833A8FF6}">
      <dgm:prSet/>
      <dgm:spPr/>
      <dgm:t>
        <a:bodyPr/>
        <a:lstStyle/>
        <a:p>
          <a:pPr rtl="0"/>
          <a:r>
            <a:rPr lang="en-US" dirty="0" err="1"/>
            <a:t>Bonafide</a:t>
          </a:r>
          <a:r>
            <a:rPr lang="en-US" dirty="0"/>
            <a:t> Realignment of Interest and Rights</a:t>
          </a:r>
        </a:p>
      </dgm:t>
    </dgm:pt>
    <dgm:pt modelId="{022831A2-3DCA-4193-8EBB-08B9D5BD07C2}" type="parTrans" cxnId="{CE04CF2A-47A3-4CA7-AE55-5AFECB18A068}">
      <dgm:prSet/>
      <dgm:spPr/>
      <dgm:t>
        <a:bodyPr/>
        <a:lstStyle/>
        <a:p>
          <a:endParaRPr lang="en-US"/>
        </a:p>
      </dgm:t>
    </dgm:pt>
    <dgm:pt modelId="{6F451354-880B-450B-9F90-8BF8AF7FA75C}" type="sibTrans" cxnId="{CE04CF2A-47A3-4CA7-AE55-5AFECB18A068}">
      <dgm:prSet/>
      <dgm:spPr/>
      <dgm:t>
        <a:bodyPr/>
        <a:lstStyle/>
        <a:p>
          <a:endParaRPr lang="en-US"/>
        </a:p>
      </dgm:t>
    </dgm:pt>
    <dgm:pt modelId="{5C16C5F8-9010-4D12-86C8-0AE1B27F4E2A}">
      <dgm:prSet/>
      <dgm:spPr/>
      <dgm:t>
        <a:bodyPr/>
        <a:lstStyle/>
        <a:p>
          <a:pPr rtl="0"/>
          <a:r>
            <a:rPr lang="en-US" dirty="0"/>
            <a:t>Not transfer</a:t>
          </a:r>
        </a:p>
      </dgm:t>
    </dgm:pt>
    <dgm:pt modelId="{7FB8F8DF-6549-4443-B9AF-885E40A56835}" type="parTrans" cxnId="{F14E97D9-6743-4767-B0D3-34730252A07B}">
      <dgm:prSet/>
      <dgm:spPr/>
      <dgm:t>
        <a:bodyPr/>
        <a:lstStyle/>
        <a:p>
          <a:endParaRPr lang="en-US"/>
        </a:p>
      </dgm:t>
    </dgm:pt>
    <dgm:pt modelId="{D0BEC62D-DF52-4AF3-B6BC-9EC0EDE82A49}" type="sibTrans" cxnId="{F14E97D9-6743-4767-B0D3-34730252A07B}">
      <dgm:prSet/>
      <dgm:spPr/>
      <dgm:t>
        <a:bodyPr/>
        <a:lstStyle/>
        <a:p>
          <a:endParaRPr lang="en-US"/>
        </a:p>
      </dgm:t>
    </dgm:pt>
    <dgm:pt modelId="{5A5E18EA-A95C-4CC5-9EDE-E40C66015CA0}">
      <dgm:prSet/>
      <dgm:spPr/>
      <dgm:t>
        <a:bodyPr/>
        <a:lstStyle/>
        <a:p>
          <a:pPr rtl="0"/>
          <a:r>
            <a:rPr lang="en-US" dirty="0"/>
            <a:t>CIT v. A.L. </a:t>
          </a:r>
          <a:r>
            <a:rPr lang="en-US" dirty="0" err="1"/>
            <a:t>Ramanatham</a:t>
          </a:r>
          <a:r>
            <a:rPr lang="en-US" dirty="0"/>
            <a:t> (245 ITR 494)(Mad)</a:t>
          </a:r>
        </a:p>
      </dgm:t>
    </dgm:pt>
    <dgm:pt modelId="{A93AC4FD-17D1-4EEC-B2D5-F18638FC8F41}" type="parTrans" cxnId="{31D6ABCC-AA20-475E-9965-A517BBF7DC85}">
      <dgm:prSet/>
      <dgm:spPr/>
      <dgm:t>
        <a:bodyPr/>
        <a:lstStyle/>
        <a:p>
          <a:endParaRPr lang="en-US"/>
        </a:p>
      </dgm:t>
    </dgm:pt>
    <dgm:pt modelId="{865B28BF-2D29-425F-94BB-370ADD7F9D96}" type="sibTrans" cxnId="{31D6ABCC-AA20-475E-9965-A517BBF7DC85}">
      <dgm:prSet/>
      <dgm:spPr/>
      <dgm:t>
        <a:bodyPr/>
        <a:lstStyle/>
        <a:p>
          <a:endParaRPr lang="en-US"/>
        </a:p>
      </dgm:t>
    </dgm:pt>
    <dgm:pt modelId="{48F240B8-AF6D-4073-8396-F57EC846355B}">
      <dgm:prSet/>
      <dgm:spPr/>
      <dgm:t>
        <a:bodyPr/>
        <a:lstStyle/>
        <a:p>
          <a:pPr rtl="0"/>
          <a:r>
            <a:rPr lang="en-US" dirty="0"/>
            <a:t>CIT v. Kay ARR Enterprises (299 ITR 348)(Mad)</a:t>
          </a:r>
        </a:p>
      </dgm:t>
    </dgm:pt>
    <dgm:pt modelId="{21EA289E-748C-4A54-B2AA-42438131F5CF}" type="parTrans" cxnId="{2A8FDA77-AD82-4426-8019-F4FDC6C91396}">
      <dgm:prSet/>
      <dgm:spPr/>
      <dgm:t>
        <a:bodyPr/>
        <a:lstStyle/>
        <a:p>
          <a:endParaRPr lang="en-US"/>
        </a:p>
      </dgm:t>
    </dgm:pt>
    <dgm:pt modelId="{FDFBEB11-5234-4120-89B9-DE5112EF3EE8}" type="sibTrans" cxnId="{2A8FDA77-AD82-4426-8019-F4FDC6C91396}">
      <dgm:prSet/>
      <dgm:spPr/>
      <dgm:t>
        <a:bodyPr/>
        <a:lstStyle/>
        <a:p>
          <a:endParaRPr lang="en-US"/>
        </a:p>
      </dgm:t>
    </dgm:pt>
    <dgm:pt modelId="{ACD1FCBF-FBEB-46ED-A2D0-9C4125A3DE52}">
      <dgm:prSet/>
      <dgm:spPr/>
      <dgm:t>
        <a:bodyPr/>
        <a:lstStyle/>
        <a:p>
          <a:pPr rtl="0"/>
          <a:r>
            <a:rPr lang="en-IN" dirty="0"/>
            <a:t>Family Arrangement – Corporate Entity </a:t>
          </a:r>
          <a:endParaRPr lang="en-US" dirty="0"/>
        </a:p>
      </dgm:t>
    </dgm:pt>
    <dgm:pt modelId="{6F703C77-599C-469F-88C2-E9F5232C9EEE}" type="parTrans" cxnId="{D72DDDAA-08A8-4A92-92C3-56C2F82596B7}">
      <dgm:prSet/>
      <dgm:spPr/>
      <dgm:t>
        <a:bodyPr/>
        <a:lstStyle/>
        <a:p>
          <a:endParaRPr lang="en-US"/>
        </a:p>
      </dgm:t>
    </dgm:pt>
    <dgm:pt modelId="{3C033ACA-D919-46EB-809C-2DDB0590283D}" type="sibTrans" cxnId="{D72DDDAA-08A8-4A92-92C3-56C2F82596B7}">
      <dgm:prSet/>
      <dgm:spPr/>
      <dgm:t>
        <a:bodyPr/>
        <a:lstStyle/>
        <a:p>
          <a:endParaRPr lang="en-US"/>
        </a:p>
      </dgm:t>
    </dgm:pt>
    <dgm:pt modelId="{6984C009-A37D-4037-B239-6DC176BD422B}">
      <dgm:prSet/>
      <dgm:spPr/>
      <dgm:t>
        <a:bodyPr/>
        <a:lstStyle/>
        <a:p>
          <a:r>
            <a:rPr lang="en-IN" dirty="0" err="1"/>
            <a:t>B.A.Mohota</a:t>
          </a:r>
          <a:r>
            <a:rPr lang="en-IN" dirty="0"/>
            <a:t> Textiles Traders </a:t>
          </a:r>
          <a:r>
            <a:rPr lang="en-IN" dirty="0" err="1"/>
            <a:t>Pvt.</a:t>
          </a:r>
          <a:r>
            <a:rPr lang="en-IN" dirty="0"/>
            <a:t> Ltd. v. DCIT [2017] 82 taxmann.com 397 (Bombay HC)-  </a:t>
          </a:r>
          <a:r>
            <a:rPr lang="en-IN" i="1" dirty="0"/>
            <a:t>While a family arrangement/settlement does not amount to a "transfer" u/s 2(47) as it only recognizes "pre-existing rights" between the parties, the same applies only to members of the families and </a:t>
          </a:r>
          <a:r>
            <a:rPr lang="en-IN" b="1" i="1" dirty="0"/>
            <a:t>not to transfers made by corporate entities</a:t>
          </a:r>
          <a:r>
            <a:rPr lang="en-IN" i="1" dirty="0"/>
            <a:t>. The corporate veil can never be lifted at the instance of the company itself because that would amount to its denying its own corporate existence. </a:t>
          </a:r>
          <a:r>
            <a:rPr lang="en-IN" b="1" i="1" dirty="0"/>
            <a:t>The fact that the Company is wholly owned by the members of the family is irrelevant.</a:t>
          </a:r>
          <a:endParaRPr lang="en-IN" dirty="0"/>
        </a:p>
      </dgm:t>
    </dgm:pt>
    <dgm:pt modelId="{F25E0AE8-938D-41AA-AA44-0DCE9CD3924A}" type="parTrans" cxnId="{8E91FB4B-569C-4A22-BD36-7F77D020029E}">
      <dgm:prSet/>
      <dgm:spPr/>
      <dgm:t>
        <a:bodyPr/>
        <a:lstStyle/>
        <a:p>
          <a:endParaRPr lang="en-US"/>
        </a:p>
      </dgm:t>
    </dgm:pt>
    <dgm:pt modelId="{022A6150-0E90-4535-8B40-60847D24C26E}" type="sibTrans" cxnId="{8E91FB4B-569C-4A22-BD36-7F77D020029E}">
      <dgm:prSet/>
      <dgm:spPr/>
      <dgm:t>
        <a:bodyPr/>
        <a:lstStyle/>
        <a:p>
          <a:endParaRPr lang="en-US"/>
        </a:p>
      </dgm:t>
    </dgm:pt>
    <dgm:pt modelId="{C8E4D928-61CE-488C-992B-FA52A34D7807}" type="pres">
      <dgm:prSet presAssocID="{3F53015C-9A6F-4E69-8A2D-F7C2D10A4458}" presName="linear" presStyleCnt="0">
        <dgm:presLayoutVars>
          <dgm:animLvl val="lvl"/>
          <dgm:resizeHandles val="exact"/>
        </dgm:presLayoutVars>
      </dgm:prSet>
      <dgm:spPr/>
    </dgm:pt>
    <dgm:pt modelId="{E1D5357E-64BE-46FC-96EA-7105F11AC3DD}" type="pres">
      <dgm:prSet presAssocID="{88AF9DD7-8148-4DC8-A9A8-522EDAF053C1}" presName="parentText" presStyleLbl="node1" presStyleIdx="0" presStyleCnt="3">
        <dgm:presLayoutVars>
          <dgm:chMax val="0"/>
          <dgm:bulletEnabled val="1"/>
        </dgm:presLayoutVars>
      </dgm:prSet>
      <dgm:spPr/>
    </dgm:pt>
    <dgm:pt modelId="{21756F08-25F6-4A80-A306-5E5806B97538}" type="pres">
      <dgm:prSet presAssocID="{88AF9DD7-8148-4DC8-A9A8-522EDAF053C1}" presName="childText" presStyleLbl="revTx" presStyleIdx="0" presStyleCnt="3">
        <dgm:presLayoutVars>
          <dgm:bulletEnabled val="1"/>
        </dgm:presLayoutVars>
      </dgm:prSet>
      <dgm:spPr/>
    </dgm:pt>
    <dgm:pt modelId="{0D18C02D-E7CF-4E9A-BC09-D12C13AD1515}" type="pres">
      <dgm:prSet presAssocID="{5C16C5F8-9010-4D12-86C8-0AE1B27F4E2A}" presName="parentText" presStyleLbl="node1" presStyleIdx="1" presStyleCnt="3">
        <dgm:presLayoutVars>
          <dgm:chMax val="0"/>
          <dgm:bulletEnabled val="1"/>
        </dgm:presLayoutVars>
      </dgm:prSet>
      <dgm:spPr/>
    </dgm:pt>
    <dgm:pt modelId="{11B7FD86-7847-4353-9BA1-1E72F2484CF3}" type="pres">
      <dgm:prSet presAssocID="{5C16C5F8-9010-4D12-86C8-0AE1B27F4E2A}" presName="childText" presStyleLbl="revTx" presStyleIdx="1" presStyleCnt="3">
        <dgm:presLayoutVars>
          <dgm:bulletEnabled val="1"/>
        </dgm:presLayoutVars>
      </dgm:prSet>
      <dgm:spPr/>
    </dgm:pt>
    <dgm:pt modelId="{5CDCD835-1E4E-4090-B37E-E8FAA841BE8D}" type="pres">
      <dgm:prSet presAssocID="{ACD1FCBF-FBEB-46ED-A2D0-9C4125A3DE52}" presName="parentText" presStyleLbl="node1" presStyleIdx="2" presStyleCnt="3">
        <dgm:presLayoutVars>
          <dgm:chMax val="0"/>
          <dgm:bulletEnabled val="1"/>
        </dgm:presLayoutVars>
      </dgm:prSet>
      <dgm:spPr/>
    </dgm:pt>
    <dgm:pt modelId="{43DD2A80-4BC5-41B0-9422-56285FED7343}" type="pres">
      <dgm:prSet presAssocID="{ACD1FCBF-FBEB-46ED-A2D0-9C4125A3DE52}" presName="childText" presStyleLbl="revTx" presStyleIdx="2" presStyleCnt="3">
        <dgm:presLayoutVars>
          <dgm:bulletEnabled val="1"/>
        </dgm:presLayoutVars>
      </dgm:prSet>
      <dgm:spPr/>
    </dgm:pt>
  </dgm:ptLst>
  <dgm:cxnLst>
    <dgm:cxn modelId="{A0A66E28-F026-489D-A105-C0A4F0CBC650}" type="presOf" srcId="{ACD1FCBF-FBEB-46ED-A2D0-9C4125A3DE52}" destId="{5CDCD835-1E4E-4090-B37E-E8FAA841BE8D}" srcOrd="0" destOrd="0" presId="urn:microsoft.com/office/officeart/2005/8/layout/vList2"/>
    <dgm:cxn modelId="{CE04CF2A-47A3-4CA7-AE55-5AFECB18A068}" srcId="{88AF9DD7-8148-4DC8-A9A8-522EDAF053C1}" destId="{926D4C4E-3E3A-45EE-B6DE-EFA6833A8FF6}" srcOrd="0" destOrd="0" parTransId="{022831A2-3DCA-4193-8EBB-08B9D5BD07C2}" sibTransId="{6F451354-880B-450B-9F90-8BF8AF7FA75C}"/>
    <dgm:cxn modelId="{6A4D973C-9115-4537-B3A9-02BBD0E3005B}" type="presOf" srcId="{3F53015C-9A6F-4E69-8A2D-F7C2D10A4458}" destId="{C8E4D928-61CE-488C-992B-FA52A34D7807}" srcOrd="0" destOrd="0" presId="urn:microsoft.com/office/officeart/2005/8/layout/vList2"/>
    <dgm:cxn modelId="{1D41423F-F439-416A-A204-7F62FB6640A3}" type="presOf" srcId="{6984C009-A37D-4037-B239-6DC176BD422B}" destId="{43DD2A80-4BC5-41B0-9422-56285FED7343}" srcOrd="0" destOrd="0" presId="urn:microsoft.com/office/officeart/2005/8/layout/vList2"/>
    <dgm:cxn modelId="{8E91FB4B-569C-4A22-BD36-7F77D020029E}" srcId="{ACD1FCBF-FBEB-46ED-A2D0-9C4125A3DE52}" destId="{6984C009-A37D-4037-B239-6DC176BD422B}" srcOrd="0" destOrd="0" parTransId="{F25E0AE8-938D-41AA-AA44-0DCE9CD3924A}" sibTransId="{022A6150-0E90-4535-8B40-60847D24C26E}"/>
    <dgm:cxn modelId="{2A8FDA77-AD82-4426-8019-F4FDC6C91396}" srcId="{5C16C5F8-9010-4D12-86C8-0AE1B27F4E2A}" destId="{48F240B8-AF6D-4073-8396-F57EC846355B}" srcOrd="1" destOrd="0" parTransId="{21EA289E-748C-4A54-B2AA-42438131F5CF}" sibTransId="{FDFBEB11-5234-4120-89B9-DE5112EF3EE8}"/>
    <dgm:cxn modelId="{C51DA589-5372-442A-A46E-35E80940F065}" type="presOf" srcId="{5C16C5F8-9010-4D12-86C8-0AE1B27F4E2A}" destId="{0D18C02D-E7CF-4E9A-BC09-D12C13AD1515}" srcOrd="0" destOrd="0" presId="urn:microsoft.com/office/officeart/2005/8/layout/vList2"/>
    <dgm:cxn modelId="{D72DDDAA-08A8-4A92-92C3-56C2F82596B7}" srcId="{3F53015C-9A6F-4E69-8A2D-F7C2D10A4458}" destId="{ACD1FCBF-FBEB-46ED-A2D0-9C4125A3DE52}" srcOrd="2" destOrd="0" parTransId="{6F703C77-599C-469F-88C2-E9F5232C9EEE}" sibTransId="{3C033ACA-D919-46EB-809C-2DDB0590283D}"/>
    <dgm:cxn modelId="{31D6ABCC-AA20-475E-9965-A517BBF7DC85}" srcId="{5C16C5F8-9010-4D12-86C8-0AE1B27F4E2A}" destId="{5A5E18EA-A95C-4CC5-9EDE-E40C66015CA0}" srcOrd="0" destOrd="0" parTransId="{A93AC4FD-17D1-4EEC-B2D5-F18638FC8F41}" sibTransId="{865B28BF-2D29-425F-94BB-370ADD7F9D96}"/>
    <dgm:cxn modelId="{97567CD2-2BC6-45B3-B5F0-4FCD6591894B}" srcId="{3F53015C-9A6F-4E69-8A2D-F7C2D10A4458}" destId="{88AF9DD7-8148-4DC8-A9A8-522EDAF053C1}" srcOrd="0" destOrd="0" parTransId="{94311FCF-815B-4E92-B427-78815897EAB6}" sibTransId="{763F8E17-F699-4A77-9E31-A2EEDE4C48DC}"/>
    <dgm:cxn modelId="{5FEF11D6-C4B0-4580-BADB-B4221038EEC9}" type="presOf" srcId="{48F240B8-AF6D-4073-8396-F57EC846355B}" destId="{11B7FD86-7847-4353-9BA1-1E72F2484CF3}" srcOrd="0" destOrd="1" presId="urn:microsoft.com/office/officeart/2005/8/layout/vList2"/>
    <dgm:cxn modelId="{F14E97D9-6743-4767-B0D3-34730252A07B}" srcId="{3F53015C-9A6F-4E69-8A2D-F7C2D10A4458}" destId="{5C16C5F8-9010-4D12-86C8-0AE1B27F4E2A}" srcOrd="1" destOrd="0" parTransId="{7FB8F8DF-6549-4443-B9AF-885E40A56835}" sibTransId="{D0BEC62D-DF52-4AF3-B6BC-9EC0EDE82A49}"/>
    <dgm:cxn modelId="{92F846EC-779F-4044-BD22-D28929F98DDD}" type="presOf" srcId="{88AF9DD7-8148-4DC8-A9A8-522EDAF053C1}" destId="{E1D5357E-64BE-46FC-96EA-7105F11AC3DD}" srcOrd="0" destOrd="0" presId="urn:microsoft.com/office/officeart/2005/8/layout/vList2"/>
    <dgm:cxn modelId="{BDACDFF7-49B0-4855-B271-B372985824A8}" type="presOf" srcId="{5A5E18EA-A95C-4CC5-9EDE-E40C66015CA0}" destId="{11B7FD86-7847-4353-9BA1-1E72F2484CF3}" srcOrd="0" destOrd="0" presId="urn:microsoft.com/office/officeart/2005/8/layout/vList2"/>
    <dgm:cxn modelId="{F207A6FB-A02F-43FA-A95A-6A991070ECEB}" type="presOf" srcId="{926D4C4E-3E3A-45EE-B6DE-EFA6833A8FF6}" destId="{21756F08-25F6-4A80-A306-5E5806B97538}" srcOrd="0" destOrd="0" presId="urn:microsoft.com/office/officeart/2005/8/layout/vList2"/>
    <dgm:cxn modelId="{9451E298-756D-4A68-88B6-7AE64877D4EF}" type="presParOf" srcId="{C8E4D928-61CE-488C-992B-FA52A34D7807}" destId="{E1D5357E-64BE-46FC-96EA-7105F11AC3DD}" srcOrd="0" destOrd="0" presId="urn:microsoft.com/office/officeart/2005/8/layout/vList2"/>
    <dgm:cxn modelId="{8F2798C8-E561-417E-9E08-C3A0F715A246}" type="presParOf" srcId="{C8E4D928-61CE-488C-992B-FA52A34D7807}" destId="{21756F08-25F6-4A80-A306-5E5806B97538}" srcOrd="1" destOrd="0" presId="urn:microsoft.com/office/officeart/2005/8/layout/vList2"/>
    <dgm:cxn modelId="{1AC5A258-363A-45ED-B4A8-AB0B8591E16C}" type="presParOf" srcId="{C8E4D928-61CE-488C-992B-FA52A34D7807}" destId="{0D18C02D-E7CF-4E9A-BC09-D12C13AD1515}" srcOrd="2" destOrd="0" presId="urn:microsoft.com/office/officeart/2005/8/layout/vList2"/>
    <dgm:cxn modelId="{01DBC787-2C70-4EB9-B00F-EBD7129ACFEA}" type="presParOf" srcId="{C8E4D928-61CE-488C-992B-FA52A34D7807}" destId="{11B7FD86-7847-4353-9BA1-1E72F2484CF3}" srcOrd="3" destOrd="0" presId="urn:microsoft.com/office/officeart/2005/8/layout/vList2"/>
    <dgm:cxn modelId="{F92EB03B-5819-4AA5-A154-8E37979F8575}" type="presParOf" srcId="{C8E4D928-61CE-488C-992B-FA52A34D7807}" destId="{5CDCD835-1E4E-4090-B37E-E8FAA841BE8D}" srcOrd="4" destOrd="0" presId="urn:microsoft.com/office/officeart/2005/8/layout/vList2"/>
    <dgm:cxn modelId="{4542CA3C-A9B6-40BC-88A3-0725E8E899E9}" type="presParOf" srcId="{C8E4D928-61CE-488C-992B-FA52A34D7807}" destId="{43DD2A80-4BC5-41B0-9422-56285FED734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0CFC53C-C9C6-42B1-9C2F-78443BB24306}"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US"/>
        </a:p>
      </dgm:t>
    </dgm:pt>
    <dgm:pt modelId="{CB930D73-3E47-479B-A3D1-92351CAD0A7F}">
      <dgm:prSet/>
      <dgm:spPr>
        <a:solidFill>
          <a:srgbClr val="7030A0"/>
        </a:solidFill>
      </dgm:spPr>
      <dgm:t>
        <a:bodyPr/>
        <a:lstStyle/>
        <a:p>
          <a:pPr rtl="0"/>
          <a:r>
            <a:rPr lang="en-US" dirty="0"/>
            <a:t>Date of agreement and the date of Registration not same</a:t>
          </a:r>
        </a:p>
      </dgm:t>
    </dgm:pt>
    <dgm:pt modelId="{763421E3-5E0B-4D03-8FCC-88628334CC68}" type="parTrans" cxnId="{24CCD17A-E588-49EE-AA58-2CE9B783F18E}">
      <dgm:prSet/>
      <dgm:spPr/>
      <dgm:t>
        <a:bodyPr/>
        <a:lstStyle/>
        <a:p>
          <a:endParaRPr lang="en-US"/>
        </a:p>
      </dgm:t>
    </dgm:pt>
    <dgm:pt modelId="{56137E23-0EFF-4E7A-9020-7E183FF49DFB}" type="sibTrans" cxnId="{24CCD17A-E588-49EE-AA58-2CE9B783F18E}">
      <dgm:prSet/>
      <dgm:spPr/>
      <dgm:t>
        <a:bodyPr/>
        <a:lstStyle/>
        <a:p>
          <a:endParaRPr lang="en-US"/>
        </a:p>
      </dgm:t>
    </dgm:pt>
    <dgm:pt modelId="{C27C1F31-CB88-4006-B78E-5ABEE572E7A8}">
      <dgm:prSet/>
      <dgm:spPr/>
      <dgm:t>
        <a:bodyPr/>
        <a:lstStyle/>
        <a:p>
          <a:pPr rtl="0"/>
          <a:r>
            <a:rPr lang="en-US"/>
            <a:t>Stamp duty value</a:t>
          </a:r>
        </a:p>
      </dgm:t>
    </dgm:pt>
    <dgm:pt modelId="{7B7D0FEC-34F1-425D-9830-FB10A49B136B}" type="parTrans" cxnId="{E4CA8FD7-C242-4E9C-BCFE-0185226FFA88}">
      <dgm:prSet/>
      <dgm:spPr/>
      <dgm:t>
        <a:bodyPr/>
        <a:lstStyle/>
        <a:p>
          <a:endParaRPr lang="en-US"/>
        </a:p>
      </dgm:t>
    </dgm:pt>
    <dgm:pt modelId="{95EA0902-E76A-47B2-86E2-7A717A0A4850}" type="sibTrans" cxnId="{E4CA8FD7-C242-4E9C-BCFE-0185226FFA88}">
      <dgm:prSet/>
      <dgm:spPr/>
      <dgm:t>
        <a:bodyPr/>
        <a:lstStyle/>
        <a:p>
          <a:endParaRPr lang="en-US"/>
        </a:p>
      </dgm:t>
    </dgm:pt>
    <dgm:pt modelId="{A0E3C7B6-06C5-422C-866E-23F5E6AA00FA}">
      <dgm:prSet/>
      <dgm:spPr/>
      <dgm:t>
        <a:bodyPr/>
        <a:lstStyle/>
        <a:p>
          <a:pPr rtl="0"/>
          <a:r>
            <a:rPr lang="en-US" dirty="0"/>
            <a:t>Consideration through Banking channels (received on or before agreement)</a:t>
          </a:r>
        </a:p>
      </dgm:t>
    </dgm:pt>
    <dgm:pt modelId="{82C5DC1B-C03E-46F6-9808-12F8C42FB547}" type="parTrans" cxnId="{636B0C76-6CEF-4910-A01F-414669209686}">
      <dgm:prSet/>
      <dgm:spPr/>
      <dgm:t>
        <a:bodyPr/>
        <a:lstStyle/>
        <a:p>
          <a:endParaRPr lang="en-US"/>
        </a:p>
      </dgm:t>
    </dgm:pt>
    <dgm:pt modelId="{50C16B37-D66C-483E-BAAC-3FDEC23B5918}" type="sibTrans" cxnId="{636B0C76-6CEF-4910-A01F-414669209686}">
      <dgm:prSet/>
      <dgm:spPr/>
      <dgm:t>
        <a:bodyPr/>
        <a:lstStyle/>
        <a:p>
          <a:endParaRPr lang="en-US"/>
        </a:p>
      </dgm:t>
    </dgm:pt>
    <dgm:pt modelId="{2E181685-E3CD-42D6-B870-9E8B2A903258}">
      <dgm:prSet/>
      <dgm:spPr/>
      <dgm:t>
        <a:bodyPr/>
        <a:lstStyle/>
        <a:p>
          <a:pPr rtl="0"/>
          <a:r>
            <a:rPr lang="en-US" dirty="0"/>
            <a:t>Value as on Date of Agreement</a:t>
          </a:r>
        </a:p>
      </dgm:t>
    </dgm:pt>
    <dgm:pt modelId="{62DBEF10-8689-4813-96FD-831FFE15DB52}" type="parTrans" cxnId="{1781C89B-E5BA-4B71-8929-2C2D02D8AD14}">
      <dgm:prSet/>
      <dgm:spPr/>
      <dgm:t>
        <a:bodyPr/>
        <a:lstStyle/>
        <a:p>
          <a:endParaRPr lang="en-US"/>
        </a:p>
      </dgm:t>
    </dgm:pt>
    <dgm:pt modelId="{A28846D5-6B2D-4F2F-BA4B-907C21FD7832}" type="sibTrans" cxnId="{1781C89B-E5BA-4B71-8929-2C2D02D8AD14}">
      <dgm:prSet/>
      <dgm:spPr/>
      <dgm:t>
        <a:bodyPr/>
        <a:lstStyle/>
        <a:p>
          <a:endParaRPr lang="en-US"/>
        </a:p>
      </dgm:t>
    </dgm:pt>
    <dgm:pt modelId="{CE2D6717-41EA-4A27-9039-6869697017FA}">
      <dgm:prSet/>
      <dgm:spPr/>
      <dgm:t>
        <a:bodyPr/>
        <a:lstStyle/>
        <a:p>
          <a:pPr rtl="0"/>
          <a:r>
            <a:rPr lang="en-US" dirty="0"/>
            <a:t>Not through Banking channels</a:t>
          </a:r>
        </a:p>
      </dgm:t>
    </dgm:pt>
    <dgm:pt modelId="{9F48560A-85C3-4887-9401-4881CCC32E5A}" type="parTrans" cxnId="{5FF46D5C-BD23-4386-8AA9-E67474F2B195}">
      <dgm:prSet/>
      <dgm:spPr/>
      <dgm:t>
        <a:bodyPr/>
        <a:lstStyle/>
        <a:p>
          <a:endParaRPr lang="en-US"/>
        </a:p>
      </dgm:t>
    </dgm:pt>
    <dgm:pt modelId="{AD4C091B-554F-4188-BF36-08B65B96F6B6}" type="sibTrans" cxnId="{5FF46D5C-BD23-4386-8AA9-E67474F2B195}">
      <dgm:prSet/>
      <dgm:spPr/>
      <dgm:t>
        <a:bodyPr/>
        <a:lstStyle/>
        <a:p>
          <a:endParaRPr lang="en-US"/>
        </a:p>
      </dgm:t>
    </dgm:pt>
    <dgm:pt modelId="{E0BF7B53-2731-48B0-BA1F-94672E5AE83B}">
      <dgm:prSet/>
      <dgm:spPr/>
      <dgm:t>
        <a:bodyPr/>
        <a:lstStyle/>
        <a:p>
          <a:pPr rtl="0"/>
          <a:r>
            <a:rPr lang="en-US"/>
            <a:t>Value as on Date of Registration</a:t>
          </a:r>
        </a:p>
      </dgm:t>
    </dgm:pt>
    <dgm:pt modelId="{EC583EC9-9B2B-4FBF-BD6A-D3A09EFE40DB}" type="parTrans" cxnId="{99BE2818-5CDE-4693-9BCC-F5EAAC3109E6}">
      <dgm:prSet/>
      <dgm:spPr/>
      <dgm:t>
        <a:bodyPr/>
        <a:lstStyle/>
        <a:p>
          <a:endParaRPr lang="en-US"/>
        </a:p>
      </dgm:t>
    </dgm:pt>
    <dgm:pt modelId="{E37DA740-BD87-4CB6-A133-0B78A955A653}" type="sibTrans" cxnId="{99BE2818-5CDE-4693-9BCC-F5EAAC3109E6}">
      <dgm:prSet/>
      <dgm:spPr/>
      <dgm:t>
        <a:bodyPr/>
        <a:lstStyle/>
        <a:p>
          <a:endParaRPr lang="en-US"/>
        </a:p>
      </dgm:t>
    </dgm:pt>
    <dgm:pt modelId="{1EFB12F0-FF69-4D71-B9F0-505876450F23}" type="pres">
      <dgm:prSet presAssocID="{40CFC53C-C9C6-42B1-9C2F-78443BB24306}" presName="hierChild1" presStyleCnt="0">
        <dgm:presLayoutVars>
          <dgm:orgChart val="1"/>
          <dgm:chPref val="1"/>
          <dgm:dir/>
          <dgm:animOne val="branch"/>
          <dgm:animLvl val="lvl"/>
          <dgm:resizeHandles/>
        </dgm:presLayoutVars>
      </dgm:prSet>
      <dgm:spPr/>
    </dgm:pt>
    <dgm:pt modelId="{E8E22BD0-3036-44F5-85D4-9489D614D4A8}" type="pres">
      <dgm:prSet presAssocID="{CB930D73-3E47-479B-A3D1-92351CAD0A7F}" presName="hierRoot1" presStyleCnt="0">
        <dgm:presLayoutVars>
          <dgm:hierBranch val="init"/>
        </dgm:presLayoutVars>
      </dgm:prSet>
      <dgm:spPr/>
    </dgm:pt>
    <dgm:pt modelId="{9343E55E-6927-4C2A-BD32-0788BA6B3CC7}" type="pres">
      <dgm:prSet presAssocID="{CB930D73-3E47-479B-A3D1-92351CAD0A7F}" presName="rootComposite1" presStyleCnt="0"/>
      <dgm:spPr/>
    </dgm:pt>
    <dgm:pt modelId="{815BF670-09CE-4A66-82A3-6392E2CDC9AC}" type="pres">
      <dgm:prSet presAssocID="{CB930D73-3E47-479B-A3D1-92351CAD0A7F}" presName="rootText1" presStyleLbl="node0" presStyleIdx="0" presStyleCnt="2">
        <dgm:presLayoutVars>
          <dgm:chPref val="3"/>
        </dgm:presLayoutVars>
      </dgm:prSet>
      <dgm:spPr/>
    </dgm:pt>
    <dgm:pt modelId="{7227A204-44DE-432B-8D9C-D269C69C594D}" type="pres">
      <dgm:prSet presAssocID="{CB930D73-3E47-479B-A3D1-92351CAD0A7F}" presName="rootConnector1" presStyleLbl="node1" presStyleIdx="0" presStyleCnt="0"/>
      <dgm:spPr/>
    </dgm:pt>
    <dgm:pt modelId="{269C7F42-6928-47D6-A834-0916B44BBEFC}" type="pres">
      <dgm:prSet presAssocID="{CB930D73-3E47-479B-A3D1-92351CAD0A7F}" presName="hierChild2" presStyleCnt="0"/>
      <dgm:spPr/>
    </dgm:pt>
    <dgm:pt modelId="{93AC8374-2ECF-4FB4-8914-646837452422}" type="pres">
      <dgm:prSet presAssocID="{CB930D73-3E47-479B-A3D1-92351CAD0A7F}" presName="hierChild3" presStyleCnt="0"/>
      <dgm:spPr/>
    </dgm:pt>
    <dgm:pt modelId="{DB9F0F20-A58F-4F44-B882-8D7ED87906AD}" type="pres">
      <dgm:prSet presAssocID="{C27C1F31-CB88-4006-B78E-5ABEE572E7A8}" presName="hierRoot1" presStyleCnt="0">
        <dgm:presLayoutVars>
          <dgm:hierBranch val="init"/>
        </dgm:presLayoutVars>
      </dgm:prSet>
      <dgm:spPr/>
    </dgm:pt>
    <dgm:pt modelId="{2BCF849D-B65F-43E9-BEF7-758D609DE8E5}" type="pres">
      <dgm:prSet presAssocID="{C27C1F31-CB88-4006-B78E-5ABEE572E7A8}" presName="rootComposite1" presStyleCnt="0"/>
      <dgm:spPr/>
    </dgm:pt>
    <dgm:pt modelId="{44D99708-7492-4BEC-BF2E-D2E151BB6284}" type="pres">
      <dgm:prSet presAssocID="{C27C1F31-CB88-4006-B78E-5ABEE572E7A8}" presName="rootText1" presStyleLbl="node0" presStyleIdx="1" presStyleCnt="2" custLinFactNeighborY="30370">
        <dgm:presLayoutVars>
          <dgm:chPref val="3"/>
        </dgm:presLayoutVars>
      </dgm:prSet>
      <dgm:spPr/>
    </dgm:pt>
    <dgm:pt modelId="{4C56E501-FD34-4709-82EE-53AF95170472}" type="pres">
      <dgm:prSet presAssocID="{C27C1F31-CB88-4006-B78E-5ABEE572E7A8}" presName="rootConnector1" presStyleLbl="node1" presStyleIdx="0" presStyleCnt="0"/>
      <dgm:spPr/>
    </dgm:pt>
    <dgm:pt modelId="{F26A9476-D992-47B3-B54B-F8750CB4F836}" type="pres">
      <dgm:prSet presAssocID="{C27C1F31-CB88-4006-B78E-5ABEE572E7A8}" presName="hierChild2" presStyleCnt="0"/>
      <dgm:spPr/>
    </dgm:pt>
    <dgm:pt modelId="{8E884F44-3359-411E-B6B3-257AF6347420}" type="pres">
      <dgm:prSet presAssocID="{82C5DC1B-C03E-46F6-9808-12F8C42FB547}" presName="Name37" presStyleLbl="parChTrans1D2" presStyleIdx="0" presStyleCnt="2"/>
      <dgm:spPr/>
    </dgm:pt>
    <dgm:pt modelId="{21818348-BC4D-4CFB-BA26-39E8C33F6557}" type="pres">
      <dgm:prSet presAssocID="{A0E3C7B6-06C5-422C-866E-23F5E6AA00FA}" presName="hierRoot2" presStyleCnt="0">
        <dgm:presLayoutVars>
          <dgm:hierBranch val="init"/>
        </dgm:presLayoutVars>
      </dgm:prSet>
      <dgm:spPr/>
    </dgm:pt>
    <dgm:pt modelId="{ABA7DB9C-0C49-4F4C-81B0-F55393AE9586}" type="pres">
      <dgm:prSet presAssocID="{A0E3C7B6-06C5-422C-866E-23F5E6AA00FA}" presName="rootComposite" presStyleCnt="0"/>
      <dgm:spPr/>
    </dgm:pt>
    <dgm:pt modelId="{C33964DF-F51C-40DA-B7B7-1AA4AB0E2D10}" type="pres">
      <dgm:prSet presAssocID="{A0E3C7B6-06C5-422C-866E-23F5E6AA00FA}" presName="rootText" presStyleLbl="node2" presStyleIdx="0" presStyleCnt="2" custLinFactNeighborY="30593">
        <dgm:presLayoutVars>
          <dgm:chPref val="3"/>
        </dgm:presLayoutVars>
      </dgm:prSet>
      <dgm:spPr/>
    </dgm:pt>
    <dgm:pt modelId="{9FF8394A-75D4-453A-9037-346CDB3128F8}" type="pres">
      <dgm:prSet presAssocID="{A0E3C7B6-06C5-422C-866E-23F5E6AA00FA}" presName="rootConnector" presStyleLbl="node2" presStyleIdx="0" presStyleCnt="2"/>
      <dgm:spPr/>
    </dgm:pt>
    <dgm:pt modelId="{7E062BF3-4AF8-41A3-AF50-1A39376838EA}" type="pres">
      <dgm:prSet presAssocID="{A0E3C7B6-06C5-422C-866E-23F5E6AA00FA}" presName="hierChild4" presStyleCnt="0"/>
      <dgm:spPr/>
    </dgm:pt>
    <dgm:pt modelId="{87EECDDD-FFF9-4D0E-9168-8C772C448849}" type="pres">
      <dgm:prSet presAssocID="{62DBEF10-8689-4813-96FD-831FFE15DB52}" presName="Name37" presStyleLbl="parChTrans1D3" presStyleIdx="0" presStyleCnt="2"/>
      <dgm:spPr/>
    </dgm:pt>
    <dgm:pt modelId="{CE3C3508-7109-44E8-A3C1-079F1B00575C}" type="pres">
      <dgm:prSet presAssocID="{2E181685-E3CD-42D6-B870-9E8B2A903258}" presName="hierRoot2" presStyleCnt="0">
        <dgm:presLayoutVars>
          <dgm:hierBranch val="init"/>
        </dgm:presLayoutVars>
      </dgm:prSet>
      <dgm:spPr/>
    </dgm:pt>
    <dgm:pt modelId="{17FD7E25-94AD-445E-AE85-AAE9A7E5731E}" type="pres">
      <dgm:prSet presAssocID="{2E181685-E3CD-42D6-B870-9E8B2A903258}" presName="rootComposite" presStyleCnt="0"/>
      <dgm:spPr/>
    </dgm:pt>
    <dgm:pt modelId="{FB1C5AEF-29E5-4247-877D-03AB285853DA}" type="pres">
      <dgm:prSet presAssocID="{2E181685-E3CD-42D6-B870-9E8B2A903258}" presName="rootText" presStyleLbl="node3" presStyleIdx="0" presStyleCnt="2">
        <dgm:presLayoutVars>
          <dgm:chPref val="3"/>
        </dgm:presLayoutVars>
      </dgm:prSet>
      <dgm:spPr/>
    </dgm:pt>
    <dgm:pt modelId="{B11AB5E9-E2DB-40D4-8CB8-869835756418}" type="pres">
      <dgm:prSet presAssocID="{2E181685-E3CD-42D6-B870-9E8B2A903258}" presName="rootConnector" presStyleLbl="node3" presStyleIdx="0" presStyleCnt="2"/>
      <dgm:spPr/>
    </dgm:pt>
    <dgm:pt modelId="{7A06E5C0-A076-40BB-AB00-CDA1692DA4FD}" type="pres">
      <dgm:prSet presAssocID="{2E181685-E3CD-42D6-B870-9E8B2A903258}" presName="hierChild4" presStyleCnt="0"/>
      <dgm:spPr/>
    </dgm:pt>
    <dgm:pt modelId="{6A8BCDB5-7298-4A08-8D7D-0995EA880CD0}" type="pres">
      <dgm:prSet presAssocID="{2E181685-E3CD-42D6-B870-9E8B2A903258}" presName="hierChild5" presStyleCnt="0"/>
      <dgm:spPr/>
    </dgm:pt>
    <dgm:pt modelId="{BC8B2258-FE9E-4FBF-B7F1-6F3C418C47D3}" type="pres">
      <dgm:prSet presAssocID="{A0E3C7B6-06C5-422C-866E-23F5E6AA00FA}" presName="hierChild5" presStyleCnt="0"/>
      <dgm:spPr/>
    </dgm:pt>
    <dgm:pt modelId="{34A2FD16-25DD-4C11-807A-915640C10D9D}" type="pres">
      <dgm:prSet presAssocID="{9F48560A-85C3-4887-9401-4881CCC32E5A}" presName="Name37" presStyleLbl="parChTrans1D2" presStyleIdx="1" presStyleCnt="2"/>
      <dgm:spPr/>
    </dgm:pt>
    <dgm:pt modelId="{3D3D37B7-51E3-4069-9C5C-09BCA39010F3}" type="pres">
      <dgm:prSet presAssocID="{CE2D6717-41EA-4A27-9039-6869697017FA}" presName="hierRoot2" presStyleCnt="0">
        <dgm:presLayoutVars>
          <dgm:hierBranch val="init"/>
        </dgm:presLayoutVars>
      </dgm:prSet>
      <dgm:spPr/>
    </dgm:pt>
    <dgm:pt modelId="{960147F5-FDA3-4D22-A024-BB28BB8AC1E1}" type="pres">
      <dgm:prSet presAssocID="{CE2D6717-41EA-4A27-9039-6869697017FA}" presName="rootComposite" presStyleCnt="0"/>
      <dgm:spPr/>
    </dgm:pt>
    <dgm:pt modelId="{5EBBE037-B6D6-40D6-B663-7959F0C732E7}" type="pres">
      <dgm:prSet presAssocID="{CE2D6717-41EA-4A27-9039-6869697017FA}" presName="rootText" presStyleLbl="node2" presStyleIdx="1" presStyleCnt="2" custLinFactNeighborY="30593">
        <dgm:presLayoutVars>
          <dgm:chPref val="3"/>
        </dgm:presLayoutVars>
      </dgm:prSet>
      <dgm:spPr/>
    </dgm:pt>
    <dgm:pt modelId="{418CE5C3-890F-4287-8149-8A50C52A957A}" type="pres">
      <dgm:prSet presAssocID="{CE2D6717-41EA-4A27-9039-6869697017FA}" presName="rootConnector" presStyleLbl="node2" presStyleIdx="1" presStyleCnt="2"/>
      <dgm:spPr/>
    </dgm:pt>
    <dgm:pt modelId="{CC504980-13DA-4094-801E-D31DDF13CE1C}" type="pres">
      <dgm:prSet presAssocID="{CE2D6717-41EA-4A27-9039-6869697017FA}" presName="hierChild4" presStyleCnt="0"/>
      <dgm:spPr/>
    </dgm:pt>
    <dgm:pt modelId="{AFBC8522-4F03-48E6-988F-E283CE83F72B}" type="pres">
      <dgm:prSet presAssocID="{EC583EC9-9B2B-4FBF-BD6A-D3A09EFE40DB}" presName="Name37" presStyleLbl="parChTrans1D3" presStyleIdx="1" presStyleCnt="2"/>
      <dgm:spPr/>
    </dgm:pt>
    <dgm:pt modelId="{00BE1452-67AC-4A47-9FFD-1218B9C7CE63}" type="pres">
      <dgm:prSet presAssocID="{E0BF7B53-2731-48B0-BA1F-94672E5AE83B}" presName="hierRoot2" presStyleCnt="0">
        <dgm:presLayoutVars>
          <dgm:hierBranch val="init"/>
        </dgm:presLayoutVars>
      </dgm:prSet>
      <dgm:spPr/>
    </dgm:pt>
    <dgm:pt modelId="{B57502BC-633A-4855-91E3-A845D3BAE4DC}" type="pres">
      <dgm:prSet presAssocID="{E0BF7B53-2731-48B0-BA1F-94672E5AE83B}" presName="rootComposite" presStyleCnt="0"/>
      <dgm:spPr/>
    </dgm:pt>
    <dgm:pt modelId="{23343D14-46FE-4219-A9FD-2C91413EC542}" type="pres">
      <dgm:prSet presAssocID="{E0BF7B53-2731-48B0-BA1F-94672E5AE83B}" presName="rootText" presStyleLbl="node3" presStyleIdx="1" presStyleCnt="2">
        <dgm:presLayoutVars>
          <dgm:chPref val="3"/>
        </dgm:presLayoutVars>
      </dgm:prSet>
      <dgm:spPr/>
    </dgm:pt>
    <dgm:pt modelId="{603B0D00-DDAF-4493-9430-6C506BFBAD3C}" type="pres">
      <dgm:prSet presAssocID="{E0BF7B53-2731-48B0-BA1F-94672E5AE83B}" presName="rootConnector" presStyleLbl="node3" presStyleIdx="1" presStyleCnt="2"/>
      <dgm:spPr/>
    </dgm:pt>
    <dgm:pt modelId="{5FB3D7AA-CEBA-4807-B53B-1E8278B7E7D7}" type="pres">
      <dgm:prSet presAssocID="{E0BF7B53-2731-48B0-BA1F-94672E5AE83B}" presName="hierChild4" presStyleCnt="0"/>
      <dgm:spPr/>
    </dgm:pt>
    <dgm:pt modelId="{7FC2F3A4-5369-4DF2-AB12-68A1826302E4}" type="pres">
      <dgm:prSet presAssocID="{E0BF7B53-2731-48B0-BA1F-94672E5AE83B}" presName="hierChild5" presStyleCnt="0"/>
      <dgm:spPr/>
    </dgm:pt>
    <dgm:pt modelId="{BDE317E7-228C-49A9-823B-9F4E134277E6}" type="pres">
      <dgm:prSet presAssocID="{CE2D6717-41EA-4A27-9039-6869697017FA}" presName="hierChild5" presStyleCnt="0"/>
      <dgm:spPr/>
    </dgm:pt>
    <dgm:pt modelId="{15E2F506-5513-417E-B181-309C91B472AB}" type="pres">
      <dgm:prSet presAssocID="{C27C1F31-CB88-4006-B78E-5ABEE572E7A8}" presName="hierChild3" presStyleCnt="0"/>
      <dgm:spPr/>
    </dgm:pt>
  </dgm:ptLst>
  <dgm:cxnLst>
    <dgm:cxn modelId="{77182C0B-950B-4ABD-A3B5-22B63E67696B}" type="presOf" srcId="{9F48560A-85C3-4887-9401-4881CCC32E5A}" destId="{34A2FD16-25DD-4C11-807A-915640C10D9D}" srcOrd="0" destOrd="0" presId="urn:microsoft.com/office/officeart/2005/8/layout/orgChart1"/>
    <dgm:cxn modelId="{99BE2818-5CDE-4693-9BCC-F5EAAC3109E6}" srcId="{CE2D6717-41EA-4A27-9039-6869697017FA}" destId="{E0BF7B53-2731-48B0-BA1F-94672E5AE83B}" srcOrd="0" destOrd="0" parTransId="{EC583EC9-9B2B-4FBF-BD6A-D3A09EFE40DB}" sibTransId="{E37DA740-BD87-4CB6-A133-0B78A955A653}"/>
    <dgm:cxn modelId="{C847F21F-57CE-4F69-9EC7-8856B9EA911E}" type="presOf" srcId="{CB930D73-3E47-479B-A3D1-92351CAD0A7F}" destId="{7227A204-44DE-432B-8D9C-D269C69C594D}" srcOrd="1" destOrd="0" presId="urn:microsoft.com/office/officeart/2005/8/layout/orgChart1"/>
    <dgm:cxn modelId="{8E53F720-0E45-40D4-8F9A-970B537C1A1E}" type="presOf" srcId="{2E181685-E3CD-42D6-B870-9E8B2A903258}" destId="{B11AB5E9-E2DB-40D4-8CB8-869835756418}" srcOrd="1" destOrd="0" presId="urn:microsoft.com/office/officeart/2005/8/layout/orgChart1"/>
    <dgm:cxn modelId="{5399725B-1D76-413D-9060-C8EE1BD655E8}" type="presOf" srcId="{EC583EC9-9B2B-4FBF-BD6A-D3A09EFE40DB}" destId="{AFBC8522-4F03-48E6-988F-E283CE83F72B}" srcOrd="0" destOrd="0" presId="urn:microsoft.com/office/officeart/2005/8/layout/orgChart1"/>
    <dgm:cxn modelId="{4BBA745B-49A7-4A0D-A23C-0279F05BD742}" type="presOf" srcId="{CB930D73-3E47-479B-A3D1-92351CAD0A7F}" destId="{815BF670-09CE-4A66-82A3-6392E2CDC9AC}" srcOrd="0" destOrd="0" presId="urn:microsoft.com/office/officeart/2005/8/layout/orgChart1"/>
    <dgm:cxn modelId="{5FF46D5C-BD23-4386-8AA9-E67474F2B195}" srcId="{C27C1F31-CB88-4006-B78E-5ABEE572E7A8}" destId="{CE2D6717-41EA-4A27-9039-6869697017FA}" srcOrd="1" destOrd="0" parTransId="{9F48560A-85C3-4887-9401-4881CCC32E5A}" sibTransId="{AD4C091B-554F-4188-BF36-08B65B96F6B6}"/>
    <dgm:cxn modelId="{CE2AB141-9EFD-4482-963E-021F8464ADDA}" type="presOf" srcId="{E0BF7B53-2731-48B0-BA1F-94672E5AE83B}" destId="{23343D14-46FE-4219-A9FD-2C91413EC542}" srcOrd="0" destOrd="0" presId="urn:microsoft.com/office/officeart/2005/8/layout/orgChart1"/>
    <dgm:cxn modelId="{EBB7E544-F5DD-4D8B-BD4D-7A909C0B1508}" type="presOf" srcId="{C27C1F31-CB88-4006-B78E-5ABEE572E7A8}" destId="{44D99708-7492-4BEC-BF2E-D2E151BB6284}" srcOrd="0" destOrd="0" presId="urn:microsoft.com/office/officeart/2005/8/layout/orgChart1"/>
    <dgm:cxn modelId="{F4D3754F-232D-4DB9-852E-E0154D5B94C1}" type="presOf" srcId="{C27C1F31-CB88-4006-B78E-5ABEE572E7A8}" destId="{4C56E501-FD34-4709-82EE-53AF95170472}" srcOrd="1" destOrd="0" presId="urn:microsoft.com/office/officeart/2005/8/layout/orgChart1"/>
    <dgm:cxn modelId="{A58DEC71-16FD-4605-8C8E-876F8F762C93}" type="presOf" srcId="{62DBEF10-8689-4813-96FD-831FFE15DB52}" destId="{87EECDDD-FFF9-4D0E-9168-8C772C448849}" srcOrd="0" destOrd="0" presId="urn:microsoft.com/office/officeart/2005/8/layout/orgChart1"/>
    <dgm:cxn modelId="{636B0C76-6CEF-4910-A01F-414669209686}" srcId="{C27C1F31-CB88-4006-B78E-5ABEE572E7A8}" destId="{A0E3C7B6-06C5-422C-866E-23F5E6AA00FA}" srcOrd="0" destOrd="0" parTransId="{82C5DC1B-C03E-46F6-9808-12F8C42FB547}" sibTransId="{50C16B37-D66C-483E-BAAC-3FDEC23B5918}"/>
    <dgm:cxn modelId="{90013877-619F-48F4-A274-A8D951EFA201}" type="presOf" srcId="{82C5DC1B-C03E-46F6-9808-12F8C42FB547}" destId="{8E884F44-3359-411E-B6B3-257AF6347420}" srcOrd="0" destOrd="0" presId="urn:microsoft.com/office/officeart/2005/8/layout/orgChart1"/>
    <dgm:cxn modelId="{7BDC7A7A-676F-4043-8454-327BAC03A801}" type="presOf" srcId="{CE2D6717-41EA-4A27-9039-6869697017FA}" destId="{418CE5C3-890F-4287-8149-8A50C52A957A}" srcOrd="1" destOrd="0" presId="urn:microsoft.com/office/officeart/2005/8/layout/orgChart1"/>
    <dgm:cxn modelId="{24CCD17A-E588-49EE-AA58-2CE9B783F18E}" srcId="{40CFC53C-C9C6-42B1-9C2F-78443BB24306}" destId="{CB930D73-3E47-479B-A3D1-92351CAD0A7F}" srcOrd="0" destOrd="0" parTransId="{763421E3-5E0B-4D03-8FCC-88628334CC68}" sibTransId="{56137E23-0EFF-4E7A-9020-7E183FF49DFB}"/>
    <dgm:cxn modelId="{9D662C7B-0F3D-4DAA-BA2E-B22B6D7BA113}" type="presOf" srcId="{A0E3C7B6-06C5-422C-866E-23F5E6AA00FA}" destId="{9FF8394A-75D4-453A-9037-346CDB3128F8}" srcOrd="1" destOrd="0" presId="urn:microsoft.com/office/officeart/2005/8/layout/orgChart1"/>
    <dgm:cxn modelId="{CAB7CF97-BBB3-4C21-B9E7-9DDCC19E92CF}" type="presOf" srcId="{2E181685-E3CD-42D6-B870-9E8B2A903258}" destId="{FB1C5AEF-29E5-4247-877D-03AB285853DA}" srcOrd="0" destOrd="0" presId="urn:microsoft.com/office/officeart/2005/8/layout/orgChart1"/>
    <dgm:cxn modelId="{1781C89B-E5BA-4B71-8929-2C2D02D8AD14}" srcId="{A0E3C7B6-06C5-422C-866E-23F5E6AA00FA}" destId="{2E181685-E3CD-42D6-B870-9E8B2A903258}" srcOrd="0" destOrd="0" parTransId="{62DBEF10-8689-4813-96FD-831FFE15DB52}" sibTransId="{A28846D5-6B2D-4F2F-BA4B-907C21FD7832}"/>
    <dgm:cxn modelId="{1FEB27A1-DC15-4E9E-A5F7-708AD7AED3EA}" type="presOf" srcId="{A0E3C7B6-06C5-422C-866E-23F5E6AA00FA}" destId="{C33964DF-F51C-40DA-B7B7-1AA4AB0E2D10}" srcOrd="0" destOrd="0" presId="urn:microsoft.com/office/officeart/2005/8/layout/orgChart1"/>
    <dgm:cxn modelId="{482FF2C1-6BE8-4CDD-B5D3-770F0C971060}" type="presOf" srcId="{CE2D6717-41EA-4A27-9039-6869697017FA}" destId="{5EBBE037-B6D6-40D6-B663-7959F0C732E7}" srcOrd="0" destOrd="0" presId="urn:microsoft.com/office/officeart/2005/8/layout/orgChart1"/>
    <dgm:cxn modelId="{7D09CACD-4206-4884-960E-DD1C6C09C768}" type="presOf" srcId="{E0BF7B53-2731-48B0-BA1F-94672E5AE83B}" destId="{603B0D00-DDAF-4493-9430-6C506BFBAD3C}" srcOrd="1" destOrd="0" presId="urn:microsoft.com/office/officeart/2005/8/layout/orgChart1"/>
    <dgm:cxn modelId="{E4CA8FD7-C242-4E9C-BCFE-0185226FFA88}" srcId="{40CFC53C-C9C6-42B1-9C2F-78443BB24306}" destId="{C27C1F31-CB88-4006-B78E-5ABEE572E7A8}" srcOrd="1" destOrd="0" parTransId="{7B7D0FEC-34F1-425D-9830-FB10A49B136B}" sibTransId="{95EA0902-E76A-47B2-86E2-7A717A0A4850}"/>
    <dgm:cxn modelId="{BD8E7EFC-5498-48BE-B679-03B416DA3C8C}" type="presOf" srcId="{40CFC53C-C9C6-42B1-9C2F-78443BB24306}" destId="{1EFB12F0-FF69-4D71-B9F0-505876450F23}" srcOrd="0" destOrd="0" presId="urn:microsoft.com/office/officeart/2005/8/layout/orgChart1"/>
    <dgm:cxn modelId="{36F5AF92-575D-4B09-9B27-B293DA210C15}" type="presParOf" srcId="{1EFB12F0-FF69-4D71-B9F0-505876450F23}" destId="{E8E22BD0-3036-44F5-85D4-9489D614D4A8}" srcOrd="0" destOrd="0" presId="urn:microsoft.com/office/officeart/2005/8/layout/orgChart1"/>
    <dgm:cxn modelId="{F3415397-C1F1-41F6-839B-5920EB8F8E49}" type="presParOf" srcId="{E8E22BD0-3036-44F5-85D4-9489D614D4A8}" destId="{9343E55E-6927-4C2A-BD32-0788BA6B3CC7}" srcOrd="0" destOrd="0" presId="urn:microsoft.com/office/officeart/2005/8/layout/orgChart1"/>
    <dgm:cxn modelId="{A5D786D5-4E3D-4E80-9DB1-B0A9FA0CEDB5}" type="presParOf" srcId="{9343E55E-6927-4C2A-BD32-0788BA6B3CC7}" destId="{815BF670-09CE-4A66-82A3-6392E2CDC9AC}" srcOrd="0" destOrd="0" presId="urn:microsoft.com/office/officeart/2005/8/layout/orgChart1"/>
    <dgm:cxn modelId="{24E623A9-304D-40C3-87B4-4045F826099E}" type="presParOf" srcId="{9343E55E-6927-4C2A-BD32-0788BA6B3CC7}" destId="{7227A204-44DE-432B-8D9C-D269C69C594D}" srcOrd="1" destOrd="0" presId="urn:microsoft.com/office/officeart/2005/8/layout/orgChart1"/>
    <dgm:cxn modelId="{9935ADB4-2E2E-4754-9C0E-14899829C623}" type="presParOf" srcId="{E8E22BD0-3036-44F5-85D4-9489D614D4A8}" destId="{269C7F42-6928-47D6-A834-0916B44BBEFC}" srcOrd="1" destOrd="0" presId="urn:microsoft.com/office/officeart/2005/8/layout/orgChart1"/>
    <dgm:cxn modelId="{BBFD266C-6578-46BC-AFED-9E576B3C3BA0}" type="presParOf" srcId="{E8E22BD0-3036-44F5-85D4-9489D614D4A8}" destId="{93AC8374-2ECF-4FB4-8914-646837452422}" srcOrd="2" destOrd="0" presId="urn:microsoft.com/office/officeart/2005/8/layout/orgChart1"/>
    <dgm:cxn modelId="{19D86F05-076B-47A6-BB7C-118664C12C32}" type="presParOf" srcId="{1EFB12F0-FF69-4D71-B9F0-505876450F23}" destId="{DB9F0F20-A58F-4F44-B882-8D7ED87906AD}" srcOrd="1" destOrd="0" presId="urn:microsoft.com/office/officeart/2005/8/layout/orgChart1"/>
    <dgm:cxn modelId="{7902DD28-449F-4800-B7C9-8DE5519EF754}" type="presParOf" srcId="{DB9F0F20-A58F-4F44-B882-8D7ED87906AD}" destId="{2BCF849D-B65F-43E9-BEF7-758D609DE8E5}" srcOrd="0" destOrd="0" presId="urn:microsoft.com/office/officeart/2005/8/layout/orgChart1"/>
    <dgm:cxn modelId="{EA2E123C-7EAF-4761-9055-259DB9E81966}" type="presParOf" srcId="{2BCF849D-B65F-43E9-BEF7-758D609DE8E5}" destId="{44D99708-7492-4BEC-BF2E-D2E151BB6284}" srcOrd="0" destOrd="0" presId="urn:microsoft.com/office/officeart/2005/8/layout/orgChart1"/>
    <dgm:cxn modelId="{A2D58F80-C6D1-48F9-8177-EA0D33178D42}" type="presParOf" srcId="{2BCF849D-B65F-43E9-BEF7-758D609DE8E5}" destId="{4C56E501-FD34-4709-82EE-53AF95170472}" srcOrd="1" destOrd="0" presId="urn:microsoft.com/office/officeart/2005/8/layout/orgChart1"/>
    <dgm:cxn modelId="{E8837745-17C4-4309-BA99-47F2A5BCDA7D}" type="presParOf" srcId="{DB9F0F20-A58F-4F44-B882-8D7ED87906AD}" destId="{F26A9476-D992-47B3-B54B-F8750CB4F836}" srcOrd="1" destOrd="0" presId="urn:microsoft.com/office/officeart/2005/8/layout/orgChart1"/>
    <dgm:cxn modelId="{0EBDC6E8-1EAB-4241-9DDB-8148497AA4AF}" type="presParOf" srcId="{F26A9476-D992-47B3-B54B-F8750CB4F836}" destId="{8E884F44-3359-411E-B6B3-257AF6347420}" srcOrd="0" destOrd="0" presId="urn:microsoft.com/office/officeart/2005/8/layout/orgChart1"/>
    <dgm:cxn modelId="{EE9D0313-022C-43ED-B8A1-21CF9F29CAAF}" type="presParOf" srcId="{F26A9476-D992-47B3-B54B-F8750CB4F836}" destId="{21818348-BC4D-4CFB-BA26-39E8C33F6557}" srcOrd="1" destOrd="0" presId="urn:microsoft.com/office/officeart/2005/8/layout/orgChart1"/>
    <dgm:cxn modelId="{32E68C8B-DF5E-42A9-A0ED-16D48A600538}" type="presParOf" srcId="{21818348-BC4D-4CFB-BA26-39E8C33F6557}" destId="{ABA7DB9C-0C49-4F4C-81B0-F55393AE9586}" srcOrd="0" destOrd="0" presId="urn:microsoft.com/office/officeart/2005/8/layout/orgChart1"/>
    <dgm:cxn modelId="{F248AB39-78C6-4CCA-9DB5-EBF8AE3A4C3A}" type="presParOf" srcId="{ABA7DB9C-0C49-4F4C-81B0-F55393AE9586}" destId="{C33964DF-F51C-40DA-B7B7-1AA4AB0E2D10}" srcOrd="0" destOrd="0" presId="urn:microsoft.com/office/officeart/2005/8/layout/orgChart1"/>
    <dgm:cxn modelId="{BF5912C6-0241-43C6-A4AA-3CE4DC8323BA}" type="presParOf" srcId="{ABA7DB9C-0C49-4F4C-81B0-F55393AE9586}" destId="{9FF8394A-75D4-453A-9037-346CDB3128F8}" srcOrd="1" destOrd="0" presId="urn:microsoft.com/office/officeart/2005/8/layout/orgChart1"/>
    <dgm:cxn modelId="{E43F4F7F-2407-4813-AD26-943A87FA14A1}" type="presParOf" srcId="{21818348-BC4D-4CFB-BA26-39E8C33F6557}" destId="{7E062BF3-4AF8-41A3-AF50-1A39376838EA}" srcOrd="1" destOrd="0" presId="urn:microsoft.com/office/officeart/2005/8/layout/orgChart1"/>
    <dgm:cxn modelId="{DAC01DAC-33FB-4703-A8CF-CF3F16C8CD60}" type="presParOf" srcId="{7E062BF3-4AF8-41A3-AF50-1A39376838EA}" destId="{87EECDDD-FFF9-4D0E-9168-8C772C448849}" srcOrd="0" destOrd="0" presId="urn:microsoft.com/office/officeart/2005/8/layout/orgChart1"/>
    <dgm:cxn modelId="{90FC995E-F70D-4E6F-9644-FFF8F1355F5E}" type="presParOf" srcId="{7E062BF3-4AF8-41A3-AF50-1A39376838EA}" destId="{CE3C3508-7109-44E8-A3C1-079F1B00575C}" srcOrd="1" destOrd="0" presId="urn:microsoft.com/office/officeart/2005/8/layout/orgChart1"/>
    <dgm:cxn modelId="{3FCB3430-A1E8-4DCD-A9D2-8485241B8441}" type="presParOf" srcId="{CE3C3508-7109-44E8-A3C1-079F1B00575C}" destId="{17FD7E25-94AD-445E-AE85-AAE9A7E5731E}" srcOrd="0" destOrd="0" presId="urn:microsoft.com/office/officeart/2005/8/layout/orgChart1"/>
    <dgm:cxn modelId="{D361D6BC-FD3F-4A92-9EC5-7CC91C1C322D}" type="presParOf" srcId="{17FD7E25-94AD-445E-AE85-AAE9A7E5731E}" destId="{FB1C5AEF-29E5-4247-877D-03AB285853DA}" srcOrd="0" destOrd="0" presId="urn:microsoft.com/office/officeart/2005/8/layout/orgChart1"/>
    <dgm:cxn modelId="{B2AC8902-38AF-4528-B3C3-C3762327A024}" type="presParOf" srcId="{17FD7E25-94AD-445E-AE85-AAE9A7E5731E}" destId="{B11AB5E9-E2DB-40D4-8CB8-869835756418}" srcOrd="1" destOrd="0" presId="urn:microsoft.com/office/officeart/2005/8/layout/orgChart1"/>
    <dgm:cxn modelId="{2DA2BCED-F764-443B-9BF6-42D7536E7E4C}" type="presParOf" srcId="{CE3C3508-7109-44E8-A3C1-079F1B00575C}" destId="{7A06E5C0-A076-40BB-AB00-CDA1692DA4FD}" srcOrd="1" destOrd="0" presId="urn:microsoft.com/office/officeart/2005/8/layout/orgChart1"/>
    <dgm:cxn modelId="{F443F945-42C6-42DE-926F-688E659625E5}" type="presParOf" srcId="{CE3C3508-7109-44E8-A3C1-079F1B00575C}" destId="{6A8BCDB5-7298-4A08-8D7D-0995EA880CD0}" srcOrd="2" destOrd="0" presId="urn:microsoft.com/office/officeart/2005/8/layout/orgChart1"/>
    <dgm:cxn modelId="{194E0E30-1F69-41E1-BE6E-F671B8CAEF56}" type="presParOf" srcId="{21818348-BC4D-4CFB-BA26-39E8C33F6557}" destId="{BC8B2258-FE9E-4FBF-B7F1-6F3C418C47D3}" srcOrd="2" destOrd="0" presId="urn:microsoft.com/office/officeart/2005/8/layout/orgChart1"/>
    <dgm:cxn modelId="{045CC4CC-E1FE-4B0B-BCA1-214AA29380EA}" type="presParOf" srcId="{F26A9476-D992-47B3-B54B-F8750CB4F836}" destId="{34A2FD16-25DD-4C11-807A-915640C10D9D}" srcOrd="2" destOrd="0" presId="urn:microsoft.com/office/officeart/2005/8/layout/orgChart1"/>
    <dgm:cxn modelId="{CCDC3B3C-8C3B-4573-87F3-175736348236}" type="presParOf" srcId="{F26A9476-D992-47B3-B54B-F8750CB4F836}" destId="{3D3D37B7-51E3-4069-9C5C-09BCA39010F3}" srcOrd="3" destOrd="0" presId="urn:microsoft.com/office/officeart/2005/8/layout/orgChart1"/>
    <dgm:cxn modelId="{CB11E445-2662-485F-97C9-275B19A38620}" type="presParOf" srcId="{3D3D37B7-51E3-4069-9C5C-09BCA39010F3}" destId="{960147F5-FDA3-4D22-A024-BB28BB8AC1E1}" srcOrd="0" destOrd="0" presId="urn:microsoft.com/office/officeart/2005/8/layout/orgChart1"/>
    <dgm:cxn modelId="{BF09533A-5D7A-48EA-8976-3EFE34B7CFE6}" type="presParOf" srcId="{960147F5-FDA3-4D22-A024-BB28BB8AC1E1}" destId="{5EBBE037-B6D6-40D6-B663-7959F0C732E7}" srcOrd="0" destOrd="0" presId="urn:microsoft.com/office/officeart/2005/8/layout/orgChart1"/>
    <dgm:cxn modelId="{2F323C52-D2E8-40E4-8A0D-597E3E146AE5}" type="presParOf" srcId="{960147F5-FDA3-4D22-A024-BB28BB8AC1E1}" destId="{418CE5C3-890F-4287-8149-8A50C52A957A}" srcOrd="1" destOrd="0" presId="urn:microsoft.com/office/officeart/2005/8/layout/orgChart1"/>
    <dgm:cxn modelId="{97E1F975-3FA6-4A6B-921B-1D5266912AAE}" type="presParOf" srcId="{3D3D37B7-51E3-4069-9C5C-09BCA39010F3}" destId="{CC504980-13DA-4094-801E-D31DDF13CE1C}" srcOrd="1" destOrd="0" presId="urn:microsoft.com/office/officeart/2005/8/layout/orgChart1"/>
    <dgm:cxn modelId="{1A30698A-520A-4CE1-9518-AB2F5B5A84A9}" type="presParOf" srcId="{CC504980-13DA-4094-801E-D31DDF13CE1C}" destId="{AFBC8522-4F03-48E6-988F-E283CE83F72B}" srcOrd="0" destOrd="0" presId="urn:microsoft.com/office/officeart/2005/8/layout/orgChart1"/>
    <dgm:cxn modelId="{93B264EC-DB45-4976-A5F6-F8251A9A1290}" type="presParOf" srcId="{CC504980-13DA-4094-801E-D31DDF13CE1C}" destId="{00BE1452-67AC-4A47-9FFD-1218B9C7CE63}" srcOrd="1" destOrd="0" presId="urn:microsoft.com/office/officeart/2005/8/layout/orgChart1"/>
    <dgm:cxn modelId="{7C35D74B-0F15-48F4-B131-2E6C3C320676}" type="presParOf" srcId="{00BE1452-67AC-4A47-9FFD-1218B9C7CE63}" destId="{B57502BC-633A-4855-91E3-A845D3BAE4DC}" srcOrd="0" destOrd="0" presId="urn:microsoft.com/office/officeart/2005/8/layout/orgChart1"/>
    <dgm:cxn modelId="{6D7AE3C5-6525-49B5-A648-B42FF504BD14}" type="presParOf" srcId="{B57502BC-633A-4855-91E3-A845D3BAE4DC}" destId="{23343D14-46FE-4219-A9FD-2C91413EC542}" srcOrd="0" destOrd="0" presId="urn:microsoft.com/office/officeart/2005/8/layout/orgChart1"/>
    <dgm:cxn modelId="{7F3EA6EA-ED88-4548-9B34-4113EAD8F0A2}" type="presParOf" srcId="{B57502BC-633A-4855-91E3-A845D3BAE4DC}" destId="{603B0D00-DDAF-4493-9430-6C506BFBAD3C}" srcOrd="1" destOrd="0" presId="urn:microsoft.com/office/officeart/2005/8/layout/orgChart1"/>
    <dgm:cxn modelId="{0DB58C0E-FBF7-49C1-BC64-AB592F5166DB}" type="presParOf" srcId="{00BE1452-67AC-4A47-9FFD-1218B9C7CE63}" destId="{5FB3D7AA-CEBA-4807-B53B-1E8278B7E7D7}" srcOrd="1" destOrd="0" presId="urn:microsoft.com/office/officeart/2005/8/layout/orgChart1"/>
    <dgm:cxn modelId="{DD727CF0-E550-45B4-80E7-29FE7B14662B}" type="presParOf" srcId="{00BE1452-67AC-4A47-9FFD-1218B9C7CE63}" destId="{7FC2F3A4-5369-4DF2-AB12-68A1826302E4}" srcOrd="2" destOrd="0" presId="urn:microsoft.com/office/officeart/2005/8/layout/orgChart1"/>
    <dgm:cxn modelId="{F5283B8D-8729-4F83-952C-F0BA21BAD5C5}" type="presParOf" srcId="{3D3D37B7-51E3-4069-9C5C-09BCA39010F3}" destId="{BDE317E7-228C-49A9-823B-9F4E134277E6}" srcOrd="2" destOrd="0" presId="urn:microsoft.com/office/officeart/2005/8/layout/orgChart1"/>
    <dgm:cxn modelId="{9F62BB87-B643-487D-BB6E-2F81C6103F85}" type="presParOf" srcId="{DB9F0F20-A58F-4F44-B882-8D7ED87906AD}" destId="{15E2F506-5513-417E-B181-309C91B472A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8A03948-E8AC-4330-9CAF-4E05B8B3015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D108D85-6AD1-4737-91FE-242EC135DA29}">
      <dgm:prSet/>
      <dgm:spPr/>
      <dgm:t>
        <a:bodyPr/>
        <a:lstStyle/>
        <a:p>
          <a:pPr rtl="0"/>
          <a:r>
            <a:rPr lang="en-US" dirty="0"/>
            <a:t>A real estate developer owns certain parcels - currently held as Stock in trade (but earlier as capital assets). It enters into a JDA with a developer – XYZ Ltd.</a:t>
          </a:r>
        </a:p>
      </dgm:t>
    </dgm:pt>
    <dgm:pt modelId="{0C507E1B-03C1-4F00-A9CF-50E3EC05FAFD}" type="parTrans" cxnId="{BA96756D-A2CF-43CF-822F-84A2856FF2C0}">
      <dgm:prSet/>
      <dgm:spPr/>
      <dgm:t>
        <a:bodyPr/>
        <a:lstStyle/>
        <a:p>
          <a:endParaRPr lang="en-US"/>
        </a:p>
      </dgm:t>
    </dgm:pt>
    <dgm:pt modelId="{276D1B57-FCAD-4AAA-801B-15F526DE6D2D}" type="sibTrans" cxnId="{BA96756D-A2CF-43CF-822F-84A2856FF2C0}">
      <dgm:prSet/>
      <dgm:spPr/>
      <dgm:t>
        <a:bodyPr/>
        <a:lstStyle/>
        <a:p>
          <a:endParaRPr lang="en-US"/>
        </a:p>
      </dgm:t>
    </dgm:pt>
    <dgm:pt modelId="{34F9C6FF-E433-483D-840C-34B3C39B4F2B}">
      <dgm:prSet/>
      <dgm:spPr/>
      <dgm:t>
        <a:bodyPr/>
        <a:lstStyle/>
        <a:p>
          <a:pPr rtl="0"/>
          <a:r>
            <a:rPr lang="en-US" dirty="0"/>
            <a:t>At what point of time the income arising to ABC Ltd from development and sale of residential units become taxable under Act</a:t>
          </a:r>
        </a:p>
      </dgm:t>
    </dgm:pt>
    <dgm:pt modelId="{4D81B139-FA0A-4B27-A2A8-981FBECC8D21}" type="parTrans" cxnId="{14FE091A-FF8F-4563-A0B9-A042E2F89458}">
      <dgm:prSet/>
      <dgm:spPr/>
      <dgm:t>
        <a:bodyPr/>
        <a:lstStyle/>
        <a:p>
          <a:endParaRPr lang="en-US"/>
        </a:p>
      </dgm:t>
    </dgm:pt>
    <dgm:pt modelId="{7DB30FC9-BC27-43F8-9671-8AADC53B748E}" type="sibTrans" cxnId="{14FE091A-FF8F-4563-A0B9-A042E2F89458}">
      <dgm:prSet/>
      <dgm:spPr/>
      <dgm:t>
        <a:bodyPr/>
        <a:lstStyle/>
        <a:p>
          <a:endParaRPr lang="en-US"/>
        </a:p>
      </dgm:t>
    </dgm:pt>
    <dgm:pt modelId="{963226BD-53CE-47A8-B9F0-F65F60DFCCA0}">
      <dgm:prSet/>
      <dgm:spPr/>
      <dgm:t>
        <a:bodyPr/>
        <a:lstStyle/>
        <a:p>
          <a:pPr rtl="0"/>
          <a:r>
            <a:rPr lang="en-US" dirty="0"/>
            <a:t>On conversion of land into stock in trade</a:t>
          </a:r>
        </a:p>
      </dgm:t>
    </dgm:pt>
    <dgm:pt modelId="{5C81D213-1B5B-4A7F-9FEB-00DA0D0545B4}" type="parTrans" cxnId="{AB49B413-AEAF-4DC0-982F-B16DEC0E519E}">
      <dgm:prSet/>
      <dgm:spPr/>
      <dgm:t>
        <a:bodyPr/>
        <a:lstStyle/>
        <a:p>
          <a:endParaRPr lang="en-US"/>
        </a:p>
      </dgm:t>
    </dgm:pt>
    <dgm:pt modelId="{125E38C2-0AF8-4BCB-BA8E-4508F82874AA}" type="sibTrans" cxnId="{AB49B413-AEAF-4DC0-982F-B16DEC0E519E}">
      <dgm:prSet/>
      <dgm:spPr/>
      <dgm:t>
        <a:bodyPr/>
        <a:lstStyle/>
        <a:p>
          <a:endParaRPr lang="en-US"/>
        </a:p>
      </dgm:t>
    </dgm:pt>
    <dgm:pt modelId="{B9DC716C-F3F6-4597-AC5E-8C189FB2507F}">
      <dgm:prSet/>
      <dgm:spPr/>
      <dgm:t>
        <a:bodyPr/>
        <a:lstStyle/>
        <a:p>
          <a:pPr rtl="0"/>
          <a:r>
            <a:rPr lang="en-US" dirty="0"/>
            <a:t>On entering into JDA </a:t>
          </a:r>
        </a:p>
      </dgm:t>
    </dgm:pt>
    <dgm:pt modelId="{2E5CDE17-C0DF-4D19-A285-E71C1C18F62C}" type="parTrans" cxnId="{86C89BEF-C646-48DD-B0EF-1095C9F0948D}">
      <dgm:prSet/>
      <dgm:spPr/>
      <dgm:t>
        <a:bodyPr/>
        <a:lstStyle/>
        <a:p>
          <a:endParaRPr lang="en-US"/>
        </a:p>
      </dgm:t>
    </dgm:pt>
    <dgm:pt modelId="{17850ED5-4E1E-4611-BE32-8C0D0B480A5A}" type="sibTrans" cxnId="{86C89BEF-C646-48DD-B0EF-1095C9F0948D}">
      <dgm:prSet/>
      <dgm:spPr/>
      <dgm:t>
        <a:bodyPr/>
        <a:lstStyle/>
        <a:p>
          <a:endParaRPr lang="en-US"/>
        </a:p>
      </dgm:t>
    </dgm:pt>
    <dgm:pt modelId="{8273065A-F0DD-4386-A27A-2337AEB3F001}">
      <dgm:prSet/>
      <dgm:spPr/>
      <dgm:t>
        <a:bodyPr/>
        <a:lstStyle/>
        <a:p>
          <a:pPr rtl="0"/>
          <a:r>
            <a:rPr lang="en-US" dirty="0"/>
            <a:t>On sale of flats</a:t>
          </a:r>
        </a:p>
      </dgm:t>
    </dgm:pt>
    <dgm:pt modelId="{030B5601-9BFD-449C-957B-7D6BED403DDF}" type="parTrans" cxnId="{1AB7F2D3-96D1-4C97-A803-727903212FEA}">
      <dgm:prSet/>
      <dgm:spPr/>
      <dgm:t>
        <a:bodyPr/>
        <a:lstStyle/>
        <a:p>
          <a:endParaRPr lang="en-US"/>
        </a:p>
      </dgm:t>
    </dgm:pt>
    <dgm:pt modelId="{254DFA16-17C4-4A5F-8BB1-77447CB2A2D5}" type="sibTrans" cxnId="{1AB7F2D3-96D1-4C97-A803-727903212FEA}">
      <dgm:prSet/>
      <dgm:spPr/>
      <dgm:t>
        <a:bodyPr/>
        <a:lstStyle/>
        <a:p>
          <a:endParaRPr lang="en-US"/>
        </a:p>
      </dgm:t>
    </dgm:pt>
    <dgm:pt modelId="{E23EDE8C-9AFC-4E29-BD47-9DA821709D37}" type="pres">
      <dgm:prSet presAssocID="{48A03948-E8AC-4330-9CAF-4E05B8B30157}" presName="linear" presStyleCnt="0">
        <dgm:presLayoutVars>
          <dgm:animLvl val="lvl"/>
          <dgm:resizeHandles val="exact"/>
        </dgm:presLayoutVars>
      </dgm:prSet>
      <dgm:spPr/>
    </dgm:pt>
    <dgm:pt modelId="{DA8DC5B1-ED1D-4512-9E33-B669CD3F0046}" type="pres">
      <dgm:prSet presAssocID="{2D108D85-6AD1-4737-91FE-242EC135DA29}" presName="parentText" presStyleLbl="node1" presStyleIdx="0" presStyleCnt="1">
        <dgm:presLayoutVars>
          <dgm:chMax val="0"/>
          <dgm:bulletEnabled val="1"/>
        </dgm:presLayoutVars>
      </dgm:prSet>
      <dgm:spPr/>
    </dgm:pt>
    <dgm:pt modelId="{494E6509-3115-4D78-B47A-D9E48DC829EF}" type="pres">
      <dgm:prSet presAssocID="{2D108D85-6AD1-4737-91FE-242EC135DA29}" presName="childText" presStyleLbl="revTx" presStyleIdx="0" presStyleCnt="1">
        <dgm:presLayoutVars>
          <dgm:bulletEnabled val="1"/>
        </dgm:presLayoutVars>
      </dgm:prSet>
      <dgm:spPr/>
    </dgm:pt>
  </dgm:ptLst>
  <dgm:cxnLst>
    <dgm:cxn modelId="{AB49B413-AEAF-4DC0-982F-B16DEC0E519E}" srcId="{34F9C6FF-E433-483D-840C-34B3C39B4F2B}" destId="{963226BD-53CE-47A8-B9F0-F65F60DFCCA0}" srcOrd="0" destOrd="0" parTransId="{5C81D213-1B5B-4A7F-9FEB-00DA0D0545B4}" sibTransId="{125E38C2-0AF8-4BCB-BA8E-4508F82874AA}"/>
    <dgm:cxn modelId="{4097B716-8BF1-42F0-9C71-795CD2BB521A}" type="presOf" srcId="{48A03948-E8AC-4330-9CAF-4E05B8B30157}" destId="{E23EDE8C-9AFC-4E29-BD47-9DA821709D37}" srcOrd="0" destOrd="0" presId="urn:microsoft.com/office/officeart/2005/8/layout/vList2"/>
    <dgm:cxn modelId="{14FE091A-FF8F-4563-A0B9-A042E2F89458}" srcId="{2D108D85-6AD1-4737-91FE-242EC135DA29}" destId="{34F9C6FF-E433-483D-840C-34B3C39B4F2B}" srcOrd="0" destOrd="0" parTransId="{4D81B139-FA0A-4B27-A2A8-981FBECC8D21}" sibTransId="{7DB30FC9-BC27-43F8-9671-8AADC53B748E}"/>
    <dgm:cxn modelId="{03937B2D-282C-4F45-9A05-35CE0B302A42}" type="presOf" srcId="{2D108D85-6AD1-4737-91FE-242EC135DA29}" destId="{DA8DC5B1-ED1D-4512-9E33-B669CD3F0046}" srcOrd="0" destOrd="0" presId="urn:microsoft.com/office/officeart/2005/8/layout/vList2"/>
    <dgm:cxn modelId="{E3B30844-9D1D-4F65-8CE0-25723F11F4B1}" type="presOf" srcId="{963226BD-53CE-47A8-B9F0-F65F60DFCCA0}" destId="{494E6509-3115-4D78-B47A-D9E48DC829EF}" srcOrd="0" destOrd="1" presId="urn:microsoft.com/office/officeart/2005/8/layout/vList2"/>
    <dgm:cxn modelId="{BA96756D-A2CF-43CF-822F-84A2856FF2C0}" srcId="{48A03948-E8AC-4330-9CAF-4E05B8B30157}" destId="{2D108D85-6AD1-4737-91FE-242EC135DA29}" srcOrd="0" destOrd="0" parTransId="{0C507E1B-03C1-4F00-A9CF-50E3EC05FAFD}" sibTransId="{276D1B57-FCAD-4AAA-801B-15F526DE6D2D}"/>
    <dgm:cxn modelId="{BDD80195-D4A9-4E22-B6F6-765822DA81EB}" type="presOf" srcId="{34F9C6FF-E433-483D-840C-34B3C39B4F2B}" destId="{494E6509-3115-4D78-B47A-D9E48DC829EF}" srcOrd="0" destOrd="0" presId="urn:microsoft.com/office/officeart/2005/8/layout/vList2"/>
    <dgm:cxn modelId="{437EE6CA-D9EC-41BD-92AC-BFA29A5D0888}" type="presOf" srcId="{B9DC716C-F3F6-4597-AC5E-8C189FB2507F}" destId="{494E6509-3115-4D78-B47A-D9E48DC829EF}" srcOrd="0" destOrd="2" presId="urn:microsoft.com/office/officeart/2005/8/layout/vList2"/>
    <dgm:cxn modelId="{9C592DD2-E507-441D-AEDB-F320E2341B3F}" type="presOf" srcId="{8273065A-F0DD-4386-A27A-2337AEB3F001}" destId="{494E6509-3115-4D78-B47A-D9E48DC829EF}" srcOrd="0" destOrd="3" presId="urn:microsoft.com/office/officeart/2005/8/layout/vList2"/>
    <dgm:cxn modelId="{1AB7F2D3-96D1-4C97-A803-727903212FEA}" srcId="{34F9C6FF-E433-483D-840C-34B3C39B4F2B}" destId="{8273065A-F0DD-4386-A27A-2337AEB3F001}" srcOrd="2" destOrd="0" parTransId="{030B5601-9BFD-449C-957B-7D6BED403DDF}" sibTransId="{254DFA16-17C4-4A5F-8BB1-77447CB2A2D5}"/>
    <dgm:cxn modelId="{86C89BEF-C646-48DD-B0EF-1095C9F0948D}" srcId="{34F9C6FF-E433-483D-840C-34B3C39B4F2B}" destId="{B9DC716C-F3F6-4597-AC5E-8C189FB2507F}" srcOrd="1" destOrd="0" parTransId="{2E5CDE17-C0DF-4D19-A285-E71C1C18F62C}" sibTransId="{17850ED5-4E1E-4611-BE32-8C0D0B480A5A}"/>
    <dgm:cxn modelId="{9792740D-D930-47AB-8423-9299A3ED2C59}" type="presParOf" srcId="{E23EDE8C-9AFC-4E29-BD47-9DA821709D37}" destId="{DA8DC5B1-ED1D-4512-9E33-B669CD3F0046}" srcOrd="0" destOrd="0" presId="urn:microsoft.com/office/officeart/2005/8/layout/vList2"/>
    <dgm:cxn modelId="{28912022-F85C-443E-A3ED-1E8F54F42A25}" type="presParOf" srcId="{E23EDE8C-9AFC-4E29-BD47-9DA821709D37}" destId="{494E6509-3115-4D78-B47A-D9E48DC829E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FC9F0FE-6E00-45DA-9D5B-503B39F3FB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F1D5AF-CD33-49DE-A9AF-62DC836F3F36}">
      <dgm:prSet/>
      <dgm:spPr/>
      <dgm:t>
        <a:bodyPr/>
        <a:lstStyle/>
        <a:p>
          <a:pPr rtl="0"/>
          <a:r>
            <a:rPr lang="en-US" dirty="0"/>
            <a:t>Section 45(2) – The capital gains accruing </a:t>
          </a:r>
          <a:r>
            <a:rPr lang="en-US" dirty="0" err="1"/>
            <a:t>upto</a:t>
          </a:r>
          <a:r>
            <a:rPr lang="en-US" dirty="0"/>
            <a:t> the date of conversion would become taxable only when the converted land parcels is “sold” or “otherwise transferred”.</a:t>
          </a:r>
        </a:p>
      </dgm:t>
    </dgm:pt>
    <dgm:pt modelId="{2DACFA67-B32F-4C77-8E84-186D3A37974C}" type="parTrans" cxnId="{26D3EF07-A219-4512-B307-45FA29FFB9A1}">
      <dgm:prSet/>
      <dgm:spPr/>
      <dgm:t>
        <a:bodyPr/>
        <a:lstStyle/>
        <a:p>
          <a:endParaRPr lang="en-US"/>
        </a:p>
      </dgm:t>
    </dgm:pt>
    <dgm:pt modelId="{8F61E324-1787-4386-8EDE-C708E1A61451}" type="sibTrans" cxnId="{26D3EF07-A219-4512-B307-45FA29FFB9A1}">
      <dgm:prSet/>
      <dgm:spPr/>
      <dgm:t>
        <a:bodyPr/>
        <a:lstStyle/>
        <a:p>
          <a:endParaRPr lang="en-US"/>
        </a:p>
      </dgm:t>
    </dgm:pt>
    <dgm:pt modelId="{69E428BF-8BE9-401C-8642-AF4FA679FF41}">
      <dgm:prSet/>
      <dgm:spPr/>
      <dgm:t>
        <a:bodyPr/>
        <a:lstStyle/>
        <a:p>
          <a:pPr rtl="0"/>
          <a:r>
            <a:rPr lang="en-US" dirty="0"/>
            <a:t>“Sold” or “otherwise transferred” – For stock in trade, transfer takes place on conveyance</a:t>
          </a:r>
        </a:p>
      </dgm:t>
    </dgm:pt>
    <dgm:pt modelId="{34B6E797-646A-45AF-9BB6-4B528306B6FB}" type="parTrans" cxnId="{5EAAEF7D-C23A-4E85-8101-4185777744C2}">
      <dgm:prSet/>
      <dgm:spPr/>
      <dgm:t>
        <a:bodyPr/>
        <a:lstStyle/>
        <a:p>
          <a:endParaRPr lang="en-US"/>
        </a:p>
      </dgm:t>
    </dgm:pt>
    <dgm:pt modelId="{5760F982-DDDF-4A24-9861-7E4F7C7890B3}" type="sibTrans" cxnId="{5EAAEF7D-C23A-4E85-8101-4185777744C2}">
      <dgm:prSet/>
      <dgm:spPr/>
      <dgm:t>
        <a:bodyPr/>
        <a:lstStyle/>
        <a:p>
          <a:endParaRPr lang="en-US"/>
        </a:p>
      </dgm:t>
    </dgm:pt>
    <dgm:pt modelId="{81806579-E2C8-4765-AAC7-4F0A1DAEA9FE}">
      <dgm:prSet/>
      <dgm:spPr/>
      <dgm:t>
        <a:bodyPr/>
        <a:lstStyle/>
        <a:p>
          <a:pPr rtl="0"/>
          <a:r>
            <a:rPr lang="en-US" dirty="0"/>
            <a:t>Even otherwise, no “transfer” when a mere license is granted to enter the land for development</a:t>
          </a:r>
        </a:p>
      </dgm:t>
    </dgm:pt>
    <dgm:pt modelId="{D552B181-384D-4016-8229-C9814274BF0D}" type="parTrans" cxnId="{924BD4A0-3328-432A-9D8B-BD68B96AC3B0}">
      <dgm:prSet/>
      <dgm:spPr/>
      <dgm:t>
        <a:bodyPr/>
        <a:lstStyle/>
        <a:p>
          <a:endParaRPr lang="en-US"/>
        </a:p>
      </dgm:t>
    </dgm:pt>
    <dgm:pt modelId="{EB7CAE9C-DB17-45E5-AF3D-4476DF6E64E1}" type="sibTrans" cxnId="{924BD4A0-3328-432A-9D8B-BD68B96AC3B0}">
      <dgm:prSet/>
      <dgm:spPr/>
      <dgm:t>
        <a:bodyPr/>
        <a:lstStyle/>
        <a:p>
          <a:endParaRPr lang="en-US"/>
        </a:p>
      </dgm:t>
    </dgm:pt>
    <dgm:pt modelId="{BF6DD8E3-3DE4-4DD1-A90D-7DAA46E98BB7}">
      <dgm:prSet/>
      <dgm:spPr/>
      <dgm:t>
        <a:bodyPr/>
        <a:lstStyle/>
        <a:p>
          <a:pPr rtl="0"/>
          <a:r>
            <a:rPr lang="en-US" dirty="0" err="1"/>
            <a:t>Seshasayee</a:t>
          </a:r>
          <a:r>
            <a:rPr lang="en-US" dirty="0"/>
            <a:t> Steels P </a:t>
          </a:r>
          <a:r>
            <a:rPr lang="en-US" dirty="0" err="1"/>
            <a:t>LTd</a:t>
          </a:r>
          <a:r>
            <a:rPr lang="en-US" dirty="0"/>
            <a:t> [2020](421 ITR 46)</a:t>
          </a:r>
        </a:p>
      </dgm:t>
    </dgm:pt>
    <dgm:pt modelId="{27E2B80E-BDB0-4BD8-986C-2A526B27F993}" type="parTrans" cxnId="{A4960E62-9BDD-431B-9F2A-D3C8E2924220}">
      <dgm:prSet/>
      <dgm:spPr/>
      <dgm:t>
        <a:bodyPr/>
        <a:lstStyle/>
        <a:p>
          <a:endParaRPr lang="en-US"/>
        </a:p>
      </dgm:t>
    </dgm:pt>
    <dgm:pt modelId="{3F858328-3BC6-4D8B-9F52-0FDBA1B22E44}" type="sibTrans" cxnId="{A4960E62-9BDD-431B-9F2A-D3C8E2924220}">
      <dgm:prSet/>
      <dgm:spPr/>
      <dgm:t>
        <a:bodyPr/>
        <a:lstStyle/>
        <a:p>
          <a:endParaRPr lang="en-US"/>
        </a:p>
      </dgm:t>
    </dgm:pt>
    <dgm:pt modelId="{CDB304D8-6960-4640-BD71-4C1EF7EC9361}">
      <dgm:prSet/>
      <dgm:spPr/>
      <dgm:t>
        <a:bodyPr/>
        <a:lstStyle/>
        <a:p>
          <a:pPr rtl="0"/>
          <a:r>
            <a:rPr lang="en-US" dirty="0"/>
            <a:t>Point of taxation in cases where JDA is entered into after conversion of capital asset to stock in trade</a:t>
          </a:r>
        </a:p>
      </dgm:t>
    </dgm:pt>
    <dgm:pt modelId="{8467CB22-92EC-499A-9B04-1DD14972C839}" type="parTrans" cxnId="{C4CC3F02-A697-4279-8F1C-EFE178D1FCE3}">
      <dgm:prSet/>
      <dgm:spPr/>
      <dgm:t>
        <a:bodyPr/>
        <a:lstStyle/>
        <a:p>
          <a:endParaRPr lang="en-US"/>
        </a:p>
      </dgm:t>
    </dgm:pt>
    <dgm:pt modelId="{735CB311-14B3-47D7-84EC-AA9E995F5CAB}" type="sibTrans" cxnId="{C4CC3F02-A697-4279-8F1C-EFE178D1FCE3}">
      <dgm:prSet/>
      <dgm:spPr/>
      <dgm:t>
        <a:bodyPr/>
        <a:lstStyle/>
        <a:p>
          <a:endParaRPr lang="en-US"/>
        </a:p>
      </dgm:t>
    </dgm:pt>
    <dgm:pt modelId="{3617AB0E-A388-41FC-94EB-429E57881FFD}">
      <dgm:prSet/>
      <dgm:spPr/>
      <dgm:t>
        <a:bodyPr/>
        <a:lstStyle/>
        <a:p>
          <a:pPr rtl="0"/>
          <a:r>
            <a:rPr lang="en-US" dirty="0"/>
            <a:t>DCIT vs. Crest Hotels </a:t>
          </a:r>
          <a:r>
            <a:rPr lang="en-US" dirty="0" err="1"/>
            <a:t>LTd</a:t>
          </a:r>
          <a:r>
            <a:rPr lang="en-US" dirty="0"/>
            <a:t> 2001 78 ITD213 Mum</a:t>
          </a:r>
        </a:p>
      </dgm:t>
    </dgm:pt>
    <dgm:pt modelId="{F54399E0-202D-473B-918A-168E6C155CF1}" type="parTrans" cxnId="{2C4C83B4-F6CA-4FFD-BE76-856DE10690CF}">
      <dgm:prSet/>
      <dgm:spPr/>
      <dgm:t>
        <a:bodyPr/>
        <a:lstStyle/>
        <a:p>
          <a:endParaRPr lang="en-US"/>
        </a:p>
      </dgm:t>
    </dgm:pt>
    <dgm:pt modelId="{81C841F5-82DD-4F3A-8C6F-9574045CDC1D}" type="sibTrans" cxnId="{2C4C83B4-F6CA-4FFD-BE76-856DE10690CF}">
      <dgm:prSet/>
      <dgm:spPr/>
      <dgm:t>
        <a:bodyPr/>
        <a:lstStyle/>
        <a:p>
          <a:endParaRPr lang="en-US"/>
        </a:p>
      </dgm:t>
    </dgm:pt>
    <dgm:pt modelId="{E5ACCBEA-5EAF-4C2A-8503-1AF2997A9EE2}">
      <dgm:prSet/>
      <dgm:spPr/>
      <dgm:t>
        <a:bodyPr/>
        <a:lstStyle/>
        <a:p>
          <a:pPr rtl="0"/>
          <a:r>
            <a:rPr lang="en-US" dirty="0"/>
            <a:t>R. </a:t>
          </a:r>
          <a:r>
            <a:rPr lang="en-US" dirty="0" err="1"/>
            <a:t>Gopinath</a:t>
          </a:r>
          <a:r>
            <a:rPr lang="en-US" dirty="0"/>
            <a:t> (HUF) v. ACIT 2010 133 TTJ 595 Chennai</a:t>
          </a:r>
        </a:p>
      </dgm:t>
    </dgm:pt>
    <dgm:pt modelId="{8E65FC2F-535F-4F6E-9147-40F8F0B0E2C1}" type="parTrans" cxnId="{B1A67A43-A1D8-409D-8B7A-8756D2BA8DA3}">
      <dgm:prSet/>
      <dgm:spPr/>
      <dgm:t>
        <a:bodyPr/>
        <a:lstStyle/>
        <a:p>
          <a:endParaRPr lang="en-US"/>
        </a:p>
      </dgm:t>
    </dgm:pt>
    <dgm:pt modelId="{E561AF14-9FFC-4DDD-A230-4E8D207BC00B}" type="sibTrans" cxnId="{B1A67A43-A1D8-409D-8B7A-8756D2BA8DA3}">
      <dgm:prSet/>
      <dgm:spPr/>
      <dgm:t>
        <a:bodyPr/>
        <a:lstStyle/>
        <a:p>
          <a:endParaRPr lang="en-US"/>
        </a:p>
      </dgm:t>
    </dgm:pt>
    <dgm:pt modelId="{26AEAAEE-24A0-48E4-A9B8-57AA34509D90}">
      <dgm:prSet/>
      <dgm:spPr/>
      <dgm:t>
        <a:bodyPr/>
        <a:lstStyle/>
        <a:p>
          <a:pPr rtl="0"/>
          <a:r>
            <a:rPr lang="en-US" dirty="0"/>
            <a:t>As and when such stock in trade is ultimately sold or transferred the frozen capital gains would be offered to tax proportionately as and when such stock in trade is sold </a:t>
          </a:r>
          <a:r>
            <a:rPr lang="en-US" dirty="0" err="1"/>
            <a:t>alongwith</a:t>
          </a:r>
          <a:r>
            <a:rPr lang="en-US" dirty="0"/>
            <a:t> the business income arising on the sale of stock</a:t>
          </a:r>
        </a:p>
      </dgm:t>
    </dgm:pt>
    <dgm:pt modelId="{36A7062E-4EB3-48A5-9844-137521D8B68A}" type="parTrans" cxnId="{20D4D5F6-F90E-48D7-A071-2F2310921754}">
      <dgm:prSet/>
      <dgm:spPr/>
      <dgm:t>
        <a:bodyPr/>
        <a:lstStyle/>
        <a:p>
          <a:endParaRPr lang="en-US"/>
        </a:p>
      </dgm:t>
    </dgm:pt>
    <dgm:pt modelId="{A5C76114-16E3-41B0-B00C-A7FB84AE14AB}" type="sibTrans" cxnId="{20D4D5F6-F90E-48D7-A071-2F2310921754}">
      <dgm:prSet/>
      <dgm:spPr/>
      <dgm:t>
        <a:bodyPr/>
        <a:lstStyle/>
        <a:p>
          <a:endParaRPr lang="en-US"/>
        </a:p>
      </dgm:t>
    </dgm:pt>
    <dgm:pt modelId="{53485C3C-3A02-4788-A55D-3976AAA715EF}" type="pres">
      <dgm:prSet presAssocID="{AFC9F0FE-6E00-45DA-9D5B-503B39F3FB94}" presName="linear" presStyleCnt="0">
        <dgm:presLayoutVars>
          <dgm:animLvl val="lvl"/>
          <dgm:resizeHandles val="exact"/>
        </dgm:presLayoutVars>
      </dgm:prSet>
      <dgm:spPr/>
    </dgm:pt>
    <dgm:pt modelId="{F535F37D-651C-4920-B430-7D6F1C400091}" type="pres">
      <dgm:prSet presAssocID="{7EF1D5AF-CD33-49DE-A9AF-62DC836F3F36}" presName="parentText" presStyleLbl="node1" presStyleIdx="0" presStyleCnt="5">
        <dgm:presLayoutVars>
          <dgm:chMax val="0"/>
          <dgm:bulletEnabled val="1"/>
        </dgm:presLayoutVars>
      </dgm:prSet>
      <dgm:spPr/>
    </dgm:pt>
    <dgm:pt modelId="{DDE2A964-C7E9-40BA-B3E9-D98B793E0A20}" type="pres">
      <dgm:prSet presAssocID="{8F61E324-1787-4386-8EDE-C708E1A61451}" presName="spacer" presStyleCnt="0"/>
      <dgm:spPr/>
    </dgm:pt>
    <dgm:pt modelId="{9CC40CF9-D840-4D8E-BAB4-8CB9BC94F4BB}" type="pres">
      <dgm:prSet presAssocID="{69E428BF-8BE9-401C-8642-AF4FA679FF41}" presName="parentText" presStyleLbl="node1" presStyleIdx="1" presStyleCnt="5">
        <dgm:presLayoutVars>
          <dgm:chMax val="0"/>
          <dgm:bulletEnabled val="1"/>
        </dgm:presLayoutVars>
      </dgm:prSet>
      <dgm:spPr/>
    </dgm:pt>
    <dgm:pt modelId="{291E2B2A-783A-4FDB-AB45-7BD2260486F9}" type="pres">
      <dgm:prSet presAssocID="{5760F982-DDDF-4A24-9861-7E4F7C7890B3}" presName="spacer" presStyleCnt="0"/>
      <dgm:spPr/>
    </dgm:pt>
    <dgm:pt modelId="{5BBF1490-F3F8-446B-8A70-CAF39AC75518}" type="pres">
      <dgm:prSet presAssocID="{81806579-E2C8-4765-AAC7-4F0A1DAEA9FE}" presName="parentText" presStyleLbl="node1" presStyleIdx="2" presStyleCnt="5">
        <dgm:presLayoutVars>
          <dgm:chMax val="0"/>
          <dgm:bulletEnabled val="1"/>
        </dgm:presLayoutVars>
      </dgm:prSet>
      <dgm:spPr/>
    </dgm:pt>
    <dgm:pt modelId="{0C9C905B-80C5-454A-BE44-B37CA05E42A1}" type="pres">
      <dgm:prSet presAssocID="{81806579-E2C8-4765-AAC7-4F0A1DAEA9FE}" presName="childText" presStyleLbl="revTx" presStyleIdx="0" presStyleCnt="2">
        <dgm:presLayoutVars>
          <dgm:bulletEnabled val="1"/>
        </dgm:presLayoutVars>
      </dgm:prSet>
      <dgm:spPr/>
    </dgm:pt>
    <dgm:pt modelId="{10D77868-5A3D-4E1B-A077-8770E9CD7057}" type="pres">
      <dgm:prSet presAssocID="{CDB304D8-6960-4640-BD71-4C1EF7EC9361}" presName="parentText" presStyleLbl="node1" presStyleIdx="3" presStyleCnt="5">
        <dgm:presLayoutVars>
          <dgm:chMax val="0"/>
          <dgm:bulletEnabled val="1"/>
        </dgm:presLayoutVars>
      </dgm:prSet>
      <dgm:spPr/>
    </dgm:pt>
    <dgm:pt modelId="{80BF46D6-F1D1-4936-9D61-3DBECAC05752}" type="pres">
      <dgm:prSet presAssocID="{CDB304D8-6960-4640-BD71-4C1EF7EC9361}" presName="childText" presStyleLbl="revTx" presStyleIdx="1" presStyleCnt="2">
        <dgm:presLayoutVars>
          <dgm:bulletEnabled val="1"/>
        </dgm:presLayoutVars>
      </dgm:prSet>
      <dgm:spPr/>
    </dgm:pt>
    <dgm:pt modelId="{4CC4A7FD-289D-4340-B5CE-614F723E49B2}" type="pres">
      <dgm:prSet presAssocID="{26AEAAEE-24A0-48E4-A9B8-57AA34509D90}" presName="parentText" presStyleLbl="node1" presStyleIdx="4" presStyleCnt="5">
        <dgm:presLayoutVars>
          <dgm:chMax val="0"/>
          <dgm:bulletEnabled val="1"/>
        </dgm:presLayoutVars>
      </dgm:prSet>
      <dgm:spPr/>
    </dgm:pt>
  </dgm:ptLst>
  <dgm:cxnLst>
    <dgm:cxn modelId="{7AD13400-BBEC-4017-B1F1-21177C72DE46}" type="presOf" srcId="{CDB304D8-6960-4640-BD71-4C1EF7EC9361}" destId="{10D77868-5A3D-4E1B-A077-8770E9CD7057}" srcOrd="0" destOrd="0" presId="urn:microsoft.com/office/officeart/2005/8/layout/vList2"/>
    <dgm:cxn modelId="{C4B74101-2564-495B-B745-8C32107A4DAD}" type="presOf" srcId="{E5ACCBEA-5EAF-4C2A-8503-1AF2997A9EE2}" destId="{80BF46D6-F1D1-4936-9D61-3DBECAC05752}" srcOrd="0" destOrd="1" presId="urn:microsoft.com/office/officeart/2005/8/layout/vList2"/>
    <dgm:cxn modelId="{C4CC3F02-A697-4279-8F1C-EFE178D1FCE3}" srcId="{AFC9F0FE-6E00-45DA-9D5B-503B39F3FB94}" destId="{CDB304D8-6960-4640-BD71-4C1EF7EC9361}" srcOrd="3" destOrd="0" parTransId="{8467CB22-92EC-499A-9B04-1DD14972C839}" sibTransId="{735CB311-14B3-47D7-84EC-AA9E995F5CAB}"/>
    <dgm:cxn modelId="{26D3EF07-A219-4512-B307-45FA29FFB9A1}" srcId="{AFC9F0FE-6E00-45DA-9D5B-503B39F3FB94}" destId="{7EF1D5AF-CD33-49DE-A9AF-62DC836F3F36}" srcOrd="0" destOrd="0" parTransId="{2DACFA67-B32F-4C77-8E84-186D3A37974C}" sibTransId="{8F61E324-1787-4386-8EDE-C708E1A61451}"/>
    <dgm:cxn modelId="{17FFEE15-330A-4696-8184-1B8F32585E6A}" type="presOf" srcId="{7EF1D5AF-CD33-49DE-A9AF-62DC836F3F36}" destId="{F535F37D-651C-4920-B430-7D6F1C400091}" srcOrd="0" destOrd="0" presId="urn:microsoft.com/office/officeart/2005/8/layout/vList2"/>
    <dgm:cxn modelId="{C43EFD22-1537-414D-BEF6-A65486D18A32}" type="presOf" srcId="{3617AB0E-A388-41FC-94EB-429E57881FFD}" destId="{80BF46D6-F1D1-4936-9D61-3DBECAC05752}" srcOrd="0" destOrd="0" presId="urn:microsoft.com/office/officeart/2005/8/layout/vList2"/>
    <dgm:cxn modelId="{A4960E62-9BDD-431B-9F2A-D3C8E2924220}" srcId="{81806579-E2C8-4765-AAC7-4F0A1DAEA9FE}" destId="{BF6DD8E3-3DE4-4DD1-A90D-7DAA46E98BB7}" srcOrd="0" destOrd="0" parTransId="{27E2B80E-BDB0-4BD8-986C-2A526B27F993}" sibTransId="{3F858328-3BC6-4D8B-9F52-0FDBA1B22E44}"/>
    <dgm:cxn modelId="{B1A67A43-A1D8-409D-8B7A-8756D2BA8DA3}" srcId="{CDB304D8-6960-4640-BD71-4C1EF7EC9361}" destId="{E5ACCBEA-5EAF-4C2A-8503-1AF2997A9EE2}" srcOrd="1" destOrd="0" parTransId="{8E65FC2F-535F-4F6E-9147-40F8F0B0E2C1}" sibTransId="{E561AF14-9FFC-4DDD-A230-4E8D207BC00B}"/>
    <dgm:cxn modelId="{5EAAEF7D-C23A-4E85-8101-4185777744C2}" srcId="{AFC9F0FE-6E00-45DA-9D5B-503B39F3FB94}" destId="{69E428BF-8BE9-401C-8642-AF4FA679FF41}" srcOrd="1" destOrd="0" parTransId="{34B6E797-646A-45AF-9BB6-4B528306B6FB}" sibTransId="{5760F982-DDDF-4A24-9861-7E4F7C7890B3}"/>
    <dgm:cxn modelId="{924BD4A0-3328-432A-9D8B-BD68B96AC3B0}" srcId="{AFC9F0FE-6E00-45DA-9D5B-503B39F3FB94}" destId="{81806579-E2C8-4765-AAC7-4F0A1DAEA9FE}" srcOrd="2" destOrd="0" parTransId="{D552B181-384D-4016-8229-C9814274BF0D}" sibTransId="{EB7CAE9C-DB17-45E5-AF3D-4476DF6E64E1}"/>
    <dgm:cxn modelId="{B73230A2-4D13-4F8E-B984-4324759A464E}" type="presOf" srcId="{26AEAAEE-24A0-48E4-A9B8-57AA34509D90}" destId="{4CC4A7FD-289D-4340-B5CE-614F723E49B2}" srcOrd="0" destOrd="0" presId="urn:microsoft.com/office/officeart/2005/8/layout/vList2"/>
    <dgm:cxn modelId="{77F187A2-3FCA-492A-B952-F240BD6F94DA}" type="presOf" srcId="{81806579-E2C8-4765-AAC7-4F0A1DAEA9FE}" destId="{5BBF1490-F3F8-446B-8A70-CAF39AC75518}" srcOrd="0" destOrd="0" presId="urn:microsoft.com/office/officeart/2005/8/layout/vList2"/>
    <dgm:cxn modelId="{2C4C83B4-F6CA-4FFD-BE76-856DE10690CF}" srcId="{CDB304D8-6960-4640-BD71-4C1EF7EC9361}" destId="{3617AB0E-A388-41FC-94EB-429E57881FFD}" srcOrd="0" destOrd="0" parTransId="{F54399E0-202D-473B-918A-168E6C155CF1}" sibTransId="{81C841F5-82DD-4F3A-8C6F-9574045CDC1D}"/>
    <dgm:cxn modelId="{1FB42DBD-058A-470F-8110-9772B75655CE}" type="presOf" srcId="{AFC9F0FE-6E00-45DA-9D5B-503B39F3FB94}" destId="{53485C3C-3A02-4788-A55D-3976AAA715EF}" srcOrd="0" destOrd="0" presId="urn:microsoft.com/office/officeart/2005/8/layout/vList2"/>
    <dgm:cxn modelId="{A3D31DE5-866D-4B14-B66C-C5E1182AB66B}" type="presOf" srcId="{BF6DD8E3-3DE4-4DD1-A90D-7DAA46E98BB7}" destId="{0C9C905B-80C5-454A-BE44-B37CA05E42A1}" srcOrd="0" destOrd="0" presId="urn:microsoft.com/office/officeart/2005/8/layout/vList2"/>
    <dgm:cxn modelId="{65A86BE7-B75A-4447-9F46-116EF0897624}" type="presOf" srcId="{69E428BF-8BE9-401C-8642-AF4FA679FF41}" destId="{9CC40CF9-D840-4D8E-BAB4-8CB9BC94F4BB}" srcOrd="0" destOrd="0" presId="urn:microsoft.com/office/officeart/2005/8/layout/vList2"/>
    <dgm:cxn modelId="{20D4D5F6-F90E-48D7-A071-2F2310921754}" srcId="{AFC9F0FE-6E00-45DA-9D5B-503B39F3FB94}" destId="{26AEAAEE-24A0-48E4-A9B8-57AA34509D90}" srcOrd="4" destOrd="0" parTransId="{36A7062E-4EB3-48A5-9844-137521D8B68A}" sibTransId="{A5C76114-16E3-41B0-B00C-A7FB84AE14AB}"/>
    <dgm:cxn modelId="{3A019213-9FA6-418C-8852-C97CAA09A2D9}" type="presParOf" srcId="{53485C3C-3A02-4788-A55D-3976AAA715EF}" destId="{F535F37D-651C-4920-B430-7D6F1C400091}" srcOrd="0" destOrd="0" presId="urn:microsoft.com/office/officeart/2005/8/layout/vList2"/>
    <dgm:cxn modelId="{020D084E-26E7-4C8C-9CBC-27141D50D5FD}" type="presParOf" srcId="{53485C3C-3A02-4788-A55D-3976AAA715EF}" destId="{DDE2A964-C7E9-40BA-B3E9-D98B793E0A20}" srcOrd="1" destOrd="0" presId="urn:microsoft.com/office/officeart/2005/8/layout/vList2"/>
    <dgm:cxn modelId="{666F430C-E9C6-4447-B43D-12BC3226BBB7}" type="presParOf" srcId="{53485C3C-3A02-4788-A55D-3976AAA715EF}" destId="{9CC40CF9-D840-4D8E-BAB4-8CB9BC94F4BB}" srcOrd="2" destOrd="0" presId="urn:microsoft.com/office/officeart/2005/8/layout/vList2"/>
    <dgm:cxn modelId="{FCA762F8-7A6D-4EF7-AA89-A20CFF21EC33}" type="presParOf" srcId="{53485C3C-3A02-4788-A55D-3976AAA715EF}" destId="{291E2B2A-783A-4FDB-AB45-7BD2260486F9}" srcOrd="3" destOrd="0" presId="urn:microsoft.com/office/officeart/2005/8/layout/vList2"/>
    <dgm:cxn modelId="{DBABB08E-ED7A-468A-B09E-0A54858255E6}" type="presParOf" srcId="{53485C3C-3A02-4788-A55D-3976AAA715EF}" destId="{5BBF1490-F3F8-446B-8A70-CAF39AC75518}" srcOrd="4" destOrd="0" presId="urn:microsoft.com/office/officeart/2005/8/layout/vList2"/>
    <dgm:cxn modelId="{6B26F915-72DC-4C01-9194-62A30463AA56}" type="presParOf" srcId="{53485C3C-3A02-4788-A55D-3976AAA715EF}" destId="{0C9C905B-80C5-454A-BE44-B37CA05E42A1}" srcOrd="5" destOrd="0" presId="urn:microsoft.com/office/officeart/2005/8/layout/vList2"/>
    <dgm:cxn modelId="{74D16975-C02B-4B4A-B480-FC8CC6B4B908}" type="presParOf" srcId="{53485C3C-3A02-4788-A55D-3976AAA715EF}" destId="{10D77868-5A3D-4E1B-A077-8770E9CD7057}" srcOrd="6" destOrd="0" presId="urn:microsoft.com/office/officeart/2005/8/layout/vList2"/>
    <dgm:cxn modelId="{D9E6FF05-01A1-4A1C-AE80-2CD11423338F}" type="presParOf" srcId="{53485C3C-3A02-4788-A55D-3976AAA715EF}" destId="{80BF46D6-F1D1-4936-9D61-3DBECAC05752}" srcOrd="7" destOrd="0" presId="urn:microsoft.com/office/officeart/2005/8/layout/vList2"/>
    <dgm:cxn modelId="{B29D6083-581E-42C3-AB54-7A242EBC158E}" type="presParOf" srcId="{53485C3C-3A02-4788-A55D-3976AAA715EF}" destId="{4CC4A7FD-289D-4340-B5CE-614F723E49B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5FC1392-8447-4CFB-8FE6-6E77D4E74949}"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22319E8A-E033-4E75-8D71-03D8BBD10730}">
      <dgm:prSet phldrT="[Text]"/>
      <dgm:spPr/>
      <dgm:t>
        <a:bodyPr/>
        <a:lstStyle/>
        <a:p>
          <a:r>
            <a:rPr lang="en-US" dirty="0"/>
            <a:t>Residential Property</a:t>
          </a:r>
        </a:p>
      </dgm:t>
    </dgm:pt>
    <dgm:pt modelId="{F568D399-E261-406C-A921-35171BC74A57}" type="parTrans" cxnId="{52310AA7-9C32-45A1-B454-C946A1618F3D}">
      <dgm:prSet/>
      <dgm:spPr/>
      <dgm:t>
        <a:bodyPr/>
        <a:lstStyle/>
        <a:p>
          <a:endParaRPr lang="en-US"/>
        </a:p>
      </dgm:t>
    </dgm:pt>
    <dgm:pt modelId="{B8D447B4-C437-4FCD-8FC1-2F62B82BCB03}" type="sibTrans" cxnId="{52310AA7-9C32-45A1-B454-C946A1618F3D}">
      <dgm:prSet/>
      <dgm:spPr/>
      <dgm:t>
        <a:bodyPr/>
        <a:lstStyle/>
        <a:p>
          <a:endParaRPr lang="en-US"/>
        </a:p>
      </dgm:t>
    </dgm:pt>
    <dgm:pt modelId="{C92DDB65-90AE-4E03-83AA-59586A985A81}">
      <dgm:prSet phldrT="[Text]"/>
      <dgm:spPr/>
      <dgm:t>
        <a:bodyPr/>
        <a:lstStyle/>
        <a:p>
          <a:r>
            <a:rPr lang="en-US" dirty="0"/>
            <a:t>Commercial Property</a:t>
          </a:r>
        </a:p>
      </dgm:t>
    </dgm:pt>
    <dgm:pt modelId="{DC76B04D-4A97-4225-B2ED-0E735152C3EF}" type="parTrans" cxnId="{9EEB9909-976B-4F05-928C-7CB1062F24C9}">
      <dgm:prSet/>
      <dgm:spPr/>
      <dgm:t>
        <a:bodyPr/>
        <a:lstStyle/>
        <a:p>
          <a:endParaRPr lang="en-US"/>
        </a:p>
      </dgm:t>
    </dgm:pt>
    <dgm:pt modelId="{17C15505-2DD8-4881-9421-0F386D42124D}" type="sibTrans" cxnId="{9EEB9909-976B-4F05-928C-7CB1062F24C9}">
      <dgm:prSet/>
      <dgm:spPr/>
      <dgm:t>
        <a:bodyPr/>
        <a:lstStyle/>
        <a:p>
          <a:endParaRPr lang="en-US"/>
        </a:p>
      </dgm:t>
    </dgm:pt>
    <dgm:pt modelId="{B4BAD124-1298-4CBD-BE6D-8FF7EF044DD8}" type="pres">
      <dgm:prSet presAssocID="{05FC1392-8447-4CFB-8FE6-6E77D4E74949}" presName="diagram" presStyleCnt="0">
        <dgm:presLayoutVars>
          <dgm:chPref val="1"/>
          <dgm:dir/>
          <dgm:animOne val="branch"/>
          <dgm:animLvl val="lvl"/>
          <dgm:resizeHandles/>
        </dgm:presLayoutVars>
      </dgm:prSet>
      <dgm:spPr/>
    </dgm:pt>
    <dgm:pt modelId="{4B04AB15-AEAF-4F33-858D-675945970251}" type="pres">
      <dgm:prSet presAssocID="{22319E8A-E033-4E75-8D71-03D8BBD10730}" presName="root" presStyleCnt="0"/>
      <dgm:spPr/>
    </dgm:pt>
    <dgm:pt modelId="{E1206A59-8174-4B89-8107-A72AF6D12518}" type="pres">
      <dgm:prSet presAssocID="{22319E8A-E033-4E75-8D71-03D8BBD10730}" presName="rootComposite" presStyleCnt="0"/>
      <dgm:spPr/>
    </dgm:pt>
    <dgm:pt modelId="{48FF8418-37D7-46B2-9691-4092F0EBB0FD}" type="pres">
      <dgm:prSet presAssocID="{22319E8A-E033-4E75-8D71-03D8BBD10730}" presName="rootText" presStyleLbl="node1" presStyleIdx="0" presStyleCnt="2"/>
      <dgm:spPr/>
    </dgm:pt>
    <dgm:pt modelId="{084CE6C8-5A25-4297-BFB7-06E6EF15AE3D}" type="pres">
      <dgm:prSet presAssocID="{22319E8A-E033-4E75-8D71-03D8BBD10730}" presName="rootConnector" presStyleLbl="node1" presStyleIdx="0" presStyleCnt="2"/>
      <dgm:spPr/>
    </dgm:pt>
    <dgm:pt modelId="{968AAF2D-278D-4E1F-822C-13F72AA9351A}" type="pres">
      <dgm:prSet presAssocID="{22319E8A-E033-4E75-8D71-03D8BBD10730}" presName="childShape" presStyleCnt="0"/>
      <dgm:spPr/>
    </dgm:pt>
    <dgm:pt modelId="{093265FE-54A6-4F2F-BF62-9EDED5293BE3}" type="pres">
      <dgm:prSet presAssocID="{C92DDB65-90AE-4E03-83AA-59586A985A81}" presName="root" presStyleCnt="0"/>
      <dgm:spPr/>
    </dgm:pt>
    <dgm:pt modelId="{06295FC2-6DDE-4721-8DB4-18BA382B73DB}" type="pres">
      <dgm:prSet presAssocID="{C92DDB65-90AE-4E03-83AA-59586A985A81}" presName="rootComposite" presStyleCnt="0"/>
      <dgm:spPr/>
    </dgm:pt>
    <dgm:pt modelId="{6B3ABC46-64F4-4F6B-A06E-A2E638811016}" type="pres">
      <dgm:prSet presAssocID="{C92DDB65-90AE-4E03-83AA-59586A985A81}" presName="rootText" presStyleLbl="node1" presStyleIdx="1" presStyleCnt="2"/>
      <dgm:spPr/>
    </dgm:pt>
    <dgm:pt modelId="{541106FD-7A77-4D59-A026-1BD1046AEAD1}" type="pres">
      <dgm:prSet presAssocID="{C92DDB65-90AE-4E03-83AA-59586A985A81}" presName="rootConnector" presStyleLbl="node1" presStyleIdx="1" presStyleCnt="2"/>
      <dgm:spPr/>
    </dgm:pt>
    <dgm:pt modelId="{C504F4CE-92D7-4403-B1DD-05B27D0FBF63}" type="pres">
      <dgm:prSet presAssocID="{C92DDB65-90AE-4E03-83AA-59586A985A81}" presName="childShape" presStyleCnt="0"/>
      <dgm:spPr/>
    </dgm:pt>
  </dgm:ptLst>
  <dgm:cxnLst>
    <dgm:cxn modelId="{9EEB9909-976B-4F05-928C-7CB1062F24C9}" srcId="{05FC1392-8447-4CFB-8FE6-6E77D4E74949}" destId="{C92DDB65-90AE-4E03-83AA-59586A985A81}" srcOrd="1" destOrd="0" parTransId="{DC76B04D-4A97-4225-B2ED-0E735152C3EF}" sibTransId="{17C15505-2DD8-4881-9421-0F386D42124D}"/>
    <dgm:cxn modelId="{68E2A079-37C3-4992-9047-CF73D039F5DB}" type="presOf" srcId="{05FC1392-8447-4CFB-8FE6-6E77D4E74949}" destId="{B4BAD124-1298-4CBD-BE6D-8FF7EF044DD8}" srcOrd="0" destOrd="0" presId="urn:microsoft.com/office/officeart/2005/8/layout/hierarchy3"/>
    <dgm:cxn modelId="{2A6F7F8A-0729-4275-A908-B6C582320222}" type="presOf" srcId="{22319E8A-E033-4E75-8D71-03D8BBD10730}" destId="{48FF8418-37D7-46B2-9691-4092F0EBB0FD}" srcOrd="0" destOrd="0" presId="urn:microsoft.com/office/officeart/2005/8/layout/hierarchy3"/>
    <dgm:cxn modelId="{52310AA7-9C32-45A1-B454-C946A1618F3D}" srcId="{05FC1392-8447-4CFB-8FE6-6E77D4E74949}" destId="{22319E8A-E033-4E75-8D71-03D8BBD10730}" srcOrd="0" destOrd="0" parTransId="{F568D399-E261-406C-A921-35171BC74A57}" sibTransId="{B8D447B4-C437-4FCD-8FC1-2F62B82BCB03}"/>
    <dgm:cxn modelId="{7E402CC1-ADA2-4C81-9620-4E52F70E5CE0}" type="presOf" srcId="{22319E8A-E033-4E75-8D71-03D8BBD10730}" destId="{084CE6C8-5A25-4297-BFB7-06E6EF15AE3D}" srcOrd="1" destOrd="0" presId="urn:microsoft.com/office/officeart/2005/8/layout/hierarchy3"/>
    <dgm:cxn modelId="{32487ACD-54ED-42D1-8AFD-C816AB7B5E29}" type="presOf" srcId="{C92DDB65-90AE-4E03-83AA-59586A985A81}" destId="{6B3ABC46-64F4-4F6B-A06E-A2E638811016}" srcOrd="0" destOrd="0" presId="urn:microsoft.com/office/officeart/2005/8/layout/hierarchy3"/>
    <dgm:cxn modelId="{B6C9B6D9-FD04-43FC-A526-40B3AF8BF4B1}" type="presOf" srcId="{C92DDB65-90AE-4E03-83AA-59586A985A81}" destId="{541106FD-7A77-4D59-A026-1BD1046AEAD1}" srcOrd="1" destOrd="0" presId="urn:microsoft.com/office/officeart/2005/8/layout/hierarchy3"/>
    <dgm:cxn modelId="{F7FD8A98-D122-456E-9ECF-C62F55464930}" type="presParOf" srcId="{B4BAD124-1298-4CBD-BE6D-8FF7EF044DD8}" destId="{4B04AB15-AEAF-4F33-858D-675945970251}" srcOrd="0" destOrd="0" presId="urn:microsoft.com/office/officeart/2005/8/layout/hierarchy3"/>
    <dgm:cxn modelId="{BE305FA3-36A9-4A61-92F5-86E784539F48}" type="presParOf" srcId="{4B04AB15-AEAF-4F33-858D-675945970251}" destId="{E1206A59-8174-4B89-8107-A72AF6D12518}" srcOrd="0" destOrd="0" presId="urn:microsoft.com/office/officeart/2005/8/layout/hierarchy3"/>
    <dgm:cxn modelId="{E86C83D2-2C85-4106-8D69-3FE55EDDF13C}" type="presParOf" srcId="{E1206A59-8174-4B89-8107-A72AF6D12518}" destId="{48FF8418-37D7-46B2-9691-4092F0EBB0FD}" srcOrd="0" destOrd="0" presId="urn:microsoft.com/office/officeart/2005/8/layout/hierarchy3"/>
    <dgm:cxn modelId="{5EC93519-4E35-4BAA-BE09-B9DADF4FEB65}" type="presParOf" srcId="{E1206A59-8174-4B89-8107-A72AF6D12518}" destId="{084CE6C8-5A25-4297-BFB7-06E6EF15AE3D}" srcOrd="1" destOrd="0" presId="urn:microsoft.com/office/officeart/2005/8/layout/hierarchy3"/>
    <dgm:cxn modelId="{6D966C78-6018-4181-8F26-EA780BC4352C}" type="presParOf" srcId="{4B04AB15-AEAF-4F33-858D-675945970251}" destId="{968AAF2D-278D-4E1F-822C-13F72AA9351A}" srcOrd="1" destOrd="0" presId="urn:microsoft.com/office/officeart/2005/8/layout/hierarchy3"/>
    <dgm:cxn modelId="{5BB928A3-5888-44FC-84FE-3FBEA6ABFC42}" type="presParOf" srcId="{B4BAD124-1298-4CBD-BE6D-8FF7EF044DD8}" destId="{093265FE-54A6-4F2F-BF62-9EDED5293BE3}" srcOrd="1" destOrd="0" presId="urn:microsoft.com/office/officeart/2005/8/layout/hierarchy3"/>
    <dgm:cxn modelId="{CA2349A6-7237-4C74-A12C-48B8E96A9DC2}" type="presParOf" srcId="{093265FE-54A6-4F2F-BF62-9EDED5293BE3}" destId="{06295FC2-6DDE-4721-8DB4-18BA382B73DB}" srcOrd="0" destOrd="0" presId="urn:microsoft.com/office/officeart/2005/8/layout/hierarchy3"/>
    <dgm:cxn modelId="{ACAA07CC-0724-4FAD-ABD2-17A3C73F8E63}" type="presParOf" srcId="{06295FC2-6DDE-4721-8DB4-18BA382B73DB}" destId="{6B3ABC46-64F4-4F6B-A06E-A2E638811016}" srcOrd="0" destOrd="0" presId="urn:microsoft.com/office/officeart/2005/8/layout/hierarchy3"/>
    <dgm:cxn modelId="{ABEBF633-FE23-42C1-82D2-383F26F69057}" type="presParOf" srcId="{06295FC2-6DDE-4721-8DB4-18BA382B73DB}" destId="{541106FD-7A77-4D59-A026-1BD1046AEAD1}" srcOrd="1" destOrd="0" presId="urn:microsoft.com/office/officeart/2005/8/layout/hierarchy3"/>
    <dgm:cxn modelId="{A9BF2CBD-EED8-4396-8DBA-23B6316E398C}" type="presParOf" srcId="{093265FE-54A6-4F2F-BF62-9EDED5293BE3}" destId="{C504F4CE-92D7-4403-B1DD-05B27D0FBF63}"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C9D9FD0-4538-451C-8441-E570A1A2B1F7}"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0A6349E5-2CD4-4764-90BB-885D71588C6E}" type="pres">
      <dgm:prSet presAssocID="{CC9D9FD0-4538-451C-8441-E570A1A2B1F7}" presName="linear" presStyleCnt="0">
        <dgm:presLayoutVars>
          <dgm:animLvl val="lvl"/>
          <dgm:resizeHandles val="exact"/>
        </dgm:presLayoutVars>
      </dgm:prSet>
      <dgm:spPr/>
    </dgm:pt>
  </dgm:ptLst>
  <dgm:cxnLst>
    <dgm:cxn modelId="{E5FDCE4C-E25C-4F21-9717-09436CFBA0DC}" type="presOf" srcId="{CC9D9FD0-4538-451C-8441-E570A1A2B1F7}" destId="{0A6349E5-2CD4-4764-90BB-885D71588C6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3F7E5E-54D7-4CB8-A06B-77E27D4C8A7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9DB392D-87FF-460E-A29F-8CBEFB4F97C8}">
      <dgm:prSet/>
      <dgm:spPr/>
      <dgm:t>
        <a:bodyPr/>
        <a:lstStyle/>
        <a:p>
          <a:pPr rtl="0"/>
          <a:r>
            <a:rPr lang="en-US"/>
            <a:t>Combined reading of the new s.53A of TOPA, s. 17(1A) and proviso to s. 49 under the Registration Act clearly mandate that </a:t>
          </a:r>
        </a:p>
      </dgm:t>
    </dgm:pt>
    <dgm:pt modelId="{1D8AAC2A-09A3-44EF-A668-FB3540F1DC20}" type="parTrans" cxnId="{365C5B12-9AFE-4E8F-B751-E3980FFD79FE}">
      <dgm:prSet/>
      <dgm:spPr/>
      <dgm:t>
        <a:bodyPr/>
        <a:lstStyle/>
        <a:p>
          <a:endParaRPr lang="en-US"/>
        </a:p>
      </dgm:t>
    </dgm:pt>
    <dgm:pt modelId="{F8CCA8FA-FFAE-4E3E-9D8D-CCF3B0736500}" type="sibTrans" cxnId="{365C5B12-9AFE-4E8F-B751-E3980FFD79FE}">
      <dgm:prSet/>
      <dgm:spPr/>
      <dgm:t>
        <a:bodyPr/>
        <a:lstStyle/>
        <a:p>
          <a:endParaRPr lang="en-US"/>
        </a:p>
      </dgm:t>
    </dgm:pt>
    <dgm:pt modelId="{68456D90-5AA4-4B63-A4E9-C118657FDC47}">
      <dgm:prSet/>
      <dgm:spPr/>
      <dgm:t>
        <a:bodyPr/>
        <a:lstStyle/>
        <a:p>
          <a:pPr rtl="0"/>
          <a:r>
            <a:rPr lang="en-US" dirty="0"/>
            <a:t>any transaction involving allowing of the </a:t>
          </a:r>
          <a:r>
            <a:rPr lang="en-US" b="1" u="sng" dirty="0"/>
            <a:t>possession</a:t>
          </a:r>
          <a:r>
            <a:rPr lang="en-US" dirty="0"/>
            <a:t> of the immovable property </a:t>
          </a:r>
        </a:p>
      </dgm:t>
    </dgm:pt>
    <dgm:pt modelId="{0E589931-4D03-4409-A09A-65E11C66891A}" type="parTrans" cxnId="{02B4D3C4-5863-4EBF-B674-19CF274FF06A}">
      <dgm:prSet/>
      <dgm:spPr/>
      <dgm:t>
        <a:bodyPr/>
        <a:lstStyle/>
        <a:p>
          <a:endParaRPr lang="en-US"/>
        </a:p>
      </dgm:t>
    </dgm:pt>
    <dgm:pt modelId="{817F1B12-D7E3-490A-9F70-537DE955133C}" type="sibTrans" cxnId="{02B4D3C4-5863-4EBF-B674-19CF274FF06A}">
      <dgm:prSet/>
      <dgm:spPr/>
      <dgm:t>
        <a:bodyPr/>
        <a:lstStyle/>
        <a:p>
          <a:endParaRPr lang="en-US"/>
        </a:p>
      </dgm:t>
    </dgm:pt>
    <dgm:pt modelId="{453F4362-602D-449F-A08A-805F01D5976A}">
      <dgm:prSet/>
      <dgm:spPr/>
      <dgm:t>
        <a:bodyPr/>
        <a:lstStyle/>
        <a:p>
          <a:pPr rtl="0"/>
          <a:r>
            <a:rPr lang="en-US"/>
            <a:t>to be taken or retained in part performance of a contract of the nature referred to in s.53A </a:t>
          </a:r>
        </a:p>
      </dgm:t>
    </dgm:pt>
    <dgm:pt modelId="{86CA9AAF-11E8-471D-BBB2-6C0434EA5EC2}" type="parTrans" cxnId="{92614978-CA11-48DD-8D61-35F8C790E98C}">
      <dgm:prSet/>
      <dgm:spPr/>
      <dgm:t>
        <a:bodyPr/>
        <a:lstStyle/>
        <a:p>
          <a:endParaRPr lang="en-US"/>
        </a:p>
      </dgm:t>
    </dgm:pt>
    <dgm:pt modelId="{B0049139-F307-4A86-B197-F9F46FE12E96}" type="sibTrans" cxnId="{92614978-CA11-48DD-8D61-35F8C790E98C}">
      <dgm:prSet/>
      <dgm:spPr/>
      <dgm:t>
        <a:bodyPr/>
        <a:lstStyle/>
        <a:p>
          <a:endParaRPr lang="en-US"/>
        </a:p>
      </dgm:t>
    </dgm:pt>
    <dgm:pt modelId="{B6D21FEF-C0DF-45FD-96F3-025B6C9E4767}">
      <dgm:prSet/>
      <dgm:spPr/>
      <dgm:t>
        <a:bodyPr/>
        <a:lstStyle/>
        <a:p>
          <a:pPr rtl="0"/>
          <a:r>
            <a:rPr lang="en-US"/>
            <a:t>shall not result in transfer if the agreement is not registered. </a:t>
          </a:r>
        </a:p>
      </dgm:t>
    </dgm:pt>
    <dgm:pt modelId="{471D0A4A-28FF-40B9-999C-238C3BCAEDA1}" type="parTrans" cxnId="{744E93E0-2FEB-41E0-940B-4356D87545A0}">
      <dgm:prSet/>
      <dgm:spPr/>
      <dgm:t>
        <a:bodyPr/>
        <a:lstStyle/>
        <a:p>
          <a:endParaRPr lang="en-US"/>
        </a:p>
      </dgm:t>
    </dgm:pt>
    <dgm:pt modelId="{8846A20A-4765-40D4-A93F-E66F116BE8FC}" type="sibTrans" cxnId="{744E93E0-2FEB-41E0-940B-4356D87545A0}">
      <dgm:prSet/>
      <dgm:spPr/>
      <dgm:t>
        <a:bodyPr/>
        <a:lstStyle/>
        <a:p>
          <a:endParaRPr lang="en-US"/>
        </a:p>
      </dgm:t>
    </dgm:pt>
    <dgm:pt modelId="{D3B7769F-AB87-4C45-BCA2-2F472977F56B}" type="pres">
      <dgm:prSet presAssocID="{D73F7E5E-54D7-4CB8-A06B-77E27D4C8A76}" presName="linear" presStyleCnt="0">
        <dgm:presLayoutVars>
          <dgm:animLvl val="lvl"/>
          <dgm:resizeHandles val="exact"/>
        </dgm:presLayoutVars>
      </dgm:prSet>
      <dgm:spPr/>
    </dgm:pt>
    <dgm:pt modelId="{E3634E26-5B47-40C1-9883-B05B03F9C96F}" type="pres">
      <dgm:prSet presAssocID="{99DB392D-87FF-460E-A29F-8CBEFB4F97C8}" presName="parentText" presStyleLbl="node1" presStyleIdx="0" presStyleCnt="4">
        <dgm:presLayoutVars>
          <dgm:chMax val="0"/>
          <dgm:bulletEnabled val="1"/>
        </dgm:presLayoutVars>
      </dgm:prSet>
      <dgm:spPr/>
    </dgm:pt>
    <dgm:pt modelId="{CA177881-F8EC-4895-BDFC-E758E1C4C1DB}" type="pres">
      <dgm:prSet presAssocID="{F8CCA8FA-FFAE-4E3E-9D8D-CCF3B0736500}" presName="spacer" presStyleCnt="0"/>
      <dgm:spPr/>
    </dgm:pt>
    <dgm:pt modelId="{3A1BBC46-1C11-4B8D-AE1D-A32DBF39D328}" type="pres">
      <dgm:prSet presAssocID="{68456D90-5AA4-4B63-A4E9-C118657FDC47}" presName="parentText" presStyleLbl="node1" presStyleIdx="1" presStyleCnt="4">
        <dgm:presLayoutVars>
          <dgm:chMax val="0"/>
          <dgm:bulletEnabled val="1"/>
        </dgm:presLayoutVars>
      </dgm:prSet>
      <dgm:spPr/>
    </dgm:pt>
    <dgm:pt modelId="{F7DAD9C1-7B54-4612-940E-980D950A52D7}" type="pres">
      <dgm:prSet presAssocID="{817F1B12-D7E3-490A-9F70-537DE955133C}" presName="spacer" presStyleCnt="0"/>
      <dgm:spPr/>
    </dgm:pt>
    <dgm:pt modelId="{A30E2091-91FF-4CCE-A2D0-00FD6E828AAD}" type="pres">
      <dgm:prSet presAssocID="{453F4362-602D-449F-A08A-805F01D5976A}" presName="parentText" presStyleLbl="node1" presStyleIdx="2" presStyleCnt="4">
        <dgm:presLayoutVars>
          <dgm:chMax val="0"/>
          <dgm:bulletEnabled val="1"/>
        </dgm:presLayoutVars>
      </dgm:prSet>
      <dgm:spPr/>
    </dgm:pt>
    <dgm:pt modelId="{AA6DE878-ED41-4CB2-A5CA-329777E7E06B}" type="pres">
      <dgm:prSet presAssocID="{B0049139-F307-4A86-B197-F9F46FE12E96}" presName="spacer" presStyleCnt="0"/>
      <dgm:spPr/>
    </dgm:pt>
    <dgm:pt modelId="{FA755467-2D1E-4FC2-A00C-6D3E6AC2C6D6}" type="pres">
      <dgm:prSet presAssocID="{B6D21FEF-C0DF-45FD-96F3-025B6C9E4767}" presName="parentText" presStyleLbl="node1" presStyleIdx="3" presStyleCnt="4">
        <dgm:presLayoutVars>
          <dgm:chMax val="0"/>
          <dgm:bulletEnabled val="1"/>
        </dgm:presLayoutVars>
      </dgm:prSet>
      <dgm:spPr/>
    </dgm:pt>
  </dgm:ptLst>
  <dgm:cxnLst>
    <dgm:cxn modelId="{365C5B12-9AFE-4E8F-B751-E3980FFD79FE}" srcId="{D73F7E5E-54D7-4CB8-A06B-77E27D4C8A76}" destId="{99DB392D-87FF-460E-A29F-8CBEFB4F97C8}" srcOrd="0" destOrd="0" parTransId="{1D8AAC2A-09A3-44EF-A668-FB3540F1DC20}" sibTransId="{F8CCA8FA-FFAE-4E3E-9D8D-CCF3B0736500}"/>
    <dgm:cxn modelId="{1E376571-1AA6-43F1-A08C-DEA05127A074}" type="presOf" srcId="{99DB392D-87FF-460E-A29F-8CBEFB4F97C8}" destId="{E3634E26-5B47-40C1-9883-B05B03F9C96F}" srcOrd="0" destOrd="0" presId="urn:microsoft.com/office/officeart/2005/8/layout/vList2"/>
    <dgm:cxn modelId="{92614978-CA11-48DD-8D61-35F8C790E98C}" srcId="{D73F7E5E-54D7-4CB8-A06B-77E27D4C8A76}" destId="{453F4362-602D-449F-A08A-805F01D5976A}" srcOrd="2" destOrd="0" parTransId="{86CA9AAF-11E8-471D-BBB2-6C0434EA5EC2}" sibTransId="{B0049139-F307-4A86-B197-F9F46FE12E96}"/>
    <dgm:cxn modelId="{D36EFAB0-DCDD-4297-AFC6-CE70285BD488}" type="presOf" srcId="{68456D90-5AA4-4B63-A4E9-C118657FDC47}" destId="{3A1BBC46-1C11-4B8D-AE1D-A32DBF39D328}" srcOrd="0" destOrd="0" presId="urn:microsoft.com/office/officeart/2005/8/layout/vList2"/>
    <dgm:cxn modelId="{BC0A7CBD-7C06-458D-ACAE-5695FB943805}" type="presOf" srcId="{D73F7E5E-54D7-4CB8-A06B-77E27D4C8A76}" destId="{D3B7769F-AB87-4C45-BCA2-2F472977F56B}" srcOrd="0" destOrd="0" presId="urn:microsoft.com/office/officeart/2005/8/layout/vList2"/>
    <dgm:cxn modelId="{9EC5BDC3-4C5A-4B01-8F08-E4DB8C500E35}" type="presOf" srcId="{B6D21FEF-C0DF-45FD-96F3-025B6C9E4767}" destId="{FA755467-2D1E-4FC2-A00C-6D3E6AC2C6D6}" srcOrd="0" destOrd="0" presId="urn:microsoft.com/office/officeart/2005/8/layout/vList2"/>
    <dgm:cxn modelId="{02B4D3C4-5863-4EBF-B674-19CF274FF06A}" srcId="{D73F7E5E-54D7-4CB8-A06B-77E27D4C8A76}" destId="{68456D90-5AA4-4B63-A4E9-C118657FDC47}" srcOrd="1" destOrd="0" parTransId="{0E589931-4D03-4409-A09A-65E11C66891A}" sibTransId="{817F1B12-D7E3-490A-9F70-537DE955133C}"/>
    <dgm:cxn modelId="{744E93E0-2FEB-41E0-940B-4356D87545A0}" srcId="{D73F7E5E-54D7-4CB8-A06B-77E27D4C8A76}" destId="{B6D21FEF-C0DF-45FD-96F3-025B6C9E4767}" srcOrd="3" destOrd="0" parTransId="{471D0A4A-28FF-40B9-999C-238C3BCAEDA1}" sibTransId="{8846A20A-4765-40D4-A93F-E66F116BE8FC}"/>
    <dgm:cxn modelId="{1E9F0AF9-50B1-4A0F-AECF-6D625FD687CF}" type="presOf" srcId="{453F4362-602D-449F-A08A-805F01D5976A}" destId="{A30E2091-91FF-4CCE-A2D0-00FD6E828AAD}" srcOrd="0" destOrd="0" presId="urn:microsoft.com/office/officeart/2005/8/layout/vList2"/>
    <dgm:cxn modelId="{33C30FFF-2022-4953-BEBB-60C6E80E7DE9}" type="presParOf" srcId="{D3B7769F-AB87-4C45-BCA2-2F472977F56B}" destId="{E3634E26-5B47-40C1-9883-B05B03F9C96F}" srcOrd="0" destOrd="0" presId="urn:microsoft.com/office/officeart/2005/8/layout/vList2"/>
    <dgm:cxn modelId="{44B488D7-B2C5-4F96-BD5D-C297AE6ADD56}" type="presParOf" srcId="{D3B7769F-AB87-4C45-BCA2-2F472977F56B}" destId="{CA177881-F8EC-4895-BDFC-E758E1C4C1DB}" srcOrd="1" destOrd="0" presId="urn:microsoft.com/office/officeart/2005/8/layout/vList2"/>
    <dgm:cxn modelId="{6CD60F44-A3D3-4687-A6AE-762A2197FA77}" type="presParOf" srcId="{D3B7769F-AB87-4C45-BCA2-2F472977F56B}" destId="{3A1BBC46-1C11-4B8D-AE1D-A32DBF39D328}" srcOrd="2" destOrd="0" presId="urn:microsoft.com/office/officeart/2005/8/layout/vList2"/>
    <dgm:cxn modelId="{E12A35E3-3D63-411B-80F3-BE91FC157DA8}" type="presParOf" srcId="{D3B7769F-AB87-4C45-BCA2-2F472977F56B}" destId="{F7DAD9C1-7B54-4612-940E-980D950A52D7}" srcOrd="3" destOrd="0" presId="urn:microsoft.com/office/officeart/2005/8/layout/vList2"/>
    <dgm:cxn modelId="{BEA4D583-EB01-4BCC-9DA5-2DE0422910AF}" type="presParOf" srcId="{D3B7769F-AB87-4C45-BCA2-2F472977F56B}" destId="{A30E2091-91FF-4CCE-A2D0-00FD6E828AAD}" srcOrd="4" destOrd="0" presId="urn:microsoft.com/office/officeart/2005/8/layout/vList2"/>
    <dgm:cxn modelId="{B097D02E-F2AA-4F76-9377-A1067665B45C}" type="presParOf" srcId="{D3B7769F-AB87-4C45-BCA2-2F472977F56B}" destId="{AA6DE878-ED41-4CB2-A5CA-329777E7E06B}" srcOrd="5" destOrd="0" presId="urn:microsoft.com/office/officeart/2005/8/layout/vList2"/>
    <dgm:cxn modelId="{788968DF-098B-472A-B10C-2AF2CDEF926F}" type="presParOf" srcId="{D3B7769F-AB87-4C45-BCA2-2F472977F56B}" destId="{FA755467-2D1E-4FC2-A00C-6D3E6AC2C6D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5B0ABEA-D8FF-4E92-9459-8604F100951A}" type="doc">
      <dgm:prSet loTypeId="urn:microsoft.com/office/officeart/2005/8/layout/vList2" loCatId="list" qsTypeId="urn:microsoft.com/office/officeart/2005/8/quickstyle/simple1" qsCatId="simple" csTypeId="urn:microsoft.com/office/officeart/2005/8/colors/colorful1#35" csCatId="colorful" phldr="1"/>
      <dgm:spPr/>
      <dgm:t>
        <a:bodyPr/>
        <a:lstStyle/>
        <a:p>
          <a:endParaRPr lang="en-US"/>
        </a:p>
      </dgm:t>
    </dgm:pt>
    <dgm:pt modelId="{DACC9E9E-E69A-4B17-BE4C-8B2F922C4DB1}">
      <dgm:prSet phldrT="[Text]"/>
      <dgm:spPr/>
      <dgm:t>
        <a:bodyPr/>
        <a:lstStyle/>
        <a:p>
          <a:pPr algn="just"/>
          <a:r>
            <a:rPr lang="en-US" dirty="0">
              <a:solidFill>
                <a:schemeClr val="tx1"/>
              </a:solidFill>
            </a:rPr>
            <a:t>Agreement for transfer not provide possession cannot be treated as transfer.  </a:t>
          </a:r>
        </a:p>
      </dgm:t>
    </dgm:pt>
    <dgm:pt modelId="{D3092299-737F-43F4-9FFE-F30986692F82}" type="parTrans" cxnId="{F60E1249-2DC7-4EB8-8B5F-A03797626065}">
      <dgm:prSet/>
      <dgm:spPr/>
      <dgm:t>
        <a:bodyPr/>
        <a:lstStyle/>
        <a:p>
          <a:endParaRPr lang="en-US"/>
        </a:p>
      </dgm:t>
    </dgm:pt>
    <dgm:pt modelId="{A126858B-D72F-42BC-AC55-A91E5419F90A}" type="sibTrans" cxnId="{F60E1249-2DC7-4EB8-8B5F-A03797626065}">
      <dgm:prSet/>
      <dgm:spPr/>
      <dgm:t>
        <a:bodyPr/>
        <a:lstStyle/>
        <a:p>
          <a:endParaRPr lang="en-US"/>
        </a:p>
      </dgm:t>
    </dgm:pt>
    <dgm:pt modelId="{3FCE3667-D21E-40DD-8573-02920065A08C}">
      <dgm:prSet phldrT="[Text]"/>
      <dgm:spPr/>
      <dgm:t>
        <a:bodyPr/>
        <a:lstStyle/>
        <a:p>
          <a:pPr algn="l"/>
          <a:endParaRPr lang="en-US" dirty="0"/>
        </a:p>
      </dgm:t>
    </dgm:pt>
    <dgm:pt modelId="{D481C21A-1716-4EC6-9575-19735745210B}" type="parTrans" cxnId="{AF3F3319-650D-44C5-98D2-C438BE9B1F76}">
      <dgm:prSet/>
      <dgm:spPr/>
      <dgm:t>
        <a:bodyPr/>
        <a:lstStyle/>
        <a:p>
          <a:endParaRPr lang="en-US"/>
        </a:p>
      </dgm:t>
    </dgm:pt>
    <dgm:pt modelId="{C514E500-1CCD-450E-88E5-423E34239874}" type="sibTrans" cxnId="{AF3F3319-650D-44C5-98D2-C438BE9B1F76}">
      <dgm:prSet/>
      <dgm:spPr/>
      <dgm:t>
        <a:bodyPr/>
        <a:lstStyle/>
        <a:p>
          <a:endParaRPr lang="en-US"/>
        </a:p>
      </dgm:t>
    </dgm:pt>
    <dgm:pt modelId="{789E6BA6-93B4-4777-ABDD-A35EB9859EA6}">
      <dgm:prSet phldrT="[Text]"/>
      <dgm:spPr/>
      <dgm:t>
        <a:bodyPr/>
        <a:lstStyle/>
        <a:p>
          <a:pPr algn="just"/>
          <a:r>
            <a:rPr lang="en-US" dirty="0">
              <a:solidFill>
                <a:schemeClr val="tx1"/>
              </a:solidFill>
            </a:rPr>
            <a:t>If authority to take permission from various authority is transfer, indicates passing complete control.  (</a:t>
          </a:r>
          <a:r>
            <a:rPr lang="en-US" dirty="0" err="1">
              <a:solidFill>
                <a:schemeClr val="tx1"/>
              </a:solidFill>
            </a:rPr>
            <a:t>Chatrubhuj</a:t>
          </a:r>
          <a:r>
            <a:rPr lang="en-US" dirty="0">
              <a:solidFill>
                <a:schemeClr val="tx1"/>
              </a:solidFill>
            </a:rPr>
            <a:t> </a:t>
          </a:r>
          <a:r>
            <a:rPr lang="en-US" dirty="0" err="1">
              <a:solidFill>
                <a:schemeClr val="tx1"/>
              </a:solidFill>
            </a:rPr>
            <a:t>Dwarkadas</a:t>
          </a:r>
          <a:r>
            <a:rPr lang="en-US" dirty="0">
              <a:solidFill>
                <a:schemeClr val="tx1"/>
              </a:solidFill>
            </a:rPr>
            <a:t> </a:t>
          </a:r>
          <a:r>
            <a:rPr lang="en-US" dirty="0" err="1">
              <a:solidFill>
                <a:schemeClr val="tx1"/>
              </a:solidFill>
            </a:rPr>
            <a:t>Kapadia</a:t>
          </a:r>
          <a:r>
            <a:rPr lang="en-US" dirty="0">
              <a:solidFill>
                <a:schemeClr val="tx1"/>
              </a:solidFill>
            </a:rPr>
            <a:t>)</a:t>
          </a:r>
        </a:p>
      </dgm:t>
    </dgm:pt>
    <dgm:pt modelId="{78D952B7-5EB6-43EE-BDAD-39734CC2EFB4}" type="parTrans" cxnId="{F021828B-5CCB-4008-A669-506131E57617}">
      <dgm:prSet/>
      <dgm:spPr/>
      <dgm:t>
        <a:bodyPr/>
        <a:lstStyle/>
        <a:p>
          <a:endParaRPr lang="en-US"/>
        </a:p>
      </dgm:t>
    </dgm:pt>
    <dgm:pt modelId="{B349E8FC-2ABE-4F70-A17A-419E3CA30841}" type="sibTrans" cxnId="{F021828B-5CCB-4008-A669-506131E57617}">
      <dgm:prSet/>
      <dgm:spPr/>
      <dgm:t>
        <a:bodyPr/>
        <a:lstStyle/>
        <a:p>
          <a:endParaRPr lang="en-US"/>
        </a:p>
      </dgm:t>
    </dgm:pt>
    <dgm:pt modelId="{952FF297-2BDE-4617-B6C0-06C3D8E94DDB}">
      <dgm:prSet phldrT="[Text]"/>
      <dgm:spPr/>
      <dgm:t>
        <a:bodyPr/>
        <a:lstStyle/>
        <a:p>
          <a:pPr algn="just"/>
          <a:r>
            <a:rPr lang="en-US" b="0" i="0" dirty="0">
              <a:solidFill>
                <a:schemeClr val="tx1"/>
              </a:solidFill>
            </a:rPr>
            <a:t>Entered in a MOA with Builder </a:t>
          </a:r>
          <a:r>
            <a:rPr lang="en-US" dirty="0">
              <a:solidFill>
                <a:schemeClr val="tx1"/>
              </a:solidFill>
            </a:rPr>
            <a:t>to</a:t>
          </a:r>
          <a:r>
            <a:rPr lang="en-US" b="0" i="0" dirty="0">
              <a:solidFill>
                <a:schemeClr val="tx1"/>
              </a:solidFill>
            </a:rPr>
            <a:t> get take all formality complete builder is acting as an agent. (</a:t>
          </a:r>
          <a:r>
            <a:rPr lang="en-US" b="0" i="0" dirty="0" err="1">
              <a:solidFill>
                <a:schemeClr val="tx1"/>
              </a:solidFill>
            </a:rPr>
            <a:t>Jasbir</a:t>
          </a:r>
          <a:r>
            <a:rPr lang="en-US" b="0" i="0" dirty="0">
              <a:solidFill>
                <a:schemeClr val="tx1"/>
              </a:solidFill>
            </a:rPr>
            <a:t> </a:t>
          </a:r>
          <a:r>
            <a:rPr lang="en-US" b="0" i="0" dirty="0" err="1">
              <a:solidFill>
                <a:schemeClr val="tx1"/>
              </a:solidFill>
            </a:rPr>
            <a:t>singh</a:t>
          </a:r>
          <a:r>
            <a:rPr lang="en-US" b="0" i="0" dirty="0">
              <a:solidFill>
                <a:schemeClr val="tx1"/>
              </a:solidFill>
            </a:rPr>
            <a:t> </a:t>
          </a:r>
          <a:r>
            <a:rPr lang="en-US" b="0" i="0" dirty="0" err="1">
              <a:solidFill>
                <a:schemeClr val="tx1"/>
              </a:solidFill>
            </a:rPr>
            <a:t>sarkaria</a:t>
          </a:r>
          <a:r>
            <a:rPr lang="en-US" b="0" i="0" dirty="0">
              <a:solidFill>
                <a:schemeClr val="tx1"/>
              </a:solidFill>
            </a:rPr>
            <a:t>)  </a:t>
          </a:r>
          <a:endParaRPr lang="en-US" dirty="0">
            <a:solidFill>
              <a:schemeClr val="tx1"/>
            </a:solidFill>
          </a:endParaRPr>
        </a:p>
      </dgm:t>
    </dgm:pt>
    <dgm:pt modelId="{AA1B7E71-4BA3-4EB3-912C-60DB3D742EF2}" type="parTrans" cxnId="{939D1B5D-372F-4A17-BA76-0244759EFE4D}">
      <dgm:prSet/>
      <dgm:spPr/>
      <dgm:t>
        <a:bodyPr/>
        <a:lstStyle/>
        <a:p>
          <a:endParaRPr lang="en-US"/>
        </a:p>
      </dgm:t>
    </dgm:pt>
    <dgm:pt modelId="{ED3E3D69-9CA5-4E93-8C00-B9509FF09307}" type="sibTrans" cxnId="{939D1B5D-372F-4A17-BA76-0244759EFE4D}">
      <dgm:prSet/>
      <dgm:spPr/>
      <dgm:t>
        <a:bodyPr/>
        <a:lstStyle/>
        <a:p>
          <a:endParaRPr lang="en-US"/>
        </a:p>
      </dgm:t>
    </dgm:pt>
    <dgm:pt modelId="{644B9E6C-CF6A-40AB-9FF4-954AA8D22CB4}">
      <dgm:prSet phldrT="[Text]"/>
      <dgm:spPr/>
      <dgm:t>
        <a:bodyPr/>
        <a:lstStyle/>
        <a:p>
          <a:pPr algn="just"/>
          <a:r>
            <a:rPr lang="en-US" b="0" i="0" dirty="0">
              <a:solidFill>
                <a:schemeClr val="tx1"/>
              </a:solidFill>
            </a:rPr>
            <a:t>Grant of a </a:t>
          </a:r>
          <a:r>
            <a:rPr lang="en-US" dirty="0">
              <a:solidFill>
                <a:schemeClr val="tx1"/>
              </a:solidFill>
            </a:rPr>
            <a:t>permissible</a:t>
          </a:r>
          <a:r>
            <a:rPr lang="en-US" b="0" i="0" dirty="0">
              <a:solidFill>
                <a:schemeClr val="tx1"/>
              </a:solidFill>
            </a:rPr>
            <a:t> right to build and rights vest with the assessee, not transfer. (</a:t>
          </a:r>
          <a:r>
            <a:rPr lang="en-US" b="0" i="0" dirty="0" err="1">
              <a:solidFill>
                <a:schemeClr val="tx1"/>
              </a:solidFill>
            </a:rPr>
            <a:t>Atam</a:t>
          </a:r>
          <a:r>
            <a:rPr lang="en-US" b="0" i="0" dirty="0">
              <a:solidFill>
                <a:schemeClr val="tx1"/>
              </a:solidFill>
            </a:rPr>
            <a:t> </a:t>
          </a:r>
          <a:r>
            <a:rPr lang="en-US" b="0" i="0" dirty="0" err="1">
              <a:solidFill>
                <a:schemeClr val="tx1"/>
              </a:solidFill>
            </a:rPr>
            <a:t>Prakash</a:t>
          </a:r>
          <a:r>
            <a:rPr lang="en-US" b="0" i="0" dirty="0">
              <a:solidFill>
                <a:schemeClr val="tx1"/>
              </a:solidFill>
            </a:rPr>
            <a:t> &amp; Sons)  </a:t>
          </a:r>
          <a:endParaRPr lang="en-US" dirty="0">
            <a:solidFill>
              <a:schemeClr val="tx1"/>
            </a:solidFill>
          </a:endParaRPr>
        </a:p>
      </dgm:t>
    </dgm:pt>
    <dgm:pt modelId="{144C3CF1-35FA-47BF-9548-C58F0964E5A8}" type="parTrans" cxnId="{9F54A6EC-86AF-42E6-85BF-B2ECE731914F}">
      <dgm:prSet/>
      <dgm:spPr/>
      <dgm:t>
        <a:bodyPr/>
        <a:lstStyle/>
        <a:p>
          <a:endParaRPr lang="en-US"/>
        </a:p>
      </dgm:t>
    </dgm:pt>
    <dgm:pt modelId="{D41EAA95-214A-4684-A138-25F57F351BA5}" type="sibTrans" cxnId="{9F54A6EC-86AF-42E6-85BF-B2ECE731914F}">
      <dgm:prSet/>
      <dgm:spPr/>
      <dgm:t>
        <a:bodyPr/>
        <a:lstStyle/>
        <a:p>
          <a:endParaRPr lang="en-US"/>
        </a:p>
      </dgm:t>
    </dgm:pt>
    <dgm:pt modelId="{684AB20C-C5A1-4BD3-9B7B-3A623E43C644}" type="pres">
      <dgm:prSet presAssocID="{75B0ABEA-D8FF-4E92-9459-8604F100951A}" presName="linear" presStyleCnt="0">
        <dgm:presLayoutVars>
          <dgm:animLvl val="lvl"/>
          <dgm:resizeHandles val="exact"/>
        </dgm:presLayoutVars>
      </dgm:prSet>
      <dgm:spPr/>
    </dgm:pt>
    <dgm:pt modelId="{DD4512F5-6668-45F1-92D7-C429020FE663}" type="pres">
      <dgm:prSet presAssocID="{DACC9E9E-E69A-4B17-BE4C-8B2F922C4DB1}" presName="parentText" presStyleLbl="node1" presStyleIdx="0" presStyleCnt="4">
        <dgm:presLayoutVars>
          <dgm:chMax val="0"/>
          <dgm:bulletEnabled val="1"/>
        </dgm:presLayoutVars>
      </dgm:prSet>
      <dgm:spPr/>
    </dgm:pt>
    <dgm:pt modelId="{158E181D-CC19-4B32-A734-A86DFB001756}" type="pres">
      <dgm:prSet presAssocID="{DACC9E9E-E69A-4B17-BE4C-8B2F922C4DB1}" presName="childText" presStyleLbl="revTx" presStyleIdx="0" presStyleCnt="1">
        <dgm:presLayoutVars>
          <dgm:bulletEnabled val="1"/>
        </dgm:presLayoutVars>
      </dgm:prSet>
      <dgm:spPr/>
    </dgm:pt>
    <dgm:pt modelId="{2C099D1D-0F47-44D9-BAE0-9AC08F2A6199}" type="pres">
      <dgm:prSet presAssocID="{789E6BA6-93B4-4777-ABDD-A35EB9859EA6}" presName="parentText" presStyleLbl="node1" presStyleIdx="1" presStyleCnt="4">
        <dgm:presLayoutVars>
          <dgm:chMax val="0"/>
          <dgm:bulletEnabled val="1"/>
        </dgm:presLayoutVars>
      </dgm:prSet>
      <dgm:spPr/>
    </dgm:pt>
    <dgm:pt modelId="{DB3918B8-F731-4BE8-8B24-825D549E8134}" type="pres">
      <dgm:prSet presAssocID="{B349E8FC-2ABE-4F70-A17A-419E3CA30841}" presName="spacer" presStyleCnt="0"/>
      <dgm:spPr/>
    </dgm:pt>
    <dgm:pt modelId="{232727FC-8028-41FA-B4F0-BA49E61DE8AD}" type="pres">
      <dgm:prSet presAssocID="{952FF297-2BDE-4617-B6C0-06C3D8E94DDB}" presName="parentText" presStyleLbl="node1" presStyleIdx="2" presStyleCnt="4">
        <dgm:presLayoutVars>
          <dgm:chMax val="0"/>
          <dgm:bulletEnabled val="1"/>
        </dgm:presLayoutVars>
      </dgm:prSet>
      <dgm:spPr/>
    </dgm:pt>
    <dgm:pt modelId="{C534A3F5-32AC-4EA1-9875-CFE8DC64D6F5}" type="pres">
      <dgm:prSet presAssocID="{ED3E3D69-9CA5-4E93-8C00-B9509FF09307}" presName="spacer" presStyleCnt="0"/>
      <dgm:spPr/>
    </dgm:pt>
    <dgm:pt modelId="{3A4CDC72-5B9D-414B-BA0A-5E02B171C967}" type="pres">
      <dgm:prSet presAssocID="{644B9E6C-CF6A-40AB-9FF4-954AA8D22CB4}" presName="parentText" presStyleLbl="node1" presStyleIdx="3" presStyleCnt="4">
        <dgm:presLayoutVars>
          <dgm:chMax val="0"/>
          <dgm:bulletEnabled val="1"/>
        </dgm:presLayoutVars>
      </dgm:prSet>
      <dgm:spPr/>
    </dgm:pt>
  </dgm:ptLst>
  <dgm:cxnLst>
    <dgm:cxn modelId="{7BB14307-5DB1-441D-AE83-9D878B874900}" type="presOf" srcId="{DACC9E9E-E69A-4B17-BE4C-8B2F922C4DB1}" destId="{DD4512F5-6668-45F1-92D7-C429020FE663}" srcOrd="0" destOrd="0" presId="urn:microsoft.com/office/officeart/2005/8/layout/vList2"/>
    <dgm:cxn modelId="{AF3F3319-650D-44C5-98D2-C438BE9B1F76}" srcId="{DACC9E9E-E69A-4B17-BE4C-8B2F922C4DB1}" destId="{3FCE3667-D21E-40DD-8573-02920065A08C}" srcOrd="0" destOrd="0" parTransId="{D481C21A-1716-4EC6-9575-19735745210B}" sibTransId="{C514E500-1CCD-450E-88E5-423E34239874}"/>
    <dgm:cxn modelId="{A3A7DA1A-CBD3-4EED-B3E9-7A2C50D526ED}" type="presOf" srcId="{3FCE3667-D21E-40DD-8573-02920065A08C}" destId="{158E181D-CC19-4B32-A734-A86DFB001756}" srcOrd="0" destOrd="0" presId="urn:microsoft.com/office/officeart/2005/8/layout/vList2"/>
    <dgm:cxn modelId="{8464A435-557B-4046-A2D3-45EA8CD79D02}" type="presOf" srcId="{789E6BA6-93B4-4777-ABDD-A35EB9859EA6}" destId="{2C099D1D-0F47-44D9-BAE0-9AC08F2A6199}" srcOrd="0" destOrd="0" presId="urn:microsoft.com/office/officeart/2005/8/layout/vList2"/>
    <dgm:cxn modelId="{939D1B5D-372F-4A17-BA76-0244759EFE4D}" srcId="{75B0ABEA-D8FF-4E92-9459-8604F100951A}" destId="{952FF297-2BDE-4617-B6C0-06C3D8E94DDB}" srcOrd="2" destOrd="0" parTransId="{AA1B7E71-4BA3-4EB3-912C-60DB3D742EF2}" sibTransId="{ED3E3D69-9CA5-4E93-8C00-B9509FF09307}"/>
    <dgm:cxn modelId="{F60E1249-2DC7-4EB8-8B5F-A03797626065}" srcId="{75B0ABEA-D8FF-4E92-9459-8604F100951A}" destId="{DACC9E9E-E69A-4B17-BE4C-8B2F922C4DB1}" srcOrd="0" destOrd="0" parTransId="{D3092299-737F-43F4-9FFE-F30986692F82}" sibTransId="{A126858B-D72F-42BC-AC55-A91E5419F90A}"/>
    <dgm:cxn modelId="{E9C7575A-640E-4F3D-B45D-6BCEDDCFEEB0}" type="presOf" srcId="{644B9E6C-CF6A-40AB-9FF4-954AA8D22CB4}" destId="{3A4CDC72-5B9D-414B-BA0A-5E02B171C967}" srcOrd="0" destOrd="0" presId="urn:microsoft.com/office/officeart/2005/8/layout/vList2"/>
    <dgm:cxn modelId="{F021828B-5CCB-4008-A669-506131E57617}" srcId="{75B0ABEA-D8FF-4E92-9459-8604F100951A}" destId="{789E6BA6-93B4-4777-ABDD-A35EB9859EA6}" srcOrd="1" destOrd="0" parTransId="{78D952B7-5EB6-43EE-BDAD-39734CC2EFB4}" sibTransId="{B349E8FC-2ABE-4F70-A17A-419E3CA30841}"/>
    <dgm:cxn modelId="{BE18BDAA-2FD1-4AB5-897B-7E94737E9B29}" type="presOf" srcId="{75B0ABEA-D8FF-4E92-9459-8604F100951A}" destId="{684AB20C-C5A1-4BD3-9B7B-3A623E43C644}" srcOrd="0" destOrd="0" presId="urn:microsoft.com/office/officeart/2005/8/layout/vList2"/>
    <dgm:cxn modelId="{1960B4D2-2566-402F-8817-78FDB52EED11}" type="presOf" srcId="{952FF297-2BDE-4617-B6C0-06C3D8E94DDB}" destId="{232727FC-8028-41FA-B4F0-BA49E61DE8AD}" srcOrd="0" destOrd="0" presId="urn:microsoft.com/office/officeart/2005/8/layout/vList2"/>
    <dgm:cxn modelId="{9F54A6EC-86AF-42E6-85BF-B2ECE731914F}" srcId="{75B0ABEA-D8FF-4E92-9459-8604F100951A}" destId="{644B9E6C-CF6A-40AB-9FF4-954AA8D22CB4}" srcOrd="3" destOrd="0" parTransId="{144C3CF1-35FA-47BF-9548-C58F0964E5A8}" sibTransId="{D41EAA95-214A-4684-A138-25F57F351BA5}"/>
    <dgm:cxn modelId="{3904D667-DA03-47AD-8800-EE4557B24D12}" type="presParOf" srcId="{684AB20C-C5A1-4BD3-9B7B-3A623E43C644}" destId="{DD4512F5-6668-45F1-92D7-C429020FE663}" srcOrd="0" destOrd="0" presId="urn:microsoft.com/office/officeart/2005/8/layout/vList2"/>
    <dgm:cxn modelId="{A2CA4336-E413-41DD-9C15-0F7472D251E5}" type="presParOf" srcId="{684AB20C-C5A1-4BD3-9B7B-3A623E43C644}" destId="{158E181D-CC19-4B32-A734-A86DFB001756}" srcOrd="1" destOrd="0" presId="urn:microsoft.com/office/officeart/2005/8/layout/vList2"/>
    <dgm:cxn modelId="{A9C8509C-6D4E-4D90-B927-EAE1ED4F3456}" type="presParOf" srcId="{684AB20C-C5A1-4BD3-9B7B-3A623E43C644}" destId="{2C099D1D-0F47-44D9-BAE0-9AC08F2A6199}" srcOrd="2" destOrd="0" presId="urn:microsoft.com/office/officeart/2005/8/layout/vList2"/>
    <dgm:cxn modelId="{BE0161B1-9291-44E7-A13B-E9CECB1347EF}" type="presParOf" srcId="{684AB20C-C5A1-4BD3-9B7B-3A623E43C644}" destId="{DB3918B8-F731-4BE8-8B24-825D549E8134}" srcOrd="3" destOrd="0" presId="urn:microsoft.com/office/officeart/2005/8/layout/vList2"/>
    <dgm:cxn modelId="{EF221D22-72F3-4FEE-B357-DD70A792A4D8}" type="presParOf" srcId="{684AB20C-C5A1-4BD3-9B7B-3A623E43C644}" destId="{232727FC-8028-41FA-B4F0-BA49E61DE8AD}" srcOrd="4" destOrd="0" presId="urn:microsoft.com/office/officeart/2005/8/layout/vList2"/>
    <dgm:cxn modelId="{2D3D181E-5221-40D3-B531-1788D405AE9A}" type="presParOf" srcId="{684AB20C-C5A1-4BD3-9B7B-3A623E43C644}" destId="{C534A3F5-32AC-4EA1-9875-CFE8DC64D6F5}" srcOrd="5" destOrd="0" presId="urn:microsoft.com/office/officeart/2005/8/layout/vList2"/>
    <dgm:cxn modelId="{93B8580F-0006-435E-98A1-30605249E4C5}" type="presParOf" srcId="{684AB20C-C5A1-4BD3-9B7B-3A623E43C644}" destId="{3A4CDC72-5B9D-414B-BA0A-5E02B171C967}" srcOrd="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4D42D16-B757-4134-A8CA-D2CAB35CDA3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927E3D5-6564-4C3E-9F77-DC6B93116C4C}">
      <dgm:prSet/>
      <dgm:spPr/>
      <dgm:t>
        <a:bodyPr/>
        <a:lstStyle/>
        <a:p>
          <a:pPr rtl="0"/>
          <a:r>
            <a:rPr lang="en-US" dirty="0"/>
            <a:t>Convert into Stock in trade</a:t>
          </a:r>
        </a:p>
      </dgm:t>
    </dgm:pt>
    <dgm:pt modelId="{C38F964B-E6AE-4DB0-99C0-04EA62A4125D}" type="parTrans" cxnId="{1E141100-986A-4E3D-B799-AB2AB6FA1AD7}">
      <dgm:prSet/>
      <dgm:spPr/>
      <dgm:t>
        <a:bodyPr/>
        <a:lstStyle/>
        <a:p>
          <a:endParaRPr lang="en-US"/>
        </a:p>
      </dgm:t>
    </dgm:pt>
    <dgm:pt modelId="{618E7576-A47F-477B-B3CD-75536FCD9EED}" type="sibTrans" cxnId="{1E141100-986A-4E3D-B799-AB2AB6FA1AD7}">
      <dgm:prSet/>
      <dgm:spPr/>
      <dgm:t>
        <a:bodyPr/>
        <a:lstStyle/>
        <a:p>
          <a:endParaRPr lang="en-US"/>
        </a:p>
      </dgm:t>
    </dgm:pt>
    <dgm:pt modelId="{918A7EF2-83D2-43FC-9E24-EAF8F31C178C}">
      <dgm:prSet/>
      <dgm:spPr/>
      <dgm:t>
        <a:bodyPr/>
        <a:lstStyle/>
        <a:p>
          <a:pPr algn="just" rtl="0"/>
          <a:r>
            <a:rPr lang="en-US" b="0" i="0" dirty="0"/>
            <a:t>Conversion of stock in trade into capital Asset :- No specific provisions, beneficial to the assessee  (ACIT v Bright Star Investment (P.) Ltd.) </a:t>
          </a:r>
          <a:endParaRPr lang="en-US" dirty="0"/>
        </a:p>
      </dgm:t>
    </dgm:pt>
    <dgm:pt modelId="{7D56EA8C-8302-426C-91D5-31A136C74535}" type="parTrans" cxnId="{D5C29573-1978-40E9-9A48-D7EFD958740B}">
      <dgm:prSet/>
      <dgm:spPr/>
      <dgm:t>
        <a:bodyPr/>
        <a:lstStyle/>
        <a:p>
          <a:endParaRPr lang="en-US"/>
        </a:p>
      </dgm:t>
    </dgm:pt>
    <dgm:pt modelId="{5ACC6FC8-7616-45EE-87AD-2E60B1665FC0}" type="sibTrans" cxnId="{D5C29573-1978-40E9-9A48-D7EFD958740B}">
      <dgm:prSet/>
      <dgm:spPr/>
      <dgm:t>
        <a:bodyPr/>
        <a:lstStyle/>
        <a:p>
          <a:endParaRPr lang="en-US"/>
        </a:p>
      </dgm:t>
    </dgm:pt>
    <dgm:pt modelId="{27ADBC9A-1980-4D38-8349-8D0B37E3CD6A}">
      <dgm:prSet custT="1"/>
      <dgm:spPr/>
      <dgm:t>
        <a:bodyPr/>
        <a:lstStyle/>
        <a:p>
          <a:pPr algn="just" rtl="0"/>
          <a:r>
            <a:rPr lang="en-US" sz="2400" dirty="0"/>
            <a:t>Affidavits, Disclosure in B/S, Disclosure in Tax Audit Report</a:t>
          </a:r>
        </a:p>
      </dgm:t>
    </dgm:pt>
    <dgm:pt modelId="{295D779E-CFA5-4876-B06E-97397577AE57}" type="parTrans" cxnId="{3E6BEFDA-A6D8-409D-94B4-330E89A325ED}">
      <dgm:prSet/>
      <dgm:spPr/>
      <dgm:t>
        <a:bodyPr/>
        <a:lstStyle/>
        <a:p>
          <a:endParaRPr lang="en-US"/>
        </a:p>
      </dgm:t>
    </dgm:pt>
    <dgm:pt modelId="{3DFAFBE5-17F7-4678-8F53-1C91E82066D1}" type="sibTrans" cxnId="{3E6BEFDA-A6D8-409D-94B4-330E89A325ED}">
      <dgm:prSet/>
      <dgm:spPr/>
      <dgm:t>
        <a:bodyPr/>
        <a:lstStyle/>
        <a:p>
          <a:endParaRPr lang="en-US"/>
        </a:p>
      </dgm:t>
    </dgm:pt>
    <dgm:pt modelId="{5ECB99BD-8F72-43D9-A422-FC65321D9EAE}">
      <dgm:prSet custT="1"/>
      <dgm:spPr/>
      <dgm:t>
        <a:bodyPr/>
        <a:lstStyle/>
        <a:p>
          <a:pPr algn="just" rtl="0"/>
          <a:r>
            <a:rPr lang="en-US" sz="2400" b="0" i="0" dirty="0"/>
            <a:t>Capital Gain shall be computed in the year when such converted asset is Sold</a:t>
          </a:r>
          <a:endParaRPr lang="en-US" sz="2400" dirty="0"/>
        </a:p>
      </dgm:t>
    </dgm:pt>
    <dgm:pt modelId="{F55AE3A1-E2A9-4999-80C1-12C3509FEE28}" type="parTrans" cxnId="{4DD23BF1-C571-493C-BEF9-4B3430B4853A}">
      <dgm:prSet/>
      <dgm:spPr/>
    </dgm:pt>
    <dgm:pt modelId="{1146E5DA-A938-4B43-9FDD-9D8A512EFB0C}" type="sibTrans" cxnId="{4DD23BF1-C571-493C-BEF9-4B3430B4853A}">
      <dgm:prSet/>
      <dgm:spPr/>
    </dgm:pt>
    <dgm:pt modelId="{09EADC25-7B7D-46AB-BDB8-A4FFAE7BD089}">
      <dgm:prSet custT="1"/>
      <dgm:spPr/>
      <dgm:t>
        <a:bodyPr/>
        <a:lstStyle/>
        <a:p>
          <a:pPr algn="just" rtl="0"/>
          <a:r>
            <a:rPr lang="en-US" sz="2400" b="0" i="0" dirty="0"/>
            <a:t>Cost indexation shall be done till the year of conversion</a:t>
          </a:r>
          <a:endParaRPr lang="en-US" sz="2400" dirty="0"/>
        </a:p>
      </dgm:t>
    </dgm:pt>
    <dgm:pt modelId="{812892BA-1B11-4637-A02B-EBCBEC29C823}" type="parTrans" cxnId="{ED01DBE4-E6FD-4712-86AE-CF20E4559C46}">
      <dgm:prSet/>
      <dgm:spPr/>
    </dgm:pt>
    <dgm:pt modelId="{FBACA7D9-CC80-4514-941F-34E13F13852C}" type="sibTrans" cxnId="{ED01DBE4-E6FD-4712-86AE-CF20E4559C46}">
      <dgm:prSet/>
      <dgm:spPr/>
    </dgm:pt>
    <dgm:pt modelId="{D06D25D5-772C-449E-8282-E8F7A9E48275}">
      <dgm:prSet custT="1"/>
      <dgm:spPr/>
      <dgm:t>
        <a:bodyPr/>
        <a:lstStyle/>
        <a:p>
          <a:pPr algn="just" rtl="0"/>
          <a:r>
            <a:rPr lang="en-US" sz="2400" b="0" i="0" dirty="0"/>
            <a:t>Business Income also to be calculated in the year of Sale</a:t>
          </a:r>
          <a:endParaRPr lang="en-US" sz="2400" dirty="0"/>
        </a:p>
      </dgm:t>
    </dgm:pt>
    <dgm:pt modelId="{32DD2691-F641-4840-B8AC-69026A196E15}" type="parTrans" cxnId="{DF704D89-0592-404B-904B-26CA9C5BFD45}">
      <dgm:prSet/>
      <dgm:spPr/>
    </dgm:pt>
    <dgm:pt modelId="{BCAACB91-85B4-448D-B3D6-21107CAF0312}" type="sibTrans" cxnId="{DF704D89-0592-404B-904B-26CA9C5BFD45}">
      <dgm:prSet/>
      <dgm:spPr/>
    </dgm:pt>
    <dgm:pt modelId="{7F16DE67-7E9D-410A-9D84-8CA2C4D61B1A}" type="pres">
      <dgm:prSet presAssocID="{64D42D16-B757-4134-A8CA-D2CAB35CDA31}" presName="linear" presStyleCnt="0">
        <dgm:presLayoutVars>
          <dgm:animLvl val="lvl"/>
          <dgm:resizeHandles val="exact"/>
        </dgm:presLayoutVars>
      </dgm:prSet>
      <dgm:spPr/>
    </dgm:pt>
    <dgm:pt modelId="{DFB7B7EC-9E88-4DA9-A3A5-594506D7D376}" type="pres">
      <dgm:prSet presAssocID="{0927E3D5-6564-4C3E-9F77-DC6B93116C4C}" presName="parentText" presStyleLbl="node1" presStyleIdx="0" presStyleCnt="2" custScaleY="14168" custLinFactNeighborY="-24710">
        <dgm:presLayoutVars>
          <dgm:chMax val="0"/>
          <dgm:bulletEnabled val="1"/>
        </dgm:presLayoutVars>
      </dgm:prSet>
      <dgm:spPr/>
    </dgm:pt>
    <dgm:pt modelId="{FB7E39B3-04EB-41C8-8565-769C60D88E50}" type="pres">
      <dgm:prSet presAssocID="{0927E3D5-6564-4C3E-9F77-DC6B93116C4C}" presName="childText" presStyleLbl="revTx" presStyleIdx="0" presStyleCnt="1">
        <dgm:presLayoutVars>
          <dgm:bulletEnabled val="1"/>
        </dgm:presLayoutVars>
      </dgm:prSet>
      <dgm:spPr/>
    </dgm:pt>
    <dgm:pt modelId="{1BC1E1EA-125B-48B6-9B4C-A389C1035F35}" type="pres">
      <dgm:prSet presAssocID="{918A7EF2-83D2-43FC-9E24-EAF8F31C178C}" presName="parentText" presStyleLbl="node1" presStyleIdx="1" presStyleCnt="2" custScaleY="22374" custLinFactNeighborX="926" custLinFactNeighborY="4077">
        <dgm:presLayoutVars>
          <dgm:chMax val="0"/>
          <dgm:bulletEnabled val="1"/>
        </dgm:presLayoutVars>
      </dgm:prSet>
      <dgm:spPr/>
    </dgm:pt>
  </dgm:ptLst>
  <dgm:cxnLst>
    <dgm:cxn modelId="{1E141100-986A-4E3D-B799-AB2AB6FA1AD7}" srcId="{64D42D16-B757-4134-A8CA-D2CAB35CDA31}" destId="{0927E3D5-6564-4C3E-9F77-DC6B93116C4C}" srcOrd="0" destOrd="0" parTransId="{C38F964B-E6AE-4DB0-99C0-04EA62A4125D}" sibTransId="{618E7576-A47F-477B-B3CD-75536FCD9EED}"/>
    <dgm:cxn modelId="{EFD9675F-C87B-4B4A-846E-ACE481C5B1D7}" type="presOf" srcId="{27ADBC9A-1980-4D38-8349-8D0B37E3CD6A}" destId="{FB7E39B3-04EB-41C8-8565-769C60D88E50}" srcOrd="0" destOrd="3" presId="urn:microsoft.com/office/officeart/2005/8/layout/vList2"/>
    <dgm:cxn modelId="{D5C29573-1978-40E9-9A48-D7EFD958740B}" srcId="{64D42D16-B757-4134-A8CA-D2CAB35CDA31}" destId="{918A7EF2-83D2-43FC-9E24-EAF8F31C178C}" srcOrd="1" destOrd="0" parTransId="{7D56EA8C-8302-426C-91D5-31A136C74535}" sibTransId="{5ACC6FC8-7616-45EE-87AD-2E60B1665FC0}"/>
    <dgm:cxn modelId="{32F0A754-653B-4FEC-BA5E-62784C2053F3}" type="presOf" srcId="{64D42D16-B757-4134-A8CA-D2CAB35CDA31}" destId="{7F16DE67-7E9D-410A-9D84-8CA2C4D61B1A}" srcOrd="0" destOrd="0" presId="urn:microsoft.com/office/officeart/2005/8/layout/vList2"/>
    <dgm:cxn modelId="{DF704D89-0592-404B-904B-26CA9C5BFD45}" srcId="{0927E3D5-6564-4C3E-9F77-DC6B93116C4C}" destId="{D06D25D5-772C-449E-8282-E8F7A9E48275}" srcOrd="2" destOrd="0" parTransId="{32DD2691-F641-4840-B8AC-69026A196E15}" sibTransId="{BCAACB91-85B4-448D-B3D6-21107CAF0312}"/>
    <dgm:cxn modelId="{E7D022A1-3955-4300-819E-B1EEFB175169}" type="presOf" srcId="{918A7EF2-83D2-43FC-9E24-EAF8F31C178C}" destId="{1BC1E1EA-125B-48B6-9B4C-A389C1035F35}" srcOrd="0" destOrd="0" presId="urn:microsoft.com/office/officeart/2005/8/layout/vList2"/>
    <dgm:cxn modelId="{7ECE1AC6-9AC0-4CBD-97D3-1DBD0E2EF25B}" type="presOf" srcId="{09EADC25-7B7D-46AB-BDB8-A4FFAE7BD089}" destId="{FB7E39B3-04EB-41C8-8565-769C60D88E50}" srcOrd="0" destOrd="1" presId="urn:microsoft.com/office/officeart/2005/8/layout/vList2"/>
    <dgm:cxn modelId="{3E6BEFDA-A6D8-409D-94B4-330E89A325ED}" srcId="{0927E3D5-6564-4C3E-9F77-DC6B93116C4C}" destId="{27ADBC9A-1980-4D38-8349-8D0B37E3CD6A}" srcOrd="3" destOrd="0" parTransId="{295D779E-CFA5-4876-B06E-97397577AE57}" sibTransId="{3DFAFBE5-17F7-4678-8F53-1C91E82066D1}"/>
    <dgm:cxn modelId="{ED01DBE4-E6FD-4712-86AE-CF20E4559C46}" srcId="{0927E3D5-6564-4C3E-9F77-DC6B93116C4C}" destId="{09EADC25-7B7D-46AB-BDB8-A4FFAE7BD089}" srcOrd="1" destOrd="0" parTransId="{812892BA-1B11-4637-A02B-EBCBEC29C823}" sibTransId="{FBACA7D9-CC80-4514-941F-34E13F13852C}"/>
    <dgm:cxn modelId="{918D2AF0-ADB7-469A-9D43-5BF75A514648}" type="presOf" srcId="{D06D25D5-772C-449E-8282-E8F7A9E48275}" destId="{FB7E39B3-04EB-41C8-8565-769C60D88E50}" srcOrd="0" destOrd="2" presId="urn:microsoft.com/office/officeart/2005/8/layout/vList2"/>
    <dgm:cxn modelId="{4DD23BF1-C571-493C-BEF9-4B3430B4853A}" srcId="{0927E3D5-6564-4C3E-9F77-DC6B93116C4C}" destId="{5ECB99BD-8F72-43D9-A422-FC65321D9EAE}" srcOrd="0" destOrd="0" parTransId="{F55AE3A1-E2A9-4999-80C1-12C3509FEE28}" sibTransId="{1146E5DA-A938-4B43-9FDD-9D8A512EFB0C}"/>
    <dgm:cxn modelId="{146219F6-2CF4-43A8-B9F1-F5AE198461F2}" type="presOf" srcId="{0927E3D5-6564-4C3E-9F77-DC6B93116C4C}" destId="{DFB7B7EC-9E88-4DA9-A3A5-594506D7D376}" srcOrd="0" destOrd="0" presId="urn:microsoft.com/office/officeart/2005/8/layout/vList2"/>
    <dgm:cxn modelId="{2AB0D7FE-84CB-4683-BC74-BD5F885C01BF}" type="presOf" srcId="{5ECB99BD-8F72-43D9-A422-FC65321D9EAE}" destId="{FB7E39B3-04EB-41C8-8565-769C60D88E50}" srcOrd="0" destOrd="0" presId="urn:microsoft.com/office/officeart/2005/8/layout/vList2"/>
    <dgm:cxn modelId="{CC354F1A-CB06-4C73-87FA-0B4D6EBA8F5B}" type="presParOf" srcId="{7F16DE67-7E9D-410A-9D84-8CA2C4D61B1A}" destId="{DFB7B7EC-9E88-4DA9-A3A5-594506D7D376}" srcOrd="0" destOrd="0" presId="urn:microsoft.com/office/officeart/2005/8/layout/vList2"/>
    <dgm:cxn modelId="{26304F16-E898-4F84-85F2-C273C49B5570}" type="presParOf" srcId="{7F16DE67-7E9D-410A-9D84-8CA2C4D61B1A}" destId="{FB7E39B3-04EB-41C8-8565-769C60D88E50}" srcOrd="1" destOrd="0" presId="urn:microsoft.com/office/officeart/2005/8/layout/vList2"/>
    <dgm:cxn modelId="{37F5A83F-EFE5-49CC-B738-689556FEC519}" type="presParOf" srcId="{7F16DE67-7E9D-410A-9D84-8CA2C4D61B1A}" destId="{1BC1E1EA-125B-48B6-9B4C-A389C1035F3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5A002C7-AB7A-4B31-83AA-A59215BE0BD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1D35045-1738-4307-B813-3CBAE242DB1B}">
      <dgm:prSet/>
      <dgm:spPr/>
      <dgm:t>
        <a:bodyPr/>
        <a:lstStyle/>
        <a:p>
          <a:r>
            <a:rPr lang="en-US" dirty="0"/>
            <a:t>Company having land</a:t>
          </a:r>
        </a:p>
      </dgm:t>
    </dgm:pt>
    <dgm:pt modelId="{EA7808C0-2559-414B-85FB-47F72FB38E19}" type="parTrans" cxnId="{6DB3ED99-25CF-4C0C-97C2-2F6611E51DBC}">
      <dgm:prSet/>
      <dgm:spPr/>
      <dgm:t>
        <a:bodyPr/>
        <a:lstStyle/>
        <a:p>
          <a:endParaRPr lang="en-US"/>
        </a:p>
      </dgm:t>
    </dgm:pt>
    <dgm:pt modelId="{9F5E0001-CC57-4DA7-B433-E4DDC10795D5}" type="sibTrans" cxnId="{6DB3ED99-25CF-4C0C-97C2-2F6611E51DBC}">
      <dgm:prSet/>
      <dgm:spPr/>
      <dgm:t>
        <a:bodyPr/>
        <a:lstStyle/>
        <a:p>
          <a:endParaRPr lang="en-US"/>
        </a:p>
      </dgm:t>
    </dgm:pt>
    <dgm:pt modelId="{2A7C90CD-798F-4A98-8E66-C253E4CE8F20}">
      <dgm:prSet/>
      <dgm:spPr/>
      <dgm:t>
        <a:bodyPr/>
        <a:lstStyle/>
        <a:p>
          <a:r>
            <a:rPr lang="en-US"/>
            <a:t>Sold to a buyer</a:t>
          </a:r>
        </a:p>
      </dgm:t>
    </dgm:pt>
    <dgm:pt modelId="{E2A0D7DC-0616-4963-8781-F221812AE2F1}" type="parTrans" cxnId="{31C2146B-1C3D-4498-AB05-3F7E1E57CB60}">
      <dgm:prSet/>
      <dgm:spPr/>
      <dgm:t>
        <a:bodyPr/>
        <a:lstStyle/>
        <a:p>
          <a:endParaRPr lang="en-US"/>
        </a:p>
      </dgm:t>
    </dgm:pt>
    <dgm:pt modelId="{F1AF80AF-9253-46A9-82CB-7E96C4335A5C}" type="sibTrans" cxnId="{31C2146B-1C3D-4498-AB05-3F7E1E57CB60}">
      <dgm:prSet/>
      <dgm:spPr/>
      <dgm:t>
        <a:bodyPr/>
        <a:lstStyle/>
        <a:p>
          <a:endParaRPr lang="en-US"/>
        </a:p>
      </dgm:t>
    </dgm:pt>
    <dgm:pt modelId="{E35ADAE3-B3DB-457A-B6E4-71097AE49920}">
      <dgm:prSet/>
      <dgm:spPr/>
      <dgm:t>
        <a:bodyPr/>
        <a:lstStyle/>
        <a:p>
          <a:r>
            <a:rPr lang="en-US"/>
            <a:t>Profit taxable in hands of Co</a:t>
          </a:r>
        </a:p>
      </dgm:t>
    </dgm:pt>
    <dgm:pt modelId="{A9B4767C-BE2C-4AEB-B661-4485BD311A07}" type="parTrans" cxnId="{D3F37C99-DE54-4CC2-AC89-FD54DAFEA175}">
      <dgm:prSet/>
      <dgm:spPr/>
      <dgm:t>
        <a:bodyPr/>
        <a:lstStyle/>
        <a:p>
          <a:endParaRPr lang="en-US"/>
        </a:p>
      </dgm:t>
    </dgm:pt>
    <dgm:pt modelId="{7A52E834-FC7D-445C-A5DF-2D3C04CE1D6C}" type="sibTrans" cxnId="{D3F37C99-DE54-4CC2-AC89-FD54DAFEA175}">
      <dgm:prSet/>
      <dgm:spPr/>
      <dgm:t>
        <a:bodyPr/>
        <a:lstStyle/>
        <a:p>
          <a:endParaRPr lang="en-US"/>
        </a:p>
      </dgm:t>
    </dgm:pt>
    <dgm:pt modelId="{A5A2A58A-674C-4959-9A81-40D8BADB0ACA}">
      <dgm:prSet/>
      <dgm:spPr/>
      <dgm:t>
        <a:bodyPr/>
        <a:lstStyle/>
        <a:p>
          <a:r>
            <a:rPr lang="en-US"/>
            <a:t>Dividend taxable in hands of shareholder</a:t>
          </a:r>
        </a:p>
      </dgm:t>
    </dgm:pt>
    <dgm:pt modelId="{175463E6-5A25-4D2A-848A-4A594E96623C}" type="parTrans" cxnId="{A87FF874-2B81-4D55-81FE-6B8F2ABDFC1C}">
      <dgm:prSet/>
      <dgm:spPr/>
      <dgm:t>
        <a:bodyPr/>
        <a:lstStyle/>
        <a:p>
          <a:endParaRPr lang="en-US"/>
        </a:p>
      </dgm:t>
    </dgm:pt>
    <dgm:pt modelId="{0A721794-3681-4A54-92D9-7769E90D3B7F}" type="sibTrans" cxnId="{A87FF874-2B81-4D55-81FE-6B8F2ABDFC1C}">
      <dgm:prSet/>
      <dgm:spPr/>
      <dgm:t>
        <a:bodyPr/>
        <a:lstStyle/>
        <a:p>
          <a:endParaRPr lang="en-US"/>
        </a:p>
      </dgm:t>
    </dgm:pt>
    <dgm:pt modelId="{7BB89DF4-4934-4188-8D17-90F09AA37E22}" type="pres">
      <dgm:prSet presAssocID="{15A002C7-AB7A-4B31-83AA-A59215BE0BDC}" presName="linear" presStyleCnt="0">
        <dgm:presLayoutVars>
          <dgm:animLvl val="lvl"/>
          <dgm:resizeHandles val="exact"/>
        </dgm:presLayoutVars>
      </dgm:prSet>
      <dgm:spPr/>
    </dgm:pt>
    <dgm:pt modelId="{DC04C8BC-6D17-49BA-8411-FB50423C149E}" type="pres">
      <dgm:prSet presAssocID="{D1D35045-1738-4307-B813-3CBAE242DB1B}" presName="parentText" presStyleLbl="node1" presStyleIdx="0" presStyleCnt="2">
        <dgm:presLayoutVars>
          <dgm:chMax val="0"/>
          <dgm:bulletEnabled val="1"/>
        </dgm:presLayoutVars>
      </dgm:prSet>
      <dgm:spPr/>
    </dgm:pt>
    <dgm:pt modelId="{3A6F2F21-5D17-4431-A06F-717DA6F1A4F3}" type="pres">
      <dgm:prSet presAssocID="{9F5E0001-CC57-4DA7-B433-E4DDC10795D5}" presName="spacer" presStyleCnt="0"/>
      <dgm:spPr/>
    </dgm:pt>
    <dgm:pt modelId="{A04848F0-EAD9-431E-BED5-D2D76CDB3EC0}" type="pres">
      <dgm:prSet presAssocID="{2A7C90CD-798F-4A98-8E66-C253E4CE8F20}" presName="parentText" presStyleLbl="node1" presStyleIdx="1" presStyleCnt="2">
        <dgm:presLayoutVars>
          <dgm:chMax val="0"/>
          <dgm:bulletEnabled val="1"/>
        </dgm:presLayoutVars>
      </dgm:prSet>
      <dgm:spPr/>
    </dgm:pt>
    <dgm:pt modelId="{0A571524-7EEF-4659-8DB4-5911F41DE309}" type="pres">
      <dgm:prSet presAssocID="{2A7C90CD-798F-4A98-8E66-C253E4CE8F20}" presName="childText" presStyleLbl="revTx" presStyleIdx="0" presStyleCnt="1">
        <dgm:presLayoutVars>
          <dgm:bulletEnabled val="1"/>
        </dgm:presLayoutVars>
      </dgm:prSet>
      <dgm:spPr/>
    </dgm:pt>
  </dgm:ptLst>
  <dgm:cxnLst>
    <dgm:cxn modelId="{F6EF9504-03F9-4B54-9603-D1A8518DBB5D}" type="presOf" srcId="{D1D35045-1738-4307-B813-3CBAE242DB1B}" destId="{DC04C8BC-6D17-49BA-8411-FB50423C149E}" srcOrd="0" destOrd="0" presId="urn:microsoft.com/office/officeart/2005/8/layout/vList2"/>
    <dgm:cxn modelId="{A8D04425-0C45-40CE-95C7-6115AF7A9375}" type="presOf" srcId="{15A002C7-AB7A-4B31-83AA-A59215BE0BDC}" destId="{7BB89DF4-4934-4188-8D17-90F09AA37E22}" srcOrd="0" destOrd="0" presId="urn:microsoft.com/office/officeart/2005/8/layout/vList2"/>
    <dgm:cxn modelId="{31C2146B-1C3D-4498-AB05-3F7E1E57CB60}" srcId="{15A002C7-AB7A-4B31-83AA-A59215BE0BDC}" destId="{2A7C90CD-798F-4A98-8E66-C253E4CE8F20}" srcOrd="1" destOrd="0" parTransId="{E2A0D7DC-0616-4963-8781-F221812AE2F1}" sibTransId="{F1AF80AF-9253-46A9-82CB-7E96C4335A5C}"/>
    <dgm:cxn modelId="{A87FF874-2B81-4D55-81FE-6B8F2ABDFC1C}" srcId="{2A7C90CD-798F-4A98-8E66-C253E4CE8F20}" destId="{A5A2A58A-674C-4959-9A81-40D8BADB0ACA}" srcOrd="1" destOrd="0" parTransId="{175463E6-5A25-4D2A-848A-4A594E96623C}" sibTransId="{0A721794-3681-4A54-92D9-7769E90D3B7F}"/>
    <dgm:cxn modelId="{1EF7EB96-4516-4C13-806D-E1DD810067DF}" type="presOf" srcId="{E35ADAE3-B3DB-457A-B6E4-71097AE49920}" destId="{0A571524-7EEF-4659-8DB4-5911F41DE309}" srcOrd="0" destOrd="0" presId="urn:microsoft.com/office/officeart/2005/8/layout/vList2"/>
    <dgm:cxn modelId="{D3F37C99-DE54-4CC2-AC89-FD54DAFEA175}" srcId="{2A7C90CD-798F-4A98-8E66-C253E4CE8F20}" destId="{E35ADAE3-B3DB-457A-B6E4-71097AE49920}" srcOrd="0" destOrd="0" parTransId="{A9B4767C-BE2C-4AEB-B661-4485BD311A07}" sibTransId="{7A52E834-FC7D-445C-A5DF-2D3C04CE1D6C}"/>
    <dgm:cxn modelId="{6DB3ED99-25CF-4C0C-97C2-2F6611E51DBC}" srcId="{15A002C7-AB7A-4B31-83AA-A59215BE0BDC}" destId="{D1D35045-1738-4307-B813-3CBAE242DB1B}" srcOrd="0" destOrd="0" parTransId="{EA7808C0-2559-414B-85FB-47F72FB38E19}" sibTransId="{9F5E0001-CC57-4DA7-B433-E4DDC10795D5}"/>
    <dgm:cxn modelId="{767478D0-FAC6-46C7-A97C-3C84C9C82646}" type="presOf" srcId="{2A7C90CD-798F-4A98-8E66-C253E4CE8F20}" destId="{A04848F0-EAD9-431E-BED5-D2D76CDB3EC0}" srcOrd="0" destOrd="0" presId="urn:microsoft.com/office/officeart/2005/8/layout/vList2"/>
    <dgm:cxn modelId="{6A5DDAF5-A38C-4322-97BB-93E3AED98486}" type="presOf" srcId="{A5A2A58A-674C-4959-9A81-40D8BADB0ACA}" destId="{0A571524-7EEF-4659-8DB4-5911F41DE309}" srcOrd="0" destOrd="1" presId="urn:microsoft.com/office/officeart/2005/8/layout/vList2"/>
    <dgm:cxn modelId="{FA417719-8E6A-41A5-8E4F-BA07BA86FB81}" type="presParOf" srcId="{7BB89DF4-4934-4188-8D17-90F09AA37E22}" destId="{DC04C8BC-6D17-49BA-8411-FB50423C149E}" srcOrd="0" destOrd="0" presId="urn:microsoft.com/office/officeart/2005/8/layout/vList2"/>
    <dgm:cxn modelId="{662EEB5C-A3C3-4FEF-B320-554986414291}" type="presParOf" srcId="{7BB89DF4-4934-4188-8D17-90F09AA37E22}" destId="{3A6F2F21-5D17-4431-A06F-717DA6F1A4F3}" srcOrd="1" destOrd="0" presId="urn:microsoft.com/office/officeart/2005/8/layout/vList2"/>
    <dgm:cxn modelId="{A85A9341-4607-409B-987B-27687E3939A6}" type="presParOf" srcId="{7BB89DF4-4934-4188-8D17-90F09AA37E22}" destId="{A04848F0-EAD9-431E-BED5-D2D76CDB3EC0}" srcOrd="2" destOrd="0" presId="urn:microsoft.com/office/officeart/2005/8/layout/vList2"/>
    <dgm:cxn modelId="{89EC0792-5354-4F44-A57C-32FB321193A9}" type="presParOf" srcId="{7BB89DF4-4934-4188-8D17-90F09AA37E22}" destId="{0A571524-7EEF-4659-8DB4-5911F41DE30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FBEF48F-4351-4590-A500-79E55FFAE03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D9DE0F0-F76F-4AF5-B077-96701A9658B0}">
      <dgm:prSet/>
      <dgm:spPr/>
      <dgm:t>
        <a:bodyPr/>
        <a:lstStyle/>
        <a:p>
          <a:pPr rtl="0"/>
          <a:r>
            <a:rPr lang="en-US" dirty="0"/>
            <a:t>Capital receipt</a:t>
          </a:r>
        </a:p>
      </dgm:t>
    </dgm:pt>
    <dgm:pt modelId="{D70BDE61-5ADC-4717-B1F9-651D8A3A0E2B}" type="parTrans" cxnId="{DC6EF2B9-80FE-4A2B-AC34-86F19EBDDD00}">
      <dgm:prSet/>
      <dgm:spPr/>
      <dgm:t>
        <a:bodyPr/>
        <a:lstStyle/>
        <a:p>
          <a:endParaRPr lang="en-US"/>
        </a:p>
      </dgm:t>
    </dgm:pt>
    <dgm:pt modelId="{1125A257-7B21-4A6F-B0B8-2E0B7EE6A29A}" type="sibTrans" cxnId="{DC6EF2B9-80FE-4A2B-AC34-86F19EBDDD00}">
      <dgm:prSet/>
      <dgm:spPr/>
      <dgm:t>
        <a:bodyPr/>
        <a:lstStyle/>
        <a:p>
          <a:endParaRPr lang="en-US"/>
        </a:p>
      </dgm:t>
    </dgm:pt>
    <dgm:pt modelId="{D1C25EDA-3912-4BE3-ACE7-7F36FA9FB774}">
      <dgm:prSet/>
      <dgm:spPr/>
      <dgm:t>
        <a:bodyPr/>
        <a:lstStyle/>
        <a:p>
          <a:pPr algn="just" rtl="0"/>
          <a:r>
            <a:rPr lang="en-US" i="1" dirty="0"/>
            <a:t>where the </a:t>
          </a:r>
          <a:r>
            <a:rPr lang="en-US" i="1" dirty="0" err="1"/>
            <a:t>assessee</a:t>
          </a:r>
          <a:r>
            <a:rPr lang="en-US" i="1" dirty="0"/>
            <a:t> being a flat owner in a housing society receives a certain sum from the developer as corpus fund towards hardship caused to flat owners on redevelopment, the impugned amount has to be treated as capital receipt </a:t>
          </a:r>
          <a:r>
            <a:rPr lang="en-US" i="1" dirty="0" err="1"/>
            <a:t>simpliciter</a:t>
          </a:r>
          <a:r>
            <a:rPr lang="en-US" i="1" dirty="0"/>
            <a:t> which as per Section 2(24)(vi) of the Act is not taxable as income of the </a:t>
          </a:r>
          <a:r>
            <a:rPr lang="en-US" i="1" dirty="0" err="1"/>
            <a:t>assessee</a:t>
          </a:r>
          <a:r>
            <a:rPr lang="en-US" i="1" dirty="0"/>
            <a:t>.</a:t>
          </a:r>
          <a:endParaRPr lang="en-US" dirty="0"/>
        </a:p>
      </dgm:t>
    </dgm:pt>
    <dgm:pt modelId="{EB0F45C6-0AF2-4D4B-A787-AAA0078B76C5}" type="parTrans" cxnId="{4F62497A-85FB-4B6B-AD7F-B4D3A6BE4454}">
      <dgm:prSet/>
      <dgm:spPr/>
      <dgm:t>
        <a:bodyPr/>
        <a:lstStyle/>
        <a:p>
          <a:endParaRPr lang="en-US"/>
        </a:p>
      </dgm:t>
    </dgm:pt>
    <dgm:pt modelId="{22708139-0C2E-4065-B74E-4C5ADB110FD1}" type="sibTrans" cxnId="{4F62497A-85FB-4B6B-AD7F-B4D3A6BE4454}">
      <dgm:prSet/>
      <dgm:spPr/>
      <dgm:t>
        <a:bodyPr/>
        <a:lstStyle/>
        <a:p>
          <a:endParaRPr lang="en-US"/>
        </a:p>
      </dgm:t>
    </dgm:pt>
    <dgm:pt modelId="{FEF82543-D703-48A5-A35C-A278FFDC12E4}">
      <dgm:prSet/>
      <dgm:spPr/>
      <dgm:t>
        <a:bodyPr/>
        <a:lstStyle/>
        <a:p>
          <a:pPr rtl="0"/>
          <a:r>
            <a:rPr lang="en-US" dirty="0"/>
            <a:t>Lawrence </a:t>
          </a:r>
          <a:r>
            <a:rPr lang="en-US" dirty="0" err="1"/>
            <a:t>Rebello</a:t>
          </a:r>
          <a:r>
            <a:rPr lang="en-US" dirty="0"/>
            <a:t> vs. ITO (ITAT Indore)</a:t>
          </a:r>
        </a:p>
      </dgm:t>
    </dgm:pt>
    <dgm:pt modelId="{FD6A4403-6E6D-46D9-AEF4-3A3D636AAC72}" type="parTrans" cxnId="{5A8D0D69-9FFA-4CF8-9E0B-009868302023}">
      <dgm:prSet/>
      <dgm:spPr/>
      <dgm:t>
        <a:bodyPr/>
        <a:lstStyle/>
        <a:p>
          <a:endParaRPr lang="en-US"/>
        </a:p>
      </dgm:t>
    </dgm:pt>
    <dgm:pt modelId="{5862D88B-132F-42F6-A749-E4858B632FD9}" type="sibTrans" cxnId="{5A8D0D69-9FFA-4CF8-9E0B-009868302023}">
      <dgm:prSet/>
      <dgm:spPr/>
      <dgm:t>
        <a:bodyPr/>
        <a:lstStyle/>
        <a:p>
          <a:endParaRPr lang="en-US"/>
        </a:p>
      </dgm:t>
    </dgm:pt>
    <dgm:pt modelId="{BC028743-E887-46BA-B914-E1DEC8B9A7E7}" type="pres">
      <dgm:prSet presAssocID="{5FBEF48F-4351-4590-A500-79E55FFAE032}" presName="linear" presStyleCnt="0">
        <dgm:presLayoutVars>
          <dgm:animLvl val="lvl"/>
          <dgm:resizeHandles val="exact"/>
        </dgm:presLayoutVars>
      </dgm:prSet>
      <dgm:spPr/>
    </dgm:pt>
    <dgm:pt modelId="{62A76A87-C7B6-4191-8C6F-817C82BF20CD}" type="pres">
      <dgm:prSet presAssocID="{BD9DE0F0-F76F-4AF5-B077-96701A9658B0}" presName="parentText" presStyleLbl="node1" presStyleIdx="0" presStyleCnt="2">
        <dgm:presLayoutVars>
          <dgm:chMax val="0"/>
          <dgm:bulletEnabled val="1"/>
        </dgm:presLayoutVars>
      </dgm:prSet>
      <dgm:spPr/>
    </dgm:pt>
    <dgm:pt modelId="{37D31733-D186-4427-B2B0-C478E04F4000}" type="pres">
      <dgm:prSet presAssocID="{BD9DE0F0-F76F-4AF5-B077-96701A9658B0}" presName="childText" presStyleLbl="revTx" presStyleIdx="0" presStyleCnt="1">
        <dgm:presLayoutVars>
          <dgm:bulletEnabled val="1"/>
        </dgm:presLayoutVars>
      </dgm:prSet>
      <dgm:spPr/>
    </dgm:pt>
    <dgm:pt modelId="{25E13222-C172-465E-A88B-354E05F678FD}" type="pres">
      <dgm:prSet presAssocID="{FEF82543-D703-48A5-A35C-A278FFDC12E4}" presName="parentText" presStyleLbl="node1" presStyleIdx="1" presStyleCnt="2">
        <dgm:presLayoutVars>
          <dgm:chMax val="0"/>
          <dgm:bulletEnabled val="1"/>
        </dgm:presLayoutVars>
      </dgm:prSet>
      <dgm:spPr/>
    </dgm:pt>
  </dgm:ptLst>
  <dgm:cxnLst>
    <dgm:cxn modelId="{1FDDDC22-49EE-41D1-8F02-9A7D8F83279B}" type="presOf" srcId="{BD9DE0F0-F76F-4AF5-B077-96701A9658B0}" destId="{62A76A87-C7B6-4191-8C6F-817C82BF20CD}" srcOrd="0" destOrd="0" presId="urn:microsoft.com/office/officeart/2005/8/layout/vList2"/>
    <dgm:cxn modelId="{5A8D0D69-9FFA-4CF8-9E0B-009868302023}" srcId="{5FBEF48F-4351-4590-A500-79E55FFAE032}" destId="{FEF82543-D703-48A5-A35C-A278FFDC12E4}" srcOrd="1" destOrd="0" parTransId="{FD6A4403-6E6D-46D9-AEF4-3A3D636AAC72}" sibTransId="{5862D88B-132F-42F6-A749-E4858B632FD9}"/>
    <dgm:cxn modelId="{4F62497A-85FB-4B6B-AD7F-B4D3A6BE4454}" srcId="{BD9DE0F0-F76F-4AF5-B077-96701A9658B0}" destId="{D1C25EDA-3912-4BE3-ACE7-7F36FA9FB774}" srcOrd="0" destOrd="0" parTransId="{EB0F45C6-0AF2-4D4B-A787-AAA0078B76C5}" sibTransId="{22708139-0C2E-4065-B74E-4C5ADB110FD1}"/>
    <dgm:cxn modelId="{683A529D-2F4D-469B-BDB1-6C248E3AEF04}" type="presOf" srcId="{D1C25EDA-3912-4BE3-ACE7-7F36FA9FB774}" destId="{37D31733-D186-4427-B2B0-C478E04F4000}" srcOrd="0" destOrd="0" presId="urn:microsoft.com/office/officeart/2005/8/layout/vList2"/>
    <dgm:cxn modelId="{0280DAAA-571D-4C44-A088-1FF3C19BBD2B}" type="presOf" srcId="{FEF82543-D703-48A5-A35C-A278FFDC12E4}" destId="{25E13222-C172-465E-A88B-354E05F678FD}" srcOrd="0" destOrd="0" presId="urn:microsoft.com/office/officeart/2005/8/layout/vList2"/>
    <dgm:cxn modelId="{DC6EF2B9-80FE-4A2B-AC34-86F19EBDDD00}" srcId="{5FBEF48F-4351-4590-A500-79E55FFAE032}" destId="{BD9DE0F0-F76F-4AF5-B077-96701A9658B0}" srcOrd="0" destOrd="0" parTransId="{D70BDE61-5ADC-4717-B1F9-651D8A3A0E2B}" sibTransId="{1125A257-7B21-4A6F-B0B8-2E0B7EE6A29A}"/>
    <dgm:cxn modelId="{922751C1-1176-4AAD-AAB4-6CA3A93AF16D}" type="presOf" srcId="{5FBEF48F-4351-4590-A500-79E55FFAE032}" destId="{BC028743-E887-46BA-B914-E1DEC8B9A7E7}" srcOrd="0" destOrd="0" presId="urn:microsoft.com/office/officeart/2005/8/layout/vList2"/>
    <dgm:cxn modelId="{BA692598-1CDA-43A4-BF77-446D56A8481A}" type="presParOf" srcId="{BC028743-E887-46BA-B914-E1DEC8B9A7E7}" destId="{62A76A87-C7B6-4191-8C6F-817C82BF20CD}" srcOrd="0" destOrd="0" presId="urn:microsoft.com/office/officeart/2005/8/layout/vList2"/>
    <dgm:cxn modelId="{1D1A0492-45BE-48B9-8468-193DCEF72AE4}" type="presParOf" srcId="{BC028743-E887-46BA-B914-E1DEC8B9A7E7}" destId="{37D31733-D186-4427-B2B0-C478E04F4000}" srcOrd="1" destOrd="0" presId="urn:microsoft.com/office/officeart/2005/8/layout/vList2"/>
    <dgm:cxn modelId="{CB1B5573-D372-4495-B900-0B45CD5BE9C5}" type="presParOf" srcId="{BC028743-E887-46BA-B914-E1DEC8B9A7E7}" destId="{25E13222-C172-465E-A88B-354E05F678F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0704E21-CA5A-4589-A3FB-A87542F057D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C6AEE70A-ED88-4E93-873F-CDB821E19A65}">
      <dgm:prSet custT="1"/>
      <dgm:spPr/>
      <dgm:t>
        <a:bodyPr/>
        <a:lstStyle/>
        <a:p>
          <a:pPr rtl="0"/>
          <a:r>
            <a:rPr lang="en-US" sz="4000" dirty="0"/>
            <a:t>Compulsory acquisition in year 2018</a:t>
          </a:r>
        </a:p>
      </dgm:t>
    </dgm:pt>
    <dgm:pt modelId="{4F94391E-3989-436D-BAD1-951C60A19CB1}" type="parTrans" cxnId="{18629117-8977-433C-ADCF-EC4B3C0A0D87}">
      <dgm:prSet/>
      <dgm:spPr/>
      <dgm:t>
        <a:bodyPr/>
        <a:lstStyle/>
        <a:p>
          <a:endParaRPr lang="en-US"/>
        </a:p>
      </dgm:t>
    </dgm:pt>
    <dgm:pt modelId="{216AE930-ADAA-43DF-B686-F9B3106FD77C}" type="sibTrans" cxnId="{18629117-8977-433C-ADCF-EC4B3C0A0D87}">
      <dgm:prSet/>
      <dgm:spPr/>
      <dgm:t>
        <a:bodyPr/>
        <a:lstStyle/>
        <a:p>
          <a:endParaRPr lang="en-US"/>
        </a:p>
      </dgm:t>
    </dgm:pt>
    <dgm:pt modelId="{30C625DB-D242-4A2A-B0E2-C4C923A0265A}">
      <dgm:prSet custT="1"/>
      <dgm:spPr/>
      <dgm:t>
        <a:bodyPr/>
        <a:lstStyle/>
        <a:p>
          <a:pPr rtl="0"/>
          <a:r>
            <a:rPr lang="en-US" sz="4000" dirty="0"/>
            <a:t>Whether the same is taxable?</a:t>
          </a:r>
        </a:p>
      </dgm:t>
    </dgm:pt>
    <dgm:pt modelId="{2A0D475E-ED2F-4B5F-8730-10415E487FC4}" type="parTrans" cxnId="{898A85AC-81B1-4BB7-BB1C-149B39925A09}">
      <dgm:prSet/>
      <dgm:spPr/>
      <dgm:t>
        <a:bodyPr/>
        <a:lstStyle/>
        <a:p>
          <a:endParaRPr lang="en-US"/>
        </a:p>
      </dgm:t>
    </dgm:pt>
    <dgm:pt modelId="{11F8188A-842B-4E25-9853-28CB8EF242A1}" type="sibTrans" cxnId="{898A85AC-81B1-4BB7-BB1C-149B39925A09}">
      <dgm:prSet/>
      <dgm:spPr/>
      <dgm:t>
        <a:bodyPr/>
        <a:lstStyle/>
        <a:p>
          <a:endParaRPr lang="en-US"/>
        </a:p>
      </dgm:t>
    </dgm:pt>
    <dgm:pt modelId="{9EE0720C-1FFE-4433-8A19-651AF67D4AAC}">
      <dgm:prSet custT="1"/>
      <dgm:spPr/>
      <dgm:t>
        <a:bodyPr/>
        <a:lstStyle/>
        <a:p>
          <a:pPr rtl="0"/>
          <a:r>
            <a:rPr lang="en-US" sz="3200" dirty="0"/>
            <a:t>urban agricultural land</a:t>
          </a:r>
        </a:p>
      </dgm:t>
    </dgm:pt>
    <dgm:pt modelId="{F62A90B0-9DCC-49C8-951E-2396261F7B0D}" type="parTrans" cxnId="{8A3B3A44-01BF-4D30-9C88-D3A5E566F463}">
      <dgm:prSet/>
      <dgm:spPr/>
      <dgm:t>
        <a:bodyPr/>
        <a:lstStyle/>
        <a:p>
          <a:endParaRPr lang="en-US"/>
        </a:p>
      </dgm:t>
    </dgm:pt>
    <dgm:pt modelId="{2D5E17DC-00FB-4FB3-B799-A445B45FD3DF}" type="sibTrans" cxnId="{8A3B3A44-01BF-4D30-9C88-D3A5E566F463}">
      <dgm:prSet/>
      <dgm:spPr/>
      <dgm:t>
        <a:bodyPr/>
        <a:lstStyle/>
        <a:p>
          <a:endParaRPr lang="en-US"/>
        </a:p>
      </dgm:t>
    </dgm:pt>
    <dgm:pt modelId="{CCF9E4A1-3405-45E4-AE9D-13A528B8131A}">
      <dgm:prSet custT="1"/>
      <dgm:spPr/>
      <dgm:t>
        <a:bodyPr/>
        <a:lstStyle/>
        <a:p>
          <a:pPr rtl="0"/>
          <a:r>
            <a:rPr lang="en-US" sz="3200" dirty="0"/>
            <a:t>Non agricultural land</a:t>
          </a:r>
        </a:p>
      </dgm:t>
    </dgm:pt>
    <dgm:pt modelId="{DE2A98AE-2E9C-4638-9792-835F7318937F}" type="parTrans" cxnId="{ADA99327-FBB9-4F4D-9540-6C95AF6B1550}">
      <dgm:prSet/>
      <dgm:spPr/>
      <dgm:t>
        <a:bodyPr/>
        <a:lstStyle/>
        <a:p>
          <a:endParaRPr lang="en-US"/>
        </a:p>
      </dgm:t>
    </dgm:pt>
    <dgm:pt modelId="{BC57BE77-8047-4378-B141-BE845DCE47C1}" type="sibTrans" cxnId="{ADA99327-FBB9-4F4D-9540-6C95AF6B1550}">
      <dgm:prSet/>
      <dgm:spPr/>
      <dgm:t>
        <a:bodyPr/>
        <a:lstStyle/>
        <a:p>
          <a:endParaRPr lang="en-US"/>
        </a:p>
      </dgm:t>
    </dgm:pt>
    <dgm:pt modelId="{E33AC40E-11F7-497B-8043-10F70F1C9233}" type="pres">
      <dgm:prSet presAssocID="{10704E21-CA5A-4589-A3FB-A87542F057D0}" presName="linear" presStyleCnt="0">
        <dgm:presLayoutVars>
          <dgm:animLvl val="lvl"/>
          <dgm:resizeHandles val="exact"/>
        </dgm:presLayoutVars>
      </dgm:prSet>
      <dgm:spPr/>
    </dgm:pt>
    <dgm:pt modelId="{2AAE5440-AEEC-4D30-8845-E4F0C605D50D}" type="pres">
      <dgm:prSet presAssocID="{C6AEE70A-ED88-4E93-873F-CDB821E19A65}" presName="parentText" presStyleLbl="node1" presStyleIdx="0" presStyleCnt="2">
        <dgm:presLayoutVars>
          <dgm:chMax val="0"/>
          <dgm:bulletEnabled val="1"/>
        </dgm:presLayoutVars>
      </dgm:prSet>
      <dgm:spPr/>
    </dgm:pt>
    <dgm:pt modelId="{B566AA22-48DD-419F-8F86-A27A24E7B516}" type="pres">
      <dgm:prSet presAssocID="{C6AEE70A-ED88-4E93-873F-CDB821E19A65}" presName="childText" presStyleLbl="revTx" presStyleIdx="0" presStyleCnt="1">
        <dgm:presLayoutVars>
          <dgm:bulletEnabled val="1"/>
        </dgm:presLayoutVars>
      </dgm:prSet>
      <dgm:spPr/>
    </dgm:pt>
    <dgm:pt modelId="{B2C37D57-B081-4882-BCDF-F52C5129CEE7}" type="pres">
      <dgm:prSet presAssocID="{30C625DB-D242-4A2A-B0E2-C4C923A0265A}" presName="parentText" presStyleLbl="node1" presStyleIdx="1" presStyleCnt="2">
        <dgm:presLayoutVars>
          <dgm:chMax val="0"/>
          <dgm:bulletEnabled val="1"/>
        </dgm:presLayoutVars>
      </dgm:prSet>
      <dgm:spPr/>
    </dgm:pt>
  </dgm:ptLst>
  <dgm:cxnLst>
    <dgm:cxn modelId="{18629117-8977-433C-ADCF-EC4B3C0A0D87}" srcId="{10704E21-CA5A-4589-A3FB-A87542F057D0}" destId="{C6AEE70A-ED88-4E93-873F-CDB821E19A65}" srcOrd="0" destOrd="0" parTransId="{4F94391E-3989-436D-BAD1-951C60A19CB1}" sibTransId="{216AE930-ADAA-43DF-B686-F9B3106FD77C}"/>
    <dgm:cxn modelId="{ADA99327-FBB9-4F4D-9540-6C95AF6B1550}" srcId="{C6AEE70A-ED88-4E93-873F-CDB821E19A65}" destId="{CCF9E4A1-3405-45E4-AE9D-13A528B8131A}" srcOrd="1" destOrd="0" parTransId="{DE2A98AE-2E9C-4638-9792-835F7318937F}" sibTransId="{BC57BE77-8047-4378-B141-BE845DCE47C1}"/>
    <dgm:cxn modelId="{6028243F-308D-4D80-B077-55A7E8CF7BA3}" type="presOf" srcId="{30C625DB-D242-4A2A-B0E2-C4C923A0265A}" destId="{B2C37D57-B081-4882-BCDF-F52C5129CEE7}" srcOrd="0" destOrd="0" presId="urn:microsoft.com/office/officeart/2005/8/layout/vList2"/>
    <dgm:cxn modelId="{8A3B3A44-01BF-4D30-9C88-D3A5E566F463}" srcId="{C6AEE70A-ED88-4E93-873F-CDB821E19A65}" destId="{9EE0720C-1FFE-4433-8A19-651AF67D4AAC}" srcOrd="0" destOrd="0" parTransId="{F62A90B0-9DCC-49C8-951E-2396261F7B0D}" sibTransId="{2D5E17DC-00FB-4FB3-B799-A445B45FD3DF}"/>
    <dgm:cxn modelId="{12F8C285-6947-4F84-ACBB-4CFBEFE55B0F}" type="presOf" srcId="{9EE0720C-1FFE-4433-8A19-651AF67D4AAC}" destId="{B566AA22-48DD-419F-8F86-A27A24E7B516}" srcOrd="0" destOrd="0" presId="urn:microsoft.com/office/officeart/2005/8/layout/vList2"/>
    <dgm:cxn modelId="{577A5BA8-CD68-4E5A-9829-550424F509FF}" type="presOf" srcId="{10704E21-CA5A-4589-A3FB-A87542F057D0}" destId="{E33AC40E-11F7-497B-8043-10F70F1C9233}" srcOrd="0" destOrd="0" presId="urn:microsoft.com/office/officeart/2005/8/layout/vList2"/>
    <dgm:cxn modelId="{898A85AC-81B1-4BB7-BB1C-149B39925A09}" srcId="{10704E21-CA5A-4589-A3FB-A87542F057D0}" destId="{30C625DB-D242-4A2A-B0E2-C4C923A0265A}" srcOrd="1" destOrd="0" parTransId="{2A0D475E-ED2F-4B5F-8730-10415E487FC4}" sibTransId="{11F8188A-842B-4E25-9853-28CB8EF242A1}"/>
    <dgm:cxn modelId="{192272CF-96AE-4933-A9E5-D19D72EE8C5A}" type="presOf" srcId="{CCF9E4A1-3405-45E4-AE9D-13A528B8131A}" destId="{B566AA22-48DD-419F-8F86-A27A24E7B516}" srcOrd="0" destOrd="1" presId="urn:microsoft.com/office/officeart/2005/8/layout/vList2"/>
    <dgm:cxn modelId="{231842DE-A683-4A37-AE8A-7631AD682B85}" type="presOf" srcId="{C6AEE70A-ED88-4E93-873F-CDB821E19A65}" destId="{2AAE5440-AEEC-4D30-8845-E4F0C605D50D}" srcOrd="0" destOrd="0" presId="urn:microsoft.com/office/officeart/2005/8/layout/vList2"/>
    <dgm:cxn modelId="{5D887B2A-6953-4423-9594-8856E9BA6CE1}" type="presParOf" srcId="{E33AC40E-11F7-497B-8043-10F70F1C9233}" destId="{2AAE5440-AEEC-4D30-8845-E4F0C605D50D}" srcOrd="0" destOrd="0" presId="urn:microsoft.com/office/officeart/2005/8/layout/vList2"/>
    <dgm:cxn modelId="{81D4CDFD-FF16-4375-9EE9-DF96F8BB30AC}" type="presParOf" srcId="{E33AC40E-11F7-497B-8043-10F70F1C9233}" destId="{B566AA22-48DD-419F-8F86-A27A24E7B516}" srcOrd="1" destOrd="0" presId="urn:microsoft.com/office/officeart/2005/8/layout/vList2"/>
    <dgm:cxn modelId="{2498FE38-F322-44B8-BF80-800741C65450}" type="presParOf" srcId="{E33AC40E-11F7-497B-8043-10F70F1C9233}" destId="{B2C37D57-B081-4882-BCDF-F52C5129CEE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0704E21-CA5A-4589-A3FB-A87542F057D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4A559AD7-58DB-4319-B81C-5E01932D669F}">
      <dgm:prSet/>
      <dgm:spPr/>
      <dgm:t>
        <a:bodyPr/>
        <a:lstStyle/>
        <a:p>
          <a:pPr rtl="0"/>
          <a:r>
            <a:rPr lang="en-US"/>
            <a:t>The Right to Fair Compensation and Transparency in Land Acquisition, Rehabilitation and Resettlement Act, 2013</a:t>
          </a:r>
        </a:p>
      </dgm:t>
    </dgm:pt>
    <dgm:pt modelId="{CDC1EE78-AC01-402C-9A79-0E6C6390D101}" type="parTrans" cxnId="{B4E73D2B-13C4-445E-A402-3AB2094FCF56}">
      <dgm:prSet/>
      <dgm:spPr/>
      <dgm:t>
        <a:bodyPr/>
        <a:lstStyle/>
        <a:p>
          <a:endParaRPr lang="en-US"/>
        </a:p>
      </dgm:t>
    </dgm:pt>
    <dgm:pt modelId="{E00ED7DD-4545-4DA6-BB6A-E138A44227BC}" type="sibTrans" cxnId="{B4E73D2B-13C4-445E-A402-3AB2094FCF56}">
      <dgm:prSet/>
      <dgm:spPr/>
      <dgm:t>
        <a:bodyPr/>
        <a:lstStyle/>
        <a:p>
          <a:endParaRPr lang="en-US"/>
        </a:p>
      </dgm:t>
    </dgm:pt>
    <dgm:pt modelId="{48018B67-6FD3-4163-BE02-2731C62E6C1C}">
      <dgm:prSet/>
      <dgm:spPr/>
      <dgm:t>
        <a:bodyPr/>
        <a:lstStyle/>
        <a:p>
          <a:pPr rtl="0"/>
          <a:r>
            <a:rPr lang="en-US" dirty="0"/>
            <a:t>Section 96 – Exemption from income tax, stamp duty and fees</a:t>
          </a:r>
        </a:p>
      </dgm:t>
    </dgm:pt>
    <dgm:pt modelId="{5A24AA30-2B51-41FA-99D1-5902D773A155}" type="parTrans" cxnId="{64F4A431-F3D2-41F1-8A1D-DF01F10EB60C}">
      <dgm:prSet/>
      <dgm:spPr/>
      <dgm:t>
        <a:bodyPr/>
        <a:lstStyle/>
        <a:p>
          <a:endParaRPr lang="en-US"/>
        </a:p>
      </dgm:t>
    </dgm:pt>
    <dgm:pt modelId="{2F2E2593-1EF6-4760-974F-B8E947E52D35}" type="sibTrans" cxnId="{64F4A431-F3D2-41F1-8A1D-DF01F10EB60C}">
      <dgm:prSet/>
      <dgm:spPr/>
      <dgm:t>
        <a:bodyPr/>
        <a:lstStyle/>
        <a:p>
          <a:endParaRPr lang="en-US"/>
        </a:p>
      </dgm:t>
    </dgm:pt>
    <dgm:pt modelId="{3907983D-3746-438B-9680-B294603F89A0}">
      <dgm:prSet/>
      <dgm:spPr/>
      <dgm:t>
        <a:bodyPr/>
        <a:lstStyle/>
        <a:p>
          <a:pPr rtl="0"/>
          <a:r>
            <a:rPr lang="en-US" b="0" i="0" dirty="0"/>
            <a:t>all compensation are exempt irrespective of the fact if the land is classified as agricultural or non-agricultural under Income Tax Act as well as RFCTLARR Act.</a:t>
          </a:r>
          <a:endParaRPr lang="en-US" dirty="0"/>
        </a:p>
      </dgm:t>
    </dgm:pt>
    <dgm:pt modelId="{59780C9C-628A-4D9E-BE72-92A41F90E8A6}" type="parTrans" cxnId="{F29C0845-25B6-4592-96C7-D3A9AF3FF7DF}">
      <dgm:prSet/>
      <dgm:spPr/>
      <dgm:t>
        <a:bodyPr/>
        <a:lstStyle/>
        <a:p>
          <a:endParaRPr lang="en-US"/>
        </a:p>
      </dgm:t>
    </dgm:pt>
    <dgm:pt modelId="{C9E8F580-B5BD-4E8A-AB43-A55ADEF92BAA}" type="sibTrans" cxnId="{F29C0845-25B6-4592-96C7-D3A9AF3FF7DF}">
      <dgm:prSet/>
      <dgm:spPr/>
      <dgm:t>
        <a:bodyPr/>
        <a:lstStyle/>
        <a:p>
          <a:endParaRPr lang="en-US"/>
        </a:p>
      </dgm:t>
    </dgm:pt>
    <dgm:pt modelId="{E33AC40E-11F7-497B-8043-10F70F1C9233}" type="pres">
      <dgm:prSet presAssocID="{10704E21-CA5A-4589-A3FB-A87542F057D0}" presName="linear" presStyleCnt="0">
        <dgm:presLayoutVars>
          <dgm:animLvl val="lvl"/>
          <dgm:resizeHandles val="exact"/>
        </dgm:presLayoutVars>
      </dgm:prSet>
      <dgm:spPr/>
    </dgm:pt>
    <dgm:pt modelId="{C7BE6368-01AE-4334-967D-DAA89C409A20}" type="pres">
      <dgm:prSet presAssocID="{4A559AD7-58DB-4319-B81C-5E01932D669F}" presName="parentText" presStyleLbl="node1" presStyleIdx="0" presStyleCnt="1">
        <dgm:presLayoutVars>
          <dgm:chMax val="0"/>
          <dgm:bulletEnabled val="1"/>
        </dgm:presLayoutVars>
      </dgm:prSet>
      <dgm:spPr/>
    </dgm:pt>
    <dgm:pt modelId="{EA4732AE-8BEA-41D1-865F-EBDDE3581752}" type="pres">
      <dgm:prSet presAssocID="{4A559AD7-58DB-4319-B81C-5E01932D669F}" presName="childText" presStyleLbl="revTx" presStyleIdx="0" presStyleCnt="1">
        <dgm:presLayoutVars>
          <dgm:bulletEnabled val="1"/>
        </dgm:presLayoutVars>
      </dgm:prSet>
      <dgm:spPr/>
    </dgm:pt>
  </dgm:ptLst>
  <dgm:cxnLst>
    <dgm:cxn modelId="{CFF71221-71DE-406A-B568-4AF094C26A94}" type="presOf" srcId="{3907983D-3746-438B-9680-B294603F89A0}" destId="{EA4732AE-8BEA-41D1-865F-EBDDE3581752}" srcOrd="0" destOrd="1" presId="urn:microsoft.com/office/officeart/2005/8/layout/vList2"/>
    <dgm:cxn modelId="{B4E73D2B-13C4-445E-A402-3AB2094FCF56}" srcId="{10704E21-CA5A-4589-A3FB-A87542F057D0}" destId="{4A559AD7-58DB-4319-B81C-5E01932D669F}" srcOrd="0" destOrd="0" parTransId="{CDC1EE78-AC01-402C-9A79-0E6C6390D101}" sibTransId="{E00ED7DD-4545-4DA6-BB6A-E138A44227BC}"/>
    <dgm:cxn modelId="{64F4A431-F3D2-41F1-8A1D-DF01F10EB60C}" srcId="{4A559AD7-58DB-4319-B81C-5E01932D669F}" destId="{48018B67-6FD3-4163-BE02-2731C62E6C1C}" srcOrd="0" destOrd="0" parTransId="{5A24AA30-2B51-41FA-99D1-5902D773A155}" sibTransId="{2F2E2593-1EF6-4760-974F-B8E947E52D35}"/>
    <dgm:cxn modelId="{F29C0845-25B6-4592-96C7-D3A9AF3FF7DF}" srcId="{4A559AD7-58DB-4319-B81C-5E01932D669F}" destId="{3907983D-3746-438B-9680-B294603F89A0}" srcOrd="1" destOrd="0" parTransId="{59780C9C-628A-4D9E-BE72-92A41F90E8A6}" sibTransId="{C9E8F580-B5BD-4E8A-AB43-A55ADEF92BAA}"/>
    <dgm:cxn modelId="{A330D758-01BB-49FD-A6FD-F3940DDA54AA}" type="presOf" srcId="{48018B67-6FD3-4163-BE02-2731C62E6C1C}" destId="{EA4732AE-8BEA-41D1-865F-EBDDE3581752}" srcOrd="0" destOrd="0" presId="urn:microsoft.com/office/officeart/2005/8/layout/vList2"/>
    <dgm:cxn modelId="{1A8A0D8C-7C4F-455F-9FB9-0E6FC60C67B6}" type="presOf" srcId="{10704E21-CA5A-4589-A3FB-A87542F057D0}" destId="{E33AC40E-11F7-497B-8043-10F70F1C9233}" srcOrd="0" destOrd="0" presId="urn:microsoft.com/office/officeart/2005/8/layout/vList2"/>
    <dgm:cxn modelId="{0682349D-C4F8-4583-AB42-3A1DCCBAE5D9}" type="presOf" srcId="{4A559AD7-58DB-4319-B81C-5E01932D669F}" destId="{C7BE6368-01AE-4334-967D-DAA89C409A20}" srcOrd="0" destOrd="0" presId="urn:microsoft.com/office/officeart/2005/8/layout/vList2"/>
    <dgm:cxn modelId="{CF84826F-AE49-41E5-B8BE-19F8D1EDAD24}" type="presParOf" srcId="{E33AC40E-11F7-497B-8043-10F70F1C9233}" destId="{C7BE6368-01AE-4334-967D-DAA89C409A20}" srcOrd="0" destOrd="0" presId="urn:microsoft.com/office/officeart/2005/8/layout/vList2"/>
    <dgm:cxn modelId="{1ACBA895-B033-4844-B756-BB5E5D418845}" type="presParOf" srcId="{E33AC40E-11F7-497B-8043-10F70F1C9233}" destId="{EA4732AE-8BEA-41D1-865F-EBDDE358175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F53015C-9A6F-4E69-8A2D-F7C2D10A4458}"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88AF9DD7-8148-4DC8-A9A8-522EDAF053C1}">
      <dgm:prSet/>
      <dgm:spPr/>
      <dgm:t>
        <a:bodyPr/>
        <a:lstStyle/>
        <a:p>
          <a:pPr rtl="0"/>
          <a:r>
            <a:rPr lang="en-US" dirty="0"/>
            <a:t>Existence of Dispute and friction</a:t>
          </a:r>
        </a:p>
      </dgm:t>
    </dgm:pt>
    <dgm:pt modelId="{94311FCF-815B-4E92-B427-78815897EAB6}" type="parTrans" cxnId="{97567CD2-2BC6-45B3-B5F0-4FCD6591894B}">
      <dgm:prSet/>
      <dgm:spPr/>
      <dgm:t>
        <a:bodyPr/>
        <a:lstStyle/>
        <a:p>
          <a:endParaRPr lang="en-US"/>
        </a:p>
      </dgm:t>
    </dgm:pt>
    <dgm:pt modelId="{763F8E17-F699-4A77-9E31-A2EEDE4C48DC}" type="sibTrans" cxnId="{97567CD2-2BC6-45B3-B5F0-4FCD6591894B}">
      <dgm:prSet/>
      <dgm:spPr/>
      <dgm:t>
        <a:bodyPr/>
        <a:lstStyle/>
        <a:p>
          <a:endParaRPr lang="en-US"/>
        </a:p>
      </dgm:t>
    </dgm:pt>
    <dgm:pt modelId="{926D4C4E-3E3A-45EE-B6DE-EFA6833A8FF6}">
      <dgm:prSet/>
      <dgm:spPr/>
      <dgm:t>
        <a:bodyPr/>
        <a:lstStyle/>
        <a:p>
          <a:pPr rtl="0"/>
          <a:r>
            <a:rPr lang="en-US" dirty="0" err="1"/>
            <a:t>Bonafide</a:t>
          </a:r>
          <a:r>
            <a:rPr lang="en-US" dirty="0"/>
            <a:t> Realignment of Interest and Rights</a:t>
          </a:r>
        </a:p>
      </dgm:t>
    </dgm:pt>
    <dgm:pt modelId="{022831A2-3DCA-4193-8EBB-08B9D5BD07C2}" type="parTrans" cxnId="{CE04CF2A-47A3-4CA7-AE55-5AFECB18A068}">
      <dgm:prSet/>
      <dgm:spPr/>
      <dgm:t>
        <a:bodyPr/>
        <a:lstStyle/>
        <a:p>
          <a:endParaRPr lang="en-US"/>
        </a:p>
      </dgm:t>
    </dgm:pt>
    <dgm:pt modelId="{6F451354-880B-450B-9F90-8BF8AF7FA75C}" type="sibTrans" cxnId="{CE04CF2A-47A3-4CA7-AE55-5AFECB18A068}">
      <dgm:prSet/>
      <dgm:spPr/>
      <dgm:t>
        <a:bodyPr/>
        <a:lstStyle/>
        <a:p>
          <a:endParaRPr lang="en-US"/>
        </a:p>
      </dgm:t>
    </dgm:pt>
    <dgm:pt modelId="{5C16C5F8-9010-4D12-86C8-0AE1B27F4E2A}">
      <dgm:prSet/>
      <dgm:spPr/>
      <dgm:t>
        <a:bodyPr/>
        <a:lstStyle/>
        <a:p>
          <a:pPr rtl="0"/>
          <a:r>
            <a:rPr lang="en-US" dirty="0"/>
            <a:t>Not transfer</a:t>
          </a:r>
        </a:p>
      </dgm:t>
    </dgm:pt>
    <dgm:pt modelId="{7FB8F8DF-6549-4443-B9AF-885E40A56835}" type="parTrans" cxnId="{F14E97D9-6743-4767-B0D3-34730252A07B}">
      <dgm:prSet/>
      <dgm:spPr/>
      <dgm:t>
        <a:bodyPr/>
        <a:lstStyle/>
        <a:p>
          <a:endParaRPr lang="en-US"/>
        </a:p>
      </dgm:t>
    </dgm:pt>
    <dgm:pt modelId="{D0BEC62D-DF52-4AF3-B6BC-9EC0EDE82A49}" type="sibTrans" cxnId="{F14E97D9-6743-4767-B0D3-34730252A07B}">
      <dgm:prSet/>
      <dgm:spPr/>
      <dgm:t>
        <a:bodyPr/>
        <a:lstStyle/>
        <a:p>
          <a:endParaRPr lang="en-US"/>
        </a:p>
      </dgm:t>
    </dgm:pt>
    <dgm:pt modelId="{5A5E18EA-A95C-4CC5-9EDE-E40C66015CA0}">
      <dgm:prSet/>
      <dgm:spPr/>
      <dgm:t>
        <a:bodyPr/>
        <a:lstStyle/>
        <a:p>
          <a:pPr rtl="0"/>
          <a:r>
            <a:rPr lang="en-US" dirty="0"/>
            <a:t>CIT v. A.L. </a:t>
          </a:r>
          <a:r>
            <a:rPr lang="en-US" dirty="0" err="1"/>
            <a:t>Ramanatham</a:t>
          </a:r>
          <a:r>
            <a:rPr lang="en-US" dirty="0"/>
            <a:t> (245 ITR 494)(Mad)</a:t>
          </a:r>
        </a:p>
      </dgm:t>
    </dgm:pt>
    <dgm:pt modelId="{A93AC4FD-17D1-4EEC-B2D5-F18638FC8F41}" type="parTrans" cxnId="{31D6ABCC-AA20-475E-9965-A517BBF7DC85}">
      <dgm:prSet/>
      <dgm:spPr/>
      <dgm:t>
        <a:bodyPr/>
        <a:lstStyle/>
        <a:p>
          <a:endParaRPr lang="en-US"/>
        </a:p>
      </dgm:t>
    </dgm:pt>
    <dgm:pt modelId="{865B28BF-2D29-425F-94BB-370ADD7F9D96}" type="sibTrans" cxnId="{31D6ABCC-AA20-475E-9965-A517BBF7DC85}">
      <dgm:prSet/>
      <dgm:spPr/>
      <dgm:t>
        <a:bodyPr/>
        <a:lstStyle/>
        <a:p>
          <a:endParaRPr lang="en-US"/>
        </a:p>
      </dgm:t>
    </dgm:pt>
    <dgm:pt modelId="{48F240B8-AF6D-4073-8396-F57EC846355B}">
      <dgm:prSet/>
      <dgm:spPr/>
      <dgm:t>
        <a:bodyPr/>
        <a:lstStyle/>
        <a:p>
          <a:pPr rtl="0"/>
          <a:r>
            <a:rPr lang="en-US" dirty="0"/>
            <a:t>CIT v. Kay ARR Enterprises (299 ITR 348)(Mad)</a:t>
          </a:r>
        </a:p>
      </dgm:t>
    </dgm:pt>
    <dgm:pt modelId="{21EA289E-748C-4A54-B2AA-42438131F5CF}" type="parTrans" cxnId="{2A8FDA77-AD82-4426-8019-F4FDC6C91396}">
      <dgm:prSet/>
      <dgm:spPr/>
      <dgm:t>
        <a:bodyPr/>
        <a:lstStyle/>
        <a:p>
          <a:endParaRPr lang="en-US"/>
        </a:p>
      </dgm:t>
    </dgm:pt>
    <dgm:pt modelId="{FDFBEB11-5234-4120-89B9-DE5112EF3EE8}" type="sibTrans" cxnId="{2A8FDA77-AD82-4426-8019-F4FDC6C91396}">
      <dgm:prSet/>
      <dgm:spPr/>
      <dgm:t>
        <a:bodyPr/>
        <a:lstStyle/>
        <a:p>
          <a:endParaRPr lang="en-US"/>
        </a:p>
      </dgm:t>
    </dgm:pt>
    <dgm:pt modelId="{ACD1FCBF-FBEB-46ED-A2D0-9C4125A3DE52}">
      <dgm:prSet/>
      <dgm:spPr/>
      <dgm:t>
        <a:bodyPr/>
        <a:lstStyle/>
        <a:p>
          <a:pPr rtl="0"/>
          <a:r>
            <a:rPr lang="en-IN" dirty="0"/>
            <a:t>Family Arrangement – Corporate Entity </a:t>
          </a:r>
          <a:endParaRPr lang="en-US" dirty="0"/>
        </a:p>
      </dgm:t>
    </dgm:pt>
    <dgm:pt modelId="{6F703C77-599C-469F-88C2-E9F5232C9EEE}" type="parTrans" cxnId="{D72DDDAA-08A8-4A92-92C3-56C2F82596B7}">
      <dgm:prSet/>
      <dgm:spPr/>
      <dgm:t>
        <a:bodyPr/>
        <a:lstStyle/>
        <a:p>
          <a:endParaRPr lang="en-US"/>
        </a:p>
      </dgm:t>
    </dgm:pt>
    <dgm:pt modelId="{3C033ACA-D919-46EB-809C-2DDB0590283D}" type="sibTrans" cxnId="{D72DDDAA-08A8-4A92-92C3-56C2F82596B7}">
      <dgm:prSet/>
      <dgm:spPr/>
      <dgm:t>
        <a:bodyPr/>
        <a:lstStyle/>
        <a:p>
          <a:endParaRPr lang="en-US"/>
        </a:p>
      </dgm:t>
    </dgm:pt>
    <dgm:pt modelId="{6984C009-A37D-4037-B239-6DC176BD422B}">
      <dgm:prSet/>
      <dgm:spPr/>
      <dgm:t>
        <a:bodyPr/>
        <a:lstStyle/>
        <a:p>
          <a:r>
            <a:rPr lang="en-IN" dirty="0" err="1"/>
            <a:t>B.A.Mohota</a:t>
          </a:r>
          <a:r>
            <a:rPr lang="en-IN" dirty="0"/>
            <a:t> Textiles Traders </a:t>
          </a:r>
          <a:r>
            <a:rPr lang="en-IN" dirty="0" err="1"/>
            <a:t>Pvt.</a:t>
          </a:r>
          <a:r>
            <a:rPr lang="en-IN" dirty="0"/>
            <a:t> Ltd. v. DCIT [2017] 82 taxmann.com 397 (Bombay HC)-  </a:t>
          </a:r>
          <a:r>
            <a:rPr lang="en-IN" i="1" dirty="0"/>
            <a:t>While a family arrangement/settlement does not amount to a "transfer" u/s 2(47) as it only recognizes "pre-existing rights" between the parties, the same applies only to members of the families and </a:t>
          </a:r>
          <a:r>
            <a:rPr lang="en-IN" b="1" i="1" dirty="0"/>
            <a:t>not to transfers made by corporate entities</a:t>
          </a:r>
          <a:r>
            <a:rPr lang="en-IN" i="1" dirty="0"/>
            <a:t>. The corporate veil can never be lifted at the instance of the company itself because that would amount to its denying its own corporate existence. </a:t>
          </a:r>
          <a:r>
            <a:rPr lang="en-IN" b="1" i="1" dirty="0"/>
            <a:t>The fact that the Company is wholly owned by the members of the family is irrelevant.</a:t>
          </a:r>
          <a:endParaRPr lang="en-IN" dirty="0"/>
        </a:p>
      </dgm:t>
    </dgm:pt>
    <dgm:pt modelId="{F25E0AE8-938D-41AA-AA44-0DCE9CD3924A}" type="parTrans" cxnId="{8E91FB4B-569C-4A22-BD36-7F77D020029E}">
      <dgm:prSet/>
      <dgm:spPr/>
      <dgm:t>
        <a:bodyPr/>
        <a:lstStyle/>
        <a:p>
          <a:endParaRPr lang="en-US"/>
        </a:p>
      </dgm:t>
    </dgm:pt>
    <dgm:pt modelId="{022A6150-0E90-4535-8B40-60847D24C26E}" type="sibTrans" cxnId="{8E91FB4B-569C-4A22-BD36-7F77D020029E}">
      <dgm:prSet/>
      <dgm:spPr/>
      <dgm:t>
        <a:bodyPr/>
        <a:lstStyle/>
        <a:p>
          <a:endParaRPr lang="en-US"/>
        </a:p>
      </dgm:t>
    </dgm:pt>
    <dgm:pt modelId="{C8E4D928-61CE-488C-992B-FA52A34D7807}" type="pres">
      <dgm:prSet presAssocID="{3F53015C-9A6F-4E69-8A2D-F7C2D10A4458}" presName="linear" presStyleCnt="0">
        <dgm:presLayoutVars>
          <dgm:animLvl val="lvl"/>
          <dgm:resizeHandles val="exact"/>
        </dgm:presLayoutVars>
      </dgm:prSet>
      <dgm:spPr/>
    </dgm:pt>
    <dgm:pt modelId="{E1D5357E-64BE-46FC-96EA-7105F11AC3DD}" type="pres">
      <dgm:prSet presAssocID="{88AF9DD7-8148-4DC8-A9A8-522EDAF053C1}" presName="parentText" presStyleLbl="node1" presStyleIdx="0" presStyleCnt="3">
        <dgm:presLayoutVars>
          <dgm:chMax val="0"/>
          <dgm:bulletEnabled val="1"/>
        </dgm:presLayoutVars>
      </dgm:prSet>
      <dgm:spPr/>
    </dgm:pt>
    <dgm:pt modelId="{21756F08-25F6-4A80-A306-5E5806B97538}" type="pres">
      <dgm:prSet presAssocID="{88AF9DD7-8148-4DC8-A9A8-522EDAF053C1}" presName="childText" presStyleLbl="revTx" presStyleIdx="0" presStyleCnt="3">
        <dgm:presLayoutVars>
          <dgm:bulletEnabled val="1"/>
        </dgm:presLayoutVars>
      </dgm:prSet>
      <dgm:spPr/>
    </dgm:pt>
    <dgm:pt modelId="{0D18C02D-E7CF-4E9A-BC09-D12C13AD1515}" type="pres">
      <dgm:prSet presAssocID="{5C16C5F8-9010-4D12-86C8-0AE1B27F4E2A}" presName="parentText" presStyleLbl="node1" presStyleIdx="1" presStyleCnt="3">
        <dgm:presLayoutVars>
          <dgm:chMax val="0"/>
          <dgm:bulletEnabled val="1"/>
        </dgm:presLayoutVars>
      </dgm:prSet>
      <dgm:spPr/>
    </dgm:pt>
    <dgm:pt modelId="{11B7FD86-7847-4353-9BA1-1E72F2484CF3}" type="pres">
      <dgm:prSet presAssocID="{5C16C5F8-9010-4D12-86C8-0AE1B27F4E2A}" presName="childText" presStyleLbl="revTx" presStyleIdx="1" presStyleCnt="3">
        <dgm:presLayoutVars>
          <dgm:bulletEnabled val="1"/>
        </dgm:presLayoutVars>
      </dgm:prSet>
      <dgm:spPr/>
    </dgm:pt>
    <dgm:pt modelId="{5CDCD835-1E4E-4090-B37E-E8FAA841BE8D}" type="pres">
      <dgm:prSet presAssocID="{ACD1FCBF-FBEB-46ED-A2D0-9C4125A3DE52}" presName="parentText" presStyleLbl="node1" presStyleIdx="2" presStyleCnt="3">
        <dgm:presLayoutVars>
          <dgm:chMax val="0"/>
          <dgm:bulletEnabled val="1"/>
        </dgm:presLayoutVars>
      </dgm:prSet>
      <dgm:spPr/>
    </dgm:pt>
    <dgm:pt modelId="{43DD2A80-4BC5-41B0-9422-56285FED7343}" type="pres">
      <dgm:prSet presAssocID="{ACD1FCBF-FBEB-46ED-A2D0-9C4125A3DE52}" presName="childText" presStyleLbl="revTx" presStyleIdx="2" presStyleCnt="3">
        <dgm:presLayoutVars>
          <dgm:bulletEnabled val="1"/>
        </dgm:presLayoutVars>
      </dgm:prSet>
      <dgm:spPr/>
    </dgm:pt>
  </dgm:ptLst>
  <dgm:cxnLst>
    <dgm:cxn modelId="{A0A66E28-F026-489D-A105-C0A4F0CBC650}" type="presOf" srcId="{ACD1FCBF-FBEB-46ED-A2D0-9C4125A3DE52}" destId="{5CDCD835-1E4E-4090-B37E-E8FAA841BE8D}" srcOrd="0" destOrd="0" presId="urn:microsoft.com/office/officeart/2005/8/layout/vList2"/>
    <dgm:cxn modelId="{CE04CF2A-47A3-4CA7-AE55-5AFECB18A068}" srcId="{88AF9DD7-8148-4DC8-A9A8-522EDAF053C1}" destId="{926D4C4E-3E3A-45EE-B6DE-EFA6833A8FF6}" srcOrd="0" destOrd="0" parTransId="{022831A2-3DCA-4193-8EBB-08B9D5BD07C2}" sibTransId="{6F451354-880B-450B-9F90-8BF8AF7FA75C}"/>
    <dgm:cxn modelId="{6A4D973C-9115-4537-B3A9-02BBD0E3005B}" type="presOf" srcId="{3F53015C-9A6F-4E69-8A2D-F7C2D10A4458}" destId="{C8E4D928-61CE-488C-992B-FA52A34D7807}" srcOrd="0" destOrd="0" presId="urn:microsoft.com/office/officeart/2005/8/layout/vList2"/>
    <dgm:cxn modelId="{1D41423F-F439-416A-A204-7F62FB6640A3}" type="presOf" srcId="{6984C009-A37D-4037-B239-6DC176BD422B}" destId="{43DD2A80-4BC5-41B0-9422-56285FED7343}" srcOrd="0" destOrd="0" presId="urn:microsoft.com/office/officeart/2005/8/layout/vList2"/>
    <dgm:cxn modelId="{8E91FB4B-569C-4A22-BD36-7F77D020029E}" srcId="{ACD1FCBF-FBEB-46ED-A2D0-9C4125A3DE52}" destId="{6984C009-A37D-4037-B239-6DC176BD422B}" srcOrd="0" destOrd="0" parTransId="{F25E0AE8-938D-41AA-AA44-0DCE9CD3924A}" sibTransId="{022A6150-0E90-4535-8B40-60847D24C26E}"/>
    <dgm:cxn modelId="{2A8FDA77-AD82-4426-8019-F4FDC6C91396}" srcId="{5C16C5F8-9010-4D12-86C8-0AE1B27F4E2A}" destId="{48F240B8-AF6D-4073-8396-F57EC846355B}" srcOrd="1" destOrd="0" parTransId="{21EA289E-748C-4A54-B2AA-42438131F5CF}" sibTransId="{FDFBEB11-5234-4120-89B9-DE5112EF3EE8}"/>
    <dgm:cxn modelId="{C51DA589-5372-442A-A46E-35E80940F065}" type="presOf" srcId="{5C16C5F8-9010-4D12-86C8-0AE1B27F4E2A}" destId="{0D18C02D-E7CF-4E9A-BC09-D12C13AD1515}" srcOrd="0" destOrd="0" presId="urn:microsoft.com/office/officeart/2005/8/layout/vList2"/>
    <dgm:cxn modelId="{D72DDDAA-08A8-4A92-92C3-56C2F82596B7}" srcId="{3F53015C-9A6F-4E69-8A2D-F7C2D10A4458}" destId="{ACD1FCBF-FBEB-46ED-A2D0-9C4125A3DE52}" srcOrd="2" destOrd="0" parTransId="{6F703C77-599C-469F-88C2-E9F5232C9EEE}" sibTransId="{3C033ACA-D919-46EB-809C-2DDB0590283D}"/>
    <dgm:cxn modelId="{31D6ABCC-AA20-475E-9965-A517BBF7DC85}" srcId="{5C16C5F8-9010-4D12-86C8-0AE1B27F4E2A}" destId="{5A5E18EA-A95C-4CC5-9EDE-E40C66015CA0}" srcOrd="0" destOrd="0" parTransId="{A93AC4FD-17D1-4EEC-B2D5-F18638FC8F41}" sibTransId="{865B28BF-2D29-425F-94BB-370ADD7F9D96}"/>
    <dgm:cxn modelId="{97567CD2-2BC6-45B3-B5F0-4FCD6591894B}" srcId="{3F53015C-9A6F-4E69-8A2D-F7C2D10A4458}" destId="{88AF9DD7-8148-4DC8-A9A8-522EDAF053C1}" srcOrd="0" destOrd="0" parTransId="{94311FCF-815B-4E92-B427-78815897EAB6}" sibTransId="{763F8E17-F699-4A77-9E31-A2EEDE4C48DC}"/>
    <dgm:cxn modelId="{5FEF11D6-C4B0-4580-BADB-B4221038EEC9}" type="presOf" srcId="{48F240B8-AF6D-4073-8396-F57EC846355B}" destId="{11B7FD86-7847-4353-9BA1-1E72F2484CF3}" srcOrd="0" destOrd="1" presId="urn:microsoft.com/office/officeart/2005/8/layout/vList2"/>
    <dgm:cxn modelId="{F14E97D9-6743-4767-B0D3-34730252A07B}" srcId="{3F53015C-9A6F-4E69-8A2D-F7C2D10A4458}" destId="{5C16C5F8-9010-4D12-86C8-0AE1B27F4E2A}" srcOrd="1" destOrd="0" parTransId="{7FB8F8DF-6549-4443-B9AF-885E40A56835}" sibTransId="{D0BEC62D-DF52-4AF3-B6BC-9EC0EDE82A49}"/>
    <dgm:cxn modelId="{92F846EC-779F-4044-BD22-D28929F98DDD}" type="presOf" srcId="{88AF9DD7-8148-4DC8-A9A8-522EDAF053C1}" destId="{E1D5357E-64BE-46FC-96EA-7105F11AC3DD}" srcOrd="0" destOrd="0" presId="urn:microsoft.com/office/officeart/2005/8/layout/vList2"/>
    <dgm:cxn modelId="{BDACDFF7-49B0-4855-B271-B372985824A8}" type="presOf" srcId="{5A5E18EA-A95C-4CC5-9EDE-E40C66015CA0}" destId="{11B7FD86-7847-4353-9BA1-1E72F2484CF3}" srcOrd="0" destOrd="0" presId="urn:microsoft.com/office/officeart/2005/8/layout/vList2"/>
    <dgm:cxn modelId="{F207A6FB-A02F-43FA-A95A-6A991070ECEB}" type="presOf" srcId="{926D4C4E-3E3A-45EE-B6DE-EFA6833A8FF6}" destId="{21756F08-25F6-4A80-A306-5E5806B97538}" srcOrd="0" destOrd="0" presId="urn:microsoft.com/office/officeart/2005/8/layout/vList2"/>
    <dgm:cxn modelId="{9451E298-756D-4A68-88B6-7AE64877D4EF}" type="presParOf" srcId="{C8E4D928-61CE-488C-992B-FA52A34D7807}" destId="{E1D5357E-64BE-46FC-96EA-7105F11AC3DD}" srcOrd="0" destOrd="0" presId="urn:microsoft.com/office/officeart/2005/8/layout/vList2"/>
    <dgm:cxn modelId="{8F2798C8-E561-417E-9E08-C3A0F715A246}" type="presParOf" srcId="{C8E4D928-61CE-488C-992B-FA52A34D7807}" destId="{21756F08-25F6-4A80-A306-5E5806B97538}" srcOrd="1" destOrd="0" presId="urn:microsoft.com/office/officeart/2005/8/layout/vList2"/>
    <dgm:cxn modelId="{1AC5A258-363A-45ED-B4A8-AB0B8591E16C}" type="presParOf" srcId="{C8E4D928-61CE-488C-992B-FA52A34D7807}" destId="{0D18C02D-E7CF-4E9A-BC09-D12C13AD1515}" srcOrd="2" destOrd="0" presId="urn:microsoft.com/office/officeart/2005/8/layout/vList2"/>
    <dgm:cxn modelId="{01DBC787-2C70-4EB9-B00F-EBD7129ACFEA}" type="presParOf" srcId="{C8E4D928-61CE-488C-992B-FA52A34D7807}" destId="{11B7FD86-7847-4353-9BA1-1E72F2484CF3}" srcOrd="3" destOrd="0" presId="urn:microsoft.com/office/officeart/2005/8/layout/vList2"/>
    <dgm:cxn modelId="{F92EB03B-5819-4AA5-A154-8E37979F8575}" type="presParOf" srcId="{C8E4D928-61CE-488C-992B-FA52A34D7807}" destId="{5CDCD835-1E4E-4090-B37E-E8FAA841BE8D}" srcOrd="4" destOrd="0" presId="urn:microsoft.com/office/officeart/2005/8/layout/vList2"/>
    <dgm:cxn modelId="{4542CA3C-A9B6-40BC-88A3-0725E8E899E9}" type="presParOf" srcId="{C8E4D928-61CE-488C-992B-FA52A34D7807}" destId="{43DD2A80-4BC5-41B0-9422-56285FED734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B93BE8A-4ABC-417B-9ED9-30A7A77C557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C4C0C11-C42A-4482-9229-ED66DC180A36}">
      <dgm:prSet/>
      <dgm:spPr/>
      <dgm:t>
        <a:bodyPr/>
        <a:lstStyle/>
        <a:p>
          <a:r>
            <a:rPr lang="en-US"/>
            <a:t>No excess cash found – </a:t>
          </a:r>
        </a:p>
      </dgm:t>
    </dgm:pt>
    <dgm:pt modelId="{64A442BD-8BEB-48E6-8425-205242A4F751}" type="parTrans" cxnId="{73243154-3E07-476B-AFC1-EBFB90F112C3}">
      <dgm:prSet/>
      <dgm:spPr/>
      <dgm:t>
        <a:bodyPr/>
        <a:lstStyle/>
        <a:p>
          <a:endParaRPr lang="en-US"/>
        </a:p>
      </dgm:t>
    </dgm:pt>
    <dgm:pt modelId="{2FB68609-53DD-46E3-AF14-20CAE1504F01}" type="sibTrans" cxnId="{73243154-3E07-476B-AFC1-EBFB90F112C3}">
      <dgm:prSet/>
      <dgm:spPr/>
      <dgm:t>
        <a:bodyPr/>
        <a:lstStyle/>
        <a:p>
          <a:endParaRPr lang="en-US"/>
        </a:p>
      </dgm:t>
    </dgm:pt>
    <dgm:pt modelId="{545BC744-9BD0-437B-B6E0-19BC1CAE6D5B}">
      <dgm:prSet/>
      <dgm:spPr/>
      <dgm:t>
        <a:bodyPr/>
        <a:lstStyle/>
        <a:p>
          <a:r>
            <a:rPr lang="en-US"/>
            <a:t>Onus to prove that on money has been received by the seller is on the department </a:t>
          </a:r>
        </a:p>
      </dgm:t>
    </dgm:pt>
    <dgm:pt modelId="{860F237B-E5C8-4DE6-8546-0C3BA0AFD975}" type="parTrans" cxnId="{39ED9098-6927-4828-ABA1-DF2756C6D038}">
      <dgm:prSet/>
      <dgm:spPr/>
      <dgm:t>
        <a:bodyPr/>
        <a:lstStyle/>
        <a:p>
          <a:endParaRPr lang="en-US"/>
        </a:p>
      </dgm:t>
    </dgm:pt>
    <dgm:pt modelId="{E9A72147-3038-4CEC-9C00-9E6A1B29797F}" type="sibTrans" cxnId="{39ED9098-6927-4828-ABA1-DF2756C6D038}">
      <dgm:prSet/>
      <dgm:spPr/>
      <dgm:t>
        <a:bodyPr/>
        <a:lstStyle/>
        <a:p>
          <a:endParaRPr lang="en-US"/>
        </a:p>
      </dgm:t>
    </dgm:pt>
    <dgm:pt modelId="{0CFEF26C-EA79-47A3-99F1-7BEC0B0D3300}">
      <dgm:prSet/>
      <dgm:spPr/>
      <dgm:t>
        <a:bodyPr/>
        <a:lstStyle/>
        <a:p>
          <a:r>
            <a:rPr lang="en-US" dirty="0"/>
            <a:t>CIT v </a:t>
          </a:r>
          <a:r>
            <a:rPr lang="en-US" dirty="0" err="1"/>
            <a:t>Smt</a:t>
          </a:r>
          <a:r>
            <a:rPr lang="en-US" dirty="0"/>
            <a:t> Sunita </a:t>
          </a:r>
          <a:r>
            <a:rPr lang="en-US" dirty="0" err="1"/>
            <a:t>Dhadda</a:t>
          </a:r>
          <a:r>
            <a:rPr lang="en-US" dirty="0"/>
            <a:t> 100 </a:t>
          </a:r>
          <a:r>
            <a:rPr lang="en-US" dirty="0" err="1"/>
            <a:t>taxmann</a:t>
          </a:r>
          <a:r>
            <a:rPr lang="en-US" dirty="0"/>
            <a:t> com 525 (SLP dismissed at 100 </a:t>
          </a:r>
          <a:r>
            <a:rPr lang="en-US" dirty="0" err="1"/>
            <a:t>taxmann</a:t>
          </a:r>
          <a:r>
            <a:rPr lang="en-US" dirty="0"/>
            <a:t> com 526 )</a:t>
          </a:r>
        </a:p>
      </dgm:t>
    </dgm:pt>
    <dgm:pt modelId="{D019F697-7C9E-4A45-824D-4534B3EBE3FC}" type="parTrans" cxnId="{2485511A-93D7-41CF-BFC1-4B66DD798F81}">
      <dgm:prSet/>
      <dgm:spPr/>
      <dgm:t>
        <a:bodyPr/>
        <a:lstStyle/>
        <a:p>
          <a:endParaRPr lang="en-US"/>
        </a:p>
      </dgm:t>
    </dgm:pt>
    <dgm:pt modelId="{E90DBC6C-B4A8-4A4A-BFDC-FF9873651E83}" type="sibTrans" cxnId="{2485511A-93D7-41CF-BFC1-4B66DD798F81}">
      <dgm:prSet/>
      <dgm:spPr/>
      <dgm:t>
        <a:bodyPr/>
        <a:lstStyle/>
        <a:p>
          <a:endParaRPr lang="en-US"/>
        </a:p>
      </dgm:t>
    </dgm:pt>
    <dgm:pt modelId="{C9FCB42D-C50C-4750-B5F6-46F92B854D36}">
      <dgm:prSet/>
      <dgm:spPr/>
      <dgm:t>
        <a:bodyPr/>
        <a:lstStyle/>
        <a:p>
          <a:r>
            <a:rPr lang="en-US"/>
            <a:t>Diary found is not regular books of accounts of the assessee</a:t>
          </a:r>
        </a:p>
      </dgm:t>
    </dgm:pt>
    <dgm:pt modelId="{E2896398-E52E-462D-89B7-7C3672B7AF2B}" type="parTrans" cxnId="{ED4131E0-77C1-45FF-8E7F-264FBEA4D8BB}">
      <dgm:prSet/>
      <dgm:spPr/>
      <dgm:t>
        <a:bodyPr/>
        <a:lstStyle/>
        <a:p>
          <a:endParaRPr lang="en-US"/>
        </a:p>
      </dgm:t>
    </dgm:pt>
    <dgm:pt modelId="{71C09AAF-1B30-4E14-9F7B-F524796599D7}" type="sibTrans" cxnId="{ED4131E0-77C1-45FF-8E7F-264FBEA4D8BB}">
      <dgm:prSet/>
      <dgm:spPr/>
      <dgm:t>
        <a:bodyPr/>
        <a:lstStyle/>
        <a:p>
          <a:endParaRPr lang="en-US"/>
        </a:p>
      </dgm:t>
    </dgm:pt>
    <dgm:pt modelId="{60F4AF2B-5672-48AC-9C36-219C4EFAF11A}">
      <dgm:prSet/>
      <dgm:spPr/>
      <dgm:t>
        <a:bodyPr/>
        <a:lstStyle/>
        <a:p>
          <a:r>
            <a:rPr lang="en-US"/>
            <a:t>Common Cause v Union of India 394 ITR 220 ( CBI v V C Shukla 1998 3 SCC 410)</a:t>
          </a:r>
        </a:p>
      </dgm:t>
    </dgm:pt>
    <dgm:pt modelId="{8DCEF8AD-D227-4E81-A827-7F41C77B8F67}" type="parTrans" cxnId="{B5D8E803-9EF5-40B0-AA7C-61DAF8D90C33}">
      <dgm:prSet/>
      <dgm:spPr/>
      <dgm:t>
        <a:bodyPr/>
        <a:lstStyle/>
        <a:p>
          <a:endParaRPr lang="en-US"/>
        </a:p>
      </dgm:t>
    </dgm:pt>
    <dgm:pt modelId="{8F009D4D-3889-4F50-B995-A529B62650BB}" type="sibTrans" cxnId="{B5D8E803-9EF5-40B0-AA7C-61DAF8D90C33}">
      <dgm:prSet/>
      <dgm:spPr/>
      <dgm:t>
        <a:bodyPr/>
        <a:lstStyle/>
        <a:p>
          <a:endParaRPr lang="en-US"/>
        </a:p>
      </dgm:t>
    </dgm:pt>
    <dgm:pt modelId="{101A0E53-32BB-4EE8-B91D-AC62736FC149}">
      <dgm:prSet/>
      <dgm:spPr/>
      <dgm:t>
        <a:bodyPr/>
        <a:lstStyle/>
        <a:p>
          <a:r>
            <a:rPr lang="en-US"/>
            <a:t>Section 34 of Indian Evidence Act 1872</a:t>
          </a:r>
        </a:p>
      </dgm:t>
    </dgm:pt>
    <dgm:pt modelId="{A725F6C1-BF5F-4D1E-BA7B-E4D412591A62}" type="parTrans" cxnId="{EDA1397F-C79A-4517-AAC0-04A6EDCDD745}">
      <dgm:prSet/>
      <dgm:spPr/>
      <dgm:t>
        <a:bodyPr/>
        <a:lstStyle/>
        <a:p>
          <a:endParaRPr lang="en-US"/>
        </a:p>
      </dgm:t>
    </dgm:pt>
    <dgm:pt modelId="{69EAD604-1334-456D-82F9-0651D9740FB5}" type="sibTrans" cxnId="{EDA1397F-C79A-4517-AAC0-04A6EDCDD745}">
      <dgm:prSet/>
      <dgm:spPr/>
      <dgm:t>
        <a:bodyPr/>
        <a:lstStyle/>
        <a:p>
          <a:endParaRPr lang="en-US"/>
        </a:p>
      </dgm:t>
    </dgm:pt>
    <dgm:pt modelId="{5FB3FB14-AF03-4BC3-90A8-292891C2AED4}">
      <dgm:prSet/>
      <dgm:spPr/>
      <dgm:t>
        <a:bodyPr/>
        <a:lstStyle/>
        <a:p>
          <a:r>
            <a:rPr lang="en-US"/>
            <a:t>Entries in books of account, </a:t>
          </a:r>
          <a:r>
            <a:rPr lang="en-US" b="1" u="sng"/>
            <a:t>including those maintained in an electronic form regularly kept in the course of business </a:t>
          </a:r>
          <a:r>
            <a:rPr lang="en-US"/>
            <a:t>are relevant whenever they refer to a matter into which the Court has to inquire, but such </a:t>
          </a:r>
          <a:r>
            <a:rPr lang="en-US" b="1"/>
            <a:t>statements shall not alone be sufficient evidence to charge any person with liability</a:t>
          </a:r>
          <a:endParaRPr lang="en-US"/>
        </a:p>
      </dgm:t>
    </dgm:pt>
    <dgm:pt modelId="{42083BE1-CB55-4DD6-8ABA-23911D9D12B7}" type="parTrans" cxnId="{D810E877-5D43-4444-937D-B4B0C3AD7A97}">
      <dgm:prSet/>
      <dgm:spPr/>
      <dgm:t>
        <a:bodyPr/>
        <a:lstStyle/>
        <a:p>
          <a:endParaRPr lang="en-US"/>
        </a:p>
      </dgm:t>
    </dgm:pt>
    <dgm:pt modelId="{971663C0-CCE1-4F83-905E-AA044C414E53}" type="sibTrans" cxnId="{D810E877-5D43-4444-937D-B4B0C3AD7A97}">
      <dgm:prSet/>
      <dgm:spPr/>
      <dgm:t>
        <a:bodyPr/>
        <a:lstStyle/>
        <a:p>
          <a:endParaRPr lang="en-US"/>
        </a:p>
      </dgm:t>
    </dgm:pt>
    <dgm:pt modelId="{7CB42CA6-8A0E-4537-808D-FDA96A9A1097}">
      <dgm:prSet/>
      <dgm:spPr/>
      <dgm:t>
        <a:bodyPr/>
        <a:lstStyle/>
        <a:p>
          <a:r>
            <a:rPr lang="en-US" b="1"/>
            <a:t>It will be considered as a dumb document</a:t>
          </a:r>
          <a:endParaRPr lang="en-US"/>
        </a:p>
      </dgm:t>
    </dgm:pt>
    <dgm:pt modelId="{34836D60-C327-47EF-B9E0-6F7AA7B2EB14}" type="parTrans" cxnId="{568F6B90-531B-4383-A291-27FE1A1AC8A5}">
      <dgm:prSet/>
      <dgm:spPr/>
      <dgm:t>
        <a:bodyPr/>
        <a:lstStyle/>
        <a:p>
          <a:endParaRPr lang="en-US"/>
        </a:p>
      </dgm:t>
    </dgm:pt>
    <dgm:pt modelId="{62F7420C-D9FC-43AD-954E-B58DDA7C2678}" type="sibTrans" cxnId="{568F6B90-531B-4383-A291-27FE1A1AC8A5}">
      <dgm:prSet/>
      <dgm:spPr/>
      <dgm:t>
        <a:bodyPr/>
        <a:lstStyle/>
        <a:p>
          <a:endParaRPr lang="en-US"/>
        </a:p>
      </dgm:t>
    </dgm:pt>
    <dgm:pt modelId="{5B46EE7B-162A-4900-B461-D72ACCA8B2C3}">
      <dgm:prSet/>
      <dgm:spPr/>
      <dgm:t>
        <a:bodyPr/>
        <a:lstStyle/>
        <a:p>
          <a:r>
            <a:rPr lang="en-US" b="1"/>
            <a:t>In absence of cash found – addition cannot be made merely on basis of a diary or excel sheet or a print out.</a:t>
          </a:r>
          <a:endParaRPr lang="en-US"/>
        </a:p>
      </dgm:t>
    </dgm:pt>
    <dgm:pt modelId="{F779593D-F6DE-4949-89D1-0236D12AAAFE}" type="parTrans" cxnId="{36E21321-CCE2-4476-9E8E-C4019110572E}">
      <dgm:prSet/>
      <dgm:spPr/>
      <dgm:t>
        <a:bodyPr/>
        <a:lstStyle/>
        <a:p>
          <a:endParaRPr lang="en-US"/>
        </a:p>
      </dgm:t>
    </dgm:pt>
    <dgm:pt modelId="{2FDA0BD8-CCD1-4037-8E7A-8A2716FA878F}" type="sibTrans" cxnId="{36E21321-CCE2-4476-9E8E-C4019110572E}">
      <dgm:prSet/>
      <dgm:spPr/>
      <dgm:t>
        <a:bodyPr/>
        <a:lstStyle/>
        <a:p>
          <a:endParaRPr lang="en-US"/>
        </a:p>
      </dgm:t>
    </dgm:pt>
    <dgm:pt modelId="{87D83975-A81F-4998-88BA-062A39BF6CD3}" type="pres">
      <dgm:prSet presAssocID="{AB93BE8A-4ABC-417B-9ED9-30A7A77C5577}" presName="linear" presStyleCnt="0">
        <dgm:presLayoutVars>
          <dgm:animLvl val="lvl"/>
          <dgm:resizeHandles val="exact"/>
        </dgm:presLayoutVars>
      </dgm:prSet>
      <dgm:spPr/>
    </dgm:pt>
    <dgm:pt modelId="{144A26C2-14B5-4444-BB66-0864B61B8F7C}" type="pres">
      <dgm:prSet presAssocID="{BC4C0C11-C42A-4482-9229-ED66DC180A36}" presName="parentText" presStyleLbl="node1" presStyleIdx="0" presStyleCnt="5">
        <dgm:presLayoutVars>
          <dgm:chMax val="0"/>
          <dgm:bulletEnabled val="1"/>
        </dgm:presLayoutVars>
      </dgm:prSet>
      <dgm:spPr/>
    </dgm:pt>
    <dgm:pt modelId="{29EF0A6D-F0F5-4832-BBA2-072B1147B9BD}" type="pres">
      <dgm:prSet presAssocID="{BC4C0C11-C42A-4482-9229-ED66DC180A36}" presName="childText" presStyleLbl="revTx" presStyleIdx="0" presStyleCnt="3">
        <dgm:presLayoutVars>
          <dgm:bulletEnabled val="1"/>
        </dgm:presLayoutVars>
      </dgm:prSet>
      <dgm:spPr/>
    </dgm:pt>
    <dgm:pt modelId="{07D0F8A2-C809-403F-8A4D-7556E8CF88D7}" type="pres">
      <dgm:prSet presAssocID="{C9FCB42D-C50C-4750-B5F6-46F92B854D36}" presName="parentText" presStyleLbl="node1" presStyleIdx="1" presStyleCnt="5">
        <dgm:presLayoutVars>
          <dgm:chMax val="0"/>
          <dgm:bulletEnabled val="1"/>
        </dgm:presLayoutVars>
      </dgm:prSet>
      <dgm:spPr/>
    </dgm:pt>
    <dgm:pt modelId="{539D7CCF-A3B2-4B89-92EF-EB82FE1A6E3A}" type="pres">
      <dgm:prSet presAssocID="{C9FCB42D-C50C-4750-B5F6-46F92B854D36}" presName="childText" presStyleLbl="revTx" presStyleIdx="1" presStyleCnt="3">
        <dgm:presLayoutVars>
          <dgm:bulletEnabled val="1"/>
        </dgm:presLayoutVars>
      </dgm:prSet>
      <dgm:spPr/>
    </dgm:pt>
    <dgm:pt modelId="{D0EA1C27-8B74-4A38-A51F-B2ECC0F28822}" type="pres">
      <dgm:prSet presAssocID="{101A0E53-32BB-4EE8-B91D-AC62736FC149}" presName="parentText" presStyleLbl="node1" presStyleIdx="2" presStyleCnt="5">
        <dgm:presLayoutVars>
          <dgm:chMax val="0"/>
          <dgm:bulletEnabled val="1"/>
        </dgm:presLayoutVars>
      </dgm:prSet>
      <dgm:spPr/>
    </dgm:pt>
    <dgm:pt modelId="{B471BFCD-4B57-4BB0-864D-D5E457E22C2A}" type="pres">
      <dgm:prSet presAssocID="{101A0E53-32BB-4EE8-B91D-AC62736FC149}" presName="childText" presStyleLbl="revTx" presStyleIdx="2" presStyleCnt="3">
        <dgm:presLayoutVars>
          <dgm:bulletEnabled val="1"/>
        </dgm:presLayoutVars>
      </dgm:prSet>
      <dgm:spPr/>
    </dgm:pt>
    <dgm:pt modelId="{DBE0E20F-6AB2-4B40-B186-0463953DD4DF}" type="pres">
      <dgm:prSet presAssocID="{7CB42CA6-8A0E-4537-808D-FDA96A9A1097}" presName="parentText" presStyleLbl="node1" presStyleIdx="3" presStyleCnt="5">
        <dgm:presLayoutVars>
          <dgm:chMax val="0"/>
          <dgm:bulletEnabled val="1"/>
        </dgm:presLayoutVars>
      </dgm:prSet>
      <dgm:spPr/>
    </dgm:pt>
    <dgm:pt modelId="{76499602-2AC3-4893-9E7D-67B8C2689C52}" type="pres">
      <dgm:prSet presAssocID="{62F7420C-D9FC-43AD-954E-B58DDA7C2678}" presName="spacer" presStyleCnt="0"/>
      <dgm:spPr/>
    </dgm:pt>
    <dgm:pt modelId="{113902BC-F59E-4EBC-88F3-A418E2F63E40}" type="pres">
      <dgm:prSet presAssocID="{5B46EE7B-162A-4900-B461-D72ACCA8B2C3}" presName="parentText" presStyleLbl="node1" presStyleIdx="4" presStyleCnt="5">
        <dgm:presLayoutVars>
          <dgm:chMax val="0"/>
          <dgm:bulletEnabled val="1"/>
        </dgm:presLayoutVars>
      </dgm:prSet>
      <dgm:spPr/>
    </dgm:pt>
  </dgm:ptLst>
  <dgm:cxnLst>
    <dgm:cxn modelId="{B5D8E803-9EF5-40B0-AA7C-61DAF8D90C33}" srcId="{C9FCB42D-C50C-4750-B5F6-46F92B854D36}" destId="{60F4AF2B-5672-48AC-9C36-219C4EFAF11A}" srcOrd="0" destOrd="0" parTransId="{8DCEF8AD-D227-4E81-A827-7F41C77B8F67}" sibTransId="{8F009D4D-3889-4F50-B995-A529B62650BB}"/>
    <dgm:cxn modelId="{85162709-65D3-4C91-A855-F3AD6185179B}" type="presOf" srcId="{101A0E53-32BB-4EE8-B91D-AC62736FC149}" destId="{D0EA1C27-8B74-4A38-A51F-B2ECC0F28822}" srcOrd="0" destOrd="0" presId="urn:microsoft.com/office/officeart/2005/8/layout/vList2"/>
    <dgm:cxn modelId="{188EE715-8BA5-490D-A2C2-4156604DE5B6}" type="presOf" srcId="{0CFEF26C-EA79-47A3-99F1-7BEC0B0D3300}" destId="{29EF0A6D-F0F5-4832-BBA2-072B1147B9BD}" srcOrd="0" destOrd="1" presId="urn:microsoft.com/office/officeart/2005/8/layout/vList2"/>
    <dgm:cxn modelId="{2485511A-93D7-41CF-BFC1-4B66DD798F81}" srcId="{BC4C0C11-C42A-4482-9229-ED66DC180A36}" destId="{0CFEF26C-EA79-47A3-99F1-7BEC0B0D3300}" srcOrd="1" destOrd="0" parTransId="{D019F697-7C9E-4A45-824D-4534B3EBE3FC}" sibTransId="{E90DBC6C-B4A8-4A4A-BFDC-FF9873651E83}"/>
    <dgm:cxn modelId="{36E21321-CCE2-4476-9E8E-C4019110572E}" srcId="{AB93BE8A-4ABC-417B-9ED9-30A7A77C5577}" destId="{5B46EE7B-162A-4900-B461-D72ACCA8B2C3}" srcOrd="4" destOrd="0" parTransId="{F779593D-F6DE-4949-89D1-0236D12AAAFE}" sibTransId="{2FDA0BD8-CCD1-4037-8E7A-8A2716FA878F}"/>
    <dgm:cxn modelId="{854B7631-C59E-4A35-8345-17E4C5C08890}" type="presOf" srcId="{C9FCB42D-C50C-4750-B5F6-46F92B854D36}" destId="{07D0F8A2-C809-403F-8A4D-7556E8CF88D7}" srcOrd="0" destOrd="0" presId="urn:microsoft.com/office/officeart/2005/8/layout/vList2"/>
    <dgm:cxn modelId="{14ED5E42-A640-42EC-90D5-ED37EF806522}" type="presOf" srcId="{60F4AF2B-5672-48AC-9C36-219C4EFAF11A}" destId="{539D7CCF-A3B2-4B89-92EF-EB82FE1A6E3A}" srcOrd="0" destOrd="0" presId="urn:microsoft.com/office/officeart/2005/8/layout/vList2"/>
    <dgm:cxn modelId="{B48D056D-BD51-49FD-85F6-DF92B3FAC9C9}" type="presOf" srcId="{7CB42CA6-8A0E-4537-808D-FDA96A9A1097}" destId="{DBE0E20F-6AB2-4B40-B186-0463953DD4DF}" srcOrd="0" destOrd="0" presId="urn:microsoft.com/office/officeart/2005/8/layout/vList2"/>
    <dgm:cxn modelId="{73243154-3E07-476B-AFC1-EBFB90F112C3}" srcId="{AB93BE8A-4ABC-417B-9ED9-30A7A77C5577}" destId="{BC4C0C11-C42A-4482-9229-ED66DC180A36}" srcOrd="0" destOrd="0" parTransId="{64A442BD-8BEB-48E6-8425-205242A4F751}" sibTransId="{2FB68609-53DD-46E3-AF14-20CAE1504F01}"/>
    <dgm:cxn modelId="{86334D57-B3A2-4040-A9DA-239B9B2464C6}" type="presOf" srcId="{BC4C0C11-C42A-4482-9229-ED66DC180A36}" destId="{144A26C2-14B5-4444-BB66-0864B61B8F7C}" srcOrd="0" destOrd="0" presId="urn:microsoft.com/office/officeart/2005/8/layout/vList2"/>
    <dgm:cxn modelId="{D810E877-5D43-4444-937D-B4B0C3AD7A97}" srcId="{101A0E53-32BB-4EE8-B91D-AC62736FC149}" destId="{5FB3FB14-AF03-4BC3-90A8-292891C2AED4}" srcOrd="0" destOrd="0" parTransId="{42083BE1-CB55-4DD6-8ABA-23911D9D12B7}" sibTransId="{971663C0-CCE1-4F83-905E-AA044C414E53}"/>
    <dgm:cxn modelId="{EDA1397F-C79A-4517-AAC0-04A6EDCDD745}" srcId="{AB93BE8A-4ABC-417B-9ED9-30A7A77C5577}" destId="{101A0E53-32BB-4EE8-B91D-AC62736FC149}" srcOrd="2" destOrd="0" parTransId="{A725F6C1-BF5F-4D1E-BA7B-E4D412591A62}" sibTransId="{69EAD604-1334-456D-82F9-0651D9740FB5}"/>
    <dgm:cxn modelId="{1DB4638E-D696-407E-8228-2F1D46E3EB60}" type="presOf" srcId="{AB93BE8A-4ABC-417B-9ED9-30A7A77C5577}" destId="{87D83975-A81F-4998-88BA-062A39BF6CD3}" srcOrd="0" destOrd="0" presId="urn:microsoft.com/office/officeart/2005/8/layout/vList2"/>
    <dgm:cxn modelId="{568F6B90-531B-4383-A291-27FE1A1AC8A5}" srcId="{AB93BE8A-4ABC-417B-9ED9-30A7A77C5577}" destId="{7CB42CA6-8A0E-4537-808D-FDA96A9A1097}" srcOrd="3" destOrd="0" parTransId="{34836D60-C327-47EF-B9E0-6F7AA7B2EB14}" sibTransId="{62F7420C-D9FC-43AD-954E-B58DDA7C2678}"/>
    <dgm:cxn modelId="{FC889497-B8F3-47EC-87C2-C02DDD906A01}" type="presOf" srcId="{545BC744-9BD0-437B-B6E0-19BC1CAE6D5B}" destId="{29EF0A6D-F0F5-4832-BBA2-072B1147B9BD}" srcOrd="0" destOrd="0" presId="urn:microsoft.com/office/officeart/2005/8/layout/vList2"/>
    <dgm:cxn modelId="{39ED9098-6927-4828-ABA1-DF2756C6D038}" srcId="{BC4C0C11-C42A-4482-9229-ED66DC180A36}" destId="{545BC744-9BD0-437B-B6E0-19BC1CAE6D5B}" srcOrd="0" destOrd="0" parTransId="{860F237B-E5C8-4DE6-8546-0C3BA0AFD975}" sibTransId="{E9A72147-3038-4CEC-9C00-9E6A1B29797F}"/>
    <dgm:cxn modelId="{DCA7AEB2-BE85-4ED6-B305-EBDAC0D46DCF}" type="presOf" srcId="{5B46EE7B-162A-4900-B461-D72ACCA8B2C3}" destId="{113902BC-F59E-4EBC-88F3-A418E2F63E40}" srcOrd="0" destOrd="0" presId="urn:microsoft.com/office/officeart/2005/8/layout/vList2"/>
    <dgm:cxn modelId="{ED4131E0-77C1-45FF-8E7F-264FBEA4D8BB}" srcId="{AB93BE8A-4ABC-417B-9ED9-30A7A77C5577}" destId="{C9FCB42D-C50C-4750-B5F6-46F92B854D36}" srcOrd="1" destOrd="0" parTransId="{E2896398-E52E-462D-89B7-7C3672B7AF2B}" sibTransId="{71C09AAF-1B30-4E14-9F7B-F524796599D7}"/>
    <dgm:cxn modelId="{DECA27F1-9362-40E2-81E0-B340D892D1BE}" type="presOf" srcId="{5FB3FB14-AF03-4BC3-90A8-292891C2AED4}" destId="{B471BFCD-4B57-4BB0-864D-D5E457E22C2A}" srcOrd="0" destOrd="0" presId="urn:microsoft.com/office/officeart/2005/8/layout/vList2"/>
    <dgm:cxn modelId="{718C38B4-856C-41D8-B23C-717FD0DD7349}" type="presParOf" srcId="{87D83975-A81F-4998-88BA-062A39BF6CD3}" destId="{144A26C2-14B5-4444-BB66-0864B61B8F7C}" srcOrd="0" destOrd="0" presId="urn:microsoft.com/office/officeart/2005/8/layout/vList2"/>
    <dgm:cxn modelId="{9F5A2099-929C-41EB-8CC5-B14BCDE7C384}" type="presParOf" srcId="{87D83975-A81F-4998-88BA-062A39BF6CD3}" destId="{29EF0A6D-F0F5-4832-BBA2-072B1147B9BD}" srcOrd="1" destOrd="0" presId="urn:microsoft.com/office/officeart/2005/8/layout/vList2"/>
    <dgm:cxn modelId="{C09FF149-8DD6-4A12-ACFA-83C7F5EE9362}" type="presParOf" srcId="{87D83975-A81F-4998-88BA-062A39BF6CD3}" destId="{07D0F8A2-C809-403F-8A4D-7556E8CF88D7}" srcOrd="2" destOrd="0" presId="urn:microsoft.com/office/officeart/2005/8/layout/vList2"/>
    <dgm:cxn modelId="{229DEF49-0CB1-4807-93D2-B585ED500743}" type="presParOf" srcId="{87D83975-A81F-4998-88BA-062A39BF6CD3}" destId="{539D7CCF-A3B2-4B89-92EF-EB82FE1A6E3A}" srcOrd="3" destOrd="0" presId="urn:microsoft.com/office/officeart/2005/8/layout/vList2"/>
    <dgm:cxn modelId="{6AB3A8D6-B456-4243-BD6A-6A15582336A2}" type="presParOf" srcId="{87D83975-A81F-4998-88BA-062A39BF6CD3}" destId="{D0EA1C27-8B74-4A38-A51F-B2ECC0F28822}" srcOrd="4" destOrd="0" presId="urn:microsoft.com/office/officeart/2005/8/layout/vList2"/>
    <dgm:cxn modelId="{60B9B568-A5DF-4C99-BAC0-11D663E1CFEB}" type="presParOf" srcId="{87D83975-A81F-4998-88BA-062A39BF6CD3}" destId="{B471BFCD-4B57-4BB0-864D-D5E457E22C2A}" srcOrd="5" destOrd="0" presId="urn:microsoft.com/office/officeart/2005/8/layout/vList2"/>
    <dgm:cxn modelId="{4660FFC4-CF8E-497B-AC15-6830CE007EB3}" type="presParOf" srcId="{87D83975-A81F-4998-88BA-062A39BF6CD3}" destId="{DBE0E20F-6AB2-4B40-B186-0463953DD4DF}" srcOrd="6" destOrd="0" presId="urn:microsoft.com/office/officeart/2005/8/layout/vList2"/>
    <dgm:cxn modelId="{943237FA-E327-4C0B-88FA-1B8DBE601FFF}" type="presParOf" srcId="{87D83975-A81F-4998-88BA-062A39BF6CD3}" destId="{76499602-2AC3-4893-9E7D-67B8C2689C52}" srcOrd="7" destOrd="0" presId="urn:microsoft.com/office/officeart/2005/8/layout/vList2"/>
    <dgm:cxn modelId="{86810BFA-4125-4299-BA39-C689E777D073}" type="presParOf" srcId="{87D83975-A81F-4998-88BA-062A39BF6CD3}" destId="{113902BC-F59E-4EBC-88F3-A418E2F63E4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20BD091-17E4-49D0-B9AD-C6B653D7D64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74BED8C-632E-4F37-8775-92CACDA79545}">
      <dgm:prSet/>
      <dgm:spPr/>
      <dgm:t>
        <a:bodyPr/>
        <a:lstStyle/>
        <a:p>
          <a:r>
            <a:rPr lang="en-US"/>
            <a:t>Decoding is based on corroborative agreement</a:t>
          </a:r>
        </a:p>
      </dgm:t>
    </dgm:pt>
    <dgm:pt modelId="{2F506768-3EC9-4826-B568-CACF04DF792B}" type="parTrans" cxnId="{F5138CAE-6EDA-4299-B3BC-C2FF812BE6FB}">
      <dgm:prSet/>
      <dgm:spPr/>
      <dgm:t>
        <a:bodyPr/>
        <a:lstStyle/>
        <a:p>
          <a:endParaRPr lang="en-US"/>
        </a:p>
      </dgm:t>
    </dgm:pt>
    <dgm:pt modelId="{ED7CB506-A167-4BAA-8CC8-A3715D5673F3}" type="sibTrans" cxnId="{F5138CAE-6EDA-4299-B3BC-C2FF812BE6FB}">
      <dgm:prSet/>
      <dgm:spPr/>
      <dgm:t>
        <a:bodyPr/>
        <a:lstStyle/>
        <a:p>
          <a:endParaRPr lang="en-US"/>
        </a:p>
      </dgm:t>
    </dgm:pt>
    <dgm:pt modelId="{B29A8656-8233-4D43-BF2B-DD4C429C1694}">
      <dgm:prSet/>
      <dgm:spPr/>
      <dgm:t>
        <a:bodyPr/>
        <a:lstStyle/>
        <a:p>
          <a:pPr algn="just"/>
          <a:r>
            <a:rPr lang="en-US" dirty="0"/>
            <a:t>Agreement value Rs 1,60,00,000 mentioned as 1.60 Considering this it is difficult to contend that 0.80 denotes 80,000</a:t>
          </a:r>
        </a:p>
      </dgm:t>
    </dgm:pt>
    <dgm:pt modelId="{A941FDC6-5D12-4479-B260-9C5A5F1DED8A}" type="parTrans" cxnId="{4800B2E2-E78F-4E20-9608-2A771ACACB8C}">
      <dgm:prSet/>
      <dgm:spPr/>
      <dgm:t>
        <a:bodyPr/>
        <a:lstStyle/>
        <a:p>
          <a:endParaRPr lang="en-US"/>
        </a:p>
      </dgm:t>
    </dgm:pt>
    <dgm:pt modelId="{5A830F49-62F5-4ED1-893D-DA15CE314AF5}" type="sibTrans" cxnId="{4800B2E2-E78F-4E20-9608-2A771ACACB8C}">
      <dgm:prSet/>
      <dgm:spPr/>
      <dgm:t>
        <a:bodyPr/>
        <a:lstStyle/>
        <a:p>
          <a:endParaRPr lang="en-US"/>
        </a:p>
      </dgm:t>
    </dgm:pt>
    <dgm:pt modelId="{B480CAE6-C19C-46DD-BE92-870AFA5D71C2}" type="pres">
      <dgm:prSet presAssocID="{620BD091-17E4-49D0-B9AD-C6B653D7D647}" presName="linear" presStyleCnt="0">
        <dgm:presLayoutVars>
          <dgm:animLvl val="lvl"/>
          <dgm:resizeHandles val="exact"/>
        </dgm:presLayoutVars>
      </dgm:prSet>
      <dgm:spPr/>
    </dgm:pt>
    <dgm:pt modelId="{1419F5BA-4967-4C14-823B-4A38C34F10CA}" type="pres">
      <dgm:prSet presAssocID="{974BED8C-632E-4F37-8775-92CACDA79545}" presName="parentText" presStyleLbl="node1" presStyleIdx="0" presStyleCnt="1">
        <dgm:presLayoutVars>
          <dgm:chMax val="0"/>
          <dgm:bulletEnabled val="1"/>
        </dgm:presLayoutVars>
      </dgm:prSet>
      <dgm:spPr/>
    </dgm:pt>
    <dgm:pt modelId="{4B4179BB-5251-433B-BA10-C4126A3AB57F}" type="pres">
      <dgm:prSet presAssocID="{974BED8C-632E-4F37-8775-92CACDA79545}" presName="childText" presStyleLbl="revTx" presStyleIdx="0" presStyleCnt="1">
        <dgm:presLayoutVars>
          <dgm:bulletEnabled val="1"/>
        </dgm:presLayoutVars>
      </dgm:prSet>
      <dgm:spPr/>
    </dgm:pt>
  </dgm:ptLst>
  <dgm:cxnLst>
    <dgm:cxn modelId="{9678C308-2F32-47B6-8756-FA6CEEE2CAA8}" type="presOf" srcId="{620BD091-17E4-49D0-B9AD-C6B653D7D647}" destId="{B480CAE6-C19C-46DD-BE92-870AFA5D71C2}" srcOrd="0" destOrd="0" presId="urn:microsoft.com/office/officeart/2005/8/layout/vList2"/>
    <dgm:cxn modelId="{F31A2094-7EA4-4F46-AF77-E696C0EE83A1}" type="presOf" srcId="{B29A8656-8233-4D43-BF2B-DD4C429C1694}" destId="{4B4179BB-5251-433B-BA10-C4126A3AB57F}" srcOrd="0" destOrd="0" presId="urn:microsoft.com/office/officeart/2005/8/layout/vList2"/>
    <dgm:cxn modelId="{F5138CAE-6EDA-4299-B3BC-C2FF812BE6FB}" srcId="{620BD091-17E4-49D0-B9AD-C6B653D7D647}" destId="{974BED8C-632E-4F37-8775-92CACDA79545}" srcOrd="0" destOrd="0" parTransId="{2F506768-3EC9-4826-B568-CACF04DF792B}" sibTransId="{ED7CB506-A167-4BAA-8CC8-A3715D5673F3}"/>
    <dgm:cxn modelId="{4800B2E2-E78F-4E20-9608-2A771ACACB8C}" srcId="{974BED8C-632E-4F37-8775-92CACDA79545}" destId="{B29A8656-8233-4D43-BF2B-DD4C429C1694}" srcOrd="0" destOrd="0" parTransId="{A941FDC6-5D12-4479-B260-9C5A5F1DED8A}" sibTransId="{5A830F49-62F5-4ED1-893D-DA15CE314AF5}"/>
    <dgm:cxn modelId="{03B89FEB-0E6F-47CE-9414-AFA5FD23999D}" type="presOf" srcId="{974BED8C-632E-4F37-8775-92CACDA79545}" destId="{1419F5BA-4967-4C14-823B-4A38C34F10CA}" srcOrd="0" destOrd="0" presId="urn:microsoft.com/office/officeart/2005/8/layout/vList2"/>
    <dgm:cxn modelId="{A4ED4D27-7964-4FCD-8CB5-D84F8298B24B}" type="presParOf" srcId="{B480CAE6-C19C-46DD-BE92-870AFA5D71C2}" destId="{1419F5BA-4967-4C14-823B-4A38C34F10CA}" srcOrd="0" destOrd="0" presId="urn:microsoft.com/office/officeart/2005/8/layout/vList2"/>
    <dgm:cxn modelId="{B7024623-A2B9-4F06-877B-745E2E5F8577}" type="presParOf" srcId="{B480CAE6-C19C-46DD-BE92-870AFA5D71C2}" destId="{4B4179BB-5251-433B-BA10-C4126A3AB57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C9C9C08-AC75-4C84-8883-FB9288AF7C4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AEB7911-0E7C-4A02-83B8-9F91B683C5B0}">
      <dgm:prSet/>
      <dgm:spPr/>
      <dgm:t>
        <a:bodyPr/>
        <a:lstStyle/>
        <a:p>
          <a:r>
            <a:rPr lang="en-US"/>
            <a:t>When excess cash found</a:t>
          </a:r>
        </a:p>
      </dgm:t>
    </dgm:pt>
    <dgm:pt modelId="{1A75BEAE-9C88-44FE-8DED-F311E5F418B5}" type="parTrans" cxnId="{7B09BBDB-0821-47AE-BAD5-6856A781048E}">
      <dgm:prSet/>
      <dgm:spPr/>
      <dgm:t>
        <a:bodyPr/>
        <a:lstStyle/>
        <a:p>
          <a:endParaRPr lang="en-US"/>
        </a:p>
      </dgm:t>
    </dgm:pt>
    <dgm:pt modelId="{BF8476C6-7477-460F-9417-2D10B9914121}" type="sibTrans" cxnId="{7B09BBDB-0821-47AE-BAD5-6856A781048E}">
      <dgm:prSet/>
      <dgm:spPr/>
      <dgm:t>
        <a:bodyPr/>
        <a:lstStyle/>
        <a:p>
          <a:endParaRPr lang="en-US"/>
        </a:p>
      </dgm:t>
    </dgm:pt>
    <dgm:pt modelId="{83CF95A4-46C9-476F-8671-86EDCB4C0D98}">
      <dgm:prSet/>
      <dgm:spPr/>
      <dgm:t>
        <a:bodyPr/>
        <a:lstStyle/>
        <a:p>
          <a:r>
            <a:rPr lang="en-US"/>
            <a:t>the notings of Diary will become relevant</a:t>
          </a:r>
        </a:p>
      </dgm:t>
    </dgm:pt>
    <dgm:pt modelId="{86001987-0D43-4C11-82DA-57160F2A04F9}" type="parTrans" cxnId="{F52EE687-DD74-47B5-9303-23D34948126B}">
      <dgm:prSet/>
      <dgm:spPr/>
      <dgm:t>
        <a:bodyPr/>
        <a:lstStyle/>
        <a:p>
          <a:endParaRPr lang="en-US"/>
        </a:p>
      </dgm:t>
    </dgm:pt>
    <dgm:pt modelId="{ABE0EC25-24A0-46F3-ABC7-B32007F0A744}" type="sibTrans" cxnId="{F52EE687-DD74-47B5-9303-23D34948126B}">
      <dgm:prSet/>
      <dgm:spPr/>
      <dgm:t>
        <a:bodyPr/>
        <a:lstStyle/>
        <a:p>
          <a:endParaRPr lang="en-US"/>
        </a:p>
      </dgm:t>
    </dgm:pt>
    <dgm:pt modelId="{3B803A9C-E446-4E2B-B32B-E0D47A5491EA}">
      <dgm:prSet/>
      <dgm:spPr/>
      <dgm:t>
        <a:bodyPr/>
        <a:lstStyle/>
        <a:p>
          <a:r>
            <a:rPr lang="en-US"/>
            <a:t>Diary is no more a dumb document</a:t>
          </a:r>
        </a:p>
      </dgm:t>
    </dgm:pt>
    <dgm:pt modelId="{76F636EB-3CB7-4A37-8F0E-290BDC4BB1BC}" type="parTrans" cxnId="{7EA571D3-C25C-4E41-A08D-88EA4C475739}">
      <dgm:prSet/>
      <dgm:spPr/>
      <dgm:t>
        <a:bodyPr/>
        <a:lstStyle/>
        <a:p>
          <a:endParaRPr lang="en-US"/>
        </a:p>
      </dgm:t>
    </dgm:pt>
    <dgm:pt modelId="{A6FBE943-E727-4B73-B8EC-E0FABEE0257E}" type="sibTrans" cxnId="{7EA571D3-C25C-4E41-A08D-88EA4C475739}">
      <dgm:prSet/>
      <dgm:spPr/>
      <dgm:t>
        <a:bodyPr/>
        <a:lstStyle/>
        <a:p>
          <a:endParaRPr lang="en-US"/>
        </a:p>
      </dgm:t>
    </dgm:pt>
    <dgm:pt modelId="{0B1E4397-0170-46A4-A208-8B69B7D9222F}">
      <dgm:prSet/>
      <dgm:spPr/>
      <dgm:t>
        <a:bodyPr/>
        <a:lstStyle/>
        <a:p>
          <a:r>
            <a:rPr lang="en-US"/>
            <a:t>Onus of proving that the notings do not reflect receipt of on money will be shifted on the assessee</a:t>
          </a:r>
        </a:p>
      </dgm:t>
    </dgm:pt>
    <dgm:pt modelId="{0CC4B007-4CBE-4FE7-98C0-4E4377C62F49}" type="parTrans" cxnId="{15BBFD34-F82C-42FF-BE56-4030DF6344E1}">
      <dgm:prSet/>
      <dgm:spPr/>
      <dgm:t>
        <a:bodyPr/>
        <a:lstStyle/>
        <a:p>
          <a:endParaRPr lang="en-US"/>
        </a:p>
      </dgm:t>
    </dgm:pt>
    <dgm:pt modelId="{AB8FE0A5-6FA8-43EE-876F-A879D5F61E4C}" type="sibTrans" cxnId="{15BBFD34-F82C-42FF-BE56-4030DF6344E1}">
      <dgm:prSet/>
      <dgm:spPr/>
      <dgm:t>
        <a:bodyPr/>
        <a:lstStyle/>
        <a:p>
          <a:endParaRPr lang="en-US"/>
        </a:p>
      </dgm:t>
    </dgm:pt>
    <dgm:pt modelId="{93D67E2D-09D2-49C0-8A06-D0740700BA0C}">
      <dgm:prSet/>
      <dgm:spPr/>
      <dgm:t>
        <a:bodyPr/>
        <a:lstStyle/>
        <a:p>
          <a:r>
            <a:rPr lang="en-US"/>
            <a:t>Whether the On Money will be added under specified sections or will be business income</a:t>
          </a:r>
        </a:p>
      </dgm:t>
    </dgm:pt>
    <dgm:pt modelId="{A3D06946-50BE-4804-857B-74BB8F51AB68}" type="parTrans" cxnId="{ECFCA1F2-D775-49D4-A2B1-369D0BA60DAC}">
      <dgm:prSet/>
      <dgm:spPr/>
      <dgm:t>
        <a:bodyPr/>
        <a:lstStyle/>
        <a:p>
          <a:endParaRPr lang="en-US"/>
        </a:p>
      </dgm:t>
    </dgm:pt>
    <dgm:pt modelId="{55BC20A4-BD15-4058-9F71-0D2E1E9D1757}" type="sibTrans" cxnId="{ECFCA1F2-D775-49D4-A2B1-369D0BA60DAC}">
      <dgm:prSet/>
      <dgm:spPr/>
      <dgm:t>
        <a:bodyPr/>
        <a:lstStyle/>
        <a:p>
          <a:endParaRPr lang="en-US"/>
        </a:p>
      </dgm:t>
    </dgm:pt>
    <dgm:pt modelId="{A1F0DD46-4532-45BD-A48C-4BB0BE696AF7}">
      <dgm:prSet/>
      <dgm:spPr/>
      <dgm:t>
        <a:bodyPr/>
        <a:lstStyle/>
        <a:p>
          <a:r>
            <a:rPr lang="en-US"/>
            <a:t>Amount of Rs 2.20 Crores will be added to the Turnover of the assessee on the basis of method of accounting followed</a:t>
          </a:r>
        </a:p>
      </dgm:t>
    </dgm:pt>
    <dgm:pt modelId="{00477560-0336-4824-BA3B-00645D043BE2}" type="parTrans" cxnId="{0A851F89-786F-4EA1-A336-D22DDF1EF8D8}">
      <dgm:prSet/>
      <dgm:spPr/>
      <dgm:t>
        <a:bodyPr/>
        <a:lstStyle/>
        <a:p>
          <a:endParaRPr lang="en-US"/>
        </a:p>
      </dgm:t>
    </dgm:pt>
    <dgm:pt modelId="{6124E203-A63C-48FA-A86A-E66CAE73CDCD}" type="sibTrans" cxnId="{0A851F89-786F-4EA1-A336-D22DDF1EF8D8}">
      <dgm:prSet/>
      <dgm:spPr/>
      <dgm:t>
        <a:bodyPr/>
        <a:lstStyle/>
        <a:p>
          <a:endParaRPr lang="en-US"/>
        </a:p>
      </dgm:t>
    </dgm:pt>
    <dgm:pt modelId="{2874987A-3E02-48D9-99E8-2E75958856A0}" type="pres">
      <dgm:prSet presAssocID="{6C9C9C08-AC75-4C84-8883-FB9288AF7C42}" presName="linear" presStyleCnt="0">
        <dgm:presLayoutVars>
          <dgm:animLvl val="lvl"/>
          <dgm:resizeHandles val="exact"/>
        </dgm:presLayoutVars>
      </dgm:prSet>
      <dgm:spPr/>
    </dgm:pt>
    <dgm:pt modelId="{2949D56B-0C38-4CEC-B797-3129307C20B1}" type="pres">
      <dgm:prSet presAssocID="{3AEB7911-0E7C-4A02-83B8-9F91B683C5B0}" presName="parentText" presStyleLbl="node1" presStyleIdx="0" presStyleCnt="3">
        <dgm:presLayoutVars>
          <dgm:chMax val="0"/>
          <dgm:bulletEnabled val="1"/>
        </dgm:presLayoutVars>
      </dgm:prSet>
      <dgm:spPr/>
    </dgm:pt>
    <dgm:pt modelId="{DF230DF3-7D33-4B53-B9FC-21934D515F3A}" type="pres">
      <dgm:prSet presAssocID="{3AEB7911-0E7C-4A02-83B8-9F91B683C5B0}" presName="childText" presStyleLbl="revTx" presStyleIdx="0" presStyleCnt="2">
        <dgm:presLayoutVars>
          <dgm:bulletEnabled val="1"/>
        </dgm:presLayoutVars>
      </dgm:prSet>
      <dgm:spPr/>
    </dgm:pt>
    <dgm:pt modelId="{2B732842-DD58-42E7-AABC-C7EBEBECE47E}" type="pres">
      <dgm:prSet presAssocID="{0B1E4397-0170-46A4-A208-8B69B7D9222F}" presName="parentText" presStyleLbl="node1" presStyleIdx="1" presStyleCnt="3">
        <dgm:presLayoutVars>
          <dgm:chMax val="0"/>
          <dgm:bulletEnabled val="1"/>
        </dgm:presLayoutVars>
      </dgm:prSet>
      <dgm:spPr/>
    </dgm:pt>
    <dgm:pt modelId="{72AC7AB6-889B-4E63-8DEC-EC813018F319}" type="pres">
      <dgm:prSet presAssocID="{AB8FE0A5-6FA8-43EE-876F-A879D5F61E4C}" presName="spacer" presStyleCnt="0"/>
      <dgm:spPr/>
    </dgm:pt>
    <dgm:pt modelId="{4503BA43-A798-44F3-9789-24BF63C75366}" type="pres">
      <dgm:prSet presAssocID="{93D67E2D-09D2-49C0-8A06-D0740700BA0C}" presName="parentText" presStyleLbl="node1" presStyleIdx="2" presStyleCnt="3">
        <dgm:presLayoutVars>
          <dgm:chMax val="0"/>
          <dgm:bulletEnabled val="1"/>
        </dgm:presLayoutVars>
      </dgm:prSet>
      <dgm:spPr/>
    </dgm:pt>
    <dgm:pt modelId="{B8311C24-C844-4FCD-8199-14FED6F6BDF8}" type="pres">
      <dgm:prSet presAssocID="{93D67E2D-09D2-49C0-8A06-D0740700BA0C}" presName="childText" presStyleLbl="revTx" presStyleIdx="1" presStyleCnt="2">
        <dgm:presLayoutVars>
          <dgm:bulletEnabled val="1"/>
        </dgm:presLayoutVars>
      </dgm:prSet>
      <dgm:spPr/>
    </dgm:pt>
  </dgm:ptLst>
  <dgm:cxnLst>
    <dgm:cxn modelId="{1E4AAA0F-BA87-4762-B350-935C72C2B328}" type="presOf" srcId="{0B1E4397-0170-46A4-A208-8B69B7D9222F}" destId="{2B732842-DD58-42E7-AABC-C7EBEBECE47E}" srcOrd="0" destOrd="0" presId="urn:microsoft.com/office/officeart/2005/8/layout/vList2"/>
    <dgm:cxn modelId="{15BBFD34-F82C-42FF-BE56-4030DF6344E1}" srcId="{6C9C9C08-AC75-4C84-8883-FB9288AF7C42}" destId="{0B1E4397-0170-46A4-A208-8B69B7D9222F}" srcOrd="1" destOrd="0" parTransId="{0CC4B007-4CBE-4FE7-98C0-4E4377C62F49}" sibTransId="{AB8FE0A5-6FA8-43EE-876F-A879D5F61E4C}"/>
    <dgm:cxn modelId="{358D4163-F7DE-4E95-9126-E46B682AA572}" type="presOf" srcId="{6C9C9C08-AC75-4C84-8883-FB9288AF7C42}" destId="{2874987A-3E02-48D9-99E8-2E75958856A0}" srcOrd="0" destOrd="0" presId="urn:microsoft.com/office/officeart/2005/8/layout/vList2"/>
    <dgm:cxn modelId="{64619C53-18E0-401E-B19D-4B8821F2CD3F}" type="presOf" srcId="{3B803A9C-E446-4E2B-B32B-E0D47A5491EA}" destId="{DF230DF3-7D33-4B53-B9FC-21934D515F3A}" srcOrd="0" destOrd="1" presId="urn:microsoft.com/office/officeart/2005/8/layout/vList2"/>
    <dgm:cxn modelId="{52EDBA73-0DC8-4695-B3FC-1A31A14E2A87}" type="presOf" srcId="{3AEB7911-0E7C-4A02-83B8-9F91B683C5B0}" destId="{2949D56B-0C38-4CEC-B797-3129307C20B1}" srcOrd="0" destOrd="0" presId="urn:microsoft.com/office/officeart/2005/8/layout/vList2"/>
    <dgm:cxn modelId="{7408C554-FE38-4C93-8E6C-0DA48B18B745}" type="presOf" srcId="{83CF95A4-46C9-476F-8671-86EDCB4C0D98}" destId="{DF230DF3-7D33-4B53-B9FC-21934D515F3A}" srcOrd="0" destOrd="0" presId="urn:microsoft.com/office/officeart/2005/8/layout/vList2"/>
    <dgm:cxn modelId="{F52EE687-DD74-47B5-9303-23D34948126B}" srcId="{3AEB7911-0E7C-4A02-83B8-9F91B683C5B0}" destId="{83CF95A4-46C9-476F-8671-86EDCB4C0D98}" srcOrd="0" destOrd="0" parTransId="{86001987-0D43-4C11-82DA-57160F2A04F9}" sibTransId="{ABE0EC25-24A0-46F3-ABC7-B32007F0A744}"/>
    <dgm:cxn modelId="{0A851F89-786F-4EA1-A336-D22DDF1EF8D8}" srcId="{93D67E2D-09D2-49C0-8A06-D0740700BA0C}" destId="{A1F0DD46-4532-45BD-A48C-4BB0BE696AF7}" srcOrd="0" destOrd="0" parTransId="{00477560-0336-4824-BA3B-00645D043BE2}" sibTransId="{6124E203-A63C-48FA-A86A-E66CAE73CDCD}"/>
    <dgm:cxn modelId="{3F48D7D1-9871-4BC1-A77E-D8DC6B20B34C}" type="presOf" srcId="{A1F0DD46-4532-45BD-A48C-4BB0BE696AF7}" destId="{B8311C24-C844-4FCD-8199-14FED6F6BDF8}" srcOrd="0" destOrd="0" presId="urn:microsoft.com/office/officeart/2005/8/layout/vList2"/>
    <dgm:cxn modelId="{7EA571D3-C25C-4E41-A08D-88EA4C475739}" srcId="{3AEB7911-0E7C-4A02-83B8-9F91B683C5B0}" destId="{3B803A9C-E446-4E2B-B32B-E0D47A5491EA}" srcOrd="1" destOrd="0" parTransId="{76F636EB-3CB7-4A37-8F0E-290BDC4BB1BC}" sibTransId="{A6FBE943-E727-4B73-B8EC-E0FABEE0257E}"/>
    <dgm:cxn modelId="{7B09BBDB-0821-47AE-BAD5-6856A781048E}" srcId="{6C9C9C08-AC75-4C84-8883-FB9288AF7C42}" destId="{3AEB7911-0E7C-4A02-83B8-9F91B683C5B0}" srcOrd="0" destOrd="0" parTransId="{1A75BEAE-9C88-44FE-8DED-F311E5F418B5}" sibTransId="{BF8476C6-7477-460F-9417-2D10B9914121}"/>
    <dgm:cxn modelId="{ECFCA1F2-D775-49D4-A2B1-369D0BA60DAC}" srcId="{6C9C9C08-AC75-4C84-8883-FB9288AF7C42}" destId="{93D67E2D-09D2-49C0-8A06-D0740700BA0C}" srcOrd="2" destOrd="0" parTransId="{A3D06946-50BE-4804-857B-74BB8F51AB68}" sibTransId="{55BC20A4-BD15-4058-9F71-0D2E1E9D1757}"/>
    <dgm:cxn modelId="{B9B862F3-70BD-4FDA-AC16-5CDF08F4667B}" type="presOf" srcId="{93D67E2D-09D2-49C0-8A06-D0740700BA0C}" destId="{4503BA43-A798-44F3-9789-24BF63C75366}" srcOrd="0" destOrd="0" presId="urn:microsoft.com/office/officeart/2005/8/layout/vList2"/>
    <dgm:cxn modelId="{7D0E1E33-DE3B-4F00-B67C-32AC856D38AE}" type="presParOf" srcId="{2874987A-3E02-48D9-99E8-2E75958856A0}" destId="{2949D56B-0C38-4CEC-B797-3129307C20B1}" srcOrd="0" destOrd="0" presId="urn:microsoft.com/office/officeart/2005/8/layout/vList2"/>
    <dgm:cxn modelId="{D6D98F65-87CA-42B6-9B16-542E77B13261}" type="presParOf" srcId="{2874987A-3E02-48D9-99E8-2E75958856A0}" destId="{DF230DF3-7D33-4B53-B9FC-21934D515F3A}" srcOrd="1" destOrd="0" presId="urn:microsoft.com/office/officeart/2005/8/layout/vList2"/>
    <dgm:cxn modelId="{95982BAD-6623-48F2-9259-7594D7AF760A}" type="presParOf" srcId="{2874987A-3E02-48D9-99E8-2E75958856A0}" destId="{2B732842-DD58-42E7-AABC-C7EBEBECE47E}" srcOrd="2" destOrd="0" presId="urn:microsoft.com/office/officeart/2005/8/layout/vList2"/>
    <dgm:cxn modelId="{9F2813FF-7FEE-45E7-8497-50A75DA0F2E9}" type="presParOf" srcId="{2874987A-3E02-48D9-99E8-2E75958856A0}" destId="{72AC7AB6-889B-4E63-8DEC-EC813018F319}" srcOrd="3" destOrd="0" presId="urn:microsoft.com/office/officeart/2005/8/layout/vList2"/>
    <dgm:cxn modelId="{0A22936D-7705-4EAC-B800-8B7667B4D274}" type="presParOf" srcId="{2874987A-3E02-48D9-99E8-2E75958856A0}" destId="{4503BA43-A798-44F3-9789-24BF63C75366}" srcOrd="4" destOrd="0" presId="urn:microsoft.com/office/officeart/2005/8/layout/vList2"/>
    <dgm:cxn modelId="{F77D422A-5F4D-4F20-846A-44D5DF57C65A}" type="presParOf" srcId="{2874987A-3E02-48D9-99E8-2E75958856A0}" destId="{B8311C24-C844-4FCD-8199-14FED6F6BDF8}"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6F10A3-8946-4266-B8A9-672E1FBD03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B246D57-1741-4A0D-BBD9-4E346EE80DEC}">
      <dgm:prSet custT="1"/>
      <dgm:spPr/>
      <dgm:t>
        <a:bodyPr/>
        <a:lstStyle/>
        <a:p>
          <a:pPr rtl="0"/>
          <a:r>
            <a:rPr lang="en-US" sz="5400" dirty="0"/>
            <a:t>Allotment date </a:t>
          </a:r>
        </a:p>
      </dgm:t>
    </dgm:pt>
    <dgm:pt modelId="{88B6486A-1C37-456E-86D5-C6AA42ECF432}" type="parTrans" cxnId="{D0C866C5-D91A-4C2C-8B3F-D979461ABFE1}">
      <dgm:prSet/>
      <dgm:spPr/>
      <dgm:t>
        <a:bodyPr/>
        <a:lstStyle/>
        <a:p>
          <a:endParaRPr lang="en-US" sz="2000"/>
        </a:p>
      </dgm:t>
    </dgm:pt>
    <dgm:pt modelId="{170CC8B2-93C2-4301-83B6-C2D537338838}" type="sibTrans" cxnId="{D0C866C5-D91A-4C2C-8B3F-D979461ABFE1}">
      <dgm:prSet/>
      <dgm:spPr/>
      <dgm:t>
        <a:bodyPr/>
        <a:lstStyle/>
        <a:p>
          <a:endParaRPr lang="en-US" sz="2000"/>
        </a:p>
      </dgm:t>
    </dgm:pt>
    <dgm:pt modelId="{08C99DCA-5680-4A05-AF59-3DF1B45F90CF}">
      <dgm:prSet custT="1"/>
      <dgm:spPr/>
      <dgm:t>
        <a:bodyPr/>
        <a:lstStyle/>
        <a:p>
          <a:pPr algn="just" rtl="0"/>
          <a:r>
            <a:rPr lang="en-US" sz="5400" dirty="0"/>
            <a:t>Possession date </a:t>
          </a:r>
        </a:p>
      </dgm:t>
    </dgm:pt>
    <dgm:pt modelId="{D531C3AB-11ED-4BA7-B077-34A0CF3A52BF}" type="parTrans" cxnId="{C619CAC7-4DB8-428E-9E55-075A55E0F13B}">
      <dgm:prSet/>
      <dgm:spPr/>
      <dgm:t>
        <a:bodyPr/>
        <a:lstStyle/>
        <a:p>
          <a:endParaRPr lang="en-US" sz="2000"/>
        </a:p>
      </dgm:t>
    </dgm:pt>
    <dgm:pt modelId="{D7ED7B13-E92B-4A4C-9ADD-4D6C242407D3}" type="sibTrans" cxnId="{C619CAC7-4DB8-428E-9E55-075A55E0F13B}">
      <dgm:prSet/>
      <dgm:spPr/>
      <dgm:t>
        <a:bodyPr/>
        <a:lstStyle/>
        <a:p>
          <a:endParaRPr lang="en-US" sz="2000"/>
        </a:p>
      </dgm:t>
    </dgm:pt>
    <dgm:pt modelId="{D7CAE634-B187-4A94-8648-0FEC6A244B96}">
      <dgm:prSet custT="1"/>
      <dgm:spPr/>
      <dgm:t>
        <a:bodyPr/>
        <a:lstStyle/>
        <a:p>
          <a:pPr rtl="0"/>
          <a:r>
            <a:rPr lang="en-US" sz="5400" dirty="0"/>
            <a:t>Registration</a:t>
          </a:r>
        </a:p>
      </dgm:t>
    </dgm:pt>
    <dgm:pt modelId="{AB9B77B5-E26F-4F4D-83BD-9262BFD5D0E2}" type="parTrans" cxnId="{5963FE7B-8682-432E-93F2-6962C086818C}">
      <dgm:prSet/>
      <dgm:spPr/>
      <dgm:t>
        <a:bodyPr/>
        <a:lstStyle/>
        <a:p>
          <a:endParaRPr lang="en-US" sz="2000"/>
        </a:p>
      </dgm:t>
    </dgm:pt>
    <dgm:pt modelId="{E3C18CB1-1EDE-42D5-B584-FE4D545D471A}" type="sibTrans" cxnId="{5963FE7B-8682-432E-93F2-6962C086818C}">
      <dgm:prSet/>
      <dgm:spPr/>
      <dgm:t>
        <a:bodyPr/>
        <a:lstStyle/>
        <a:p>
          <a:endParaRPr lang="en-US" sz="2000"/>
        </a:p>
      </dgm:t>
    </dgm:pt>
    <dgm:pt modelId="{60A6AE16-9969-4D6D-BA09-8E3361F3C189}">
      <dgm:prSet custT="1"/>
      <dgm:spPr/>
      <dgm:t>
        <a:bodyPr/>
        <a:lstStyle/>
        <a:p>
          <a:pPr rtl="0"/>
          <a:r>
            <a:rPr lang="en-US" sz="1400" b="0" dirty="0"/>
            <a:t>ACIT vs. Sanjay </a:t>
          </a:r>
          <a:r>
            <a:rPr lang="en-US" sz="1400" b="0" dirty="0" err="1"/>
            <a:t>Kumath</a:t>
          </a:r>
          <a:r>
            <a:rPr lang="en-US" sz="1400" b="0" dirty="0"/>
            <a:t> (</a:t>
          </a:r>
          <a:r>
            <a:rPr lang="en-US" sz="1400" b="0" i="0" dirty="0"/>
            <a:t>[2014] 63 SOT 90 (Indore - Trib.)</a:t>
          </a:r>
          <a:r>
            <a:rPr lang="en-US" sz="1400" b="0" dirty="0"/>
            <a:t>) </a:t>
          </a:r>
          <a:r>
            <a:rPr lang="en-US" sz="1400" b="0" i="0" dirty="0"/>
            <a:t>Period of holding of a flat reckoned from date of allotment letter as such letter extinguished all rights of seller</a:t>
          </a:r>
          <a:endParaRPr lang="en-US" sz="1400" b="0" dirty="0"/>
        </a:p>
      </dgm:t>
    </dgm:pt>
    <dgm:pt modelId="{4CA6CDDB-91E2-419D-9AFC-736BD015FFE3}" type="parTrans" cxnId="{97FF0CF7-02E1-4569-9EF0-E2679AEAA0AA}">
      <dgm:prSet/>
      <dgm:spPr/>
      <dgm:t>
        <a:bodyPr/>
        <a:lstStyle/>
        <a:p>
          <a:endParaRPr lang="en-US" sz="2000"/>
        </a:p>
      </dgm:t>
    </dgm:pt>
    <dgm:pt modelId="{E3054338-5808-40CE-BC0D-C0AF39C4A01C}" type="sibTrans" cxnId="{97FF0CF7-02E1-4569-9EF0-E2679AEAA0AA}">
      <dgm:prSet/>
      <dgm:spPr/>
      <dgm:t>
        <a:bodyPr/>
        <a:lstStyle/>
        <a:p>
          <a:endParaRPr lang="en-US" sz="2000"/>
        </a:p>
      </dgm:t>
    </dgm:pt>
    <dgm:pt modelId="{BB692DCA-ED87-4D1A-83E6-2D17BA7AF613}">
      <dgm:prSet custT="1"/>
      <dgm:spPr/>
      <dgm:t>
        <a:bodyPr/>
        <a:lstStyle/>
        <a:p>
          <a:pPr rtl="0"/>
          <a:r>
            <a:rPr lang="en-US" sz="1400" b="0" i="0" dirty="0"/>
            <a:t>Board </a:t>
          </a:r>
          <a:r>
            <a:rPr lang="en-US" sz="1400" b="0" i="1" dirty="0"/>
            <a:t>vide</a:t>
          </a:r>
          <a:r>
            <a:rPr lang="en-US" sz="1400" b="0" i="0" dirty="0"/>
            <a:t> Circular No. 672 after referring Circular No. 471 extended the facility of exemption under sections 54 &amp; 54F in respect of allotment of flat/house.</a:t>
          </a:r>
          <a:endParaRPr lang="en-US" sz="1400" b="0" dirty="0"/>
        </a:p>
      </dgm:t>
    </dgm:pt>
    <dgm:pt modelId="{502AB83E-881F-44CA-BDD3-8FE8C6D5B6AE}" type="parTrans" cxnId="{1622AF98-82F6-4D05-A3C8-E8D6FDF373BE}">
      <dgm:prSet/>
      <dgm:spPr/>
      <dgm:t>
        <a:bodyPr/>
        <a:lstStyle/>
        <a:p>
          <a:endParaRPr lang="en-US" sz="2000"/>
        </a:p>
      </dgm:t>
    </dgm:pt>
    <dgm:pt modelId="{6009EC21-1A5C-4513-A179-E05BA1983729}" type="sibTrans" cxnId="{1622AF98-82F6-4D05-A3C8-E8D6FDF373BE}">
      <dgm:prSet/>
      <dgm:spPr/>
      <dgm:t>
        <a:bodyPr/>
        <a:lstStyle/>
        <a:p>
          <a:endParaRPr lang="en-US" sz="2000"/>
        </a:p>
      </dgm:t>
    </dgm:pt>
    <dgm:pt modelId="{1D615E0B-230D-453E-B3F6-5C353D1720B2}">
      <dgm:prSet custT="1"/>
      <dgm:spPr/>
      <dgm:t>
        <a:bodyPr/>
        <a:lstStyle/>
        <a:p>
          <a:pPr rtl="0"/>
          <a:r>
            <a:rPr lang="en-US" sz="1400" b="1" i="0" u="sng" dirty="0"/>
            <a:t>Circular No. 471 dated 15.10.1986</a:t>
          </a:r>
          <a:r>
            <a:rPr lang="en-US" sz="1400" b="1" i="0" dirty="0"/>
            <a:t> and </a:t>
          </a:r>
          <a:r>
            <a:rPr lang="en-US" sz="1400" b="1" i="0" u="sng" dirty="0"/>
            <a:t>Circular No.672 dated 16.12.1993</a:t>
          </a:r>
          <a:r>
            <a:rPr lang="en-US" sz="1400" b="1" i="0" dirty="0"/>
            <a:t> held as under :—</a:t>
          </a:r>
          <a:endParaRPr lang="en-US" sz="1400" b="1" dirty="0"/>
        </a:p>
      </dgm:t>
    </dgm:pt>
    <dgm:pt modelId="{D45BD49A-803D-4EB7-AD36-D5D0FEE2571F}" type="parTrans" cxnId="{1607A086-A5C7-4730-8B8C-4207E104B653}">
      <dgm:prSet/>
      <dgm:spPr/>
      <dgm:t>
        <a:bodyPr/>
        <a:lstStyle/>
        <a:p>
          <a:endParaRPr lang="en-US" sz="2000"/>
        </a:p>
      </dgm:t>
    </dgm:pt>
    <dgm:pt modelId="{6AB3844C-DA70-4652-BC41-15B0E8705F46}" type="sibTrans" cxnId="{1607A086-A5C7-4730-8B8C-4207E104B653}">
      <dgm:prSet/>
      <dgm:spPr/>
      <dgm:t>
        <a:bodyPr/>
        <a:lstStyle/>
        <a:p>
          <a:endParaRPr lang="en-US" sz="2000"/>
        </a:p>
      </dgm:t>
    </dgm:pt>
    <dgm:pt modelId="{47DC03B3-24BE-4201-B276-C8C39235D634}">
      <dgm:prSet custT="1"/>
      <dgm:spPr/>
      <dgm:t>
        <a:bodyPr/>
        <a:lstStyle/>
        <a:p>
          <a:r>
            <a:rPr lang="en-US" sz="1400" b="1" i="0" dirty="0"/>
            <a:t>"The </a:t>
          </a:r>
          <a:r>
            <a:rPr lang="en-US" sz="1400" b="1" i="0" dirty="0" err="1"/>
            <a:t>allottee</a:t>
          </a:r>
          <a:r>
            <a:rPr lang="en-US" sz="1400" b="1" i="0" dirty="0"/>
            <a:t> gets title to the property on the issue of the allotment letter and the payment of instalment is only a follow up action and taking the delivery of possession is only a formality."</a:t>
          </a:r>
        </a:p>
      </dgm:t>
    </dgm:pt>
    <dgm:pt modelId="{61B07231-7370-4737-A0DB-F3F95B51C850}" type="parTrans" cxnId="{36721F8D-546A-4E0C-8FA5-ECA8C1298875}">
      <dgm:prSet/>
      <dgm:spPr/>
      <dgm:t>
        <a:bodyPr/>
        <a:lstStyle/>
        <a:p>
          <a:endParaRPr lang="en-US" sz="2000"/>
        </a:p>
      </dgm:t>
    </dgm:pt>
    <dgm:pt modelId="{6065627A-43AF-4FE8-9932-BCB1709C1D05}" type="sibTrans" cxnId="{36721F8D-546A-4E0C-8FA5-ECA8C1298875}">
      <dgm:prSet/>
      <dgm:spPr/>
      <dgm:t>
        <a:bodyPr/>
        <a:lstStyle/>
        <a:p>
          <a:endParaRPr lang="en-US" sz="2000"/>
        </a:p>
      </dgm:t>
    </dgm:pt>
    <dgm:pt modelId="{32CF3A5F-6541-4D16-B516-BE92C842A1DC}" type="pres">
      <dgm:prSet presAssocID="{686F10A3-8946-4266-B8A9-672E1FBD032A}" presName="linear" presStyleCnt="0">
        <dgm:presLayoutVars>
          <dgm:animLvl val="lvl"/>
          <dgm:resizeHandles val="exact"/>
        </dgm:presLayoutVars>
      </dgm:prSet>
      <dgm:spPr/>
    </dgm:pt>
    <dgm:pt modelId="{67F33713-A9EB-4747-8768-DB54D34E3DB0}" type="pres">
      <dgm:prSet presAssocID="{4B246D57-1741-4A0D-BBD9-4E346EE80DEC}" presName="parentText" presStyleLbl="node1" presStyleIdx="0" presStyleCnt="3" custScaleY="63861">
        <dgm:presLayoutVars>
          <dgm:chMax val="0"/>
          <dgm:bulletEnabled val="1"/>
        </dgm:presLayoutVars>
      </dgm:prSet>
      <dgm:spPr/>
    </dgm:pt>
    <dgm:pt modelId="{F405B407-261B-4F73-ADA8-51EBAF27B059}" type="pres">
      <dgm:prSet presAssocID="{4B246D57-1741-4A0D-BBD9-4E346EE80DEC}" presName="childText" presStyleLbl="revTx" presStyleIdx="0" presStyleCnt="1">
        <dgm:presLayoutVars>
          <dgm:bulletEnabled val="1"/>
        </dgm:presLayoutVars>
      </dgm:prSet>
      <dgm:spPr/>
    </dgm:pt>
    <dgm:pt modelId="{A9770079-D0E1-416C-B9AC-5C73FFCA417B}" type="pres">
      <dgm:prSet presAssocID="{08C99DCA-5680-4A05-AF59-3DF1B45F90CF}" presName="parentText" presStyleLbl="node1" presStyleIdx="1" presStyleCnt="3" custScaleY="63335">
        <dgm:presLayoutVars>
          <dgm:chMax val="0"/>
          <dgm:bulletEnabled val="1"/>
        </dgm:presLayoutVars>
      </dgm:prSet>
      <dgm:spPr/>
    </dgm:pt>
    <dgm:pt modelId="{447C7527-D024-43E7-9D1C-0799900E0C9A}" type="pres">
      <dgm:prSet presAssocID="{D7ED7B13-E92B-4A4C-9ADD-4D6C242407D3}" presName="spacer" presStyleCnt="0"/>
      <dgm:spPr/>
    </dgm:pt>
    <dgm:pt modelId="{97E8F4FF-2236-46B3-8D0A-2435C8CF3007}" type="pres">
      <dgm:prSet presAssocID="{D7CAE634-B187-4A94-8648-0FEC6A244B96}" presName="parentText" presStyleLbl="node1" presStyleIdx="2" presStyleCnt="3" custScaleY="63570">
        <dgm:presLayoutVars>
          <dgm:chMax val="0"/>
          <dgm:bulletEnabled val="1"/>
        </dgm:presLayoutVars>
      </dgm:prSet>
      <dgm:spPr/>
    </dgm:pt>
  </dgm:ptLst>
  <dgm:cxnLst>
    <dgm:cxn modelId="{5742E71A-693C-45FA-B92D-CB40FED3FCB2}" type="presOf" srcId="{60A6AE16-9969-4D6D-BA09-8E3361F3C189}" destId="{F405B407-261B-4F73-ADA8-51EBAF27B059}" srcOrd="0" destOrd="0" presId="urn:microsoft.com/office/officeart/2005/8/layout/vList2"/>
    <dgm:cxn modelId="{3D1EDD6E-6985-43C9-A987-CDF6A41BABAC}" type="presOf" srcId="{1D615E0B-230D-453E-B3F6-5C353D1720B2}" destId="{F405B407-261B-4F73-ADA8-51EBAF27B059}" srcOrd="0" destOrd="2" presId="urn:microsoft.com/office/officeart/2005/8/layout/vList2"/>
    <dgm:cxn modelId="{5963FE7B-8682-432E-93F2-6962C086818C}" srcId="{686F10A3-8946-4266-B8A9-672E1FBD032A}" destId="{D7CAE634-B187-4A94-8648-0FEC6A244B96}" srcOrd="2" destOrd="0" parTransId="{AB9B77B5-E26F-4F4D-83BD-9262BFD5D0E2}" sibTransId="{E3C18CB1-1EDE-42D5-B584-FE4D545D471A}"/>
    <dgm:cxn modelId="{553C3F7D-A163-4480-A7E4-52EDC8045344}" type="presOf" srcId="{47DC03B3-24BE-4201-B276-C8C39235D634}" destId="{F405B407-261B-4F73-ADA8-51EBAF27B059}" srcOrd="0" destOrd="3" presId="urn:microsoft.com/office/officeart/2005/8/layout/vList2"/>
    <dgm:cxn modelId="{1607A086-A5C7-4730-8B8C-4207E104B653}" srcId="{4B246D57-1741-4A0D-BBD9-4E346EE80DEC}" destId="{1D615E0B-230D-453E-B3F6-5C353D1720B2}" srcOrd="2" destOrd="0" parTransId="{D45BD49A-803D-4EB7-AD36-D5D0FEE2571F}" sibTransId="{6AB3844C-DA70-4652-BC41-15B0E8705F46}"/>
    <dgm:cxn modelId="{36721F8D-546A-4E0C-8FA5-ECA8C1298875}" srcId="{4B246D57-1741-4A0D-BBD9-4E346EE80DEC}" destId="{47DC03B3-24BE-4201-B276-C8C39235D634}" srcOrd="3" destOrd="0" parTransId="{61B07231-7370-4737-A0DB-F3F95B51C850}" sibTransId="{6065627A-43AF-4FE8-9932-BCB1709C1D05}"/>
    <dgm:cxn modelId="{1622AF98-82F6-4D05-A3C8-E8D6FDF373BE}" srcId="{4B246D57-1741-4A0D-BBD9-4E346EE80DEC}" destId="{BB692DCA-ED87-4D1A-83E6-2D17BA7AF613}" srcOrd="1" destOrd="0" parTransId="{502AB83E-881F-44CA-BDD3-8FE8C6D5B6AE}" sibTransId="{6009EC21-1A5C-4513-A179-E05BA1983729}"/>
    <dgm:cxn modelId="{ADE448A3-E2F9-423E-B61A-E3A398E8F957}" type="presOf" srcId="{4B246D57-1741-4A0D-BBD9-4E346EE80DEC}" destId="{67F33713-A9EB-4747-8768-DB54D34E3DB0}" srcOrd="0" destOrd="0" presId="urn:microsoft.com/office/officeart/2005/8/layout/vList2"/>
    <dgm:cxn modelId="{39893DA4-7F8A-44CD-A60D-5E1D6E55F41D}" type="presOf" srcId="{08C99DCA-5680-4A05-AF59-3DF1B45F90CF}" destId="{A9770079-D0E1-416C-B9AC-5C73FFCA417B}" srcOrd="0" destOrd="0" presId="urn:microsoft.com/office/officeart/2005/8/layout/vList2"/>
    <dgm:cxn modelId="{D0C866C5-D91A-4C2C-8B3F-D979461ABFE1}" srcId="{686F10A3-8946-4266-B8A9-672E1FBD032A}" destId="{4B246D57-1741-4A0D-BBD9-4E346EE80DEC}" srcOrd="0" destOrd="0" parTransId="{88B6486A-1C37-456E-86D5-C6AA42ECF432}" sibTransId="{170CC8B2-93C2-4301-83B6-C2D537338838}"/>
    <dgm:cxn modelId="{C619CAC7-4DB8-428E-9E55-075A55E0F13B}" srcId="{686F10A3-8946-4266-B8A9-672E1FBD032A}" destId="{08C99DCA-5680-4A05-AF59-3DF1B45F90CF}" srcOrd="1" destOrd="0" parTransId="{D531C3AB-11ED-4BA7-B077-34A0CF3A52BF}" sibTransId="{D7ED7B13-E92B-4A4C-9ADD-4D6C242407D3}"/>
    <dgm:cxn modelId="{4A2C8FDA-BE1A-4649-B284-E29B72C0F0A0}" type="presOf" srcId="{BB692DCA-ED87-4D1A-83E6-2D17BA7AF613}" destId="{F405B407-261B-4F73-ADA8-51EBAF27B059}" srcOrd="0" destOrd="1" presId="urn:microsoft.com/office/officeart/2005/8/layout/vList2"/>
    <dgm:cxn modelId="{F33EE9E3-D043-41B8-94EA-E741ED385A0B}" type="presOf" srcId="{D7CAE634-B187-4A94-8648-0FEC6A244B96}" destId="{97E8F4FF-2236-46B3-8D0A-2435C8CF3007}" srcOrd="0" destOrd="0" presId="urn:microsoft.com/office/officeart/2005/8/layout/vList2"/>
    <dgm:cxn modelId="{B8D7D3E6-3AAA-47C0-905E-28261BF02BBD}" type="presOf" srcId="{686F10A3-8946-4266-B8A9-672E1FBD032A}" destId="{32CF3A5F-6541-4D16-B516-BE92C842A1DC}" srcOrd="0" destOrd="0" presId="urn:microsoft.com/office/officeart/2005/8/layout/vList2"/>
    <dgm:cxn modelId="{97FF0CF7-02E1-4569-9EF0-E2679AEAA0AA}" srcId="{4B246D57-1741-4A0D-BBD9-4E346EE80DEC}" destId="{60A6AE16-9969-4D6D-BA09-8E3361F3C189}" srcOrd="0" destOrd="0" parTransId="{4CA6CDDB-91E2-419D-9AFC-736BD015FFE3}" sibTransId="{E3054338-5808-40CE-BC0D-C0AF39C4A01C}"/>
    <dgm:cxn modelId="{75E75F27-0169-49D4-AEC2-F4269AFFAA2A}" type="presParOf" srcId="{32CF3A5F-6541-4D16-B516-BE92C842A1DC}" destId="{67F33713-A9EB-4747-8768-DB54D34E3DB0}" srcOrd="0" destOrd="0" presId="urn:microsoft.com/office/officeart/2005/8/layout/vList2"/>
    <dgm:cxn modelId="{A9E026D0-6360-464B-B2FF-91C9CD568275}" type="presParOf" srcId="{32CF3A5F-6541-4D16-B516-BE92C842A1DC}" destId="{F405B407-261B-4F73-ADA8-51EBAF27B059}" srcOrd="1" destOrd="0" presId="urn:microsoft.com/office/officeart/2005/8/layout/vList2"/>
    <dgm:cxn modelId="{E208DD7D-9E4C-477D-9296-EA80ED1225A2}" type="presParOf" srcId="{32CF3A5F-6541-4D16-B516-BE92C842A1DC}" destId="{A9770079-D0E1-416C-B9AC-5C73FFCA417B}" srcOrd="2" destOrd="0" presId="urn:microsoft.com/office/officeart/2005/8/layout/vList2"/>
    <dgm:cxn modelId="{CB914551-C32C-4279-926A-5E776EDAAFC1}" type="presParOf" srcId="{32CF3A5F-6541-4D16-B516-BE92C842A1DC}" destId="{447C7527-D024-43E7-9D1C-0799900E0C9A}" srcOrd="3" destOrd="0" presId="urn:microsoft.com/office/officeart/2005/8/layout/vList2"/>
    <dgm:cxn modelId="{BE3C9927-14E0-448B-A7C8-48F37F7DBD05}" type="presParOf" srcId="{32CF3A5F-6541-4D16-B516-BE92C842A1DC}" destId="{97E8F4FF-2236-46B3-8D0A-2435C8CF300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1B149BE-D37A-4919-AA6C-12005E4AE23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7AA7162-0735-43AE-B33B-8024CE04F328}">
      <dgm:prSet/>
      <dgm:spPr/>
      <dgm:t>
        <a:bodyPr/>
        <a:lstStyle/>
        <a:p>
          <a:r>
            <a:rPr lang="en-US" dirty="0"/>
            <a:t>No Material has been found</a:t>
          </a:r>
        </a:p>
      </dgm:t>
    </dgm:pt>
    <dgm:pt modelId="{85EB19BF-2013-4A0D-AFDF-9D6B6069D3E2}" type="parTrans" cxnId="{B7CE3CCE-C4F2-41E5-AC64-13C49142BB1C}">
      <dgm:prSet/>
      <dgm:spPr/>
      <dgm:t>
        <a:bodyPr/>
        <a:lstStyle/>
        <a:p>
          <a:endParaRPr lang="en-US"/>
        </a:p>
      </dgm:t>
    </dgm:pt>
    <dgm:pt modelId="{7CB2A2D4-3A5E-4BCA-B0C3-F5C7FE3B3F73}" type="sibTrans" cxnId="{B7CE3CCE-C4F2-41E5-AC64-13C49142BB1C}">
      <dgm:prSet/>
      <dgm:spPr/>
      <dgm:t>
        <a:bodyPr/>
        <a:lstStyle/>
        <a:p>
          <a:endParaRPr lang="en-US"/>
        </a:p>
      </dgm:t>
    </dgm:pt>
    <dgm:pt modelId="{F8F6C9F2-C0C3-42F3-A47C-17DD7B6B3B05}">
      <dgm:prSet/>
      <dgm:spPr/>
      <dgm:t>
        <a:bodyPr/>
        <a:lstStyle/>
        <a:p>
          <a:r>
            <a:rPr lang="en-US"/>
            <a:t>Jurisprudence</a:t>
          </a:r>
        </a:p>
      </dgm:t>
    </dgm:pt>
    <dgm:pt modelId="{0320FD69-EE92-4FCD-9779-EEEEB67CC923}" type="parTrans" cxnId="{49D02338-A6BC-45E0-B4CC-8DC2D22662A4}">
      <dgm:prSet/>
      <dgm:spPr/>
      <dgm:t>
        <a:bodyPr/>
        <a:lstStyle/>
        <a:p>
          <a:endParaRPr lang="en-US"/>
        </a:p>
      </dgm:t>
    </dgm:pt>
    <dgm:pt modelId="{D76B7809-754C-4746-A356-14096258F78E}" type="sibTrans" cxnId="{49D02338-A6BC-45E0-B4CC-8DC2D22662A4}">
      <dgm:prSet/>
      <dgm:spPr/>
      <dgm:t>
        <a:bodyPr/>
        <a:lstStyle/>
        <a:p>
          <a:endParaRPr lang="en-US"/>
        </a:p>
      </dgm:t>
    </dgm:pt>
    <dgm:pt modelId="{85166BCB-150A-4277-B232-B73A5821BC37}">
      <dgm:prSet/>
      <dgm:spPr/>
      <dgm:t>
        <a:bodyPr/>
        <a:lstStyle/>
        <a:p>
          <a:r>
            <a:rPr lang="en-US" b="1" dirty="0"/>
            <a:t>CIT v B Nagendra Baliga 363 ITR 410 Kar </a:t>
          </a:r>
        </a:p>
      </dgm:t>
    </dgm:pt>
    <dgm:pt modelId="{5BEB67F5-443B-473E-A201-D8A1709128BC}" type="parTrans" cxnId="{122521C4-6EF9-446E-8251-0FB9FCA91F66}">
      <dgm:prSet/>
      <dgm:spPr/>
      <dgm:t>
        <a:bodyPr/>
        <a:lstStyle/>
        <a:p>
          <a:endParaRPr lang="en-US"/>
        </a:p>
      </dgm:t>
    </dgm:pt>
    <dgm:pt modelId="{2173E70B-BF0B-4682-9468-78F4536A6E33}" type="sibTrans" cxnId="{122521C4-6EF9-446E-8251-0FB9FCA91F66}">
      <dgm:prSet/>
      <dgm:spPr/>
      <dgm:t>
        <a:bodyPr/>
        <a:lstStyle/>
        <a:p>
          <a:endParaRPr lang="en-US"/>
        </a:p>
      </dgm:t>
    </dgm:pt>
    <dgm:pt modelId="{2BE56DF5-ACAD-4AF7-AA2E-3C5F00CC0393}">
      <dgm:prSet/>
      <dgm:spPr/>
      <dgm:t>
        <a:bodyPr/>
        <a:lstStyle/>
        <a:p>
          <a:r>
            <a:rPr lang="en-US" dirty="0"/>
            <a:t>Assessing Officer is not entitled to extrapolate the undisclosed income detected in the course of search for a particular period to the entire block period on estimate basis</a:t>
          </a:r>
        </a:p>
      </dgm:t>
    </dgm:pt>
    <dgm:pt modelId="{927E0675-DDDE-419F-8343-74F854755C89}" type="parTrans" cxnId="{F67D2DE4-A1C8-43CA-A452-CCCFA31A0C83}">
      <dgm:prSet/>
      <dgm:spPr/>
      <dgm:t>
        <a:bodyPr/>
        <a:lstStyle/>
        <a:p>
          <a:endParaRPr lang="en-US"/>
        </a:p>
      </dgm:t>
    </dgm:pt>
    <dgm:pt modelId="{1520516B-A0EE-437D-A106-83B57629F9D2}" type="sibTrans" cxnId="{F67D2DE4-A1C8-43CA-A452-CCCFA31A0C83}">
      <dgm:prSet/>
      <dgm:spPr/>
      <dgm:t>
        <a:bodyPr/>
        <a:lstStyle/>
        <a:p>
          <a:endParaRPr lang="en-US"/>
        </a:p>
      </dgm:t>
    </dgm:pt>
    <dgm:pt modelId="{4ED382A8-3DE4-40AB-B943-C2FD27194461}">
      <dgm:prSet/>
      <dgm:spPr/>
      <dgm:t>
        <a:bodyPr/>
        <a:lstStyle/>
        <a:p>
          <a:r>
            <a:rPr lang="en-US" b="1" dirty="0"/>
            <a:t>CIT v </a:t>
          </a:r>
          <a:r>
            <a:rPr lang="en-US" b="1" dirty="0" err="1"/>
            <a:t>Ghodawat</a:t>
          </a:r>
          <a:r>
            <a:rPr lang="en-US" b="1" dirty="0"/>
            <a:t> Pan Masala Products P Ltd 250 ITR 570 Bom </a:t>
          </a:r>
          <a:endParaRPr lang="en-US" dirty="0"/>
        </a:p>
      </dgm:t>
    </dgm:pt>
    <dgm:pt modelId="{62C38D7C-DBD5-4223-816D-D5E652DF78B2}" type="parTrans" cxnId="{2DF131E6-ED1A-4558-8563-EDC9D2D3FE49}">
      <dgm:prSet/>
      <dgm:spPr/>
      <dgm:t>
        <a:bodyPr/>
        <a:lstStyle/>
        <a:p>
          <a:endParaRPr lang="en-US"/>
        </a:p>
      </dgm:t>
    </dgm:pt>
    <dgm:pt modelId="{0BE2DDE5-707A-4F94-9DB6-EF3596C90875}" type="sibTrans" cxnId="{2DF131E6-ED1A-4558-8563-EDC9D2D3FE49}">
      <dgm:prSet/>
      <dgm:spPr/>
      <dgm:t>
        <a:bodyPr/>
        <a:lstStyle/>
        <a:p>
          <a:endParaRPr lang="en-US"/>
        </a:p>
      </dgm:t>
    </dgm:pt>
    <dgm:pt modelId="{D609ABC1-8AD4-463A-AEE0-E4FE0DA2BB4B}">
      <dgm:prSet/>
      <dgm:spPr/>
      <dgm:t>
        <a:bodyPr/>
        <a:lstStyle/>
        <a:p>
          <a:r>
            <a:rPr lang="en-US" dirty="0"/>
            <a:t>Assessing officer recast trading account on the basis of certain stock found during the course of search The GP ratio so computed was applied to entire block period </a:t>
          </a:r>
          <a:r>
            <a:rPr lang="en-US" b="1" dirty="0"/>
            <a:t>Held not permissible</a:t>
          </a:r>
          <a:endParaRPr lang="en-US" dirty="0"/>
        </a:p>
      </dgm:t>
    </dgm:pt>
    <dgm:pt modelId="{5E195CB2-DB47-4589-B15D-5D93475D75B0}" type="parTrans" cxnId="{2E87D96E-CF5A-4000-AFAA-F3A54EE046C1}">
      <dgm:prSet/>
      <dgm:spPr/>
      <dgm:t>
        <a:bodyPr/>
        <a:lstStyle/>
        <a:p>
          <a:endParaRPr lang="en-US"/>
        </a:p>
      </dgm:t>
    </dgm:pt>
    <dgm:pt modelId="{52EDF5B8-A5FA-477D-8CE2-252CFA56D3B7}" type="sibTrans" cxnId="{2E87D96E-CF5A-4000-AFAA-F3A54EE046C1}">
      <dgm:prSet/>
      <dgm:spPr/>
      <dgm:t>
        <a:bodyPr/>
        <a:lstStyle/>
        <a:p>
          <a:endParaRPr lang="en-US"/>
        </a:p>
      </dgm:t>
    </dgm:pt>
    <dgm:pt modelId="{CD6B968A-BBA8-40CD-97D8-40F60D3DFFD3}">
      <dgm:prSet/>
      <dgm:spPr/>
      <dgm:t>
        <a:bodyPr/>
        <a:lstStyle/>
        <a:p>
          <a:r>
            <a:rPr lang="en-US" b="1" dirty="0"/>
            <a:t>Fort Projects P Ltd v DCIT 145 TTJ 340 Kol </a:t>
          </a:r>
        </a:p>
      </dgm:t>
    </dgm:pt>
    <dgm:pt modelId="{A074F4BA-89AA-4DD3-8E11-354D36B608AB}" type="parTrans" cxnId="{E91F7EA6-4257-4EA3-82EA-F74CD0039DA4}">
      <dgm:prSet/>
      <dgm:spPr/>
      <dgm:t>
        <a:bodyPr/>
        <a:lstStyle/>
        <a:p>
          <a:endParaRPr lang="en-US"/>
        </a:p>
      </dgm:t>
    </dgm:pt>
    <dgm:pt modelId="{DA504ED6-5E6B-4763-80F0-7CFFBAE3AAEC}" type="sibTrans" cxnId="{E91F7EA6-4257-4EA3-82EA-F74CD0039DA4}">
      <dgm:prSet/>
      <dgm:spPr/>
      <dgm:t>
        <a:bodyPr/>
        <a:lstStyle/>
        <a:p>
          <a:endParaRPr lang="en-US"/>
        </a:p>
      </dgm:t>
    </dgm:pt>
    <dgm:pt modelId="{7BC0335B-6CD4-46ED-B58C-5705152E39FB}">
      <dgm:prSet/>
      <dgm:spPr/>
      <dgm:t>
        <a:bodyPr/>
        <a:lstStyle/>
        <a:p>
          <a:r>
            <a:rPr lang="en-US" dirty="0"/>
            <a:t>Directly covering the case of on Money on sale of Flat in absence of any evidence</a:t>
          </a:r>
        </a:p>
      </dgm:t>
    </dgm:pt>
    <dgm:pt modelId="{A5313693-CD8B-45F0-995A-C0C73118881C}" type="parTrans" cxnId="{E46C6BB1-C891-4345-96A0-594DF3447956}">
      <dgm:prSet/>
      <dgm:spPr/>
      <dgm:t>
        <a:bodyPr/>
        <a:lstStyle/>
        <a:p>
          <a:endParaRPr lang="en-US"/>
        </a:p>
      </dgm:t>
    </dgm:pt>
    <dgm:pt modelId="{970258B5-AE96-460E-93FB-7C698E3079DF}" type="sibTrans" cxnId="{E46C6BB1-C891-4345-96A0-594DF3447956}">
      <dgm:prSet/>
      <dgm:spPr/>
      <dgm:t>
        <a:bodyPr/>
        <a:lstStyle/>
        <a:p>
          <a:endParaRPr lang="en-US"/>
        </a:p>
      </dgm:t>
    </dgm:pt>
    <dgm:pt modelId="{4798D704-E12A-4A90-A8A8-E4A7D337824F}">
      <dgm:prSet/>
      <dgm:spPr/>
      <dgm:t>
        <a:bodyPr/>
        <a:lstStyle/>
        <a:p>
          <a:r>
            <a:rPr lang="en-US" b="1" dirty="0"/>
            <a:t>Samrat Beer Bar v ACIT 75 ITD 19 (Pune)</a:t>
          </a:r>
        </a:p>
      </dgm:t>
    </dgm:pt>
    <dgm:pt modelId="{2B11402C-D10F-4DBA-A131-E35C76D5F83B}" type="parTrans" cxnId="{B7F62231-44FE-4D16-A9CD-019FCE4EC553}">
      <dgm:prSet/>
      <dgm:spPr/>
      <dgm:t>
        <a:bodyPr/>
        <a:lstStyle/>
        <a:p>
          <a:endParaRPr lang="en-US"/>
        </a:p>
      </dgm:t>
    </dgm:pt>
    <dgm:pt modelId="{D644E438-693F-471D-AEF5-0CB50F75FA6A}" type="sibTrans" cxnId="{B7F62231-44FE-4D16-A9CD-019FCE4EC553}">
      <dgm:prSet/>
      <dgm:spPr/>
      <dgm:t>
        <a:bodyPr/>
        <a:lstStyle/>
        <a:p>
          <a:endParaRPr lang="en-US"/>
        </a:p>
      </dgm:t>
    </dgm:pt>
    <dgm:pt modelId="{6C8E0A4C-2A2E-4E7E-9ABC-050E49943117}">
      <dgm:prSet/>
      <dgm:spPr/>
      <dgm:t>
        <a:bodyPr/>
        <a:lstStyle/>
        <a:p>
          <a:r>
            <a:rPr lang="en-US"/>
            <a:t>Extrapolation of sales Held not allowed</a:t>
          </a:r>
        </a:p>
      </dgm:t>
    </dgm:pt>
    <dgm:pt modelId="{0ADFB02F-5CA0-43EB-BB9F-C5B46A050EFC}" type="parTrans" cxnId="{53D8F039-3F0F-44EE-983A-B2C5DEF4EB35}">
      <dgm:prSet/>
      <dgm:spPr/>
      <dgm:t>
        <a:bodyPr/>
        <a:lstStyle/>
        <a:p>
          <a:endParaRPr lang="en-US"/>
        </a:p>
      </dgm:t>
    </dgm:pt>
    <dgm:pt modelId="{DBC4B4F1-3AD6-4848-AE8C-AEA7E182BBAA}" type="sibTrans" cxnId="{53D8F039-3F0F-44EE-983A-B2C5DEF4EB35}">
      <dgm:prSet/>
      <dgm:spPr/>
      <dgm:t>
        <a:bodyPr/>
        <a:lstStyle/>
        <a:p>
          <a:endParaRPr lang="en-US"/>
        </a:p>
      </dgm:t>
    </dgm:pt>
    <dgm:pt modelId="{2A7B0141-DA45-4914-AB38-55250CCFE83F}">
      <dgm:prSet/>
      <dgm:spPr/>
      <dgm:t>
        <a:bodyPr/>
        <a:lstStyle/>
        <a:p>
          <a:r>
            <a:rPr lang="en-US" dirty="0"/>
            <a:t>in relation to other flats In absence of any material, the addition is only on suspicions. Not justified as per settled principle of law</a:t>
          </a:r>
        </a:p>
      </dgm:t>
    </dgm:pt>
    <dgm:pt modelId="{71023BE8-F680-4190-8E60-52FDEAC296A1}" type="parTrans" cxnId="{B3E6A49F-EC66-4C3D-B0BB-14FABF2412F3}">
      <dgm:prSet/>
      <dgm:spPr/>
      <dgm:t>
        <a:bodyPr/>
        <a:lstStyle/>
        <a:p>
          <a:endParaRPr lang="en-US"/>
        </a:p>
      </dgm:t>
    </dgm:pt>
    <dgm:pt modelId="{8BD1635D-5987-420F-8702-938A0DCED8D8}" type="sibTrans" cxnId="{B3E6A49F-EC66-4C3D-B0BB-14FABF2412F3}">
      <dgm:prSet/>
      <dgm:spPr/>
      <dgm:t>
        <a:bodyPr/>
        <a:lstStyle/>
        <a:p>
          <a:endParaRPr lang="en-US"/>
        </a:p>
      </dgm:t>
    </dgm:pt>
    <dgm:pt modelId="{70A08BA6-D892-44F8-AF27-507BBB470139}" type="pres">
      <dgm:prSet presAssocID="{A1B149BE-D37A-4919-AA6C-12005E4AE237}" presName="linear" presStyleCnt="0">
        <dgm:presLayoutVars>
          <dgm:animLvl val="lvl"/>
          <dgm:resizeHandles val="exact"/>
        </dgm:presLayoutVars>
      </dgm:prSet>
      <dgm:spPr/>
    </dgm:pt>
    <dgm:pt modelId="{D4CD9BB3-34FD-48CE-B211-3FE06017C313}" type="pres">
      <dgm:prSet presAssocID="{17AA7162-0735-43AE-B33B-8024CE04F328}" presName="parentText" presStyleLbl="node1" presStyleIdx="0" presStyleCnt="2">
        <dgm:presLayoutVars>
          <dgm:chMax val="0"/>
          <dgm:bulletEnabled val="1"/>
        </dgm:presLayoutVars>
      </dgm:prSet>
      <dgm:spPr/>
    </dgm:pt>
    <dgm:pt modelId="{BE738D75-6DBB-4BF0-B69F-69561F710F7D}" type="pres">
      <dgm:prSet presAssocID="{17AA7162-0735-43AE-B33B-8024CE04F328}" presName="childText" presStyleLbl="revTx" presStyleIdx="0" presStyleCnt="2">
        <dgm:presLayoutVars>
          <dgm:bulletEnabled val="1"/>
        </dgm:presLayoutVars>
      </dgm:prSet>
      <dgm:spPr/>
    </dgm:pt>
    <dgm:pt modelId="{F2C96972-3C23-43ED-8F30-5E084491541E}" type="pres">
      <dgm:prSet presAssocID="{F8F6C9F2-C0C3-42F3-A47C-17DD7B6B3B05}" presName="parentText" presStyleLbl="node1" presStyleIdx="1" presStyleCnt="2">
        <dgm:presLayoutVars>
          <dgm:chMax val="0"/>
          <dgm:bulletEnabled val="1"/>
        </dgm:presLayoutVars>
      </dgm:prSet>
      <dgm:spPr/>
    </dgm:pt>
    <dgm:pt modelId="{32AB0EB0-A06F-48C1-82DB-556A210152CB}" type="pres">
      <dgm:prSet presAssocID="{F8F6C9F2-C0C3-42F3-A47C-17DD7B6B3B05}" presName="childText" presStyleLbl="revTx" presStyleIdx="1" presStyleCnt="2">
        <dgm:presLayoutVars>
          <dgm:bulletEnabled val="1"/>
        </dgm:presLayoutVars>
      </dgm:prSet>
      <dgm:spPr/>
    </dgm:pt>
  </dgm:ptLst>
  <dgm:cxnLst>
    <dgm:cxn modelId="{361E471E-4647-45BE-B162-AA3A41E1F6F6}" type="presOf" srcId="{85166BCB-150A-4277-B232-B73A5821BC37}" destId="{32AB0EB0-A06F-48C1-82DB-556A210152CB}" srcOrd="0" destOrd="0" presId="urn:microsoft.com/office/officeart/2005/8/layout/vList2"/>
    <dgm:cxn modelId="{ABC8052B-34A6-47A5-AD91-B120D53A1CBB}" type="presOf" srcId="{F8F6C9F2-C0C3-42F3-A47C-17DD7B6B3B05}" destId="{F2C96972-3C23-43ED-8F30-5E084491541E}" srcOrd="0" destOrd="0" presId="urn:microsoft.com/office/officeart/2005/8/layout/vList2"/>
    <dgm:cxn modelId="{B7F62231-44FE-4D16-A9CD-019FCE4EC553}" srcId="{F8F6C9F2-C0C3-42F3-A47C-17DD7B6B3B05}" destId="{4798D704-E12A-4A90-A8A8-E4A7D337824F}" srcOrd="3" destOrd="0" parTransId="{2B11402C-D10F-4DBA-A131-E35C76D5F83B}" sibTransId="{D644E438-693F-471D-AEF5-0CB50F75FA6A}"/>
    <dgm:cxn modelId="{49D02338-A6BC-45E0-B4CC-8DC2D22662A4}" srcId="{A1B149BE-D37A-4919-AA6C-12005E4AE237}" destId="{F8F6C9F2-C0C3-42F3-A47C-17DD7B6B3B05}" srcOrd="1" destOrd="0" parTransId="{0320FD69-EE92-4FCD-9779-EEEEB67CC923}" sibTransId="{D76B7809-754C-4746-A356-14096258F78E}"/>
    <dgm:cxn modelId="{53D8F039-3F0F-44EE-983A-B2C5DEF4EB35}" srcId="{4798D704-E12A-4A90-A8A8-E4A7D337824F}" destId="{6C8E0A4C-2A2E-4E7E-9ABC-050E49943117}" srcOrd="0" destOrd="0" parTransId="{0ADFB02F-5CA0-43EB-BB9F-C5B46A050EFC}" sibTransId="{DBC4B4F1-3AD6-4848-AE8C-AEA7E182BBAA}"/>
    <dgm:cxn modelId="{5860735D-825F-4690-8825-767932D67654}" type="presOf" srcId="{CD6B968A-BBA8-40CD-97D8-40F60D3DFFD3}" destId="{32AB0EB0-A06F-48C1-82DB-556A210152CB}" srcOrd="0" destOrd="4" presId="urn:microsoft.com/office/officeart/2005/8/layout/vList2"/>
    <dgm:cxn modelId="{2E87D96E-CF5A-4000-AFAA-F3A54EE046C1}" srcId="{4ED382A8-3DE4-40AB-B943-C2FD27194461}" destId="{D609ABC1-8AD4-463A-AEE0-E4FE0DA2BB4B}" srcOrd="0" destOrd="0" parTransId="{5E195CB2-DB47-4589-B15D-5D93475D75B0}" sibTransId="{52EDF5B8-A5FA-477D-8CE2-252CFA56D3B7}"/>
    <dgm:cxn modelId="{D6DDDA70-5BD9-4839-A92C-A2CFDEA3D5C8}" type="presOf" srcId="{A1B149BE-D37A-4919-AA6C-12005E4AE237}" destId="{70A08BA6-D892-44F8-AF27-507BBB470139}" srcOrd="0" destOrd="0" presId="urn:microsoft.com/office/officeart/2005/8/layout/vList2"/>
    <dgm:cxn modelId="{9A1AB155-FA66-4BF5-8AC9-689857E0B441}" type="presOf" srcId="{7BC0335B-6CD4-46ED-B58C-5705152E39FB}" destId="{32AB0EB0-A06F-48C1-82DB-556A210152CB}" srcOrd="0" destOrd="5" presId="urn:microsoft.com/office/officeart/2005/8/layout/vList2"/>
    <dgm:cxn modelId="{3E41AA7B-9BC3-4469-906F-42CB49CB090B}" type="presOf" srcId="{4798D704-E12A-4A90-A8A8-E4A7D337824F}" destId="{32AB0EB0-A06F-48C1-82DB-556A210152CB}" srcOrd="0" destOrd="6" presId="urn:microsoft.com/office/officeart/2005/8/layout/vList2"/>
    <dgm:cxn modelId="{09E87782-E0D4-4A14-9BCD-6088ACAD0F6C}" type="presOf" srcId="{6C8E0A4C-2A2E-4E7E-9ABC-050E49943117}" destId="{32AB0EB0-A06F-48C1-82DB-556A210152CB}" srcOrd="0" destOrd="7" presId="urn:microsoft.com/office/officeart/2005/8/layout/vList2"/>
    <dgm:cxn modelId="{7695538E-8769-4846-AECF-17D9F3076584}" type="presOf" srcId="{17AA7162-0735-43AE-B33B-8024CE04F328}" destId="{D4CD9BB3-34FD-48CE-B211-3FE06017C313}" srcOrd="0" destOrd="0" presId="urn:microsoft.com/office/officeart/2005/8/layout/vList2"/>
    <dgm:cxn modelId="{08DC4390-1B10-4F94-9C31-F075C51ED8C8}" type="presOf" srcId="{4ED382A8-3DE4-40AB-B943-C2FD27194461}" destId="{32AB0EB0-A06F-48C1-82DB-556A210152CB}" srcOrd="0" destOrd="2" presId="urn:microsoft.com/office/officeart/2005/8/layout/vList2"/>
    <dgm:cxn modelId="{B3E6A49F-EC66-4C3D-B0BB-14FABF2412F3}" srcId="{17AA7162-0735-43AE-B33B-8024CE04F328}" destId="{2A7B0141-DA45-4914-AB38-55250CCFE83F}" srcOrd="0" destOrd="0" parTransId="{71023BE8-F680-4190-8E60-52FDEAC296A1}" sibTransId="{8BD1635D-5987-420F-8702-938A0DCED8D8}"/>
    <dgm:cxn modelId="{E91F7EA6-4257-4EA3-82EA-F74CD0039DA4}" srcId="{F8F6C9F2-C0C3-42F3-A47C-17DD7B6B3B05}" destId="{CD6B968A-BBA8-40CD-97D8-40F60D3DFFD3}" srcOrd="2" destOrd="0" parTransId="{A074F4BA-89AA-4DD3-8E11-354D36B608AB}" sibTransId="{DA504ED6-5E6B-4763-80F0-7CFFBAE3AAEC}"/>
    <dgm:cxn modelId="{E46C6BB1-C891-4345-96A0-594DF3447956}" srcId="{CD6B968A-BBA8-40CD-97D8-40F60D3DFFD3}" destId="{7BC0335B-6CD4-46ED-B58C-5705152E39FB}" srcOrd="0" destOrd="0" parTransId="{A5313693-CD8B-45F0-995A-C0C73118881C}" sibTransId="{970258B5-AE96-460E-93FB-7C698E3079DF}"/>
    <dgm:cxn modelId="{122521C4-6EF9-446E-8251-0FB9FCA91F66}" srcId="{F8F6C9F2-C0C3-42F3-A47C-17DD7B6B3B05}" destId="{85166BCB-150A-4277-B232-B73A5821BC37}" srcOrd="0" destOrd="0" parTransId="{5BEB67F5-443B-473E-A201-D8A1709128BC}" sibTransId="{2173E70B-BF0B-4682-9468-78F4536A6E33}"/>
    <dgm:cxn modelId="{3949EBC8-C24B-4C58-B1BB-804468F38B65}" type="presOf" srcId="{2A7B0141-DA45-4914-AB38-55250CCFE83F}" destId="{BE738D75-6DBB-4BF0-B69F-69561F710F7D}" srcOrd="0" destOrd="0" presId="urn:microsoft.com/office/officeart/2005/8/layout/vList2"/>
    <dgm:cxn modelId="{B7CE3CCE-C4F2-41E5-AC64-13C49142BB1C}" srcId="{A1B149BE-D37A-4919-AA6C-12005E4AE237}" destId="{17AA7162-0735-43AE-B33B-8024CE04F328}" srcOrd="0" destOrd="0" parTransId="{85EB19BF-2013-4A0D-AFDF-9D6B6069D3E2}" sibTransId="{7CB2A2D4-3A5E-4BCA-B0C3-F5C7FE3B3F73}"/>
    <dgm:cxn modelId="{A25BC5D4-9E79-48C7-8CC2-6DCAFFD34179}" type="presOf" srcId="{D609ABC1-8AD4-463A-AEE0-E4FE0DA2BB4B}" destId="{32AB0EB0-A06F-48C1-82DB-556A210152CB}" srcOrd="0" destOrd="3" presId="urn:microsoft.com/office/officeart/2005/8/layout/vList2"/>
    <dgm:cxn modelId="{F67D2DE4-A1C8-43CA-A452-CCCFA31A0C83}" srcId="{85166BCB-150A-4277-B232-B73A5821BC37}" destId="{2BE56DF5-ACAD-4AF7-AA2E-3C5F00CC0393}" srcOrd="0" destOrd="0" parTransId="{927E0675-DDDE-419F-8343-74F854755C89}" sibTransId="{1520516B-A0EE-437D-A106-83B57629F9D2}"/>
    <dgm:cxn modelId="{2DF131E6-ED1A-4558-8563-EDC9D2D3FE49}" srcId="{F8F6C9F2-C0C3-42F3-A47C-17DD7B6B3B05}" destId="{4ED382A8-3DE4-40AB-B943-C2FD27194461}" srcOrd="1" destOrd="0" parTransId="{62C38D7C-DBD5-4223-816D-D5E652DF78B2}" sibTransId="{0BE2DDE5-707A-4F94-9DB6-EF3596C90875}"/>
    <dgm:cxn modelId="{BC9DD7F6-7C13-4455-A0AD-129B3A162D7E}" type="presOf" srcId="{2BE56DF5-ACAD-4AF7-AA2E-3C5F00CC0393}" destId="{32AB0EB0-A06F-48C1-82DB-556A210152CB}" srcOrd="0" destOrd="1" presId="urn:microsoft.com/office/officeart/2005/8/layout/vList2"/>
    <dgm:cxn modelId="{B3513C64-201C-469C-B860-A13991C4989E}" type="presParOf" srcId="{70A08BA6-D892-44F8-AF27-507BBB470139}" destId="{D4CD9BB3-34FD-48CE-B211-3FE06017C313}" srcOrd="0" destOrd="0" presId="urn:microsoft.com/office/officeart/2005/8/layout/vList2"/>
    <dgm:cxn modelId="{77AAB90B-6247-4458-AD8F-F3C874DFB448}" type="presParOf" srcId="{70A08BA6-D892-44F8-AF27-507BBB470139}" destId="{BE738D75-6DBB-4BF0-B69F-69561F710F7D}" srcOrd="1" destOrd="0" presId="urn:microsoft.com/office/officeart/2005/8/layout/vList2"/>
    <dgm:cxn modelId="{08110C9C-4BC7-4724-8A1A-70CA0789E265}" type="presParOf" srcId="{70A08BA6-D892-44F8-AF27-507BBB470139}" destId="{F2C96972-3C23-43ED-8F30-5E084491541E}" srcOrd="2" destOrd="0" presId="urn:microsoft.com/office/officeart/2005/8/layout/vList2"/>
    <dgm:cxn modelId="{8B269F91-5124-4C44-A9BE-9571475DE89E}" type="presParOf" srcId="{70A08BA6-D892-44F8-AF27-507BBB470139}" destId="{32AB0EB0-A06F-48C1-82DB-556A210152C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41EFC29-5654-4D4E-9EC7-8A324ECC024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511336F-1AA1-4606-B7E9-75D742202067}">
      <dgm:prSet/>
      <dgm:spPr/>
      <dgm:t>
        <a:bodyPr/>
        <a:lstStyle/>
        <a:p>
          <a:r>
            <a:rPr lang="en-US"/>
            <a:t>Section 132 (4A) </a:t>
          </a:r>
        </a:p>
      </dgm:t>
    </dgm:pt>
    <dgm:pt modelId="{79E06966-7056-4BC7-8A0A-BB7180D1999E}" type="parTrans" cxnId="{A49DD3EB-CF6D-4956-9928-B7989F596C7A}">
      <dgm:prSet/>
      <dgm:spPr/>
      <dgm:t>
        <a:bodyPr/>
        <a:lstStyle/>
        <a:p>
          <a:endParaRPr lang="en-US"/>
        </a:p>
      </dgm:t>
    </dgm:pt>
    <dgm:pt modelId="{C2E3DD82-A3DF-459A-83E1-BF8ACF07809B}" type="sibTrans" cxnId="{A49DD3EB-CF6D-4956-9928-B7989F596C7A}">
      <dgm:prSet/>
      <dgm:spPr/>
      <dgm:t>
        <a:bodyPr/>
        <a:lstStyle/>
        <a:p>
          <a:endParaRPr lang="en-US"/>
        </a:p>
      </dgm:t>
    </dgm:pt>
    <dgm:pt modelId="{62E63392-B926-47AD-A352-5FDE7C836E6A}">
      <dgm:prSet/>
      <dgm:spPr/>
      <dgm:t>
        <a:bodyPr/>
        <a:lstStyle/>
        <a:p>
          <a:r>
            <a:rPr lang="en-US"/>
            <a:t>Unless the document indicating the on money transaction is counter signed by the assessee or in the hand writing of the assessee the same cannot be considered as conclusive evidence in the case of the assessee</a:t>
          </a:r>
        </a:p>
      </dgm:t>
    </dgm:pt>
    <dgm:pt modelId="{5CFEE742-EB8F-4DB6-8A73-A7243575055B}" type="parTrans" cxnId="{0BD66856-8D11-4696-929D-172C2260867A}">
      <dgm:prSet/>
      <dgm:spPr/>
      <dgm:t>
        <a:bodyPr/>
        <a:lstStyle/>
        <a:p>
          <a:endParaRPr lang="en-US"/>
        </a:p>
      </dgm:t>
    </dgm:pt>
    <dgm:pt modelId="{E9EBACC7-E013-411C-AE48-F8E251D65874}" type="sibTrans" cxnId="{0BD66856-8D11-4696-929D-172C2260867A}">
      <dgm:prSet/>
      <dgm:spPr/>
      <dgm:t>
        <a:bodyPr/>
        <a:lstStyle/>
        <a:p>
          <a:endParaRPr lang="en-US"/>
        </a:p>
      </dgm:t>
    </dgm:pt>
    <dgm:pt modelId="{340C722F-1C16-48DC-A9CD-08109482388B}">
      <dgm:prSet/>
      <dgm:spPr/>
      <dgm:t>
        <a:bodyPr/>
        <a:lstStyle/>
        <a:p>
          <a:r>
            <a:rPr lang="en-US"/>
            <a:t>The Statement can be an information but not evidence </a:t>
          </a:r>
        </a:p>
      </dgm:t>
    </dgm:pt>
    <dgm:pt modelId="{AFA219CE-51DF-450A-90C3-BBC688B9D738}" type="parTrans" cxnId="{5774D83A-6606-4564-93D0-89262DC86574}">
      <dgm:prSet/>
      <dgm:spPr/>
      <dgm:t>
        <a:bodyPr/>
        <a:lstStyle/>
        <a:p>
          <a:endParaRPr lang="en-US"/>
        </a:p>
      </dgm:t>
    </dgm:pt>
    <dgm:pt modelId="{23EB94AE-9257-45A8-9B26-55B37027D4C8}" type="sibTrans" cxnId="{5774D83A-6606-4564-93D0-89262DC86574}">
      <dgm:prSet/>
      <dgm:spPr/>
      <dgm:t>
        <a:bodyPr/>
        <a:lstStyle/>
        <a:p>
          <a:endParaRPr lang="en-US"/>
        </a:p>
      </dgm:t>
    </dgm:pt>
    <dgm:pt modelId="{999E048A-B418-4C95-B059-42E1FE4CFCFE}">
      <dgm:prSet/>
      <dgm:spPr/>
      <dgm:t>
        <a:bodyPr/>
        <a:lstStyle/>
        <a:p>
          <a:r>
            <a:rPr lang="en-US"/>
            <a:t>Addition made merely on the basis of the statement without any corresponding evidence not justified</a:t>
          </a:r>
        </a:p>
      </dgm:t>
    </dgm:pt>
    <dgm:pt modelId="{4F47D3C2-056E-4879-83AE-1AF117963CB1}" type="parTrans" cxnId="{07C401A2-A72B-49B5-B329-7E4FD65BF755}">
      <dgm:prSet/>
      <dgm:spPr/>
      <dgm:t>
        <a:bodyPr/>
        <a:lstStyle/>
        <a:p>
          <a:endParaRPr lang="en-US"/>
        </a:p>
      </dgm:t>
    </dgm:pt>
    <dgm:pt modelId="{6240C998-B77C-4BE3-9FDC-25BBF70D3853}" type="sibTrans" cxnId="{07C401A2-A72B-49B5-B329-7E4FD65BF755}">
      <dgm:prSet/>
      <dgm:spPr/>
      <dgm:t>
        <a:bodyPr/>
        <a:lstStyle/>
        <a:p>
          <a:endParaRPr lang="en-US"/>
        </a:p>
      </dgm:t>
    </dgm:pt>
    <dgm:pt modelId="{220E19D1-D242-440F-847C-3913D311B03A}">
      <dgm:prSet/>
      <dgm:spPr/>
      <dgm:t>
        <a:bodyPr/>
        <a:lstStyle/>
        <a:p>
          <a:r>
            <a:rPr lang="en-US" dirty="0" err="1"/>
            <a:t>Pr.CIT</a:t>
          </a:r>
          <a:r>
            <a:rPr lang="en-US" dirty="0"/>
            <a:t> v Vivek </a:t>
          </a:r>
          <a:r>
            <a:rPr lang="en-US" dirty="0" err="1"/>
            <a:t>Prahladbhai</a:t>
          </a:r>
          <a:r>
            <a:rPr lang="en-US" dirty="0"/>
            <a:t> Patel (66 </a:t>
          </a:r>
          <a:r>
            <a:rPr lang="en-US" dirty="0" err="1"/>
            <a:t>taxmann</a:t>
          </a:r>
          <a:r>
            <a:rPr lang="en-US" dirty="0"/>
            <a:t> com 41) Guj</a:t>
          </a:r>
        </a:p>
      </dgm:t>
    </dgm:pt>
    <dgm:pt modelId="{60AF9627-77EB-43E8-88BF-B93CF8BAC7A3}" type="parTrans" cxnId="{4CA72219-2711-4413-B5B0-48F1A650BB53}">
      <dgm:prSet/>
      <dgm:spPr/>
      <dgm:t>
        <a:bodyPr/>
        <a:lstStyle/>
        <a:p>
          <a:endParaRPr lang="en-US"/>
        </a:p>
      </dgm:t>
    </dgm:pt>
    <dgm:pt modelId="{0FB64F85-FB93-43B7-AC9C-BC65107EAC8D}" type="sibTrans" cxnId="{4CA72219-2711-4413-B5B0-48F1A650BB53}">
      <dgm:prSet/>
      <dgm:spPr/>
      <dgm:t>
        <a:bodyPr/>
        <a:lstStyle/>
        <a:p>
          <a:endParaRPr lang="en-US"/>
        </a:p>
      </dgm:t>
    </dgm:pt>
    <dgm:pt modelId="{0C0B7E25-18C6-4519-8352-121F6507D2B3}">
      <dgm:prSet/>
      <dgm:spPr/>
      <dgm:t>
        <a:bodyPr/>
        <a:lstStyle/>
        <a:p>
          <a:r>
            <a:rPr lang="en-US"/>
            <a:t>Assessee should rebut the statement</a:t>
          </a:r>
        </a:p>
      </dgm:t>
    </dgm:pt>
    <dgm:pt modelId="{BD16913E-29A6-4BF9-92D2-E24E463DC662}" type="parTrans" cxnId="{7BA2EE2E-29E5-4A61-8120-16257F4ABE6E}">
      <dgm:prSet/>
      <dgm:spPr/>
      <dgm:t>
        <a:bodyPr/>
        <a:lstStyle/>
        <a:p>
          <a:endParaRPr lang="en-US"/>
        </a:p>
      </dgm:t>
    </dgm:pt>
    <dgm:pt modelId="{E2DFFA82-4280-4AA6-A24B-0977E340C562}" type="sibTrans" cxnId="{7BA2EE2E-29E5-4A61-8120-16257F4ABE6E}">
      <dgm:prSet/>
      <dgm:spPr/>
      <dgm:t>
        <a:bodyPr/>
        <a:lstStyle/>
        <a:p>
          <a:endParaRPr lang="en-US"/>
        </a:p>
      </dgm:t>
    </dgm:pt>
    <dgm:pt modelId="{1AA63AEF-7E43-48DB-A555-9D0617738543}">
      <dgm:prSet/>
      <dgm:spPr/>
      <dgm:t>
        <a:bodyPr/>
        <a:lstStyle/>
        <a:p>
          <a:r>
            <a:rPr lang="en-US"/>
            <a:t>Seek copy of statement of builder</a:t>
          </a:r>
        </a:p>
      </dgm:t>
    </dgm:pt>
    <dgm:pt modelId="{85A128C4-4A8C-4A63-8A4C-F37CA6F741BF}" type="parTrans" cxnId="{7DA0FD7D-0DAD-4D6E-8589-1B4D85C44C18}">
      <dgm:prSet/>
      <dgm:spPr/>
      <dgm:t>
        <a:bodyPr/>
        <a:lstStyle/>
        <a:p>
          <a:endParaRPr lang="en-US"/>
        </a:p>
      </dgm:t>
    </dgm:pt>
    <dgm:pt modelId="{9E679CCE-AF56-41DC-9AF2-41A86F07DB73}" type="sibTrans" cxnId="{7DA0FD7D-0DAD-4D6E-8589-1B4D85C44C18}">
      <dgm:prSet/>
      <dgm:spPr/>
      <dgm:t>
        <a:bodyPr/>
        <a:lstStyle/>
        <a:p>
          <a:endParaRPr lang="en-US"/>
        </a:p>
      </dgm:t>
    </dgm:pt>
    <dgm:pt modelId="{BEF31D16-5CED-40E6-AB3F-75452770EFD3}">
      <dgm:prSet/>
      <dgm:spPr/>
      <dgm:t>
        <a:bodyPr/>
        <a:lstStyle/>
        <a:p>
          <a:r>
            <a:rPr lang="en-US"/>
            <a:t>Cross examination of person whose statement is recorded</a:t>
          </a:r>
        </a:p>
      </dgm:t>
    </dgm:pt>
    <dgm:pt modelId="{52EE9B57-5D1D-4538-842E-5395ED3BC92A}" type="parTrans" cxnId="{DEFC634F-6BFB-4542-99D9-3D96A5B4A775}">
      <dgm:prSet/>
      <dgm:spPr/>
      <dgm:t>
        <a:bodyPr/>
        <a:lstStyle/>
        <a:p>
          <a:endParaRPr lang="en-US"/>
        </a:p>
      </dgm:t>
    </dgm:pt>
    <dgm:pt modelId="{53FC987F-FCE0-47BA-BA7F-53DEE24839A1}" type="sibTrans" cxnId="{DEFC634F-6BFB-4542-99D9-3D96A5B4A775}">
      <dgm:prSet/>
      <dgm:spPr/>
      <dgm:t>
        <a:bodyPr/>
        <a:lstStyle/>
        <a:p>
          <a:endParaRPr lang="en-US"/>
        </a:p>
      </dgm:t>
    </dgm:pt>
    <dgm:pt modelId="{A3EC4932-4DEA-47FD-A3B2-E27FD69AFD15}" type="pres">
      <dgm:prSet presAssocID="{E41EFC29-5654-4D4E-9EC7-8A324ECC024F}" presName="linear" presStyleCnt="0">
        <dgm:presLayoutVars>
          <dgm:animLvl val="lvl"/>
          <dgm:resizeHandles val="exact"/>
        </dgm:presLayoutVars>
      </dgm:prSet>
      <dgm:spPr/>
    </dgm:pt>
    <dgm:pt modelId="{BFDEDDC0-A942-4F10-87A7-00BBAD1FACDE}" type="pres">
      <dgm:prSet presAssocID="{7511336F-1AA1-4606-B7E9-75D742202067}" presName="parentText" presStyleLbl="node1" presStyleIdx="0" presStyleCnt="3">
        <dgm:presLayoutVars>
          <dgm:chMax val="0"/>
          <dgm:bulletEnabled val="1"/>
        </dgm:presLayoutVars>
      </dgm:prSet>
      <dgm:spPr/>
    </dgm:pt>
    <dgm:pt modelId="{69ABD102-45F0-45AB-8F7A-A63332728A76}" type="pres">
      <dgm:prSet presAssocID="{7511336F-1AA1-4606-B7E9-75D742202067}" presName="childText" presStyleLbl="revTx" presStyleIdx="0" presStyleCnt="3">
        <dgm:presLayoutVars>
          <dgm:bulletEnabled val="1"/>
        </dgm:presLayoutVars>
      </dgm:prSet>
      <dgm:spPr/>
    </dgm:pt>
    <dgm:pt modelId="{9581F50E-AF2E-45FE-AD54-4381A765B7A8}" type="pres">
      <dgm:prSet presAssocID="{340C722F-1C16-48DC-A9CD-08109482388B}" presName="parentText" presStyleLbl="node1" presStyleIdx="1" presStyleCnt="3">
        <dgm:presLayoutVars>
          <dgm:chMax val="0"/>
          <dgm:bulletEnabled val="1"/>
        </dgm:presLayoutVars>
      </dgm:prSet>
      <dgm:spPr/>
    </dgm:pt>
    <dgm:pt modelId="{07F920C4-7523-4DC0-A800-B386B7014267}" type="pres">
      <dgm:prSet presAssocID="{340C722F-1C16-48DC-A9CD-08109482388B}" presName="childText" presStyleLbl="revTx" presStyleIdx="1" presStyleCnt="3">
        <dgm:presLayoutVars>
          <dgm:bulletEnabled val="1"/>
        </dgm:presLayoutVars>
      </dgm:prSet>
      <dgm:spPr/>
    </dgm:pt>
    <dgm:pt modelId="{D823A615-D55E-4AFF-8FCD-4BF6230C780B}" type="pres">
      <dgm:prSet presAssocID="{0C0B7E25-18C6-4519-8352-121F6507D2B3}" presName="parentText" presStyleLbl="node1" presStyleIdx="2" presStyleCnt="3">
        <dgm:presLayoutVars>
          <dgm:chMax val="0"/>
          <dgm:bulletEnabled val="1"/>
        </dgm:presLayoutVars>
      </dgm:prSet>
      <dgm:spPr/>
    </dgm:pt>
    <dgm:pt modelId="{882CD508-1489-4F6C-A394-848C05E0CDD6}" type="pres">
      <dgm:prSet presAssocID="{0C0B7E25-18C6-4519-8352-121F6507D2B3}" presName="childText" presStyleLbl="revTx" presStyleIdx="2" presStyleCnt="3">
        <dgm:presLayoutVars>
          <dgm:bulletEnabled val="1"/>
        </dgm:presLayoutVars>
      </dgm:prSet>
      <dgm:spPr/>
    </dgm:pt>
  </dgm:ptLst>
  <dgm:cxnLst>
    <dgm:cxn modelId="{98F5640F-1103-4252-83D3-B4340D261D63}" type="presOf" srcId="{220E19D1-D242-440F-847C-3913D311B03A}" destId="{07F920C4-7523-4DC0-A800-B386B7014267}" srcOrd="0" destOrd="1" presId="urn:microsoft.com/office/officeart/2005/8/layout/vList2"/>
    <dgm:cxn modelId="{4CA72219-2711-4413-B5B0-48F1A650BB53}" srcId="{999E048A-B418-4C95-B059-42E1FE4CFCFE}" destId="{220E19D1-D242-440F-847C-3913D311B03A}" srcOrd="0" destOrd="0" parTransId="{60AF9627-77EB-43E8-88BF-B93CF8BAC7A3}" sibTransId="{0FB64F85-FB93-43B7-AC9C-BC65107EAC8D}"/>
    <dgm:cxn modelId="{7BA2EE2E-29E5-4A61-8120-16257F4ABE6E}" srcId="{E41EFC29-5654-4D4E-9EC7-8A324ECC024F}" destId="{0C0B7E25-18C6-4519-8352-121F6507D2B3}" srcOrd="2" destOrd="0" parTransId="{BD16913E-29A6-4BF9-92D2-E24E463DC662}" sibTransId="{E2DFFA82-4280-4AA6-A24B-0977E340C562}"/>
    <dgm:cxn modelId="{5774D83A-6606-4564-93D0-89262DC86574}" srcId="{E41EFC29-5654-4D4E-9EC7-8A324ECC024F}" destId="{340C722F-1C16-48DC-A9CD-08109482388B}" srcOrd="1" destOrd="0" parTransId="{AFA219CE-51DF-450A-90C3-BBC688B9D738}" sibTransId="{23EB94AE-9257-45A8-9B26-55B37027D4C8}"/>
    <dgm:cxn modelId="{DEFC634F-6BFB-4542-99D9-3D96A5B4A775}" srcId="{0C0B7E25-18C6-4519-8352-121F6507D2B3}" destId="{BEF31D16-5CED-40E6-AB3F-75452770EFD3}" srcOrd="1" destOrd="0" parTransId="{52EE9B57-5D1D-4538-842E-5395ED3BC92A}" sibTransId="{53FC987F-FCE0-47BA-BA7F-53DEE24839A1}"/>
    <dgm:cxn modelId="{0BD66856-8D11-4696-929D-172C2260867A}" srcId="{7511336F-1AA1-4606-B7E9-75D742202067}" destId="{62E63392-B926-47AD-A352-5FDE7C836E6A}" srcOrd="0" destOrd="0" parTransId="{5CFEE742-EB8F-4DB6-8A73-A7243575055B}" sibTransId="{E9EBACC7-E013-411C-AE48-F8E251D65874}"/>
    <dgm:cxn modelId="{9BE86D78-27DB-4DBF-8542-DD448DD9378B}" type="presOf" srcId="{7511336F-1AA1-4606-B7E9-75D742202067}" destId="{BFDEDDC0-A942-4F10-87A7-00BBAD1FACDE}" srcOrd="0" destOrd="0" presId="urn:microsoft.com/office/officeart/2005/8/layout/vList2"/>
    <dgm:cxn modelId="{7DA0FD7D-0DAD-4D6E-8589-1B4D85C44C18}" srcId="{0C0B7E25-18C6-4519-8352-121F6507D2B3}" destId="{1AA63AEF-7E43-48DB-A555-9D0617738543}" srcOrd="0" destOrd="0" parTransId="{85A128C4-4A8C-4A63-8A4C-F37CA6F741BF}" sibTransId="{9E679CCE-AF56-41DC-9AF2-41A86F07DB73}"/>
    <dgm:cxn modelId="{202A9285-7271-4A24-A151-3B1BE7A25276}" type="presOf" srcId="{340C722F-1C16-48DC-A9CD-08109482388B}" destId="{9581F50E-AF2E-45FE-AD54-4381A765B7A8}" srcOrd="0" destOrd="0" presId="urn:microsoft.com/office/officeart/2005/8/layout/vList2"/>
    <dgm:cxn modelId="{07C401A2-A72B-49B5-B329-7E4FD65BF755}" srcId="{340C722F-1C16-48DC-A9CD-08109482388B}" destId="{999E048A-B418-4C95-B059-42E1FE4CFCFE}" srcOrd="0" destOrd="0" parTransId="{4F47D3C2-056E-4879-83AE-1AF117963CB1}" sibTransId="{6240C998-B77C-4BE3-9FDC-25BBF70D3853}"/>
    <dgm:cxn modelId="{A0E72DB4-79F2-4AAC-A1DF-D097F6DA22BE}" type="presOf" srcId="{E41EFC29-5654-4D4E-9EC7-8A324ECC024F}" destId="{A3EC4932-4DEA-47FD-A3B2-E27FD69AFD15}" srcOrd="0" destOrd="0" presId="urn:microsoft.com/office/officeart/2005/8/layout/vList2"/>
    <dgm:cxn modelId="{300942B7-B7AA-494E-88CE-CACFAB595FFF}" type="presOf" srcId="{999E048A-B418-4C95-B059-42E1FE4CFCFE}" destId="{07F920C4-7523-4DC0-A800-B386B7014267}" srcOrd="0" destOrd="0" presId="urn:microsoft.com/office/officeart/2005/8/layout/vList2"/>
    <dgm:cxn modelId="{F6814AC4-47BE-4D37-BF91-8C8CD7571BC6}" type="presOf" srcId="{0C0B7E25-18C6-4519-8352-121F6507D2B3}" destId="{D823A615-D55E-4AFF-8FCD-4BF6230C780B}" srcOrd="0" destOrd="0" presId="urn:microsoft.com/office/officeart/2005/8/layout/vList2"/>
    <dgm:cxn modelId="{B32184DF-4882-4BB6-9744-36587432DD6C}" type="presOf" srcId="{1AA63AEF-7E43-48DB-A555-9D0617738543}" destId="{882CD508-1489-4F6C-A394-848C05E0CDD6}" srcOrd="0" destOrd="0" presId="urn:microsoft.com/office/officeart/2005/8/layout/vList2"/>
    <dgm:cxn modelId="{68DA8FE7-B278-4A75-A5F1-43062E4E24A6}" type="presOf" srcId="{BEF31D16-5CED-40E6-AB3F-75452770EFD3}" destId="{882CD508-1489-4F6C-A394-848C05E0CDD6}" srcOrd="0" destOrd="1" presId="urn:microsoft.com/office/officeart/2005/8/layout/vList2"/>
    <dgm:cxn modelId="{A49DD3EB-CF6D-4956-9928-B7989F596C7A}" srcId="{E41EFC29-5654-4D4E-9EC7-8A324ECC024F}" destId="{7511336F-1AA1-4606-B7E9-75D742202067}" srcOrd="0" destOrd="0" parTransId="{79E06966-7056-4BC7-8A0A-BB7180D1999E}" sibTransId="{C2E3DD82-A3DF-459A-83E1-BF8ACF07809B}"/>
    <dgm:cxn modelId="{FF1691FD-3ED1-4CED-B321-D709C5B39556}" type="presOf" srcId="{62E63392-B926-47AD-A352-5FDE7C836E6A}" destId="{69ABD102-45F0-45AB-8F7A-A63332728A76}" srcOrd="0" destOrd="0" presId="urn:microsoft.com/office/officeart/2005/8/layout/vList2"/>
    <dgm:cxn modelId="{B6C96D36-058F-4638-9E18-6639B435DD91}" type="presParOf" srcId="{A3EC4932-4DEA-47FD-A3B2-E27FD69AFD15}" destId="{BFDEDDC0-A942-4F10-87A7-00BBAD1FACDE}" srcOrd="0" destOrd="0" presId="urn:microsoft.com/office/officeart/2005/8/layout/vList2"/>
    <dgm:cxn modelId="{B9D71BA8-328A-42A5-A3DA-255016A23401}" type="presParOf" srcId="{A3EC4932-4DEA-47FD-A3B2-E27FD69AFD15}" destId="{69ABD102-45F0-45AB-8F7A-A63332728A76}" srcOrd="1" destOrd="0" presId="urn:microsoft.com/office/officeart/2005/8/layout/vList2"/>
    <dgm:cxn modelId="{E7A78414-E212-47C9-812D-83C2B3A89189}" type="presParOf" srcId="{A3EC4932-4DEA-47FD-A3B2-E27FD69AFD15}" destId="{9581F50E-AF2E-45FE-AD54-4381A765B7A8}" srcOrd="2" destOrd="0" presId="urn:microsoft.com/office/officeart/2005/8/layout/vList2"/>
    <dgm:cxn modelId="{34214FDB-1998-4B8D-8DAD-F21D2F7E7BBE}" type="presParOf" srcId="{A3EC4932-4DEA-47FD-A3B2-E27FD69AFD15}" destId="{07F920C4-7523-4DC0-A800-B386B7014267}" srcOrd="3" destOrd="0" presId="urn:microsoft.com/office/officeart/2005/8/layout/vList2"/>
    <dgm:cxn modelId="{CDED841F-E42C-4A38-B264-B0BFA97B5425}" type="presParOf" srcId="{A3EC4932-4DEA-47FD-A3B2-E27FD69AFD15}" destId="{D823A615-D55E-4AFF-8FCD-4BF6230C780B}" srcOrd="4" destOrd="0" presId="urn:microsoft.com/office/officeart/2005/8/layout/vList2"/>
    <dgm:cxn modelId="{C3136B6C-3D99-411E-83E0-3C310C0212C2}" type="presParOf" srcId="{A3EC4932-4DEA-47FD-A3B2-E27FD69AFD15}" destId="{882CD508-1489-4F6C-A394-848C05E0CDD6}"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32B30A4-4D22-492F-AA30-D064ACD1A1D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AE90C36-FF68-40E2-A761-6B9CDB586C5C}">
      <dgm:prSet/>
      <dgm:spPr/>
      <dgm:t>
        <a:bodyPr/>
        <a:lstStyle/>
        <a:p>
          <a:r>
            <a:rPr lang="en-US"/>
            <a:t>Section 115BBE</a:t>
          </a:r>
        </a:p>
      </dgm:t>
    </dgm:pt>
    <dgm:pt modelId="{B27F1D6C-20E2-4A10-BFEC-C12F18019B82}" type="parTrans" cxnId="{DF0512E5-68C8-4829-9CC7-759ECF61303F}">
      <dgm:prSet/>
      <dgm:spPr/>
      <dgm:t>
        <a:bodyPr/>
        <a:lstStyle/>
        <a:p>
          <a:endParaRPr lang="en-US"/>
        </a:p>
      </dgm:t>
    </dgm:pt>
    <dgm:pt modelId="{15C8A9E6-17F5-4290-84DF-24A0236CDDE8}" type="sibTrans" cxnId="{DF0512E5-68C8-4829-9CC7-759ECF61303F}">
      <dgm:prSet/>
      <dgm:spPr/>
      <dgm:t>
        <a:bodyPr/>
        <a:lstStyle/>
        <a:p>
          <a:endParaRPr lang="en-US"/>
        </a:p>
      </dgm:t>
    </dgm:pt>
    <dgm:pt modelId="{8E9EB263-814F-4C2A-8361-94EF00D2DC88}">
      <dgm:prSet/>
      <dgm:spPr/>
      <dgm:t>
        <a:bodyPr/>
        <a:lstStyle/>
        <a:p>
          <a:r>
            <a:rPr lang="en-US"/>
            <a:t>Section 269SS</a:t>
          </a:r>
        </a:p>
      </dgm:t>
    </dgm:pt>
    <dgm:pt modelId="{41F4F58D-4CA3-425F-8D46-0A75471BDAB5}" type="parTrans" cxnId="{EB5482D8-7934-4BE7-93C6-FCDE7032766C}">
      <dgm:prSet/>
      <dgm:spPr/>
      <dgm:t>
        <a:bodyPr/>
        <a:lstStyle/>
        <a:p>
          <a:endParaRPr lang="en-US"/>
        </a:p>
      </dgm:t>
    </dgm:pt>
    <dgm:pt modelId="{DF3D62D4-222B-4C38-88C3-F54A5DF356F7}" type="sibTrans" cxnId="{EB5482D8-7934-4BE7-93C6-FCDE7032766C}">
      <dgm:prSet/>
      <dgm:spPr/>
      <dgm:t>
        <a:bodyPr/>
        <a:lstStyle/>
        <a:p>
          <a:endParaRPr lang="en-US"/>
        </a:p>
      </dgm:t>
    </dgm:pt>
    <dgm:pt modelId="{EA9D2662-6C8E-4210-A27A-5EB169AC0438}">
      <dgm:prSet/>
      <dgm:spPr/>
      <dgm:t>
        <a:bodyPr/>
        <a:lstStyle/>
        <a:p>
          <a:r>
            <a:rPr lang="en-US"/>
            <a:t>Section 269ST</a:t>
          </a:r>
        </a:p>
      </dgm:t>
    </dgm:pt>
    <dgm:pt modelId="{D1420A34-D381-4385-ACBF-F22813E4E615}" type="parTrans" cxnId="{8583E963-2590-4BE1-B7C6-9FAA55F26590}">
      <dgm:prSet/>
      <dgm:spPr/>
      <dgm:t>
        <a:bodyPr/>
        <a:lstStyle/>
        <a:p>
          <a:endParaRPr lang="en-US"/>
        </a:p>
      </dgm:t>
    </dgm:pt>
    <dgm:pt modelId="{FF143B98-CC8C-41AC-8DD7-9CEAD0EBCD34}" type="sibTrans" cxnId="{8583E963-2590-4BE1-B7C6-9FAA55F26590}">
      <dgm:prSet/>
      <dgm:spPr/>
      <dgm:t>
        <a:bodyPr/>
        <a:lstStyle/>
        <a:p>
          <a:endParaRPr lang="en-US"/>
        </a:p>
      </dgm:t>
    </dgm:pt>
    <dgm:pt modelId="{203167E6-B22B-446B-A864-A88D60BA13EC}">
      <dgm:prSet/>
      <dgm:spPr/>
      <dgm:t>
        <a:bodyPr/>
        <a:lstStyle/>
        <a:p>
          <a:r>
            <a:rPr lang="en-US"/>
            <a:t>Section 271AAD</a:t>
          </a:r>
        </a:p>
      </dgm:t>
    </dgm:pt>
    <dgm:pt modelId="{B1C7B8E8-137B-41F5-88B6-73D2B938154C}" type="parTrans" cxnId="{F1A7FE3E-7DE2-4252-980A-4BDCB578C6B2}">
      <dgm:prSet/>
      <dgm:spPr/>
      <dgm:t>
        <a:bodyPr/>
        <a:lstStyle/>
        <a:p>
          <a:endParaRPr lang="en-US"/>
        </a:p>
      </dgm:t>
    </dgm:pt>
    <dgm:pt modelId="{674E00F2-3AC6-4A28-8C1A-B7001A184C12}" type="sibTrans" cxnId="{F1A7FE3E-7DE2-4252-980A-4BDCB578C6B2}">
      <dgm:prSet/>
      <dgm:spPr/>
      <dgm:t>
        <a:bodyPr/>
        <a:lstStyle/>
        <a:p>
          <a:endParaRPr lang="en-US"/>
        </a:p>
      </dgm:t>
    </dgm:pt>
    <dgm:pt modelId="{E4315001-AB5A-4FB3-8BFF-FFBFBC670E6F}" type="pres">
      <dgm:prSet presAssocID="{732B30A4-4D22-492F-AA30-D064ACD1A1DC}" presName="linear" presStyleCnt="0">
        <dgm:presLayoutVars>
          <dgm:animLvl val="lvl"/>
          <dgm:resizeHandles val="exact"/>
        </dgm:presLayoutVars>
      </dgm:prSet>
      <dgm:spPr/>
    </dgm:pt>
    <dgm:pt modelId="{FE245CE6-C702-4C80-B948-EBE8108A14F1}" type="pres">
      <dgm:prSet presAssocID="{FAE90C36-FF68-40E2-A761-6B9CDB586C5C}" presName="parentText" presStyleLbl="node1" presStyleIdx="0" presStyleCnt="4">
        <dgm:presLayoutVars>
          <dgm:chMax val="0"/>
          <dgm:bulletEnabled val="1"/>
        </dgm:presLayoutVars>
      </dgm:prSet>
      <dgm:spPr/>
    </dgm:pt>
    <dgm:pt modelId="{664559FB-46FD-410C-BB72-D474C09ECB40}" type="pres">
      <dgm:prSet presAssocID="{15C8A9E6-17F5-4290-84DF-24A0236CDDE8}" presName="spacer" presStyleCnt="0"/>
      <dgm:spPr/>
    </dgm:pt>
    <dgm:pt modelId="{E72F4465-053A-4A18-9F2E-814EAF66CB02}" type="pres">
      <dgm:prSet presAssocID="{8E9EB263-814F-4C2A-8361-94EF00D2DC88}" presName="parentText" presStyleLbl="node1" presStyleIdx="1" presStyleCnt="4">
        <dgm:presLayoutVars>
          <dgm:chMax val="0"/>
          <dgm:bulletEnabled val="1"/>
        </dgm:presLayoutVars>
      </dgm:prSet>
      <dgm:spPr/>
    </dgm:pt>
    <dgm:pt modelId="{563B6DDC-8545-414F-9B17-5CB42A67683B}" type="pres">
      <dgm:prSet presAssocID="{DF3D62D4-222B-4C38-88C3-F54A5DF356F7}" presName="spacer" presStyleCnt="0"/>
      <dgm:spPr/>
    </dgm:pt>
    <dgm:pt modelId="{06CE2D5E-1BF6-4CC7-B111-14782C82521B}" type="pres">
      <dgm:prSet presAssocID="{EA9D2662-6C8E-4210-A27A-5EB169AC0438}" presName="parentText" presStyleLbl="node1" presStyleIdx="2" presStyleCnt="4">
        <dgm:presLayoutVars>
          <dgm:chMax val="0"/>
          <dgm:bulletEnabled val="1"/>
        </dgm:presLayoutVars>
      </dgm:prSet>
      <dgm:spPr/>
    </dgm:pt>
    <dgm:pt modelId="{65D6D8DA-C84B-4777-8EE5-5725496A2114}" type="pres">
      <dgm:prSet presAssocID="{FF143B98-CC8C-41AC-8DD7-9CEAD0EBCD34}" presName="spacer" presStyleCnt="0"/>
      <dgm:spPr/>
    </dgm:pt>
    <dgm:pt modelId="{EC381AE4-FF95-4841-9E87-D5AC93ACC066}" type="pres">
      <dgm:prSet presAssocID="{203167E6-B22B-446B-A864-A88D60BA13EC}" presName="parentText" presStyleLbl="node1" presStyleIdx="3" presStyleCnt="4">
        <dgm:presLayoutVars>
          <dgm:chMax val="0"/>
          <dgm:bulletEnabled val="1"/>
        </dgm:presLayoutVars>
      </dgm:prSet>
      <dgm:spPr/>
    </dgm:pt>
  </dgm:ptLst>
  <dgm:cxnLst>
    <dgm:cxn modelId="{F31F2A1B-74DA-4C34-B09F-373DF11B8C4D}" type="presOf" srcId="{203167E6-B22B-446B-A864-A88D60BA13EC}" destId="{EC381AE4-FF95-4841-9E87-D5AC93ACC066}" srcOrd="0" destOrd="0" presId="urn:microsoft.com/office/officeart/2005/8/layout/vList2"/>
    <dgm:cxn modelId="{4A11D722-05E7-47C0-A221-B9BA9B159EB5}" type="presOf" srcId="{FAE90C36-FF68-40E2-A761-6B9CDB586C5C}" destId="{FE245CE6-C702-4C80-B948-EBE8108A14F1}" srcOrd="0" destOrd="0" presId="urn:microsoft.com/office/officeart/2005/8/layout/vList2"/>
    <dgm:cxn modelId="{2AF5162B-2A98-4310-9B45-7D308E095C01}" type="presOf" srcId="{EA9D2662-6C8E-4210-A27A-5EB169AC0438}" destId="{06CE2D5E-1BF6-4CC7-B111-14782C82521B}" srcOrd="0" destOrd="0" presId="urn:microsoft.com/office/officeart/2005/8/layout/vList2"/>
    <dgm:cxn modelId="{F1A7FE3E-7DE2-4252-980A-4BDCB578C6B2}" srcId="{732B30A4-4D22-492F-AA30-D064ACD1A1DC}" destId="{203167E6-B22B-446B-A864-A88D60BA13EC}" srcOrd="3" destOrd="0" parTransId="{B1C7B8E8-137B-41F5-88B6-73D2B938154C}" sibTransId="{674E00F2-3AC6-4A28-8C1A-B7001A184C12}"/>
    <dgm:cxn modelId="{8583E963-2590-4BE1-B7C6-9FAA55F26590}" srcId="{732B30A4-4D22-492F-AA30-D064ACD1A1DC}" destId="{EA9D2662-6C8E-4210-A27A-5EB169AC0438}" srcOrd="2" destOrd="0" parTransId="{D1420A34-D381-4385-ACBF-F22813E4E615}" sibTransId="{FF143B98-CC8C-41AC-8DD7-9CEAD0EBCD34}"/>
    <dgm:cxn modelId="{F8151555-B375-4CB0-A3B9-5DE6361F7FE0}" type="presOf" srcId="{732B30A4-4D22-492F-AA30-D064ACD1A1DC}" destId="{E4315001-AB5A-4FB3-8BFF-FFBFBC670E6F}" srcOrd="0" destOrd="0" presId="urn:microsoft.com/office/officeart/2005/8/layout/vList2"/>
    <dgm:cxn modelId="{25F55C91-3A3F-409D-8A90-C0AC6ECEB742}" type="presOf" srcId="{8E9EB263-814F-4C2A-8361-94EF00D2DC88}" destId="{E72F4465-053A-4A18-9F2E-814EAF66CB02}" srcOrd="0" destOrd="0" presId="urn:microsoft.com/office/officeart/2005/8/layout/vList2"/>
    <dgm:cxn modelId="{EB5482D8-7934-4BE7-93C6-FCDE7032766C}" srcId="{732B30A4-4D22-492F-AA30-D064ACD1A1DC}" destId="{8E9EB263-814F-4C2A-8361-94EF00D2DC88}" srcOrd="1" destOrd="0" parTransId="{41F4F58D-4CA3-425F-8D46-0A75471BDAB5}" sibTransId="{DF3D62D4-222B-4C38-88C3-F54A5DF356F7}"/>
    <dgm:cxn modelId="{DF0512E5-68C8-4829-9CC7-759ECF61303F}" srcId="{732B30A4-4D22-492F-AA30-D064ACD1A1DC}" destId="{FAE90C36-FF68-40E2-A761-6B9CDB586C5C}" srcOrd="0" destOrd="0" parTransId="{B27F1D6C-20E2-4A10-BFEC-C12F18019B82}" sibTransId="{15C8A9E6-17F5-4290-84DF-24A0236CDDE8}"/>
    <dgm:cxn modelId="{C12019D8-4EDE-42A7-90B5-1420C83EA6DE}" type="presParOf" srcId="{E4315001-AB5A-4FB3-8BFF-FFBFBC670E6F}" destId="{FE245CE6-C702-4C80-B948-EBE8108A14F1}" srcOrd="0" destOrd="0" presId="urn:microsoft.com/office/officeart/2005/8/layout/vList2"/>
    <dgm:cxn modelId="{188D30C8-E371-485D-815C-21D7ED3576C2}" type="presParOf" srcId="{E4315001-AB5A-4FB3-8BFF-FFBFBC670E6F}" destId="{664559FB-46FD-410C-BB72-D474C09ECB40}" srcOrd="1" destOrd="0" presId="urn:microsoft.com/office/officeart/2005/8/layout/vList2"/>
    <dgm:cxn modelId="{D7EC2E3C-392F-4E86-AA92-FEC2384B81CD}" type="presParOf" srcId="{E4315001-AB5A-4FB3-8BFF-FFBFBC670E6F}" destId="{E72F4465-053A-4A18-9F2E-814EAF66CB02}" srcOrd="2" destOrd="0" presId="urn:microsoft.com/office/officeart/2005/8/layout/vList2"/>
    <dgm:cxn modelId="{81C91326-8F4B-466B-8C3E-F3C4C4C0526C}" type="presParOf" srcId="{E4315001-AB5A-4FB3-8BFF-FFBFBC670E6F}" destId="{563B6DDC-8545-414F-9B17-5CB42A67683B}" srcOrd="3" destOrd="0" presId="urn:microsoft.com/office/officeart/2005/8/layout/vList2"/>
    <dgm:cxn modelId="{CC615952-7853-4064-97EC-CD863E68176F}" type="presParOf" srcId="{E4315001-AB5A-4FB3-8BFF-FFBFBC670E6F}" destId="{06CE2D5E-1BF6-4CC7-B111-14782C82521B}" srcOrd="4" destOrd="0" presId="urn:microsoft.com/office/officeart/2005/8/layout/vList2"/>
    <dgm:cxn modelId="{6CD7B1D8-6C34-4FC0-8752-4D7900BCDA7B}" type="presParOf" srcId="{E4315001-AB5A-4FB3-8BFF-FFBFBC670E6F}" destId="{65D6D8DA-C84B-4777-8EE5-5725496A2114}" srcOrd="5" destOrd="0" presId="urn:microsoft.com/office/officeart/2005/8/layout/vList2"/>
    <dgm:cxn modelId="{A9F81D3F-D4DF-4F56-A9A8-D3DB44E1DBB2}" type="presParOf" srcId="{E4315001-AB5A-4FB3-8BFF-FFBFBC670E6F}" destId="{EC381AE4-FF95-4841-9E87-D5AC93ACC06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8D75A458-DC7F-40FB-93D7-305E9093203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487B644-AB04-4988-98F6-E4995BCF9287}">
      <dgm:prSet/>
      <dgm:spPr/>
      <dgm:t>
        <a:bodyPr/>
        <a:lstStyle/>
        <a:p>
          <a:pPr rtl="0"/>
          <a:r>
            <a:rPr lang="en-US" dirty="0"/>
            <a:t>Construction not at all started, only land purchased?</a:t>
          </a:r>
        </a:p>
      </dgm:t>
    </dgm:pt>
    <dgm:pt modelId="{0E497067-7076-44C1-B120-0E8E1C35DBA8}" type="parTrans" cxnId="{E69CCC4A-F8B5-4E31-A12C-7643079CD799}">
      <dgm:prSet/>
      <dgm:spPr/>
      <dgm:t>
        <a:bodyPr/>
        <a:lstStyle/>
        <a:p>
          <a:endParaRPr lang="en-US"/>
        </a:p>
      </dgm:t>
    </dgm:pt>
    <dgm:pt modelId="{EDE1419E-7027-4B15-B7BD-F0583E266C02}" type="sibTrans" cxnId="{E69CCC4A-F8B5-4E31-A12C-7643079CD799}">
      <dgm:prSet/>
      <dgm:spPr/>
      <dgm:t>
        <a:bodyPr/>
        <a:lstStyle/>
        <a:p>
          <a:endParaRPr lang="en-US"/>
        </a:p>
      </dgm:t>
    </dgm:pt>
    <dgm:pt modelId="{77461777-0D77-4786-8638-E3F456A2659A}">
      <dgm:prSet/>
      <dgm:spPr/>
      <dgm:t>
        <a:bodyPr/>
        <a:lstStyle/>
        <a:p>
          <a:pPr rtl="0"/>
          <a:r>
            <a:rPr lang="en-US"/>
            <a:t>No exemption</a:t>
          </a:r>
        </a:p>
      </dgm:t>
    </dgm:pt>
    <dgm:pt modelId="{C93AADAF-26B5-40D3-9FCD-EC29286A805C}" type="parTrans" cxnId="{77EFD6EF-43EE-46A1-919C-4F5807345DD4}">
      <dgm:prSet/>
      <dgm:spPr/>
      <dgm:t>
        <a:bodyPr/>
        <a:lstStyle/>
        <a:p>
          <a:endParaRPr lang="en-US"/>
        </a:p>
      </dgm:t>
    </dgm:pt>
    <dgm:pt modelId="{1626E46C-B79A-48C6-B63F-4E1FB79D8B71}" type="sibTrans" cxnId="{77EFD6EF-43EE-46A1-919C-4F5807345DD4}">
      <dgm:prSet/>
      <dgm:spPr/>
      <dgm:t>
        <a:bodyPr/>
        <a:lstStyle/>
        <a:p>
          <a:endParaRPr lang="en-US"/>
        </a:p>
      </dgm:t>
    </dgm:pt>
    <dgm:pt modelId="{5A6BC3AF-8D7C-4058-830F-8BD605A4F0CC}">
      <dgm:prSet/>
      <dgm:spPr/>
      <dgm:t>
        <a:bodyPr/>
        <a:lstStyle/>
        <a:p>
          <a:pPr rtl="0"/>
          <a:r>
            <a:rPr lang="en-US"/>
            <a:t>Construction not done because of the fault of the builder/ developer?</a:t>
          </a:r>
        </a:p>
      </dgm:t>
    </dgm:pt>
    <dgm:pt modelId="{1FEB8BCA-B2C7-495C-A62C-176250EEDF1C}" type="parTrans" cxnId="{E5E9FB52-C896-4DC6-80C8-62C818AE1FB1}">
      <dgm:prSet/>
      <dgm:spPr/>
      <dgm:t>
        <a:bodyPr/>
        <a:lstStyle/>
        <a:p>
          <a:endParaRPr lang="en-US"/>
        </a:p>
      </dgm:t>
    </dgm:pt>
    <dgm:pt modelId="{FF3D0657-4FE2-46A7-8EFE-8CD09E9916C9}" type="sibTrans" cxnId="{E5E9FB52-C896-4DC6-80C8-62C818AE1FB1}">
      <dgm:prSet/>
      <dgm:spPr/>
      <dgm:t>
        <a:bodyPr/>
        <a:lstStyle/>
        <a:p>
          <a:endParaRPr lang="en-US"/>
        </a:p>
      </dgm:t>
    </dgm:pt>
    <dgm:pt modelId="{AF52551F-C808-428D-9D49-85D51F436E76}">
      <dgm:prSet/>
      <dgm:spPr/>
      <dgm:t>
        <a:bodyPr/>
        <a:lstStyle/>
        <a:p>
          <a:pPr rtl="0"/>
          <a:r>
            <a:rPr lang="en-US" u="sng"/>
            <a:t>Allowable- Rajeev B. Shah 71 taxmann.com 198 (Mum.)(SMC)</a:t>
          </a:r>
          <a:endParaRPr lang="en-US"/>
        </a:p>
      </dgm:t>
    </dgm:pt>
    <dgm:pt modelId="{75385129-4B29-484B-8FC2-BC65059C07D0}" type="parTrans" cxnId="{448CF17E-2A4E-4A84-86EC-56C98124CB51}">
      <dgm:prSet/>
      <dgm:spPr/>
      <dgm:t>
        <a:bodyPr/>
        <a:lstStyle/>
        <a:p>
          <a:endParaRPr lang="en-US"/>
        </a:p>
      </dgm:t>
    </dgm:pt>
    <dgm:pt modelId="{6D5421E4-F601-4469-BC80-9E60F295CA66}" type="sibTrans" cxnId="{448CF17E-2A4E-4A84-86EC-56C98124CB51}">
      <dgm:prSet/>
      <dgm:spPr/>
      <dgm:t>
        <a:bodyPr/>
        <a:lstStyle/>
        <a:p>
          <a:endParaRPr lang="en-US"/>
        </a:p>
      </dgm:t>
    </dgm:pt>
    <dgm:pt modelId="{46C56C5A-3427-4B6C-B7E1-36B1B719897F}">
      <dgm:prSet/>
      <dgm:spPr/>
      <dgm:t>
        <a:bodyPr/>
        <a:lstStyle/>
        <a:p>
          <a:pPr rtl="0"/>
          <a:r>
            <a:rPr lang="en-US"/>
            <a:t>Construction started but completed after 3 years from date of transfer?</a:t>
          </a:r>
        </a:p>
      </dgm:t>
    </dgm:pt>
    <dgm:pt modelId="{08F43183-3FE3-462A-95C1-D6734ABDF5C5}" type="parTrans" cxnId="{4CAE954E-7906-4BC0-8633-2625DF2D08A3}">
      <dgm:prSet/>
      <dgm:spPr/>
      <dgm:t>
        <a:bodyPr/>
        <a:lstStyle/>
        <a:p>
          <a:endParaRPr lang="en-US"/>
        </a:p>
      </dgm:t>
    </dgm:pt>
    <dgm:pt modelId="{1A7CA208-D35B-4A96-9012-C39154035B42}" type="sibTrans" cxnId="{4CAE954E-7906-4BC0-8633-2625DF2D08A3}">
      <dgm:prSet/>
      <dgm:spPr/>
      <dgm:t>
        <a:bodyPr/>
        <a:lstStyle/>
        <a:p>
          <a:endParaRPr lang="en-US"/>
        </a:p>
      </dgm:t>
    </dgm:pt>
    <dgm:pt modelId="{8ECF5391-ADDA-461E-AB7B-1FE107A0EA23}">
      <dgm:prSet/>
      <dgm:spPr/>
      <dgm:t>
        <a:bodyPr/>
        <a:lstStyle/>
        <a:p>
          <a:pPr rtl="0"/>
          <a:r>
            <a:rPr lang="en-US" u="sng"/>
            <a:t>Smt. Usha Vaid 25 taxmann.com 188 (Asr.)</a:t>
          </a:r>
          <a:endParaRPr lang="en-US"/>
        </a:p>
      </dgm:t>
    </dgm:pt>
    <dgm:pt modelId="{287944A6-2AB5-46D6-8968-B407BBC449E8}" type="parTrans" cxnId="{F11EDA72-9187-4982-A9DF-48486CE492B3}">
      <dgm:prSet/>
      <dgm:spPr/>
      <dgm:t>
        <a:bodyPr/>
        <a:lstStyle/>
        <a:p>
          <a:endParaRPr lang="en-US"/>
        </a:p>
      </dgm:t>
    </dgm:pt>
    <dgm:pt modelId="{AABAC208-039B-4A85-9C97-3C2166EE264E}" type="sibTrans" cxnId="{F11EDA72-9187-4982-A9DF-48486CE492B3}">
      <dgm:prSet/>
      <dgm:spPr/>
      <dgm:t>
        <a:bodyPr/>
        <a:lstStyle/>
        <a:p>
          <a:endParaRPr lang="en-US"/>
        </a:p>
      </dgm:t>
    </dgm:pt>
    <dgm:pt modelId="{7C782B0D-C261-4376-88CA-1CF88D230056}">
      <dgm:prSet/>
      <dgm:spPr/>
      <dgm:t>
        <a:bodyPr/>
        <a:lstStyle/>
        <a:p>
          <a:pPr rtl="0"/>
          <a:r>
            <a:rPr lang="en-US"/>
            <a:t>“Investment” of consideration/gains is important</a:t>
          </a:r>
        </a:p>
      </dgm:t>
    </dgm:pt>
    <dgm:pt modelId="{737D0BD5-1934-4A89-B870-9F4083CDF8D8}" type="parTrans" cxnId="{B4082D77-35B9-43AB-B089-C1A9085DB897}">
      <dgm:prSet/>
      <dgm:spPr/>
      <dgm:t>
        <a:bodyPr/>
        <a:lstStyle/>
        <a:p>
          <a:endParaRPr lang="en-US"/>
        </a:p>
      </dgm:t>
    </dgm:pt>
    <dgm:pt modelId="{7790284D-5B09-4658-9FD8-6A8FA39E0B3E}" type="sibTrans" cxnId="{B4082D77-35B9-43AB-B089-C1A9085DB897}">
      <dgm:prSet/>
      <dgm:spPr/>
      <dgm:t>
        <a:bodyPr/>
        <a:lstStyle/>
        <a:p>
          <a:endParaRPr lang="en-US"/>
        </a:p>
      </dgm:t>
    </dgm:pt>
    <dgm:pt modelId="{65E6B0C3-E735-4FAA-AF56-9248B80EBED8}" type="pres">
      <dgm:prSet presAssocID="{8D75A458-DC7F-40FB-93D7-305E9093203E}" presName="linear" presStyleCnt="0">
        <dgm:presLayoutVars>
          <dgm:animLvl val="lvl"/>
          <dgm:resizeHandles val="exact"/>
        </dgm:presLayoutVars>
      </dgm:prSet>
      <dgm:spPr/>
    </dgm:pt>
    <dgm:pt modelId="{B9F5B042-6D24-49C4-9EFD-5CC91E389BD7}" type="pres">
      <dgm:prSet presAssocID="{2487B644-AB04-4988-98F6-E4995BCF9287}" presName="parentText" presStyleLbl="node1" presStyleIdx="0" presStyleCnt="3" custLinFactNeighborY="2108">
        <dgm:presLayoutVars>
          <dgm:chMax val="0"/>
          <dgm:bulletEnabled val="1"/>
        </dgm:presLayoutVars>
      </dgm:prSet>
      <dgm:spPr/>
    </dgm:pt>
    <dgm:pt modelId="{1F1D3BB1-EDDA-44A0-B17B-838947547CFB}" type="pres">
      <dgm:prSet presAssocID="{2487B644-AB04-4988-98F6-E4995BCF9287}" presName="childText" presStyleLbl="revTx" presStyleIdx="0" presStyleCnt="3">
        <dgm:presLayoutVars>
          <dgm:bulletEnabled val="1"/>
        </dgm:presLayoutVars>
      </dgm:prSet>
      <dgm:spPr/>
    </dgm:pt>
    <dgm:pt modelId="{39E8466C-0196-45A9-8F8D-9C8A520E9B30}" type="pres">
      <dgm:prSet presAssocID="{5A6BC3AF-8D7C-4058-830F-8BD605A4F0CC}" presName="parentText" presStyleLbl="node1" presStyleIdx="1" presStyleCnt="3">
        <dgm:presLayoutVars>
          <dgm:chMax val="0"/>
          <dgm:bulletEnabled val="1"/>
        </dgm:presLayoutVars>
      </dgm:prSet>
      <dgm:spPr/>
    </dgm:pt>
    <dgm:pt modelId="{A160D411-BCD1-4F9E-8125-22ADB3521CF8}" type="pres">
      <dgm:prSet presAssocID="{5A6BC3AF-8D7C-4058-830F-8BD605A4F0CC}" presName="childText" presStyleLbl="revTx" presStyleIdx="1" presStyleCnt="3">
        <dgm:presLayoutVars>
          <dgm:bulletEnabled val="1"/>
        </dgm:presLayoutVars>
      </dgm:prSet>
      <dgm:spPr/>
    </dgm:pt>
    <dgm:pt modelId="{25FE8A76-7A6A-4ECD-B99D-EEFD011C7C9E}" type="pres">
      <dgm:prSet presAssocID="{46C56C5A-3427-4B6C-B7E1-36B1B719897F}" presName="parentText" presStyleLbl="node1" presStyleIdx="2" presStyleCnt="3">
        <dgm:presLayoutVars>
          <dgm:chMax val="0"/>
          <dgm:bulletEnabled val="1"/>
        </dgm:presLayoutVars>
      </dgm:prSet>
      <dgm:spPr/>
    </dgm:pt>
    <dgm:pt modelId="{78BFB42A-1A9D-4809-8CD9-7803BA393AAD}" type="pres">
      <dgm:prSet presAssocID="{46C56C5A-3427-4B6C-B7E1-36B1B719897F}" presName="childText" presStyleLbl="revTx" presStyleIdx="2" presStyleCnt="3">
        <dgm:presLayoutVars>
          <dgm:bulletEnabled val="1"/>
        </dgm:presLayoutVars>
      </dgm:prSet>
      <dgm:spPr/>
    </dgm:pt>
  </dgm:ptLst>
  <dgm:cxnLst>
    <dgm:cxn modelId="{879A681D-93D3-4816-9F80-78378660760D}" type="presOf" srcId="{2487B644-AB04-4988-98F6-E4995BCF9287}" destId="{B9F5B042-6D24-49C4-9EFD-5CC91E389BD7}" srcOrd="0" destOrd="0" presId="urn:microsoft.com/office/officeart/2005/8/layout/vList2"/>
    <dgm:cxn modelId="{1114311F-B679-42AA-AEEF-F6BA0AB06F27}" type="presOf" srcId="{7C782B0D-C261-4376-88CA-1CF88D230056}" destId="{78BFB42A-1A9D-4809-8CD9-7803BA393AAD}" srcOrd="0" destOrd="1" presId="urn:microsoft.com/office/officeart/2005/8/layout/vList2"/>
    <dgm:cxn modelId="{E69CCC4A-F8B5-4E31-A12C-7643079CD799}" srcId="{8D75A458-DC7F-40FB-93D7-305E9093203E}" destId="{2487B644-AB04-4988-98F6-E4995BCF9287}" srcOrd="0" destOrd="0" parTransId="{0E497067-7076-44C1-B120-0E8E1C35DBA8}" sibTransId="{EDE1419E-7027-4B15-B7BD-F0583E266C02}"/>
    <dgm:cxn modelId="{28095E6C-F036-40B3-8787-ACCDC33C33B3}" type="presOf" srcId="{8ECF5391-ADDA-461E-AB7B-1FE107A0EA23}" destId="{78BFB42A-1A9D-4809-8CD9-7803BA393AAD}" srcOrd="0" destOrd="0" presId="urn:microsoft.com/office/officeart/2005/8/layout/vList2"/>
    <dgm:cxn modelId="{4CAE954E-7906-4BC0-8633-2625DF2D08A3}" srcId="{8D75A458-DC7F-40FB-93D7-305E9093203E}" destId="{46C56C5A-3427-4B6C-B7E1-36B1B719897F}" srcOrd="2" destOrd="0" parTransId="{08F43183-3FE3-462A-95C1-D6734ABDF5C5}" sibTransId="{1A7CA208-D35B-4A96-9012-C39154035B42}"/>
    <dgm:cxn modelId="{F11EDA72-9187-4982-A9DF-48486CE492B3}" srcId="{46C56C5A-3427-4B6C-B7E1-36B1B719897F}" destId="{8ECF5391-ADDA-461E-AB7B-1FE107A0EA23}" srcOrd="0" destOrd="0" parTransId="{287944A6-2AB5-46D6-8968-B407BBC449E8}" sibTransId="{AABAC208-039B-4A85-9C97-3C2166EE264E}"/>
    <dgm:cxn modelId="{E5E9FB52-C896-4DC6-80C8-62C818AE1FB1}" srcId="{8D75A458-DC7F-40FB-93D7-305E9093203E}" destId="{5A6BC3AF-8D7C-4058-830F-8BD605A4F0CC}" srcOrd="1" destOrd="0" parTransId="{1FEB8BCA-B2C7-495C-A62C-176250EEDF1C}" sibTransId="{FF3D0657-4FE2-46A7-8EFE-8CD09E9916C9}"/>
    <dgm:cxn modelId="{B4082D77-35B9-43AB-B089-C1A9085DB897}" srcId="{8ECF5391-ADDA-461E-AB7B-1FE107A0EA23}" destId="{7C782B0D-C261-4376-88CA-1CF88D230056}" srcOrd="0" destOrd="0" parTransId="{737D0BD5-1934-4A89-B870-9F4083CDF8D8}" sibTransId="{7790284D-5B09-4658-9FD8-6A8FA39E0B3E}"/>
    <dgm:cxn modelId="{448CF17E-2A4E-4A84-86EC-56C98124CB51}" srcId="{5A6BC3AF-8D7C-4058-830F-8BD605A4F0CC}" destId="{AF52551F-C808-428D-9D49-85D51F436E76}" srcOrd="0" destOrd="0" parTransId="{75385129-4B29-484B-8FC2-BC65059C07D0}" sibTransId="{6D5421E4-F601-4469-BC80-9E60F295CA66}"/>
    <dgm:cxn modelId="{9E3FF888-DA88-4889-ACFD-ED862C8324CA}" type="presOf" srcId="{77461777-0D77-4786-8638-E3F456A2659A}" destId="{1F1D3BB1-EDDA-44A0-B17B-838947547CFB}" srcOrd="0" destOrd="0" presId="urn:microsoft.com/office/officeart/2005/8/layout/vList2"/>
    <dgm:cxn modelId="{E35ABE92-7D28-47F3-8B15-88AAA0A5FF7F}" type="presOf" srcId="{8D75A458-DC7F-40FB-93D7-305E9093203E}" destId="{65E6B0C3-E735-4FAA-AF56-9248B80EBED8}" srcOrd="0" destOrd="0" presId="urn:microsoft.com/office/officeart/2005/8/layout/vList2"/>
    <dgm:cxn modelId="{3717F597-E074-4A21-83F5-E19F6DFE02A4}" type="presOf" srcId="{46C56C5A-3427-4B6C-B7E1-36B1B719897F}" destId="{25FE8A76-7A6A-4ECD-B99D-EEFD011C7C9E}" srcOrd="0" destOrd="0" presId="urn:microsoft.com/office/officeart/2005/8/layout/vList2"/>
    <dgm:cxn modelId="{10AD86CE-9D6B-4627-97D6-251DED327BA4}" type="presOf" srcId="{AF52551F-C808-428D-9D49-85D51F436E76}" destId="{A160D411-BCD1-4F9E-8125-22ADB3521CF8}" srcOrd="0" destOrd="0" presId="urn:microsoft.com/office/officeart/2005/8/layout/vList2"/>
    <dgm:cxn modelId="{77EFD6EF-43EE-46A1-919C-4F5807345DD4}" srcId="{2487B644-AB04-4988-98F6-E4995BCF9287}" destId="{77461777-0D77-4786-8638-E3F456A2659A}" srcOrd="0" destOrd="0" parTransId="{C93AADAF-26B5-40D3-9FCD-EC29286A805C}" sibTransId="{1626E46C-B79A-48C6-B63F-4E1FB79D8B71}"/>
    <dgm:cxn modelId="{64B4C6F5-8AFF-40E7-BB8D-41D5D1F0C6BA}" type="presOf" srcId="{5A6BC3AF-8D7C-4058-830F-8BD605A4F0CC}" destId="{39E8466C-0196-45A9-8F8D-9C8A520E9B30}" srcOrd="0" destOrd="0" presId="urn:microsoft.com/office/officeart/2005/8/layout/vList2"/>
    <dgm:cxn modelId="{9EDF3410-876C-48D6-8276-9065D79A5C67}" type="presParOf" srcId="{65E6B0C3-E735-4FAA-AF56-9248B80EBED8}" destId="{B9F5B042-6D24-49C4-9EFD-5CC91E389BD7}" srcOrd="0" destOrd="0" presId="urn:microsoft.com/office/officeart/2005/8/layout/vList2"/>
    <dgm:cxn modelId="{7FEECFC0-8A4C-41CC-A0EF-896405BC07C9}" type="presParOf" srcId="{65E6B0C3-E735-4FAA-AF56-9248B80EBED8}" destId="{1F1D3BB1-EDDA-44A0-B17B-838947547CFB}" srcOrd="1" destOrd="0" presId="urn:microsoft.com/office/officeart/2005/8/layout/vList2"/>
    <dgm:cxn modelId="{5EF05FE2-9C09-43A3-B0DB-0B66DE6F343F}" type="presParOf" srcId="{65E6B0C3-E735-4FAA-AF56-9248B80EBED8}" destId="{39E8466C-0196-45A9-8F8D-9C8A520E9B30}" srcOrd="2" destOrd="0" presId="urn:microsoft.com/office/officeart/2005/8/layout/vList2"/>
    <dgm:cxn modelId="{817FA473-A129-4A28-AC7C-1AE2283E0C8E}" type="presParOf" srcId="{65E6B0C3-E735-4FAA-AF56-9248B80EBED8}" destId="{A160D411-BCD1-4F9E-8125-22ADB3521CF8}" srcOrd="3" destOrd="0" presId="urn:microsoft.com/office/officeart/2005/8/layout/vList2"/>
    <dgm:cxn modelId="{378F038A-603A-4679-B0BB-F3427C107A97}" type="presParOf" srcId="{65E6B0C3-E735-4FAA-AF56-9248B80EBED8}" destId="{25FE8A76-7A6A-4ECD-B99D-EEFD011C7C9E}" srcOrd="4" destOrd="0" presId="urn:microsoft.com/office/officeart/2005/8/layout/vList2"/>
    <dgm:cxn modelId="{C45D1379-BBEA-4487-9D75-9E10CFB91469}" type="presParOf" srcId="{65E6B0C3-E735-4FAA-AF56-9248B80EBED8}" destId="{78BFB42A-1A9D-4809-8CD9-7803BA393AA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8852707C-7743-42D8-924F-5891C702FD4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31E8C9D-6FB6-4EC6-8151-DA83DD47EC75}">
      <dgm:prSet/>
      <dgm:spPr/>
      <dgm:t>
        <a:bodyPr/>
        <a:lstStyle/>
        <a:p>
          <a:pPr rtl="0"/>
          <a:r>
            <a:rPr lang="en-IN" i="1" dirty="0" err="1">
              <a:solidFill>
                <a:schemeClr val="bg1"/>
              </a:solidFill>
            </a:rPr>
            <a:t>Pawan</a:t>
          </a:r>
          <a:r>
            <a:rPr lang="en-IN" i="1" dirty="0">
              <a:solidFill>
                <a:schemeClr val="bg1"/>
              </a:solidFill>
            </a:rPr>
            <a:t> Kumar </a:t>
          </a:r>
          <a:r>
            <a:rPr lang="en-IN" i="1" dirty="0" err="1">
              <a:solidFill>
                <a:schemeClr val="bg1"/>
              </a:solidFill>
            </a:rPr>
            <a:t>Garg</a:t>
          </a:r>
          <a:r>
            <a:rPr lang="en-IN" dirty="0">
              <a:solidFill>
                <a:schemeClr val="bg1"/>
              </a:solidFill>
            </a:rPr>
            <a:t> v. </a:t>
          </a:r>
          <a:r>
            <a:rPr lang="en-IN" i="1" dirty="0">
              <a:solidFill>
                <a:schemeClr val="bg1"/>
              </a:solidFill>
            </a:rPr>
            <a:t>CIT</a:t>
          </a:r>
          <a:r>
            <a:rPr lang="en-IN" dirty="0">
              <a:solidFill>
                <a:schemeClr val="bg1"/>
              </a:solidFill>
            </a:rPr>
            <a:t> [2009] </a:t>
          </a:r>
          <a:r>
            <a:rPr lang="en-IN"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311 ITR 397</a:t>
          </a:r>
          <a:r>
            <a:rPr lang="en-IN" dirty="0">
              <a:solidFill>
                <a:schemeClr val="bg1"/>
              </a:solidFill>
            </a:rPr>
            <a:t>/[2007] </a:t>
          </a:r>
          <a:r>
            <a:rPr lang="en-IN"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164 Taxman 382</a:t>
          </a:r>
          <a:r>
            <a:rPr lang="en-IN" dirty="0">
              <a:solidFill>
                <a:schemeClr val="bg1"/>
              </a:solidFill>
            </a:rPr>
            <a:t> (</a:t>
          </a:r>
          <a:r>
            <a:rPr lang="en-IN" dirty="0" err="1">
              <a:solidFill>
                <a:schemeClr val="bg1"/>
              </a:solidFill>
            </a:rPr>
            <a:t>Punj</a:t>
          </a:r>
          <a:r>
            <a:rPr lang="en-IN" dirty="0">
              <a:solidFill>
                <a:schemeClr val="bg1"/>
              </a:solidFill>
            </a:rPr>
            <a:t>. &amp; </a:t>
          </a:r>
          <a:r>
            <a:rPr lang="en-IN" dirty="0" err="1">
              <a:solidFill>
                <a:schemeClr val="bg1"/>
              </a:solidFill>
            </a:rPr>
            <a:t>Har</a:t>
          </a:r>
          <a:r>
            <a:rPr lang="en-IN" dirty="0">
              <a:solidFill>
                <a:schemeClr val="bg1"/>
              </a:solidFill>
            </a:rPr>
            <a:t>.) </a:t>
          </a:r>
          <a:endParaRPr lang="en-US" dirty="0">
            <a:solidFill>
              <a:schemeClr val="bg1"/>
            </a:solidFill>
          </a:endParaRPr>
        </a:p>
      </dgm:t>
    </dgm:pt>
    <dgm:pt modelId="{D6404655-A5F7-477E-B1E8-FC1365918010}" type="parTrans" cxnId="{D2F0C5E3-4A2C-4F27-BF3C-22A7042EA22B}">
      <dgm:prSet/>
      <dgm:spPr/>
      <dgm:t>
        <a:bodyPr/>
        <a:lstStyle/>
        <a:p>
          <a:endParaRPr lang="en-US"/>
        </a:p>
      </dgm:t>
    </dgm:pt>
    <dgm:pt modelId="{81555333-CA85-4FFD-9E45-B4FE09F69187}" type="sibTrans" cxnId="{D2F0C5E3-4A2C-4F27-BF3C-22A7042EA22B}">
      <dgm:prSet/>
      <dgm:spPr/>
      <dgm:t>
        <a:bodyPr/>
        <a:lstStyle/>
        <a:p>
          <a:endParaRPr lang="en-US"/>
        </a:p>
      </dgm:t>
    </dgm:pt>
    <dgm:pt modelId="{11BAED39-19FC-4BB0-8D8C-2F41CE9546E3}">
      <dgm:prSet/>
      <dgm:spPr/>
      <dgm:t>
        <a:bodyPr/>
        <a:lstStyle/>
        <a:p>
          <a:pPr rtl="0"/>
          <a:r>
            <a:rPr lang="en-IN" dirty="0"/>
            <a:t>The assessee had built two small rooms – which was held to be not a dwelling unit. The burden was on the assessee to prove the investment of LTCG within the stipulated time. The assessee was, accordingly, held not entitled to exemption under section 54F.</a:t>
          </a:r>
          <a:endParaRPr lang="en-US" dirty="0"/>
        </a:p>
      </dgm:t>
    </dgm:pt>
    <dgm:pt modelId="{737800B0-7F96-4555-8129-9389B084B625}" type="parTrans" cxnId="{7066C05F-ECF3-4CA1-922C-0A6149664F73}">
      <dgm:prSet/>
      <dgm:spPr/>
      <dgm:t>
        <a:bodyPr/>
        <a:lstStyle/>
        <a:p>
          <a:endParaRPr lang="en-US"/>
        </a:p>
      </dgm:t>
    </dgm:pt>
    <dgm:pt modelId="{21BC2647-77B8-4AA7-B30B-A27CAB5D8A30}" type="sibTrans" cxnId="{7066C05F-ECF3-4CA1-922C-0A6149664F73}">
      <dgm:prSet/>
      <dgm:spPr/>
      <dgm:t>
        <a:bodyPr/>
        <a:lstStyle/>
        <a:p>
          <a:endParaRPr lang="en-US"/>
        </a:p>
      </dgm:t>
    </dgm:pt>
    <dgm:pt modelId="{8B0D793D-E714-417E-B3CE-B2E989FAFE5D}">
      <dgm:prSet/>
      <dgm:spPr/>
      <dgm:t>
        <a:bodyPr/>
        <a:lstStyle/>
        <a:p>
          <a:pPr rtl="0"/>
          <a:r>
            <a:rPr lang="en-IN" i="1"/>
            <a:t>Rajesh Surana</a:t>
          </a:r>
          <a:r>
            <a:rPr lang="en-IN"/>
            <a:t> v. </a:t>
          </a:r>
          <a:r>
            <a:rPr lang="en-IN" i="1"/>
            <a:t>CIT</a:t>
          </a:r>
          <a:r>
            <a:rPr lang="en-IN"/>
            <a:t> [2008] 306 ITR 368 (Raj.), </a:t>
          </a:r>
          <a:endParaRPr lang="en-US"/>
        </a:p>
      </dgm:t>
    </dgm:pt>
    <dgm:pt modelId="{3270EAC1-5429-44A8-ACF1-01D1407D5A45}" type="parTrans" cxnId="{C18AAAA2-88FB-47E0-AC69-B964929D2B28}">
      <dgm:prSet/>
      <dgm:spPr/>
      <dgm:t>
        <a:bodyPr/>
        <a:lstStyle/>
        <a:p>
          <a:endParaRPr lang="en-US"/>
        </a:p>
      </dgm:t>
    </dgm:pt>
    <dgm:pt modelId="{FF414D9F-7D68-4E78-B521-FD152079B3BE}" type="sibTrans" cxnId="{C18AAAA2-88FB-47E0-AC69-B964929D2B28}">
      <dgm:prSet/>
      <dgm:spPr/>
      <dgm:t>
        <a:bodyPr/>
        <a:lstStyle/>
        <a:p>
          <a:endParaRPr lang="en-US"/>
        </a:p>
      </dgm:t>
    </dgm:pt>
    <dgm:pt modelId="{A8244933-2987-4833-B1D7-38ACE9D59075}">
      <dgm:prSet/>
      <dgm:spPr/>
      <dgm:t>
        <a:bodyPr/>
        <a:lstStyle/>
        <a:p>
          <a:pPr rtl="0"/>
          <a:r>
            <a:rPr lang="en-IN"/>
            <a:t>The assessee’s claim for exemption was also rejected where a plot having a boundary wall with a garage-</a:t>
          </a:r>
          <a:r>
            <a:rPr lang="en-IN" i="1"/>
            <a:t>cum</a:t>
          </a:r>
          <a:r>
            <a:rPr lang="en-IN"/>
            <a:t>-room was claimed as a residential house.</a:t>
          </a:r>
          <a:endParaRPr lang="en-US"/>
        </a:p>
      </dgm:t>
    </dgm:pt>
    <dgm:pt modelId="{D0D4D45D-087C-439F-84EE-54F2DBEFCD75}" type="parTrans" cxnId="{4B624231-7103-4838-87E1-BCCE278D8648}">
      <dgm:prSet/>
      <dgm:spPr/>
      <dgm:t>
        <a:bodyPr/>
        <a:lstStyle/>
        <a:p>
          <a:endParaRPr lang="en-US"/>
        </a:p>
      </dgm:t>
    </dgm:pt>
    <dgm:pt modelId="{4FF33130-F4A3-4CC4-934E-4411894601BC}" type="sibTrans" cxnId="{4B624231-7103-4838-87E1-BCCE278D8648}">
      <dgm:prSet/>
      <dgm:spPr/>
      <dgm:t>
        <a:bodyPr/>
        <a:lstStyle/>
        <a:p>
          <a:endParaRPr lang="en-US"/>
        </a:p>
      </dgm:t>
    </dgm:pt>
    <dgm:pt modelId="{ED074152-850D-4B1C-BC30-6AB17C2437C0}">
      <dgm:prSet/>
      <dgm:spPr/>
      <dgm:t>
        <a:bodyPr/>
        <a:lstStyle/>
        <a:p>
          <a:pPr rtl="0"/>
          <a:r>
            <a:rPr lang="en-IN" i="1"/>
            <a:t>Poonen</a:t>
          </a:r>
          <a:r>
            <a:rPr lang="en-IN"/>
            <a:t> v. </a:t>
          </a:r>
          <a:r>
            <a:rPr lang="en-IN" i="1"/>
            <a:t>Rathi Varghese</a:t>
          </a:r>
          <a:r>
            <a:rPr lang="en-IN"/>
            <a:t> AIR 1967 Ker. </a:t>
          </a:r>
          <a:endParaRPr lang="en-US"/>
        </a:p>
      </dgm:t>
    </dgm:pt>
    <dgm:pt modelId="{EA9D5EFE-BE56-49A1-ACB3-DD62A2E3815A}" type="parTrans" cxnId="{5FE50F46-F24E-477A-8728-9E7D6C3C76BB}">
      <dgm:prSet/>
      <dgm:spPr/>
      <dgm:t>
        <a:bodyPr/>
        <a:lstStyle/>
        <a:p>
          <a:endParaRPr lang="en-US"/>
        </a:p>
      </dgm:t>
    </dgm:pt>
    <dgm:pt modelId="{E7675ADE-BE09-444D-B65C-0098CABBB0BE}" type="sibTrans" cxnId="{5FE50F46-F24E-477A-8728-9E7D6C3C76BB}">
      <dgm:prSet/>
      <dgm:spPr/>
      <dgm:t>
        <a:bodyPr/>
        <a:lstStyle/>
        <a:p>
          <a:endParaRPr lang="en-US"/>
        </a:p>
      </dgm:t>
    </dgm:pt>
    <dgm:pt modelId="{BCB5A2D8-7822-44FC-A4D2-D0EEF29C95F3}">
      <dgm:prSet/>
      <dgm:spPr/>
      <dgm:t>
        <a:bodyPr/>
        <a:lstStyle/>
        <a:p>
          <a:pPr rtl="0"/>
          <a:r>
            <a:rPr lang="en-IN" dirty="0"/>
            <a:t>Incidentally, the Kerala High Court has held that the place of residence could be understood as a place where a person intended to stay permanently other than casual stay.</a:t>
          </a:r>
          <a:endParaRPr lang="en-US" dirty="0"/>
        </a:p>
      </dgm:t>
    </dgm:pt>
    <dgm:pt modelId="{D4CBD499-D19F-4936-9911-4BB02802CA7D}" type="parTrans" cxnId="{453E792F-4591-493F-A2D9-FF2922D79F23}">
      <dgm:prSet/>
      <dgm:spPr/>
      <dgm:t>
        <a:bodyPr/>
        <a:lstStyle/>
        <a:p>
          <a:endParaRPr lang="en-US"/>
        </a:p>
      </dgm:t>
    </dgm:pt>
    <dgm:pt modelId="{1EE3F8F9-4ED8-49A9-9DDF-38C7A1238796}" type="sibTrans" cxnId="{453E792F-4591-493F-A2D9-FF2922D79F23}">
      <dgm:prSet/>
      <dgm:spPr/>
      <dgm:t>
        <a:bodyPr/>
        <a:lstStyle/>
        <a:p>
          <a:endParaRPr lang="en-US"/>
        </a:p>
      </dgm:t>
    </dgm:pt>
    <dgm:pt modelId="{37FE102D-0581-4254-B975-E5C0B45BE41F}" type="pres">
      <dgm:prSet presAssocID="{8852707C-7743-42D8-924F-5891C702FD4C}" presName="linear" presStyleCnt="0">
        <dgm:presLayoutVars>
          <dgm:animLvl val="lvl"/>
          <dgm:resizeHandles val="exact"/>
        </dgm:presLayoutVars>
      </dgm:prSet>
      <dgm:spPr/>
    </dgm:pt>
    <dgm:pt modelId="{BF53E2D1-2FFD-4E9E-8006-5A0A1D4EDD44}" type="pres">
      <dgm:prSet presAssocID="{A31E8C9D-6FB6-4EC6-8151-DA83DD47EC75}" presName="parentText" presStyleLbl="node1" presStyleIdx="0" presStyleCnt="3">
        <dgm:presLayoutVars>
          <dgm:chMax val="0"/>
          <dgm:bulletEnabled val="1"/>
        </dgm:presLayoutVars>
      </dgm:prSet>
      <dgm:spPr/>
    </dgm:pt>
    <dgm:pt modelId="{8CC2BFF9-5839-4B0E-8CF3-19EED8281D85}" type="pres">
      <dgm:prSet presAssocID="{A31E8C9D-6FB6-4EC6-8151-DA83DD47EC75}" presName="childText" presStyleLbl="revTx" presStyleIdx="0" presStyleCnt="3">
        <dgm:presLayoutVars>
          <dgm:bulletEnabled val="1"/>
        </dgm:presLayoutVars>
      </dgm:prSet>
      <dgm:spPr/>
    </dgm:pt>
    <dgm:pt modelId="{970479AB-AA76-47AC-A9DD-874DF70B7D85}" type="pres">
      <dgm:prSet presAssocID="{8B0D793D-E714-417E-B3CE-B2E989FAFE5D}" presName="parentText" presStyleLbl="node1" presStyleIdx="1" presStyleCnt="3">
        <dgm:presLayoutVars>
          <dgm:chMax val="0"/>
          <dgm:bulletEnabled val="1"/>
        </dgm:presLayoutVars>
      </dgm:prSet>
      <dgm:spPr/>
    </dgm:pt>
    <dgm:pt modelId="{3FC3E25E-5407-4B67-A7E9-6E2B762AC692}" type="pres">
      <dgm:prSet presAssocID="{8B0D793D-E714-417E-B3CE-B2E989FAFE5D}" presName="childText" presStyleLbl="revTx" presStyleIdx="1" presStyleCnt="3">
        <dgm:presLayoutVars>
          <dgm:bulletEnabled val="1"/>
        </dgm:presLayoutVars>
      </dgm:prSet>
      <dgm:spPr/>
    </dgm:pt>
    <dgm:pt modelId="{B143CA50-A80A-465B-8C3A-AA16BD66133A}" type="pres">
      <dgm:prSet presAssocID="{ED074152-850D-4B1C-BC30-6AB17C2437C0}" presName="parentText" presStyleLbl="node1" presStyleIdx="2" presStyleCnt="3">
        <dgm:presLayoutVars>
          <dgm:chMax val="0"/>
          <dgm:bulletEnabled val="1"/>
        </dgm:presLayoutVars>
      </dgm:prSet>
      <dgm:spPr/>
    </dgm:pt>
    <dgm:pt modelId="{E5741C49-758D-48A9-AB08-07FC8A44A452}" type="pres">
      <dgm:prSet presAssocID="{ED074152-850D-4B1C-BC30-6AB17C2437C0}" presName="childText" presStyleLbl="revTx" presStyleIdx="2" presStyleCnt="3">
        <dgm:presLayoutVars>
          <dgm:bulletEnabled val="1"/>
        </dgm:presLayoutVars>
      </dgm:prSet>
      <dgm:spPr/>
    </dgm:pt>
  </dgm:ptLst>
  <dgm:cxnLst>
    <dgm:cxn modelId="{88DC7D11-0B63-4693-8BA4-D889895F460D}" type="presOf" srcId="{11BAED39-19FC-4BB0-8D8C-2F41CE9546E3}" destId="{8CC2BFF9-5839-4B0E-8CF3-19EED8281D85}" srcOrd="0" destOrd="0" presId="urn:microsoft.com/office/officeart/2005/8/layout/vList2"/>
    <dgm:cxn modelId="{F3C91E20-4AF2-4C5F-9ED8-3061F7E2D157}" type="presOf" srcId="{BCB5A2D8-7822-44FC-A4D2-D0EEF29C95F3}" destId="{E5741C49-758D-48A9-AB08-07FC8A44A452}" srcOrd="0" destOrd="0" presId="urn:microsoft.com/office/officeart/2005/8/layout/vList2"/>
    <dgm:cxn modelId="{453E792F-4591-493F-A2D9-FF2922D79F23}" srcId="{ED074152-850D-4B1C-BC30-6AB17C2437C0}" destId="{BCB5A2D8-7822-44FC-A4D2-D0EEF29C95F3}" srcOrd="0" destOrd="0" parTransId="{D4CBD499-D19F-4936-9911-4BB02802CA7D}" sibTransId="{1EE3F8F9-4ED8-49A9-9DDF-38C7A1238796}"/>
    <dgm:cxn modelId="{4B624231-7103-4838-87E1-BCCE278D8648}" srcId="{8B0D793D-E714-417E-B3CE-B2E989FAFE5D}" destId="{A8244933-2987-4833-B1D7-38ACE9D59075}" srcOrd="0" destOrd="0" parTransId="{D0D4D45D-087C-439F-84EE-54F2DBEFCD75}" sibTransId="{4FF33130-F4A3-4CC4-934E-4411894601BC}"/>
    <dgm:cxn modelId="{6BA77631-D8FE-449E-9ADE-44C2DCEE8A18}" type="presOf" srcId="{ED074152-850D-4B1C-BC30-6AB17C2437C0}" destId="{B143CA50-A80A-465B-8C3A-AA16BD66133A}" srcOrd="0" destOrd="0" presId="urn:microsoft.com/office/officeart/2005/8/layout/vList2"/>
    <dgm:cxn modelId="{BFC4075C-ACA6-4F8C-8FA9-9CA640407901}" type="presOf" srcId="{A8244933-2987-4833-B1D7-38ACE9D59075}" destId="{3FC3E25E-5407-4B67-A7E9-6E2B762AC692}" srcOrd="0" destOrd="0" presId="urn:microsoft.com/office/officeart/2005/8/layout/vList2"/>
    <dgm:cxn modelId="{7066C05F-ECF3-4CA1-922C-0A6149664F73}" srcId="{A31E8C9D-6FB6-4EC6-8151-DA83DD47EC75}" destId="{11BAED39-19FC-4BB0-8D8C-2F41CE9546E3}" srcOrd="0" destOrd="0" parTransId="{737800B0-7F96-4555-8129-9389B084B625}" sibTransId="{21BC2647-77B8-4AA7-B30B-A27CAB5D8A30}"/>
    <dgm:cxn modelId="{D5ECB541-18DD-4305-BC26-6868782BFF3B}" type="presOf" srcId="{8852707C-7743-42D8-924F-5891C702FD4C}" destId="{37FE102D-0581-4254-B975-E5C0B45BE41F}" srcOrd="0" destOrd="0" presId="urn:microsoft.com/office/officeart/2005/8/layout/vList2"/>
    <dgm:cxn modelId="{5FE50F46-F24E-477A-8728-9E7D6C3C76BB}" srcId="{8852707C-7743-42D8-924F-5891C702FD4C}" destId="{ED074152-850D-4B1C-BC30-6AB17C2437C0}" srcOrd="2" destOrd="0" parTransId="{EA9D5EFE-BE56-49A1-ACB3-DD62A2E3815A}" sibTransId="{E7675ADE-BE09-444D-B65C-0098CABBB0BE}"/>
    <dgm:cxn modelId="{C18AAAA2-88FB-47E0-AC69-B964929D2B28}" srcId="{8852707C-7743-42D8-924F-5891C702FD4C}" destId="{8B0D793D-E714-417E-B3CE-B2E989FAFE5D}" srcOrd="1" destOrd="0" parTransId="{3270EAC1-5429-44A8-ACF1-01D1407D5A45}" sibTransId="{FF414D9F-7D68-4E78-B521-FD152079B3BE}"/>
    <dgm:cxn modelId="{CD1029BD-9405-45DB-9D2A-E2DB56B801E1}" type="presOf" srcId="{8B0D793D-E714-417E-B3CE-B2E989FAFE5D}" destId="{970479AB-AA76-47AC-A9DD-874DF70B7D85}" srcOrd="0" destOrd="0" presId="urn:microsoft.com/office/officeart/2005/8/layout/vList2"/>
    <dgm:cxn modelId="{23C87DD7-AE43-497E-B35F-662EE1D0D138}" type="presOf" srcId="{A31E8C9D-6FB6-4EC6-8151-DA83DD47EC75}" destId="{BF53E2D1-2FFD-4E9E-8006-5A0A1D4EDD44}" srcOrd="0" destOrd="0" presId="urn:microsoft.com/office/officeart/2005/8/layout/vList2"/>
    <dgm:cxn modelId="{D2F0C5E3-4A2C-4F27-BF3C-22A7042EA22B}" srcId="{8852707C-7743-42D8-924F-5891C702FD4C}" destId="{A31E8C9D-6FB6-4EC6-8151-DA83DD47EC75}" srcOrd="0" destOrd="0" parTransId="{D6404655-A5F7-477E-B1E8-FC1365918010}" sibTransId="{81555333-CA85-4FFD-9E45-B4FE09F69187}"/>
    <dgm:cxn modelId="{F6AD1F6D-FB18-44AB-B69D-16EFF520AD05}" type="presParOf" srcId="{37FE102D-0581-4254-B975-E5C0B45BE41F}" destId="{BF53E2D1-2FFD-4E9E-8006-5A0A1D4EDD44}" srcOrd="0" destOrd="0" presId="urn:microsoft.com/office/officeart/2005/8/layout/vList2"/>
    <dgm:cxn modelId="{0CF354C6-BB61-408D-8155-D1D26C6E8592}" type="presParOf" srcId="{37FE102D-0581-4254-B975-E5C0B45BE41F}" destId="{8CC2BFF9-5839-4B0E-8CF3-19EED8281D85}" srcOrd="1" destOrd="0" presId="urn:microsoft.com/office/officeart/2005/8/layout/vList2"/>
    <dgm:cxn modelId="{5B70220F-DDEF-4D00-8A27-570C293EFD7F}" type="presParOf" srcId="{37FE102D-0581-4254-B975-E5C0B45BE41F}" destId="{970479AB-AA76-47AC-A9DD-874DF70B7D85}" srcOrd="2" destOrd="0" presId="urn:microsoft.com/office/officeart/2005/8/layout/vList2"/>
    <dgm:cxn modelId="{8C6B21CC-AFB8-4B31-B1BC-F1F2B8488DA1}" type="presParOf" srcId="{37FE102D-0581-4254-B975-E5C0B45BE41F}" destId="{3FC3E25E-5407-4B67-A7E9-6E2B762AC692}" srcOrd="3" destOrd="0" presId="urn:microsoft.com/office/officeart/2005/8/layout/vList2"/>
    <dgm:cxn modelId="{385E713A-554B-4E6B-A01B-4D5B99E62ED9}" type="presParOf" srcId="{37FE102D-0581-4254-B975-E5C0B45BE41F}" destId="{B143CA50-A80A-465B-8C3A-AA16BD66133A}" srcOrd="4" destOrd="0" presId="urn:microsoft.com/office/officeart/2005/8/layout/vList2"/>
    <dgm:cxn modelId="{5D3B5633-ED24-4AE1-AEA7-8AC205C3D1F5}" type="presParOf" srcId="{37FE102D-0581-4254-B975-E5C0B45BE41F}" destId="{E5741C49-758D-48A9-AB08-07FC8A44A452}"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6A5CF10-2024-4B14-AF9E-C7AF84AF60F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1C2E908-21A5-43B0-BC24-B27090F41240}">
      <dgm:prSet/>
      <dgm:spPr/>
      <dgm:t>
        <a:bodyPr/>
        <a:lstStyle/>
        <a:p>
          <a:pPr rtl="0"/>
          <a:r>
            <a:rPr lang="en-US"/>
            <a:t>Assessee purchased a dipledated house. Did more construction. </a:t>
          </a:r>
        </a:p>
      </dgm:t>
    </dgm:pt>
    <dgm:pt modelId="{5EB833F4-217E-415C-A3D6-7E1E6BE9ED22}" type="parTrans" cxnId="{EB9CB61B-8641-440B-95C4-C3CC9C2A091A}">
      <dgm:prSet/>
      <dgm:spPr/>
      <dgm:t>
        <a:bodyPr/>
        <a:lstStyle/>
        <a:p>
          <a:endParaRPr lang="en-US"/>
        </a:p>
      </dgm:t>
    </dgm:pt>
    <dgm:pt modelId="{18B65C40-72DE-46AB-9166-29AB4C32C56A}" type="sibTrans" cxnId="{EB9CB61B-8641-440B-95C4-C3CC9C2A091A}">
      <dgm:prSet/>
      <dgm:spPr/>
      <dgm:t>
        <a:bodyPr/>
        <a:lstStyle/>
        <a:p>
          <a:endParaRPr lang="en-US"/>
        </a:p>
      </dgm:t>
    </dgm:pt>
    <dgm:pt modelId="{E516C300-5228-4C28-B566-9E37C28B6D9E}">
      <dgm:prSet/>
      <dgm:spPr/>
      <dgm:t>
        <a:bodyPr/>
        <a:lstStyle/>
        <a:p>
          <a:pPr rtl="0"/>
          <a:r>
            <a:rPr lang="en-US" dirty="0"/>
            <a:t>Can exemption be claimed as he had</a:t>
          </a:r>
        </a:p>
      </dgm:t>
    </dgm:pt>
    <dgm:pt modelId="{E79312F6-2FFC-45E7-86CF-56B9CAC7A0D2}" type="parTrans" cxnId="{57916C37-A59F-4751-A974-61CDC2838685}">
      <dgm:prSet/>
      <dgm:spPr/>
      <dgm:t>
        <a:bodyPr/>
        <a:lstStyle/>
        <a:p>
          <a:endParaRPr lang="en-US"/>
        </a:p>
      </dgm:t>
    </dgm:pt>
    <dgm:pt modelId="{C50348CC-F43F-49B2-975A-E1F6CF142EFC}" type="sibTrans" cxnId="{57916C37-A59F-4751-A974-61CDC2838685}">
      <dgm:prSet/>
      <dgm:spPr/>
      <dgm:t>
        <a:bodyPr/>
        <a:lstStyle/>
        <a:p>
          <a:endParaRPr lang="en-US"/>
        </a:p>
      </dgm:t>
    </dgm:pt>
    <dgm:pt modelId="{6BF4EB47-791D-4A13-8000-53AF4EC6D408}">
      <dgm:prSet/>
      <dgm:spPr/>
      <dgm:t>
        <a:bodyPr/>
        <a:lstStyle/>
        <a:p>
          <a:pPr rtl="0"/>
          <a:r>
            <a:rPr lang="en-US" dirty="0"/>
            <a:t>“purchased” and/or</a:t>
          </a:r>
        </a:p>
      </dgm:t>
    </dgm:pt>
    <dgm:pt modelId="{AA2B411E-5070-40FD-BDA5-1D938F15BEF7}" type="parTrans" cxnId="{3E5A028C-04F0-4901-9665-DB861F812F5C}">
      <dgm:prSet/>
      <dgm:spPr/>
      <dgm:t>
        <a:bodyPr/>
        <a:lstStyle/>
        <a:p>
          <a:endParaRPr lang="en-US"/>
        </a:p>
      </dgm:t>
    </dgm:pt>
    <dgm:pt modelId="{8BCE9843-F5F0-42AF-9566-A94411A5CFE2}" type="sibTrans" cxnId="{3E5A028C-04F0-4901-9665-DB861F812F5C}">
      <dgm:prSet/>
      <dgm:spPr/>
      <dgm:t>
        <a:bodyPr/>
        <a:lstStyle/>
        <a:p>
          <a:endParaRPr lang="en-US"/>
        </a:p>
      </dgm:t>
    </dgm:pt>
    <dgm:pt modelId="{BB9F6DD5-9BF6-452B-9F53-67FF6308C24E}">
      <dgm:prSet/>
      <dgm:spPr/>
      <dgm:t>
        <a:bodyPr/>
        <a:lstStyle/>
        <a:p>
          <a:pPr rtl="0"/>
          <a:r>
            <a:rPr lang="en-US" dirty="0"/>
            <a:t>“constructed” new house?</a:t>
          </a:r>
        </a:p>
      </dgm:t>
    </dgm:pt>
    <dgm:pt modelId="{DB81D72B-DD6F-479D-8E95-148D76964625}" type="parTrans" cxnId="{1AE60C7E-EC78-4861-8618-F3788118AF4D}">
      <dgm:prSet/>
      <dgm:spPr/>
      <dgm:t>
        <a:bodyPr/>
        <a:lstStyle/>
        <a:p>
          <a:endParaRPr lang="en-US"/>
        </a:p>
      </dgm:t>
    </dgm:pt>
    <dgm:pt modelId="{A4EB38D5-44CE-4026-8A2F-69E065A9E535}" type="sibTrans" cxnId="{1AE60C7E-EC78-4861-8618-F3788118AF4D}">
      <dgm:prSet/>
      <dgm:spPr/>
      <dgm:t>
        <a:bodyPr/>
        <a:lstStyle/>
        <a:p>
          <a:endParaRPr lang="en-US"/>
        </a:p>
      </dgm:t>
    </dgm:pt>
    <dgm:pt modelId="{7F2579D7-25B9-418B-81DC-CF0AAC5D3D2D}" type="pres">
      <dgm:prSet presAssocID="{26A5CF10-2024-4B14-AF9E-C7AF84AF60FD}" presName="linear" presStyleCnt="0">
        <dgm:presLayoutVars>
          <dgm:animLvl val="lvl"/>
          <dgm:resizeHandles val="exact"/>
        </dgm:presLayoutVars>
      </dgm:prSet>
      <dgm:spPr/>
    </dgm:pt>
    <dgm:pt modelId="{A2A635A8-449F-40F2-A714-A595DF2992CA}" type="pres">
      <dgm:prSet presAssocID="{C1C2E908-21A5-43B0-BC24-B27090F41240}" presName="parentText" presStyleLbl="node1" presStyleIdx="0" presStyleCnt="2">
        <dgm:presLayoutVars>
          <dgm:chMax val="0"/>
          <dgm:bulletEnabled val="1"/>
        </dgm:presLayoutVars>
      </dgm:prSet>
      <dgm:spPr/>
    </dgm:pt>
    <dgm:pt modelId="{2C655865-9737-48A8-8108-5A2F3F2F8EE5}" type="pres">
      <dgm:prSet presAssocID="{18B65C40-72DE-46AB-9166-29AB4C32C56A}" presName="spacer" presStyleCnt="0"/>
      <dgm:spPr/>
    </dgm:pt>
    <dgm:pt modelId="{2940887C-612B-42BF-A4DF-C4A1A6FB7958}" type="pres">
      <dgm:prSet presAssocID="{E516C300-5228-4C28-B566-9E37C28B6D9E}" presName="parentText" presStyleLbl="node1" presStyleIdx="1" presStyleCnt="2">
        <dgm:presLayoutVars>
          <dgm:chMax val="0"/>
          <dgm:bulletEnabled val="1"/>
        </dgm:presLayoutVars>
      </dgm:prSet>
      <dgm:spPr/>
    </dgm:pt>
    <dgm:pt modelId="{F6182797-2A18-41E9-B980-5FDCBAAE50FA}" type="pres">
      <dgm:prSet presAssocID="{E516C300-5228-4C28-B566-9E37C28B6D9E}" presName="childText" presStyleLbl="revTx" presStyleIdx="0" presStyleCnt="1">
        <dgm:presLayoutVars>
          <dgm:bulletEnabled val="1"/>
        </dgm:presLayoutVars>
      </dgm:prSet>
      <dgm:spPr/>
    </dgm:pt>
  </dgm:ptLst>
  <dgm:cxnLst>
    <dgm:cxn modelId="{EB9CB61B-8641-440B-95C4-C3CC9C2A091A}" srcId="{26A5CF10-2024-4B14-AF9E-C7AF84AF60FD}" destId="{C1C2E908-21A5-43B0-BC24-B27090F41240}" srcOrd="0" destOrd="0" parTransId="{5EB833F4-217E-415C-A3D6-7E1E6BE9ED22}" sibTransId="{18B65C40-72DE-46AB-9166-29AB4C32C56A}"/>
    <dgm:cxn modelId="{C068C02F-D586-4615-AFBE-C847147176DC}" type="presOf" srcId="{E516C300-5228-4C28-B566-9E37C28B6D9E}" destId="{2940887C-612B-42BF-A4DF-C4A1A6FB7958}" srcOrd="0" destOrd="0" presId="urn:microsoft.com/office/officeart/2005/8/layout/vList2"/>
    <dgm:cxn modelId="{57916C37-A59F-4751-A974-61CDC2838685}" srcId="{26A5CF10-2024-4B14-AF9E-C7AF84AF60FD}" destId="{E516C300-5228-4C28-B566-9E37C28B6D9E}" srcOrd="1" destOrd="0" parTransId="{E79312F6-2FFC-45E7-86CF-56B9CAC7A0D2}" sibTransId="{C50348CC-F43F-49B2-975A-E1F6CF142EFC}"/>
    <dgm:cxn modelId="{9CD45466-BEF1-470A-8A6A-22174C6B6709}" type="presOf" srcId="{C1C2E908-21A5-43B0-BC24-B27090F41240}" destId="{A2A635A8-449F-40F2-A714-A595DF2992CA}" srcOrd="0" destOrd="0" presId="urn:microsoft.com/office/officeart/2005/8/layout/vList2"/>
    <dgm:cxn modelId="{1AE60C7E-EC78-4861-8618-F3788118AF4D}" srcId="{E516C300-5228-4C28-B566-9E37C28B6D9E}" destId="{BB9F6DD5-9BF6-452B-9F53-67FF6308C24E}" srcOrd="1" destOrd="0" parTransId="{DB81D72B-DD6F-479D-8E95-148D76964625}" sibTransId="{A4EB38D5-44CE-4026-8A2F-69E065A9E535}"/>
    <dgm:cxn modelId="{3E5A028C-04F0-4901-9665-DB861F812F5C}" srcId="{E516C300-5228-4C28-B566-9E37C28B6D9E}" destId="{6BF4EB47-791D-4A13-8000-53AF4EC6D408}" srcOrd="0" destOrd="0" parTransId="{AA2B411E-5070-40FD-BDA5-1D938F15BEF7}" sibTransId="{8BCE9843-F5F0-42AF-9566-A94411A5CFE2}"/>
    <dgm:cxn modelId="{8A2252AB-2BDE-4A5D-B849-98B200365A6C}" type="presOf" srcId="{6BF4EB47-791D-4A13-8000-53AF4EC6D408}" destId="{F6182797-2A18-41E9-B980-5FDCBAAE50FA}" srcOrd="0" destOrd="0" presId="urn:microsoft.com/office/officeart/2005/8/layout/vList2"/>
    <dgm:cxn modelId="{FAFDF8C5-F611-4A69-9EDE-BD183F91F4E6}" type="presOf" srcId="{BB9F6DD5-9BF6-452B-9F53-67FF6308C24E}" destId="{F6182797-2A18-41E9-B980-5FDCBAAE50FA}" srcOrd="0" destOrd="1" presId="urn:microsoft.com/office/officeart/2005/8/layout/vList2"/>
    <dgm:cxn modelId="{C9061AE1-1327-4071-8C7F-3C2A3EC7DC1F}" type="presOf" srcId="{26A5CF10-2024-4B14-AF9E-C7AF84AF60FD}" destId="{7F2579D7-25B9-418B-81DC-CF0AAC5D3D2D}" srcOrd="0" destOrd="0" presId="urn:microsoft.com/office/officeart/2005/8/layout/vList2"/>
    <dgm:cxn modelId="{0A2D3DAA-6B3F-437A-8A6A-7F4111DF2FDF}" type="presParOf" srcId="{7F2579D7-25B9-418B-81DC-CF0AAC5D3D2D}" destId="{A2A635A8-449F-40F2-A714-A595DF2992CA}" srcOrd="0" destOrd="0" presId="urn:microsoft.com/office/officeart/2005/8/layout/vList2"/>
    <dgm:cxn modelId="{4C95A643-27E3-4599-BE9F-1D78A2A6DEA6}" type="presParOf" srcId="{7F2579D7-25B9-418B-81DC-CF0AAC5D3D2D}" destId="{2C655865-9737-48A8-8108-5A2F3F2F8EE5}" srcOrd="1" destOrd="0" presId="urn:microsoft.com/office/officeart/2005/8/layout/vList2"/>
    <dgm:cxn modelId="{0A7C96FE-45D6-48F5-AB1A-351A579E3E3D}" type="presParOf" srcId="{7F2579D7-25B9-418B-81DC-CF0AAC5D3D2D}" destId="{2940887C-612B-42BF-A4DF-C4A1A6FB7958}" srcOrd="2" destOrd="0" presId="urn:microsoft.com/office/officeart/2005/8/layout/vList2"/>
    <dgm:cxn modelId="{E5A5A384-BBA3-4BEC-9E38-07566EB353C9}" type="presParOf" srcId="{7F2579D7-25B9-418B-81DC-CF0AAC5D3D2D}" destId="{F6182797-2A18-41E9-B980-5FDCBAAE50F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0F2D8D0E-2E60-44BA-8A5D-C245FFCCDDBE}" type="doc">
      <dgm:prSet loTypeId="urn:microsoft.com/office/officeart/2005/8/layout/radial3" loCatId="cycle" qsTypeId="urn:microsoft.com/office/officeart/2005/8/quickstyle/simple1" qsCatId="simple" csTypeId="urn:microsoft.com/office/officeart/2005/8/colors/colorful1#4" csCatId="colorful" phldr="1"/>
      <dgm:spPr/>
      <dgm:t>
        <a:bodyPr/>
        <a:lstStyle/>
        <a:p>
          <a:endParaRPr lang="en-US"/>
        </a:p>
      </dgm:t>
    </dgm:pt>
    <dgm:pt modelId="{0D4AAF2B-96D6-423A-A8E6-0DC5C4506932}">
      <dgm:prSet custT="1"/>
      <dgm:spPr/>
      <dgm:t>
        <a:bodyPr/>
        <a:lstStyle/>
        <a:p>
          <a:pPr algn="ctr" rtl="0"/>
          <a:r>
            <a:rPr lang="en-US" sz="1800" dirty="0"/>
            <a:t>New Residential House</a:t>
          </a:r>
        </a:p>
      </dgm:t>
    </dgm:pt>
    <dgm:pt modelId="{E8A46757-B6D7-4FB9-9869-12638CE13B0D}" type="parTrans" cxnId="{6887E378-3F71-41AE-BE6B-175871823462}">
      <dgm:prSet/>
      <dgm:spPr/>
      <dgm:t>
        <a:bodyPr/>
        <a:lstStyle/>
        <a:p>
          <a:pPr algn="ctr"/>
          <a:endParaRPr lang="en-US" sz="2000"/>
        </a:p>
      </dgm:t>
    </dgm:pt>
    <dgm:pt modelId="{AC5E60B3-0214-4890-A1DC-04F383A2FF5F}" type="sibTrans" cxnId="{6887E378-3F71-41AE-BE6B-175871823462}">
      <dgm:prSet/>
      <dgm:spPr/>
      <dgm:t>
        <a:bodyPr/>
        <a:lstStyle/>
        <a:p>
          <a:pPr algn="ctr"/>
          <a:endParaRPr lang="en-US" sz="2000"/>
        </a:p>
      </dgm:t>
    </dgm:pt>
    <dgm:pt modelId="{C2F9DE31-5EEB-4AE0-B8FC-F5676032A07E}">
      <dgm:prSet custT="1"/>
      <dgm:spPr/>
      <dgm:t>
        <a:bodyPr/>
        <a:lstStyle/>
        <a:p>
          <a:pPr algn="ctr" rtl="0"/>
          <a:r>
            <a:rPr lang="en-US" sz="1600" dirty="0"/>
            <a:t>Property 2</a:t>
          </a:r>
        </a:p>
      </dgm:t>
    </dgm:pt>
    <dgm:pt modelId="{7946A3E3-E5A4-4AD0-9407-20C24CBA5049}" type="parTrans" cxnId="{982D7192-0526-41E1-83E9-B055A61BDDD5}">
      <dgm:prSet/>
      <dgm:spPr/>
      <dgm:t>
        <a:bodyPr/>
        <a:lstStyle/>
        <a:p>
          <a:pPr algn="ctr"/>
          <a:endParaRPr lang="en-US" sz="2000"/>
        </a:p>
      </dgm:t>
    </dgm:pt>
    <dgm:pt modelId="{6E101C8D-54E4-4055-9FA4-69244FEBF653}" type="sibTrans" cxnId="{982D7192-0526-41E1-83E9-B055A61BDDD5}">
      <dgm:prSet/>
      <dgm:spPr/>
      <dgm:t>
        <a:bodyPr/>
        <a:lstStyle/>
        <a:p>
          <a:pPr algn="ctr"/>
          <a:endParaRPr lang="en-US" sz="2000"/>
        </a:p>
      </dgm:t>
    </dgm:pt>
    <dgm:pt modelId="{3C820427-C609-4B15-8129-7D5688D33F7C}">
      <dgm:prSet custT="1"/>
      <dgm:spPr/>
      <dgm:t>
        <a:bodyPr/>
        <a:lstStyle/>
        <a:p>
          <a:pPr algn="ctr" rtl="0"/>
          <a:r>
            <a:rPr lang="en-US" sz="1600" dirty="0"/>
            <a:t>Property 3</a:t>
          </a:r>
        </a:p>
      </dgm:t>
    </dgm:pt>
    <dgm:pt modelId="{1CDFEFD4-A35A-4714-A039-FAE746AF2B9E}" type="parTrans" cxnId="{4EED1059-8566-4D9E-9672-5B1D2E4D5F7E}">
      <dgm:prSet/>
      <dgm:spPr/>
      <dgm:t>
        <a:bodyPr/>
        <a:lstStyle/>
        <a:p>
          <a:pPr algn="ctr"/>
          <a:endParaRPr lang="en-US" sz="2000"/>
        </a:p>
      </dgm:t>
    </dgm:pt>
    <dgm:pt modelId="{5EFFC40C-41BF-4389-8B2A-A66FB1F926DF}" type="sibTrans" cxnId="{4EED1059-8566-4D9E-9672-5B1D2E4D5F7E}">
      <dgm:prSet/>
      <dgm:spPr/>
      <dgm:t>
        <a:bodyPr/>
        <a:lstStyle/>
        <a:p>
          <a:pPr algn="ctr"/>
          <a:endParaRPr lang="en-US" sz="2000"/>
        </a:p>
      </dgm:t>
    </dgm:pt>
    <dgm:pt modelId="{03E1CCED-990C-480B-9ACA-65B75C069151}">
      <dgm:prSet custT="1"/>
      <dgm:spPr/>
      <dgm:t>
        <a:bodyPr/>
        <a:lstStyle/>
        <a:p>
          <a:pPr algn="ctr" rtl="0"/>
          <a:r>
            <a:rPr lang="en-US" sz="1600" dirty="0"/>
            <a:t>Property 1</a:t>
          </a:r>
        </a:p>
      </dgm:t>
    </dgm:pt>
    <dgm:pt modelId="{1251F998-76D2-443E-BAB8-82EA30AF209D}" type="parTrans" cxnId="{C07C34D0-F3F4-4472-BA43-23A0C63547FF}">
      <dgm:prSet/>
      <dgm:spPr/>
      <dgm:t>
        <a:bodyPr/>
        <a:lstStyle/>
        <a:p>
          <a:pPr algn="ctr"/>
          <a:endParaRPr lang="en-US" sz="2000"/>
        </a:p>
      </dgm:t>
    </dgm:pt>
    <dgm:pt modelId="{CA7BB499-8F52-4107-9733-A50DC639C473}" type="sibTrans" cxnId="{C07C34D0-F3F4-4472-BA43-23A0C63547FF}">
      <dgm:prSet/>
      <dgm:spPr/>
      <dgm:t>
        <a:bodyPr/>
        <a:lstStyle/>
        <a:p>
          <a:pPr algn="ctr"/>
          <a:endParaRPr lang="en-US" sz="2000"/>
        </a:p>
      </dgm:t>
    </dgm:pt>
    <dgm:pt modelId="{BD7E2AC9-14BB-4737-9D09-6297C762087E}" type="pres">
      <dgm:prSet presAssocID="{0F2D8D0E-2E60-44BA-8A5D-C245FFCCDDBE}" presName="composite" presStyleCnt="0">
        <dgm:presLayoutVars>
          <dgm:chMax val="1"/>
          <dgm:dir/>
          <dgm:resizeHandles val="exact"/>
        </dgm:presLayoutVars>
      </dgm:prSet>
      <dgm:spPr/>
    </dgm:pt>
    <dgm:pt modelId="{1E40C0C9-BD47-4C92-8996-D58307A58A94}" type="pres">
      <dgm:prSet presAssocID="{0F2D8D0E-2E60-44BA-8A5D-C245FFCCDDBE}" presName="radial" presStyleCnt="0">
        <dgm:presLayoutVars>
          <dgm:animLvl val="ctr"/>
        </dgm:presLayoutVars>
      </dgm:prSet>
      <dgm:spPr/>
    </dgm:pt>
    <dgm:pt modelId="{A6508D25-E357-4296-BD60-7C4EB5C693A0}" type="pres">
      <dgm:prSet presAssocID="{0D4AAF2B-96D6-423A-A8E6-0DC5C4506932}" presName="centerShape" presStyleLbl="vennNode1" presStyleIdx="0" presStyleCnt="4"/>
      <dgm:spPr/>
    </dgm:pt>
    <dgm:pt modelId="{C3A210D2-887F-469E-8AFB-FF818E76C136}" type="pres">
      <dgm:prSet presAssocID="{03E1CCED-990C-480B-9ACA-65B75C069151}" presName="node" presStyleLbl="vennNode1" presStyleIdx="1" presStyleCnt="4">
        <dgm:presLayoutVars>
          <dgm:bulletEnabled val="1"/>
        </dgm:presLayoutVars>
      </dgm:prSet>
      <dgm:spPr/>
    </dgm:pt>
    <dgm:pt modelId="{51FE9102-E22D-445D-98C3-93C91F8FB8B0}" type="pres">
      <dgm:prSet presAssocID="{C2F9DE31-5EEB-4AE0-B8FC-F5676032A07E}" presName="node" presStyleLbl="vennNode1" presStyleIdx="2" presStyleCnt="4">
        <dgm:presLayoutVars>
          <dgm:bulletEnabled val="1"/>
        </dgm:presLayoutVars>
      </dgm:prSet>
      <dgm:spPr/>
    </dgm:pt>
    <dgm:pt modelId="{D2BE2F4D-2F70-4AEF-A12B-01E1384EC609}" type="pres">
      <dgm:prSet presAssocID="{3C820427-C609-4B15-8129-7D5688D33F7C}" presName="node" presStyleLbl="vennNode1" presStyleIdx="3" presStyleCnt="4">
        <dgm:presLayoutVars>
          <dgm:bulletEnabled val="1"/>
        </dgm:presLayoutVars>
      </dgm:prSet>
      <dgm:spPr/>
    </dgm:pt>
  </dgm:ptLst>
  <dgm:cxnLst>
    <dgm:cxn modelId="{0CD25C16-EF6B-49C9-856C-F88DE3CFEA4F}" type="presOf" srcId="{03E1CCED-990C-480B-9ACA-65B75C069151}" destId="{C3A210D2-887F-469E-8AFB-FF818E76C136}" srcOrd="0" destOrd="0" presId="urn:microsoft.com/office/officeart/2005/8/layout/radial3"/>
    <dgm:cxn modelId="{B0930A1A-ECF3-483A-86EB-C1399CB471B5}" type="presOf" srcId="{3C820427-C609-4B15-8129-7D5688D33F7C}" destId="{D2BE2F4D-2F70-4AEF-A12B-01E1384EC609}" srcOrd="0" destOrd="0" presId="urn:microsoft.com/office/officeart/2005/8/layout/radial3"/>
    <dgm:cxn modelId="{18A79823-41FE-43E1-8B6C-77B75D04B921}" type="presOf" srcId="{0D4AAF2B-96D6-423A-A8E6-0DC5C4506932}" destId="{A6508D25-E357-4296-BD60-7C4EB5C693A0}" srcOrd="0" destOrd="0" presId="urn:microsoft.com/office/officeart/2005/8/layout/radial3"/>
    <dgm:cxn modelId="{6887E378-3F71-41AE-BE6B-175871823462}" srcId="{0F2D8D0E-2E60-44BA-8A5D-C245FFCCDDBE}" destId="{0D4AAF2B-96D6-423A-A8E6-0DC5C4506932}" srcOrd="0" destOrd="0" parTransId="{E8A46757-B6D7-4FB9-9869-12638CE13B0D}" sibTransId="{AC5E60B3-0214-4890-A1DC-04F383A2FF5F}"/>
    <dgm:cxn modelId="{4EED1059-8566-4D9E-9672-5B1D2E4D5F7E}" srcId="{0D4AAF2B-96D6-423A-A8E6-0DC5C4506932}" destId="{3C820427-C609-4B15-8129-7D5688D33F7C}" srcOrd="2" destOrd="0" parTransId="{1CDFEFD4-A35A-4714-A039-FAE746AF2B9E}" sibTransId="{5EFFC40C-41BF-4389-8B2A-A66FB1F926DF}"/>
    <dgm:cxn modelId="{7731F07A-A6B0-4263-A56A-D62E19585804}" type="presOf" srcId="{0F2D8D0E-2E60-44BA-8A5D-C245FFCCDDBE}" destId="{BD7E2AC9-14BB-4737-9D09-6297C762087E}" srcOrd="0" destOrd="0" presId="urn:microsoft.com/office/officeart/2005/8/layout/radial3"/>
    <dgm:cxn modelId="{982D7192-0526-41E1-83E9-B055A61BDDD5}" srcId="{0D4AAF2B-96D6-423A-A8E6-0DC5C4506932}" destId="{C2F9DE31-5EEB-4AE0-B8FC-F5676032A07E}" srcOrd="1" destOrd="0" parTransId="{7946A3E3-E5A4-4AD0-9407-20C24CBA5049}" sibTransId="{6E101C8D-54E4-4055-9FA4-69244FEBF653}"/>
    <dgm:cxn modelId="{7DAD499E-D684-47F9-93C8-8E850EB950A9}" type="presOf" srcId="{C2F9DE31-5EEB-4AE0-B8FC-F5676032A07E}" destId="{51FE9102-E22D-445D-98C3-93C91F8FB8B0}" srcOrd="0" destOrd="0" presId="urn:microsoft.com/office/officeart/2005/8/layout/radial3"/>
    <dgm:cxn modelId="{C07C34D0-F3F4-4472-BA43-23A0C63547FF}" srcId="{0D4AAF2B-96D6-423A-A8E6-0DC5C4506932}" destId="{03E1CCED-990C-480B-9ACA-65B75C069151}" srcOrd="0" destOrd="0" parTransId="{1251F998-76D2-443E-BAB8-82EA30AF209D}" sibTransId="{CA7BB499-8F52-4107-9733-A50DC639C473}"/>
    <dgm:cxn modelId="{8E4E809D-7267-43EF-BD84-EF82624BBD97}" type="presParOf" srcId="{BD7E2AC9-14BB-4737-9D09-6297C762087E}" destId="{1E40C0C9-BD47-4C92-8996-D58307A58A94}" srcOrd="0" destOrd="0" presId="urn:microsoft.com/office/officeart/2005/8/layout/radial3"/>
    <dgm:cxn modelId="{DC33297C-ADE3-4773-99FF-953C6FE41BD2}" type="presParOf" srcId="{1E40C0C9-BD47-4C92-8996-D58307A58A94}" destId="{A6508D25-E357-4296-BD60-7C4EB5C693A0}" srcOrd="0" destOrd="0" presId="urn:microsoft.com/office/officeart/2005/8/layout/radial3"/>
    <dgm:cxn modelId="{C63E1B52-E556-4C48-B084-E2F2CF3F08F3}" type="presParOf" srcId="{1E40C0C9-BD47-4C92-8996-D58307A58A94}" destId="{C3A210D2-887F-469E-8AFB-FF818E76C136}" srcOrd="1" destOrd="0" presId="urn:microsoft.com/office/officeart/2005/8/layout/radial3"/>
    <dgm:cxn modelId="{404D55D5-BE9E-415E-AF26-0A2B23AD8528}" type="presParOf" srcId="{1E40C0C9-BD47-4C92-8996-D58307A58A94}" destId="{51FE9102-E22D-445D-98C3-93C91F8FB8B0}" srcOrd="2" destOrd="0" presId="urn:microsoft.com/office/officeart/2005/8/layout/radial3"/>
    <dgm:cxn modelId="{422FB610-E589-4425-A2AA-3615F40881D5}" type="presParOf" srcId="{1E40C0C9-BD47-4C92-8996-D58307A58A94}" destId="{D2BE2F4D-2F70-4AEF-A12B-01E1384EC609}"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B04E02EE-F1BB-46F2-BAA2-7F442C0F34E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85AEBC7-A282-4E87-8D5D-22FB65B86AA8}">
      <dgm:prSet/>
      <dgm:spPr/>
      <dgm:t>
        <a:bodyPr/>
        <a:lstStyle/>
        <a:p>
          <a:pPr rtl="0"/>
          <a:r>
            <a:rPr lang="en-US"/>
            <a:t>Ranjit  Vithal Dass 137 ITD 267</a:t>
          </a:r>
        </a:p>
      </dgm:t>
    </dgm:pt>
    <dgm:pt modelId="{07E319BF-F96D-4729-BB96-DE525CB3946F}" type="parTrans" cxnId="{46309E34-85DF-4E2D-B8F2-209D5B7F3D52}">
      <dgm:prSet/>
      <dgm:spPr/>
      <dgm:t>
        <a:bodyPr/>
        <a:lstStyle/>
        <a:p>
          <a:endParaRPr lang="en-US"/>
        </a:p>
      </dgm:t>
    </dgm:pt>
    <dgm:pt modelId="{6C5C0640-698D-4E92-A1E9-DE47FA17229C}" type="sibTrans" cxnId="{46309E34-85DF-4E2D-B8F2-209D5B7F3D52}">
      <dgm:prSet/>
      <dgm:spPr/>
      <dgm:t>
        <a:bodyPr/>
        <a:lstStyle/>
        <a:p>
          <a:endParaRPr lang="en-US"/>
        </a:p>
      </dgm:t>
    </dgm:pt>
    <dgm:pt modelId="{9711EEBC-753A-428F-AB39-404ED8BE02D3}" type="pres">
      <dgm:prSet presAssocID="{B04E02EE-F1BB-46F2-BAA2-7F442C0F34EB}" presName="linear" presStyleCnt="0">
        <dgm:presLayoutVars>
          <dgm:animLvl val="lvl"/>
          <dgm:resizeHandles val="exact"/>
        </dgm:presLayoutVars>
      </dgm:prSet>
      <dgm:spPr/>
    </dgm:pt>
    <dgm:pt modelId="{0F9A780A-8945-4C29-B50A-2359BAB018C8}" type="pres">
      <dgm:prSet presAssocID="{585AEBC7-A282-4E87-8D5D-22FB65B86AA8}" presName="parentText" presStyleLbl="node1" presStyleIdx="0" presStyleCnt="1">
        <dgm:presLayoutVars>
          <dgm:chMax val="0"/>
          <dgm:bulletEnabled val="1"/>
        </dgm:presLayoutVars>
      </dgm:prSet>
      <dgm:spPr/>
    </dgm:pt>
  </dgm:ptLst>
  <dgm:cxnLst>
    <dgm:cxn modelId="{5FB6C905-1389-44F3-9C3B-652C9A0359E1}" type="presOf" srcId="{B04E02EE-F1BB-46F2-BAA2-7F442C0F34EB}" destId="{9711EEBC-753A-428F-AB39-404ED8BE02D3}" srcOrd="0" destOrd="0" presId="urn:microsoft.com/office/officeart/2005/8/layout/vList2"/>
    <dgm:cxn modelId="{46309E34-85DF-4E2D-B8F2-209D5B7F3D52}" srcId="{B04E02EE-F1BB-46F2-BAA2-7F442C0F34EB}" destId="{585AEBC7-A282-4E87-8D5D-22FB65B86AA8}" srcOrd="0" destOrd="0" parTransId="{07E319BF-F96D-4729-BB96-DE525CB3946F}" sibTransId="{6C5C0640-698D-4E92-A1E9-DE47FA17229C}"/>
    <dgm:cxn modelId="{D78808FF-A3A6-473B-AE5D-C4CA387AEB2C}" type="presOf" srcId="{585AEBC7-A282-4E87-8D5D-22FB65B86AA8}" destId="{0F9A780A-8945-4C29-B50A-2359BAB018C8}" srcOrd="0" destOrd="0" presId="urn:microsoft.com/office/officeart/2005/8/layout/vList2"/>
    <dgm:cxn modelId="{38A4C431-C52C-414A-AAD8-C617988880F8}" type="presParOf" srcId="{9711EEBC-753A-428F-AB39-404ED8BE02D3}" destId="{0F9A780A-8945-4C29-B50A-2359BAB018C8}"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333891C-E469-4865-B4DD-B4244A407D0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F0E6DA3-3C33-4523-B18A-EB1F53EA352D}">
      <dgm:prSet/>
      <dgm:spPr/>
      <dgm:t>
        <a:bodyPr/>
        <a:lstStyle/>
        <a:p>
          <a:pPr algn="ctr" rtl="0"/>
          <a:r>
            <a:rPr lang="en-US" dirty="0"/>
            <a:t>Whether capital gain of multiple years can be claimed against the same property?</a:t>
          </a:r>
        </a:p>
      </dgm:t>
    </dgm:pt>
    <dgm:pt modelId="{CD506432-5078-4A9B-B1F5-198D0B33EA6A}" type="parTrans" cxnId="{0F4AE6DD-26A4-427C-AB06-2429F9AE7B3D}">
      <dgm:prSet/>
      <dgm:spPr/>
      <dgm:t>
        <a:bodyPr/>
        <a:lstStyle/>
        <a:p>
          <a:pPr algn="ctr"/>
          <a:endParaRPr lang="en-US"/>
        </a:p>
      </dgm:t>
    </dgm:pt>
    <dgm:pt modelId="{AF1FB03A-3D22-4862-ABB1-CF57A4AAE8B2}" type="sibTrans" cxnId="{0F4AE6DD-26A4-427C-AB06-2429F9AE7B3D}">
      <dgm:prSet/>
      <dgm:spPr/>
      <dgm:t>
        <a:bodyPr/>
        <a:lstStyle/>
        <a:p>
          <a:pPr algn="ctr"/>
          <a:endParaRPr lang="en-US"/>
        </a:p>
      </dgm:t>
    </dgm:pt>
    <dgm:pt modelId="{8591678C-D512-4ABE-9738-7E3A78C3DEFC}">
      <dgm:prSet/>
      <dgm:spPr/>
      <dgm:t>
        <a:bodyPr/>
        <a:lstStyle/>
        <a:p>
          <a:pPr algn="ctr" rtl="0"/>
          <a:r>
            <a:rPr lang="en-US" dirty="0"/>
            <a:t>Yes. See </a:t>
          </a:r>
          <a:r>
            <a:rPr lang="en-US" dirty="0" err="1"/>
            <a:t>Smt</a:t>
          </a:r>
          <a:r>
            <a:rPr lang="en-US" dirty="0"/>
            <a:t> </a:t>
          </a:r>
          <a:r>
            <a:rPr lang="en-US" dirty="0" err="1"/>
            <a:t>Anagha</a:t>
          </a:r>
          <a:r>
            <a:rPr lang="en-US" dirty="0"/>
            <a:t> </a:t>
          </a:r>
          <a:r>
            <a:rPr lang="en-US" dirty="0" err="1"/>
            <a:t>Ajit</a:t>
          </a:r>
          <a:r>
            <a:rPr lang="en-US" dirty="0"/>
            <a:t> </a:t>
          </a:r>
          <a:r>
            <a:rPr lang="en-US" dirty="0" err="1"/>
            <a:t>Patnekar</a:t>
          </a:r>
          <a:r>
            <a:rPr lang="en-US" dirty="0"/>
            <a:t> 9 SOT 685</a:t>
          </a:r>
        </a:p>
      </dgm:t>
    </dgm:pt>
    <dgm:pt modelId="{1F12450B-01AD-45A6-AFE2-B0270F6794FA}" type="parTrans" cxnId="{B6113350-9E3E-4ED6-8B91-F5B174015764}">
      <dgm:prSet/>
      <dgm:spPr/>
      <dgm:t>
        <a:bodyPr/>
        <a:lstStyle/>
        <a:p>
          <a:pPr algn="ctr"/>
          <a:endParaRPr lang="en-US"/>
        </a:p>
      </dgm:t>
    </dgm:pt>
    <dgm:pt modelId="{62026E25-BE25-4D5C-A23B-312B0FFC972A}" type="sibTrans" cxnId="{B6113350-9E3E-4ED6-8B91-F5B174015764}">
      <dgm:prSet/>
      <dgm:spPr/>
      <dgm:t>
        <a:bodyPr/>
        <a:lstStyle/>
        <a:p>
          <a:pPr algn="ctr"/>
          <a:endParaRPr lang="en-US"/>
        </a:p>
      </dgm:t>
    </dgm:pt>
    <dgm:pt modelId="{30346C16-6500-4E46-B02C-2BB2C80F07F8}" type="pres">
      <dgm:prSet presAssocID="{7333891C-E469-4865-B4DD-B4244A407D0C}" presName="linear" presStyleCnt="0">
        <dgm:presLayoutVars>
          <dgm:animLvl val="lvl"/>
          <dgm:resizeHandles val="exact"/>
        </dgm:presLayoutVars>
      </dgm:prSet>
      <dgm:spPr/>
    </dgm:pt>
    <dgm:pt modelId="{1CD45208-ED89-41CB-A66A-95ECB967EA97}" type="pres">
      <dgm:prSet presAssocID="{BF0E6DA3-3C33-4523-B18A-EB1F53EA352D}" presName="parentText" presStyleLbl="node1" presStyleIdx="0" presStyleCnt="1">
        <dgm:presLayoutVars>
          <dgm:chMax val="0"/>
          <dgm:bulletEnabled val="1"/>
        </dgm:presLayoutVars>
      </dgm:prSet>
      <dgm:spPr/>
    </dgm:pt>
    <dgm:pt modelId="{1BEAF5C5-4768-4AD3-9569-039D31915C14}" type="pres">
      <dgm:prSet presAssocID="{BF0E6DA3-3C33-4523-B18A-EB1F53EA352D}" presName="childText" presStyleLbl="revTx" presStyleIdx="0" presStyleCnt="1">
        <dgm:presLayoutVars>
          <dgm:bulletEnabled val="1"/>
        </dgm:presLayoutVars>
      </dgm:prSet>
      <dgm:spPr/>
    </dgm:pt>
  </dgm:ptLst>
  <dgm:cxnLst>
    <dgm:cxn modelId="{1524E913-098C-45B9-9A75-C08ABA1C1F3C}" type="presOf" srcId="{BF0E6DA3-3C33-4523-B18A-EB1F53EA352D}" destId="{1CD45208-ED89-41CB-A66A-95ECB967EA97}" srcOrd="0" destOrd="0" presId="urn:microsoft.com/office/officeart/2005/8/layout/vList2"/>
    <dgm:cxn modelId="{96D6756E-048C-4B5C-8DC7-4CDE472D210A}" type="presOf" srcId="{8591678C-D512-4ABE-9738-7E3A78C3DEFC}" destId="{1BEAF5C5-4768-4AD3-9569-039D31915C14}" srcOrd="0" destOrd="0" presId="urn:microsoft.com/office/officeart/2005/8/layout/vList2"/>
    <dgm:cxn modelId="{B6113350-9E3E-4ED6-8B91-F5B174015764}" srcId="{BF0E6DA3-3C33-4523-B18A-EB1F53EA352D}" destId="{8591678C-D512-4ABE-9738-7E3A78C3DEFC}" srcOrd="0" destOrd="0" parTransId="{1F12450B-01AD-45A6-AFE2-B0270F6794FA}" sibTransId="{62026E25-BE25-4D5C-A23B-312B0FFC972A}"/>
    <dgm:cxn modelId="{0A8D8474-FDCD-4FB2-8CA7-464546FFC2CD}" type="presOf" srcId="{7333891C-E469-4865-B4DD-B4244A407D0C}" destId="{30346C16-6500-4E46-B02C-2BB2C80F07F8}" srcOrd="0" destOrd="0" presId="urn:microsoft.com/office/officeart/2005/8/layout/vList2"/>
    <dgm:cxn modelId="{0F4AE6DD-26A4-427C-AB06-2429F9AE7B3D}" srcId="{7333891C-E469-4865-B4DD-B4244A407D0C}" destId="{BF0E6DA3-3C33-4523-B18A-EB1F53EA352D}" srcOrd="0" destOrd="0" parTransId="{CD506432-5078-4A9B-B1F5-198D0B33EA6A}" sibTransId="{AF1FB03A-3D22-4862-ABB1-CF57A4AAE8B2}"/>
    <dgm:cxn modelId="{21B728E5-904E-4C82-95CB-72534D2C08EF}" type="presParOf" srcId="{30346C16-6500-4E46-B02C-2BB2C80F07F8}" destId="{1CD45208-ED89-41CB-A66A-95ECB967EA97}" srcOrd="0" destOrd="0" presId="urn:microsoft.com/office/officeart/2005/8/layout/vList2"/>
    <dgm:cxn modelId="{17825906-74AB-4FA7-897B-71EFD8CA306D}" type="presParOf" srcId="{30346C16-6500-4E46-B02C-2BB2C80F07F8}" destId="{1BEAF5C5-4768-4AD3-9569-039D31915C1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88701CA-2648-462E-94AC-A311C57DE98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8F08E90-E503-4052-9DC2-752550BE9688}">
      <dgm:prSet/>
      <dgm:spPr/>
      <dgm:t>
        <a:bodyPr/>
        <a:lstStyle/>
        <a:p>
          <a:pPr rtl="0"/>
          <a:r>
            <a:rPr lang="en-US" i="1" dirty="0"/>
            <a:t>CIT</a:t>
          </a:r>
          <a:r>
            <a:rPr lang="en-US" dirty="0"/>
            <a:t> v. </a:t>
          </a:r>
          <a:r>
            <a:rPr lang="en-US" i="1" dirty="0"/>
            <a:t>J. R. </a:t>
          </a:r>
          <a:r>
            <a:rPr lang="en-US" i="1" dirty="0" err="1"/>
            <a:t>Subramanya</a:t>
          </a:r>
          <a:r>
            <a:rPr lang="en-US" i="1" dirty="0"/>
            <a:t> </a:t>
          </a:r>
          <a:r>
            <a:rPr lang="en-US" i="1" dirty="0" err="1"/>
            <a:t>Bhat</a:t>
          </a:r>
          <a:r>
            <a:rPr lang="en-US" dirty="0"/>
            <a:t> [1987] </a:t>
          </a:r>
          <a:r>
            <a:rPr lang="en-US" dirty="0">
              <a:hlinkClick xmlns:r="http://schemas.openxmlformats.org/officeDocument/2006/relationships" r:id="rId1"/>
            </a:rPr>
            <a:t>165 ITR 571</a:t>
          </a:r>
          <a:r>
            <a:rPr lang="en-US" dirty="0"/>
            <a:t>/[</a:t>
          </a:r>
          <a:r>
            <a:rPr lang="en-US" dirty="0" err="1"/>
            <a:t>Kar</a:t>
          </a:r>
          <a:r>
            <a:rPr lang="en-US" dirty="0"/>
            <a:t>]</a:t>
          </a:r>
        </a:p>
      </dgm:t>
    </dgm:pt>
    <dgm:pt modelId="{907D076B-E0D2-41E6-846D-B4E154F88400}" type="parTrans" cxnId="{3E66C694-072A-40DF-AE69-22D329FD5B37}">
      <dgm:prSet/>
      <dgm:spPr/>
      <dgm:t>
        <a:bodyPr/>
        <a:lstStyle/>
        <a:p>
          <a:endParaRPr lang="en-US"/>
        </a:p>
      </dgm:t>
    </dgm:pt>
    <dgm:pt modelId="{8FA76C18-4822-44BF-9FEC-05BFA7D66824}" type="sibTrans" cxnId="{3E66C694-072A-40DF-AE69-22D329FD5B37}">
      <dgm:prSet/>
      <dgm:spPr/>
      <dgm:t>
        <a:bodyPr/>
        <a:lstStyle/>
        <a:p>
          <a:endParaRPr lang="en-US"/>
        </a:p>
      </dgm:t>
    </dgm:pt>
    <dgm:pt modelId="{B81A4900-FAA1-4D2C-9E10-61FF39369169}">
      <dgm:prSet/>
      <dgm:spPr/>
      <dgm:t>
        <a:bodyPr/>
        <a:lstStyle/>
        <a:p>
          <a:pPr rtl="0"/>
          <a:endParaRPr lang="en-US" dirty="0"/>
        </a:p>
      </dgm:t>
    </dgm:pt>
    <dgm:pt modelId="{7C3E9FA4-5AA1-43A9-A765-E7C8FD847478}" type="parTrans" cxnId="{ED7E3D03-8366-461C-BFB2-3FC15B3E0E2F}">
      <dgm:prSet/>
      <dgm:spPr/>
      <dgm:t>
        <a:bodyPr/>
        <a:lstStyle/>
        <a:p>
          <a:endParaRPr lang="en-US"/>
        </a:p>
      </dgm:t>
    </dgm:pt>
    <dgm:pt modelId="{212027A1-DD04-42C4-B445-20F580878770}" type="sibTrans" cxnId="{ED7E3D03-8366-461C-BFB2-3FC15B3E0E2F}">
      <dgm:prSet/>
      <dgm:spPr/>
      <dgm:t>
        <a:bodyPr/>
        <a:lstStyle/>
        <a:p>
          <a:endParaRPr lang="en-US"/>
        </a:p>
      </dgm:t>
    </dgm:pt>
    <dgm:pt modelId="{CB8710C5-E31E-4F0F-8085-183E43EA8C80}">
      <dgm:prSet/>
      <dgm:spPr/>
      <dgm:t>
        <a:bodyPr/>
        <a:lstStyle/>
        <a:p>
          <a:pPr rtl="0"/>
          <a:r>
            <a:rPr lang="en-US" u="sng" dirty="0"/>
            <a:t>Smt. </a:t>
          </a:r>
          <a:r>
            <a:rPr lang="en-US" u="sng" dirty="0" err="1"/>
            <a:t>Nimmagadda</a:t>
          </a:r>
          <a:r>
            <a:rPr lang="en-US" u="sng" dirty="0"/>
            <a:t> </a:t>
          </a:r>
          <a:r>
            <a:rPr lang="en-US" u="sng" dirty="0" err="1"/>
            <a:t>Sridevi</a:t>
          </a:r>
          <a:r>
            <a:rPr lang="en-US" u="sng" dirty="0"/>
            <a:t> 33 taxmann.com 306 (hyd.)</a:t>
          </a:r>
          <a:endParaRPr lang="en-US" dirty="0"/>
        </a:p>
      </dgm:t>
    </dgm:pt>
    <dgm:pt modelId="{AB8BA5BA-2A34-4EA9-9277-911313A5F41B}" type="parTrans" cxnId="{EDC86449-D396-4ABF-833C-1781DE24E772}">
      <dgm:prSet/>
      <dgm:spPr/>
      <dgm:t>
        <a:bodyPr/>
        <a:lstStyle/>
        <a:p>
          <a:endParaRPr lang="en-US"/>
        </a:p>
      </dgm:t>
    </dgm:pt>
    <dgm:pt modelId="{D1D35C01-513E-45CB-9576-F4BA1F323058}" type="sibTrans" cxnId="{EDC86449-D396-4ABF-833C-1781DE24E772}">
      <dgm:prSet/>
      <dgm:spPr/>
      <dgm:t>
        <a:bodyPr/>
        <a:lstStyle/>
        <a:p>
          <a:endParaRPr lang="en-US"/>
        </a:p>
      </dgm:t>
    </dgm:pt>
    <dgm:pt modelId="{E7A0B751-CE18-4DD4-942C-A874F63A3C22}">
      <dgm:prSet/>
      <dgm:spPr/>
      <dgm:t>
        <a:bodyPr/>
        <a:lstStyle/>
        <a:p>
          <a:pPr rtl="0"/>
          <a:r>
            <a:rPr lang="en-US" dirty="0"/>
            <a:t>Construction can started prior to the date of transfer, but it shall be completed within 3 years of the date of transfer. </a:t>
          </a:r>
        </a:p>
      </dgm:t>
    </dgm:pt>
    <dgm:pt modelId="{2852F0D2-DC3C-4D02-9E59-6AA3115D71D9}" type="parTrans" cxnId="{577A2E11-97A0-4D24-A4D7-4A6C3080B9B2}">
      <dgm:prSet/>
      <dgm:spPr/>
      <dgm:t>
        <a:bodyPr/>
        <a:lstStyle/>
        <a:p>
          <a:endParaRPr lang="en-US"/>
        </a:p>
      </dgm:t>
    </dgm:pt>
    <dgm:pt modelId="{F10DE596-D235-450A-A86E-8912415475A2}" type="sibTrans" cxnId="{577A2E11-97A0-4D24-A4D7-4A6C3080B9B2}">
      <dgm:prSet/>
      <dgm:spPr/>
      <dgm:t>
        <a:bodyPr/>
        <a:lstStyle/>
        <a:p>
          <a:endParaRPr lang="en-US"/>
        </a:p>
      </dgm:t>
    </dgm:pt>
    <dgm:pt modelId="{FFD41CCE-23A1-4F87-BB40-5C89CBCAC72E}">
      <dgm:prSet/>
      <dgm:spPr/>
      <dgm:t>
        <a:bodyPr/>
        <a:lstStyle/>
        <a:p>
          <a:pPr rtl="0"/>
          <a:r>
            <a:rPr lang="en-US" dirty="0"/>
            <a:t>However,  construction </a:t>
          </a:r>
          <a:r>
            <a:rPr lang="en-US" b="1" u="sng" dirty="0"/>
            <a:t>shall not be completed </a:t>
          </a:r>
          <a:r>
            <a:rPr lang="en-US" dirty="0"/>
            <a:t>before the date of transfer. In it was held that assessee is not entitled to deduction under section 54F as construction was done before the date of transfer. Also, </a:t>
          </a:r>
          <a:r>
            <a:rPr lang="en-US" i="1" dirty="0"/>
            <a:t>JT. CIT</a:t>
          </a:r>
          <a:r>
            <a:rPr lang="en-US" dirty="0"/>
            <a:t> v. </a:t>
          </a:r>
          <a:r>
            <a:rPr lang="en-US" i="1" dirty="0"/>
            <a:t>Raj Kumar </a:t>
          </a:r>
          <a:r>
            <a:rPr lang="en-US" i="1" dirty="0" err="1"/>
            <a:t>Aggarwala</a:t>
          </a:r>
          <a:r>
            <a:rPr lang="en-US" dirty="0"/>
            <a:t> </a:t>
          </a:r>
          <a:r>
            <a:rPr lang="en-US" i="1" dirty="0"/>
            <a:t>&amp; Sons </a:t>
          </a:r>
          <a:r>
            <a:rPr lang="en-US" dirty="0"/>
            <a:t>[2005] 95 TTJ (Delhi) 315. </a:t>
          </a:r>
        </a:p>
      </dgm:t>
    </dgm:pt>
    <dgm:pt modelId="{BD7F58C3-8B5B-45EC-93E2-2769E625D717}" type="parTrans" cxnId="{844ECC01-4F76-4E4E-9952-805A2E070FC1}">
      <dgm:prSet/>
      <dgm:spPr/>
      <dgm:t>
        <a:bodyPr/>
        <a:lstStyle/>
        <a:p>
          <a:endParaRPr lang="en-US"/>
        </a:p>
      </dgm:t>
    </dgm:pt>
    <dgm:pt modelId="{97824B38-290E-460E-912B-BF0CC4A25901}" type="sibTrans" cxnId="{844ECC01-4F76-4E4E-9952-805A2E070FC1}">
      <dgm:prSet/>
      <dgm:spPr/>
      <dgm:t>
        <a:bodyPr/>
        <a:lstStyle/>
        <a:p>
          <a:endParaRPr lang="en-US"/>
        </a:p>
      </dgm:t>
    </dgm:pt>
    <dgm:pt modelId="{E79713CE-FAFF-49FB-9AA0-24295BE31487}" type="pres">
      <dgm:prSet presAssocID="{488701CA-2648-462E-94AC-A311C57DE985}" presName="linear" presStyleCnt="0">
        <dgm:presLayoutVars>
          <dgm:animLvl val="lvl"/>
          <dgm:resizeHandles val="exact"/>
        </dgm:presLayoutVars>
      </dgm:prSet>
      <dgm:spPr/>
    </dgm:pt>
    <dgm:pt modelId="{1DF67605-936D-4841-ADF8-BECE38AE76F9}" type="pres">
      <dgm:prSet presAssocID="{C8F08E90-E503-4052-9DC2-752550BE9688}" presName="parentText" presStyleLbl="node1" presStyleIdx="0" presStyleCnt="2">
        <dgm:presLayoutVars>
          <dgm:chMax val="0"/>
          <dgm:bulletEnabled val="1"/>
        </dgm:presLayoutVars>
      </dgm:prSet>
      <dgm:spPr/>
    </dgm:pt>
    <dgm:pt modelId="{484D1570-6B62-4FF4-B9E1-C6E3AC2D6311}" type="pres">
      <dgm:prSet presAssocID="{C8F08E90-E503-4052-9DC2-752550BE9688}" presName="childText" presStyleLbl="revTx" presStyleIdx="0" presStyleCnt="2">
        <dgm:presLayoutVars>
          <dgm:bulletEnabled val="1"/>
        </dgm:presLayoutVars>
      </dgm:prSet>
      <dgm:spPr/>
    </dgm:pt>
    <dgm:pt modelId="{AD10961C-3057-4E96-8F67-C9488FD61675}" type="pres">
      <dgm:prSet presAssocID="{CB8710C5-E31E-4F0F-8085-183E43EA8C80}" presName="parentText" presStyleLbl="node1" presStyleIdx="1" presStyleCnt="2">
        <dgm:presLayoutVars>
          <dgm:chMax val="0"/>
          <dgm:bulletEnabled val="1"/>
        </dgm:presLayoutVars>
      </dgm:prSet>
      <dgm:spPr/>
    </dgm:pt>
    <dgm:pt modelId="{4FBD1981-340A-4514-9625-C7C3B68CA084}" type="pres">
      <dgm:prSet presAssocID="{CB8710C5-E31E-4F0F-8085-183E43EA8C80}" presName="childText" presStyleLbl="revTx" presStyleIdx="1" presStyleCnt="2">
        <dgm:presLayoutVars>
          <dgm:bulletEnabled val="1"/>
        </dgm:presLayoutVars>
      </dgm:prSet>
      <dgm:spPr/>
    </dgm:pt>
  </dgm:ptLst>
  <dgm:cxnLst>
    <dgm:cxn modelId="{844ECC01-4F76-4E4E-9952-805A2E070FC1}" srcId="{CB8710C5-E31E-4F0F-8085-183E43EA8C80}" destId="{FFD41CCE-23A1-4F87-BB40-5C89CBCAC72E}" srcOrd="0" destOrd="0" parTransId="{BD7F58C3-8B5B-45EC-93E2-2769E625D717}" sibTransId="{97824B38-290E-460E-912B-BF0CC4A25901}"/>
    <dgm:cxn modelId="{ED7E3D03-8366-461C-BFB2-3FC15B3E0E2F}" srcId="{C8F08E90-E503-4052-9DC2-752550BE9688}" destId="{B81A4900-FAA1-4D2C-9E10-61FF39369169}" srcOrd="1" destOrd="0" parTransId="{7C3E9FA4-5AA1-43A9-A765-E7C8FD847478}" sibTransId="{212027A1-DD04-42C4-B445-20F580878770}"/>
    <dgm:cxn modelId="{9886BA10-FABB-4E63-9209-EFED5313145B}" type="presOf" srcId="{488701CA-2648-462E-94AC-A311C57DE985}" destId="{E79713CE-FAFF-49FB-9AA0-24295BE31487}" srcOrd="0" destOrd="0" presId="urn:microsoft.com/office/officeart/2005/8/layout/vList2"/>
    <dgm:cxn modelId="{577A2E11-97A0-4D24-A4D7-4A6C3080B9B2}" srcId="{C8F08E90-E503-4052-9DC2-752550BE9688}" destId="{E7A0B751-CE18-4DD4-942C-A874F63A3C22}" srcOrd="0" destOrd="0" parTransId="{2852F0D2-DC3C-4D02-9E59-6AA3115D71D9}" sibTransId="{F10DE596-D235-450A-A86E-8912415475A2}"/>
    <dgm:cxn modelId="{6FB6BD13-7CCA-4EFD-970A-AF7BC0380EE5}" type="presOf" srcId="{B81A4900-FAA1-4D2C-9E10-61FF39369169}" destId="{484D1570-6B62-4FF4-B9E1-C6E3AC2D6311}" srcOrd="0" destOrd="1" presId="urn:microsoft.com/office/officeart/2005/8/layout/vList2"/>
    <dgm:cxn modelId="{1BECC727-2B1A-4DA5-9EF8-C7A831A853C4}" type="presOf" srcId="{E7A0B751-CE18-4DD4-942C-A874F63A3C22}" destId="{484D1570-6B62-4FF4-B9E1-C6E3AC2D6311}" srcOrd="0" destOrd="0" presId="urn:microsoft.com/office/officeart/2005/8/layout/vList2"/>
    <dgm:cxn modelId="{EDC86449-D396-4ABF-833C-1781DE24E772}" srcId="{488701CA-2648-462E-94AC-A311C57DE985}" destId="{CB8710C5-E31E-4F0F-8085-183E43EA8C80}" srcOrd="1" destOrd="0" parTransId="{AB8BA5BA-2A34-4EA9-9277-911313A5F41B}" sibTransId="{D1D35C01-513E-45CB-9576-F4BA1F323058}"/>
    <dgm:cxn modelId="{89B06B7D-59AF-4836-8B98-F5E601038453}" type="presOf" srcId="{CB8710C5-E31E-4F0F-8085-183E43EA8C80}" destId="{AD10961C-3057-4E96-8F67-C9488FD61675}" srcOrd="0" destOrd="0" presId="urn:microsoft.com/office/officeart/2005/8/layout/vList2"/>
    <dgm:cxn modelId="{971CC68D-E840-4100-AFB0-C61B6DBE40F8}" type="presOf" srcId="{C8F08E90-E503-4052-9DC2-752550BE9688}" destId="{1DF67605-936D-4841-ADF8-BECE38AE76F9}" srcOrd="0" destOrd="0" presId="urn:microsoft.com/office/officeart/2005/8/layout/vList2"/>
    <dgm:cxn modelId="{3E66C694-072A-40DF-AE69-22D329FD5B37}" srcId="{488701CA-2648-462E-94AC-A311C57DE985}" destId="{C8F08E90-E503-4052-9DC2-752550BE9688}" srcOrd="0" destOrd="0" parTransId="{907D076B-E0D2-41E6-846D-B4E154F88400}" sibTransId="{8FA76C18-4822-44BF-9FEC-05BFA7D66824}"/>
    <dgm:cxn modelId="{57B0C4C4-E37D-4B6E-88FA-CBC34982245E}" type="presOf" srcId="{FFD41CCE-23A1-4F87-BB40-5C89CBCAC72E}" destId="{4FBD1981-340A-4514-9625-C7C3B68CA084}" srcOrd="0" destOrd="0" presId="urn:microsoft.com/office/officeart/2005/8/layout/vList2"/>
    <dgm:cxn modelId="{3C28AC7D-61D6-449A-8072-2981CEBF2018}" type="presParOf" srcId="{E79713CE-FAFF-49FB-9AA0-24295BE31487}" destId="{1DF67605-936D-4841-ADF8-BECE38AE76F9}" srcOrd="0" destOrd="0" presId="urn:microsoft.com/office/officeart/2005/8/layout/vList2"/>
    <dgm:cxn modelId="{ECFA00B2-E2C1-41E9-9615-84FB4B528C4D}" type="presParOf" srcId="{E79713CE-FAFF-49FB-9AA0-24295BE31487}" destId="{484D1570-6B62-4FF4-B9E1-C6E3AC2D6311}" srcOrd="1" destOrd="0" presId="urn:microsoft.com/office/officeart/2005/8/layout/vList2"/>
    <dgm:cxn modelId="{89EF52D5-BD28-48E4-9308-B717652BEAC1}" type="presParOf" srcId="{E79713CE-FAFF-49FB-9AA0-24295BE31487}" destId="{AD10961C-3057-4E96-8F67-C9488FD61675}" srcOrd="2" destOrd="0" presId="urn:microsoft.com/office/officeart/2005/8/layout/vList2"/>
    <dgm:cxn modelId="{35D0E047-0ADA-4533-8BB8-6B960B9E7D90}" type="presParOf" srcId="{E79713CE-FAFF-49FB-9AA0-24295BE31487}" destId="{4FBD1981-340A-4514-9625-C7C3B68CA08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56841F-8706-4FD3-A21C-3FE96F0015A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2BF6E17-1E2C-41A6-9ACA-3C6AD1F90F86}">
      <dgm:prSet/>
      <dgm:spPr/>
      <dgm:t>
        <a:bodyPr/>
        <a:lstStyle/>
        <a:p>
          <a:pPr rtl="0"/>
          <a:r>
            <a:rPr lang="en-US"/>
            <a:t>Not 10% variation allowed in 50C</a:t>
          </a:r>
        </a:p>
      </dgm:t>
    </dgm:pt>
    <dgm:pt modelId="{520282CE-5D6A-4EB2-825E-2A6284ADDB01}" type="parTrans" cxnId="{0DB0A68A-4AAD-40C7-A8A9-8B33D11B2B9D}">
      <dgm:prSet/>
      <dgm:spPr/>
      <dgm:t>
        <a:bodyPr/>
        <a:lstStyle/>
        <a:p>
          <a:endParaRPr lang="en-US"/>
        </a:p>
      </dgm:t>
    </dgm:pt>
    <dgm:pt modelId="{B0D43450-7981-4CCA-9726-8FDBACAA6E47}" type="sibTrans" cxnId="{0DB0A68A-4AAD-40C7-A8A9-8B33D11B2B9D}">
      <dgm:prSet/>
      <dgm:spPr/>
      <dgm:t>
        <a:bodyPr/>
        <a:lstStyle/>
        <a:p>
          <a:endParaRPr lang="en-US"/>
        </a:p>
      </dgm:t>
    </dgm:pt>
    <dgm:pt modelId="{7ECCE7EA-FA13-4936-A1A4-C9C407E1DB94}">
      <dgm:prSet/>
      <dgm:spPr/>
      <dgm:t>
        <a:bodyPr/>
        <a:lstStyle/>
        <a:p>
          <a:pPr rtl="0"/>
          <a:r>
            <a:rPr lang="en-US"/>
            <a:t>10% of Actual sale consideration </a:t>
          </a:r>
          <a:r>
            <a:rPr lang="en-US" b="1" u="sng"/>
            <a:t>not Stamp Value</a:t>
          </a:r>
          <a:endParaRPr lang="en-US"/>
        </a:p>
      </dgm:t>
    </dgm:pt>
    <dgm:pt modelId="{FB35EFE3-2F4D-4563-8E25-78F23A550D4E}" type="parTrans" cxnId="{78658FD5-C808-42E1-A3F0-6BB83C7F897D}">
      <dgm:prSet/>
      <dgm:spPr/>
      <dgm:t>
        <a:bodyPr/>
        <a:lstStyle/>
        <a:p>
          <a:endParaRPr lang="en-US"/>
        </a:p>
      </dgm:t>
    </dgm:pt>
    <dgm:pt modelId="{CF3A3A73-EB0E-40B9-A1BD-9B51CC8D70FA}" type="sibTrans" cxnId="{78658FD5-C808-42E1-A3F0-6BB83C7F897D}">
      <dgm:prSet/>
      <dgm:spPr/>
      <dgm:t>
        <a:bodyPr/>
        <a:lstStyle/>
        <a:p>
          <a:endParaRPr lang="en-US"/>
        </a:p>
      </dgm:t>
    </dgm:pt>
    <dgm:pt modelId="{F5DD6E68-C533-47BC-8931-8601A1F3F987}">
      <dgm:prSet/>
      <dgm:spPr/>
      <dgm:t>
        <a:bodyPr/>
        <a:lstStyle/>
        <a:p>
          <a:pPr rtl="0"/>
          <a:r>
            <a:rPr lang="en-US"/>
            <a:t>Retrospective</a:t>
          </a:r>
        </a:p>
      </dgm:t>
    </dgm:pt>
    <dgm:pt modelId="{678056F5-DA0A-45C5-9011-F91012D89845}" type="parTrans" cxnId="{5AD0B0D4-C96A-47F6-B524-60EDD0B9BD04}">
      <dgm:prSet/>
      <dgm:spPr/>
      <dgm:t>
        <a:bodyPr/>
        <a:lstStyle/>
        <a:p>
          <a:endParaRPr lang="en-US"/>
        </a:p>
      </dgm:t>
    </dgm:pt>
    <dgm:pt modelId="{CB3375D0-1220-4321-8D04-C8258CD7191E}" type="sibTrans" cxnId="{5AD0B0D4-C96A-47F6-B524-60EDD0B9BD04}">
      <dgm:prSet/>
      <dgm:spPr/>
      <dgm:t>
        <a:bodyPr/>
        <a:lstStyle/>
        <a:p>
          <a:endParaRPr lang="en-US"/>
        </a:p>
      </dgm:t>
    </dgm:pt>
    <dgm:pt modelId="{0746B305-6B89-4EAC-992F-5D89F777CF10}">
      <dgm:prSet/>
      <dgm:spPr/>
      <dgm:t>
        <a:bodyPr/>
        <a:lstStyle/>
        <a:p>
          <a:pPr rtl="0"/>
          <a:r>
            <a:rPr lang="en-US"/>
            <a:t>Chandra Prakash Jhunjhunwala [TS-462-ITAT-2019(Kol)]</a:t>
          </a:r>
        </a:p>
      </dgm:t>
    </dgm:pt>
    <dgm:pt modelId="{75B0960C-E190-4973-898A-BB2DC42C87E1}" type="parTrans" cxnId="{2703E765-A9F7-4EB7-98DF-622FA6B5AF12}">
      <dgm:prSet/>
      <dgm:spPr/>
      <dgm:t>
        <a:bodyPr/>
        <a:lstStyle/>
        <a:p>
          <a:endParaRPr lang="en-US"/>
        </a:p>
      </dgm:t>
    </dgm:pt>
    <dgm:pt modelId="{80BA9F7E-1BC6-4BB7-9D94-FEFCF94340F4}" type="sibTrans" cxnId="{2703E765-A9F7-4EB7-98DF-622FA6B5AF12}">
      <dgm:prSet/>
      <dgm:spPr/>
      <dgm:t>
        <a:bodyPr/>
        <a:lstStyle/>
        <a:p>
          <a:endParaRPr lang="en-US"/>
        </a:p>
      </dgm:t>
    </dgm:pt>
    <dgm:pt modelId="{281BE4CB-62DD-47B4-BD3E-EFEA499927AC}">
      <dgm:prSet/>
      <dgm:spPr/>
      <dgm:t>
        <a:bodyPr/>
        <a:lstStyle/>
        <a:p>
          <a:pPr rtl="0"/>
          <a:r>
            <a:rPr lang="en-US"/>
            <a:t>Manoj Mittal vs ACIT ITA (4596/Del/2016) dtd 19.02.20</a:t>
          </a:r>
        </a:p>
      </dgm:t>
    </dgm:pt>
    <dgm:pt modelId="{9F910979-A98E-4B7E-8F93-5806FD50EDAA}" type="parTrans" cxnId="{7DFBA3C9-7408-4F25-BF01-C651598640F9}">
      <dgm:prSet/>
      <dgm:spPr/>
      <dgm:t>
        <a:bodyPr/>
        <a:lstStyle/>
        <a:p>
          <a:endParaRPr lang="en-US"/>
        </a:p>
      </dgm:t>
    </dgm:pt>
    <dgm:pt modelId="{6A0792FD-4D18-4B91-ABF2-3792A26FEA88}" type="sibTrans" cxnId="{7DFBA3C9-7408-4F25-BF01-C651598640F9}">
      <dgm:prSet/>
      <dgm:spPr/>
      <dgm:t>
        <a:bodyPr/>
        <a:lstStyle/>
        <a:p>
          <a:endParaRPr lang="en-US"/>
        </a:p>
      </dgm:t>
    </dgm:pt>
    <dgm:pt modelId="{31FA37C3-712E-48A7-A9EF-8F6A5A0E9E89}" type="pres">
      <dgm:prSet presAssocID="{AF56841F-8706-4FD3-A21C-3FE96F0015A1}" presName="linear" presStyleCnt="0">
        <dgm:presLayoutVars>
          <dgm:animLvl val="lvl"/>
          <dgm:resizeHandles val="exact"/>
        </dgm:presLayoutVars>
      </dgm:prSet>
      <dgm:spPr/>
    </dgm:pt>
    <dgm:pt modelId="{9B2A60C4-CE19-4B46-BF7B-A502EAEB5013}" type="pres">
      <dgm:prSet presAssocID="{92BF6E17-1E2C-41A6-9ACA-3C6AD1F90F86}" presName="parentText" presStyleLbl="node1" presStyleIdx="0" presStyleCnt="3">
        <dgm:presLayoutVars>
          <dgm:chMax val="0"/>
          <dgm:bulletEnabled val="1"/>
        </dgm:presLayoutVars>
      </dgm:prSet>
      <dgm:spPr/>
    </dgm:pt>
    <dgm:pt modelId="{7868931A-1459-4D71-8497-2764D6A23BAB}" type="pres">
      <dgm:prSet presAssocID="{B0D43450-7981-4CCA-9726-8FDBACAA6E47}" presName="spacer" presStyleCnt="0"/>
      <dgm:spPr/>
    </dgm:pt>
    <dgm:pt modelId="{17C9EE20-5882-44D2-AA32-B6153879EA7E}" type="pres">
      <dgm:prSet presAssocID="{7ECCE7EA-FA13-4936-A1A4-C9C407E1DB94}" presName="parentText" presStyleLbl="node1" presStyleIdx="1" presStyleCnt="3">
        <dgm:presLayoutVars>
          <dgm:chMax val="0"/>
          <dgm:bulletEnabled val="1"/>
        </dgm:presLayoutVars>
      </dgm:prSet>
      <dgm:spPr/>
    </dgm:pt>
    <dgm:pt modelId="{F067EBDC-BE76-44AC-A8C4-F19D82EC66BD}" type="pres">
      <dgm:prSet presAssocID="{CF3A3A73-EB0E-40B9-A1BD-9B51CC8D70FA}" presName="spacer" presStyleCnt="0"/>
      <dgm:spPr/>
    </dgm:pt>
    <dgm:pt modelId="{E2B5A241-7E4A-4084-933F-D6E91DD3218A}" type="pres">
      <dgm:prSet presAssocID="{F5DD6E68-C533-47BC-8931-8601A1F3F987}" presName="parentText" presStyleLbl="node1" presStyleIdx="2" presStyleCnt="3">
        <dgm:presLayoutVars>
          <dgm:chMax val="0"/>
          <dgm:bulletEnabled val="1"/>
        </dgm:presLayoutVars>
      </dgm:prSet>
      <dgm:spPr/>
    </dgm:pt>
    <dgm:pt modelId="{028B26C2-1058-4519-A0DC-2FF2E084CD4E}" type="pres">
      <dgm:prSet presAssocID="{F5DD6E68-C533-47BC-8931-8601A1F3F987}" presName="childText" presStyleLbl="revTx" presStyleIdx="0" presStyleCnt="1">
        <dgm:presLayoutVars>
          <dgm:bulletEnabled val="1"/>
        </dgm:presLayoutVars>
      </dgm:prSet>
      <dgm:spPr/>
    </dgm:pt>
  </dgm:ptLst>
  <dgm:cxnLst>
    <dgm:cxn modelId="{2703E765-A9F7-4EB7-98DF-622FA6B5AF12}" srcId="{F5DD6E68-C533-47BC-8931-8601A1F3F987}" destId="{0746B305-6B89-4EAC-992F-5D89F777CF10}" srcOrd="0" destOrd="0" parTransId="{75B0960C-E190-4973-898A-BB2DC42C87E1}" sibTransId="{80BA9F7E-1BC6-4BB7-9D94-FEFCF94340F4}"/>
    <dgm:cxn modelId="{E8DC0157-6F06-4E32-90E6-DE7812F45C0B}" type="presOf" srcId="{F5DD6E68-C533-47BC-8931-8601A1F3F987}" destId="{E2B5A241-7E4A-4084-933F-D6E91DD3218A}" srcOrd="0" destOrd="0" presId="urn:microsoft.com/office/officeart/2005/8/layout/vList2"/>
    <dgm:cxn modelId="{FBB92A7A-4BB7-4434-BE7E-A4916E43FF15}" type="presOf" srcId="{AF56841F-8706-4FD3-A21C-3FE96F0015A1}" destId="{31FA37C3-712E-48A7-A9EF-8F6A5A0E9E89}" srcOrd="0" destOrd="0" presId="urn:microsoft.com/office/officeart/2005/8/layout/vList2"/>
    <dgm:cxn modelId="{0DB0A68A-4AAD-40C7-A8A9-8B33D11B2B9D}" srcId="{AF56841F-8706-4FD3-A21C-3FE96F0015A1}" destId="{92BF6E17-1E2C-41A6-9ACA-3C6AD1F90F86}" srcOrd="0" destOrd="0" parTransId="{520282CE-5D6A-4EB2-825E-2A6284ADDB01}" sibTransId="{B0D43450-7981-4CCA-9726-8FDBACAA6E47}"/>
    <dgm:cxn modelId="{BFCD9293-59D9-4060-B896-DDEF8CFA1D7A}" type="presOf" srcId="{0746B305-6B89-4EAC-992F-5D89F777CF10}" destId="{028B26C2-1058-4519-A0DC-2FF2E084CD4E}" srcOrd="0" destOrd="0" presId="urn:microsoft.com/office/officeart/2005/8/layout/vList2"/>
    <dgm:cxn modelId="{C2D2DCA1-DB1A-4475-96A6-077E26ABE622}" type="presOf" srcId="{92BF6E17-1E2C-41A6-9ACA-3C6AD1F90F86}" destId="{9B2A60C4-CE19-4B46-BF7B-A502EAEB5013}" srcOrd="0" destOrd="0" presId="urn:microsoft.com/office/officeart/2005/8/layout/vList2"/>
    <dgm:cxn modelId="{7DFBA3C9-7408-4F25-BF01-C651598640F9}" srcId="{F5DD6E68-C533-47BC-8931-8601A1F3F987}" destId="{281BE4CB-62DD-47B4-BD3E-EFEA499927AC}" srcOrd="1" destOrd="0" parTransId="{9F910979-A98E-4B7E-8F93-5806FD50EDAA}" sibTransId="{6A0792FD-4D18-4B91-ABF2-3792A26FEA88}"/>
    <dgm:cxn modelId="{5AD0B0D4-C96A-47F6-B524-60EDD0B9BD04}" srcId="{AF56841F-8706-4FD3-A21C-3FE96F0015A1}" destId="{F5DD6E68-C533-47BC-8931-8601A1F3F987}" srcOrd="2" destOrd="0" parTransId="{678056F5-DA0A-45C5-9011-F91012D89845}" sibTransId="{CB3375D0-1220-4321-8D04-C8258CD7191E}"/>
    <dgm:cxn modelId="{379960D5-D3C3-40A0-96F1-DFD540CA6DB8}" type="presOf" srcId="{7ECCE7EA-FA13-4936-A1A4-C9C407E1DB94}" destId="{17C9EE20-5882-44D2-AA32-B6153879EA7E}" srcOrd="0" destOrd="0" presId="urn:microsoft.com/office/officeart/2005/8/layout/vList2"/>
    <dgm:cxn modelId="{78658FD5-C808-42E1-A3F0-6BB83C7F897D}" srcId="{AF56841F-8706-4FD3-A21C-3FE96F0015A1}" destId="{7ECCE7EA-FA13-4936-A1A4-C9C407E1DB94}" srcOrd="1" destOrd="0" parTransId="{FB35EFE3-2F4D-4563-8E25-78F23A550D4E}" sibTransId="{CF3A3A73-EB0E-40B9-A1BD-9B51CC8D70FA}"/>
    <dgm:cxn modelId="{23FA98E2-8C8D-4045-8C05-0AE1C3D2B819}" type="presOf" srcId="{281BE4CB-62DD-47B4-BD3E-EFEA499927AC}" destId="{028B26C2-1058-4519-A0DC-2FF2E084CD4E}" srcOrd="0" destOrd="1" presId="urn:microsoft.com/office/officeart/2005/8/layout/vList2"/>
    <dgm:cxn modelId="{B7D75FC3-1006-4386-B17C-CEA4A9204F52}" type="presParOf" srcId="{31FA37C3-712E-48A7-A9EF-8F6A5A0E9E89}" destId="{9B2A60C4-CE19-4B46-BF7B-A502EAEB5013}" srcOrd="0" destOrd="0" presId="urn:microsoft.com/office/officeart/2005/8/layout/vList2"/>
    <dgm:cxn modelId="{12475FD3-356A-4AAF-A482-253AA5F9EE90}" type="presParOf" srcId="{31FA37C3-712E-48A7-A9EF-8F6A5A0E9E89}" destId="{7868931A-1459-4D71-8497-2764D6A23BAB}" srcOrd="1" destOrd="0" presId="urn:microsoft.com/office/officeart/2005/8/layout/vList2"/>
    <dgm:cxn modelId="{C67B6DCD-DC2D-4053-8402-76B5B638CD75}" type="presParOf" srcId="{31FA37C3-712E-48A7-A9EF-8F6A5A0E9E89}" destId="{17C9EE20-5882-44D2-AA32-B6153879EA7E}" srcOrd="2" destOrd="0" presId="urn:microsoft.com/office/officeart/2005/8/layout/vList2"/>
    <dgm:cxn modelId="{70CE977F-34ED-4F3A-9CBD-A9E1B58818CE}" type="presParOf" srcId="{31FA37C3-712E-48A7-A9EF-8F6A5A0E9E89}" destId="{F067EBDC-BE76-44AC-A8C4-F19D82EC66BD}" srcOrd="3" destOrd="0" presId="urn:microsoft.com/office/officeart/2005/8/layout/vList2"/>
    <dgm:cxn modelId="{2C09286B-6AF2-4170-AE9C-E9AC4A6EE4A6}" type="presParOf" srcId="{31FA37C3-712E-48A7-A9EF-8F6A5A0E9E89}" destId="{E2B5A241-7E4A-4084-933F-D6E91DD3218A}" srcOrd="4" destOrd="0" presId="urn:microsoft.com/office/officeart/2005/8/layout/vList2"/>
    <dgm:cxn modelId="{0D0CEF35-7380-443F-B4BE-3FBE4D06074C}" type="presParOf" srcId="{31FA37C3-712E-48A7-A9EF-8F6A5A0E9E89}" destId="{028B26C2-1058-4519-A0DC-2FF2E084CD4E}"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91AD3ED0-F87A-4836-AC99-DCABFAEEED0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723DFEF-B7B2-4B0A-B409-897F59A73014}">
      <dgm:prSet/>
      <dgm:spPr/>
      <dgm:t>
        <a:bodyPr/>
        <a:lstStyle/>
        <a:p>
          <a:pPr rtl="0"/>
          <a:r>
            <a:rPr lang="en-US"/>
            <a:t>The requirement that the house shall be constructed with permission of municipal laws,</a:t>
          </a:r>
          <a:r>
            <a:rPr lang="en-US" b="1"/>
            <a:t> </a:t>
          </a:r>
          <a:r>
            <a:rPr lang="en-US"/>
            <a:t>cannot be read in section 54/ 54F.</a:t>
          </a:r>
        </a:p>
      </dgm:t>
    </dgm:pt>
    <dgm:pt modelId="{1A81210E-BD47-4BC8-9D8E-5BF0EFF34087}" type="parTrans" cxnId="{3A14963D-D3C5-496A-BC9B-0571EAF99EEE}">
      <dgm:prSet/>
      <dgm:spPr/>
      <dgm:t>
        <a:bodyPr/>
        <a:lstStyle/>
        <a:p>
          <a:endParaRPr lang="en-US"/>
        </a:p>
      </dgm:t>
    </dgm:pt>
    <dgm:pt modelId="{91492D22-1F66-4CF1-B7E3-F54921698ACD}" type="sibTrans" cxnId="{3A14963D-D3C5-496A-BC9B-0571EAF99EEE}">
      <dgm:prSet/>
      <dgm:spPr/>
      <dgm:t>
        <a:bodyPr/>
        <a:lstStyle/>
        <a:p>
          <a:endParaRPr lang="en-US"/>
        </a:p>
      </dgm:t>
    </dgm:pt>
    <dgm:pt modelId="{E78FCB65-4CC5-43F3-A57C-B0ACF354A6B9}">
      <dgm:prSet/>
      <dgm:spPr/>
      <dgm:t>
        <a:bodyPr/>
        <a:lstStyle/>
        <a:p>
          <a:pPr rtl="0"/>
          <a:r>
            <a:rPr lang="en-IN" b="1" u="sng"/>
            <a:t>B. Sivasubramaniam 45 taxmann.com 74 (Chennai)</a:t>
          </a:r>
          <a:r>
            <a:rPr lang="en-IN"/>
            <a:t> </a:t>
          </a:r>
          <a:endParaRPr lang="en-US"/>
        </a:p>
      </dgm:t>
    </dgm:pt>
    <dgm:pt modelId="{1AD022EF-ACDA-4EB9-892B-5042CF144720}" type="parTrans" cxnId="{A5E8E1E2-0EF9-4340-8BA2-D3C744BED5CD}">
      <dgm:prSet/>
      <dgm:spPr/>
      <dgm:t>
        <a:bodyPr/>
        <a:lstStyle/>
        <a:p>
          <a:endParaRPr lang="en-US"/>
        </a:p>
      </dgm:t>
    </dgm:pt>
    <dgm:pt modelId="{1C4DEB98-62BC-4E8A-8521-9A8A5C1C6887}" type="sibTrans" cxnId="{A5E8E1E2-0EF9-4340-8BA2-D3C744BED5CD}">
      <dgm:prSet/>
      <dgm:spPr/>
      <dgm:t>
        <a:bodyPr/>
        <a:lstStyle/>
        <a:p>
          <a:endParaRPr lang="en-US"/>
        </a:p>
      </dgm:t>
    </dgm:pt>
    <dgm:pt modelId="{B9D36824-4514-4965-AB6A-6616109C48DD}">
      <dgm:prSet/>
      <dgm:spPr/>
      <dgm:t>
        <a:bodyPr/>
        <a:lstStyle/>
        <a:p>
          <a:pPr rtl="0"/>
          <a:r>
            <a:rPr lang="en-IN"/>
            <a:t>it was clearly held that provisions of section 54F mandate construction of a residential house, within period specified, however, there is no condition that building plan of residential house should be approved by Municipal Corporation or any other competent authority.</a:t>
          </a:r>
          <a:endParaRPr lang="en-US"/>
        </a:p>
      </dgm:t>
    </dgm:pt>
    <dgm:pt modelId="{6556C3CF-9F0D-4A20-AE15-6E7178E21F37}" type="parTrans" cxnId="{81053848-2636-4FAF-8077-39CC72E2E1CC}">
      <dgm:prSet/>
      <dgm:spPr/>
      <dgm:t>
        <a:bodyPr/>
        <a:lstStyle/>
        <a:p>
          <a:endParaRPr lang="en-US"/>
        </a:p>
      </dgm:t>
    </dgm:pt>
    <dgm:pt modelId="{84B3DCC9-155E-469E-B171-0AB7780D574E}" type="sibTrans" cxnId="{81053848-2636-4FAF-8077-39CC72E2E1CC}">
      <dgm:prSet/>
      <dgm:spPr/>
      <dgm:t>
        <a:bodyPr/>
        <a:lstStyle/>
        <a:p>
          <a:endParaRPr lang="en-US"/>
        </a:p>
      </dgm:t>
    </dgm:pt>
    <dgm:pt modelId="{CDF30577-1C3E-43B8-A457-99041ACF8CDB}" type="pres">
      <dgm:prSet presAssocID="{91AD3ED0-F87A-4836-AC99-DCABFAEEED0C}" presName="linear" presStyleCnt="0">
        <dgm:presLayoutVars>
          <dgm:animLvl val="lvl"/>
          <dgm:resizeHandles val="exact"/>
        </dgm:presLayoutVars>
      </dgm:prSet>
      <dgm:spPr/>
    </dgm:pt>
    <dgm:pt modelId="{FAECA78C-1DDE-4A19-B48B-F1E1EBD8DE50}" type="pres">
      <dgm:prSet presAssocID="{F723DFEF-B7B2-4B0A-B409-897F59A73014}" presName="parentText" presStyleLbl="node1" presStyleIdx="0" presStyleCnt="2">
        <dgm:presLayoutVars>
          <dgm:chMax val="0"/>
          <dgm:bulletEnabled val="1"/>
        </dgm:presLayoutVars>
      </dgm:prSet>
      <dgm:spPr/>
    </dgm:pt>
    <dgm:pt modelId="{08D95463-A201-4551-A302-48D437C8BC97}" type="pres">
      <dgm:prSet presAssocID="{91492D22-1F66-4CF1-B7E3-F54921698ACD}" presName="spacer" presStyleCnt="0"/>
      <dgm:spPr/>
    </dgm:pt>
    <dgm:pt modelId="{32A91AC7-062E-4701-8F82-E49E5C37C9EB}" type="pres">
      <dgm:prSet presAssocID="{E78FCB65-4CC5-43F3-A57C-B0ACF354A6B9}" presName="parentText" presStyleLbl="node1" presStyleIdx="1" presStyleCnt="2">
        <dgm:presLayoutVars>
          <dgm:chMax val="0"/>
          <dgm:bulletEnabled val="1"/>
        </dgm:presLayoutVars>
      </dgm:prSet>
      <dgm:spPr/>
    </dgm:pt>
    <dgm:pt modelId="{69A2D064-D5BF-4B14-B9AD-7EDC35CD2B74}" type="pres">
      <dgm:prSet presAssocID="{E78FCB65-4CC5-43F3-A57C-B0ACF354A6B9}" presName="childText" presStyleLbl="revTx" presStyleIdx="0" presStyleCnt="1">
        <dgm:presLayoutVars>
          <dgm:bulletEnabled val="1"/>
        </dgm:presLayoutVars>
      </dgm:prSet>
      <dgm:spPr/>
    </dgm:pt>
  </dgm:ptLst>
  <dgm:cxnLst>
    <dgm:cxn modelId="{3A14963D-D3C5-496A-BC9B-0571EAF99EEE}" srcId="{91AD3ED0-F87A-4836-AC99-DCABFAEEED0C}" destId="{F723DFEF-B7B2-4B0A-B409-897F59A73014}" srcOrd="0" destOrd="0" parTransId="{1A81210E-BD47-4BC8-9D8E-5BF0EFF34087}" sibTransId="{91492D22-1F66-4CF1-B7E3-F54921698ACD}"/>
    <dgm:cxn modelId="{81053848-2636-4FAF-8077-39CC72E2E1CC}" srcId="{E78FCB65-4CC5-43F3-A57C-B0ACF354A6B9}" destId="{B9D36824-4514-4965-AB6A-6616109C48DD}" srcOrd="0" destOrd="0" parTransId="{6556C3CF-9F0D-4A20-AE15-6E7178E21F37}" sibTransId="{84B3DCC9-155E-469E-B171-0AB7780D574E}"/>
    <dgm:cxn modelId="{EE414D78-ADED-4A2C-B33F-6EB4A71AA177}" type="presOf" srcId="{F723DFEF-B7B2-4B0A-B409-897F59A73014}" destId="{FAECA78C-1DDE-4A19-B48B-F1E1EBD8DE50}" srcOrd="0" destOrd="0" presId="urn:microsoft.com/office/officeart/2005/8/layout/vList2"/>
    <dgm:cxn modelId="{161A038F-A070-4CB7-9A91-309B9EBEA346}" type="presOf" srcId="{91AD3ED0-F87A-4836-AC99-DCABFAEEED0C}" destId="{CDF30577-1C3E-43B8-A457-99041ACF8CDB}" srcOrd="0" destOrd="0" presId="urn:microsoft.com/office/officeart/2005/8/layout/vList2"/>
    <dgm:cxn modelId="{BCCD7FA4-94CD-454A-B46D-C5A2E94D32D8}" type="presOf" srcId="{E78FCB65-4CC5-43F3-A57C-B0ACF354A6B9}" destId="{32A91AC7-062E-4701-8F82-E49E5C37C9EB}" srcOrd="0" destOrd="0" presId="urn:microsoft.com/office/officeart/2005/8/layout/vList2"/>
    <dgm:cxn modelId="{343FC9BB-9842-48DF-AB85-81A68E8AC8DD}" type="presOf" srcId="{B9D36824-4514-4965-AB6A-6616109C48DD}" destId="{69A2D064-D5BF-4B14-B9AD-7EDC35CD2B74}" srcOrd="0" destOrd="0" presId="urn:microsoft.com/office/officeart/2005/8/layout/vList2"/>
    <dgm:cxn modelId="{A5E8E1E2-0EF9-4340-8BA2-D3C744BED5CD}" srcId="{91AD3ED0-F87A-4836-AC99-DCABFAEEED0C}" destId="{E78FCB65-4CC5-43F3-A57C-B0ACF354A6B9}" srcOrd="1" destOrd="0" parTransId="{1AD022EF-ACDA-4EB9-892B-5042CF144720}" sibTransId="{1C4DEB98-62BC-4E8A-8521-9A8A5C1C6887}"/>
    <dgm:cxn modelId="{31AED9F7-1102-498F-95D7-4D5A6C55D0FB}" type="presParOf" srcId="{CDF30577-1C3E-43B8-A457-99041ACF8CDB}" destId="{FAECA78C-1DDE-4A19-B48B-F1E1EBD8DE50}" srcOrd="0" destOrd="0" presId="urn:microsoft.com/office/officeart/2005/8/layout/vList2"/>
    <dgm:cxn modelId="{E6A1C6BF-8A8A-4EE9-8243-2456B3EAD579}" type="presParOf" srcId="{CDF30577-1C3E-43B8-A457-99041ACF8CDB}" destId="{08D95463-A201-4551-A302-48D437C8BC97}" srcOrd="1" destOrd="0" presId="urn:microsoft.com/office/officeart/2005/8/layout/vList2"/>
    <dgm:cxn modelId="{D8D25593-ABA5-4B24-BA0C-57144218C418}" type="presParOf" srcId="{CDF30577-1C3E-43B8-A457-99041ACF8CDB}" destId="{32A91AC7-062E-4701-8F82-E49E5C37C9EB}" srcOrd="2" destOrd="0" presId="urn:microsoft.com/office/officeart/2005/8/layout/vList2"/>
    <dgm:cxn modelId="{50F35319-8F4B-42B1-A734-EFB165A8D0B8}" type="presParOf" srcId="{CDF30577-1C3E-43B8-A457-99041ACF8CDB}" destId="{69A2D064-D5BF-4B14-B9AD-7EDC35CD2B7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815F5C6-CA7B-4FFA-BD33-C1A9B00C394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4FEC1C4-DF01-421B-B85C-32693FE2FAEC}">
      <dgm:prSet/>
      <dgm:spPr/>
      <dgm:t>
        <a:bodyPr/>
        <a:lstStyle/>
        <a:p>
          <a:r>
            <a:rPr lang="en-US"/>
            <a:t>Adjacent houses</a:t>
          </a:r>
        </a:p>
      </dgm:t>
    </dgm:pt>
    <dgm:pt modelId="{FB7148D9-14C4-4C88-87B9-793674D4955E}" type="parTrans" cxnId="{540F8AD0-A27A-4E23-AC51-EAE9516D34E9}">
      <dgm:prSet/>
      <dgm:spPr/>
      <dgm:t>
        <a:bodyPr/>
        <a:lstStyle/>
        <a:p>
          <a:endParaRPr lang="en-US"/>
        </a:p>
      </dgm:t>
    </dgm:pt>
    <dgm:pt modelId="{FC4D1784-F85C-4F95-A790-28C5AB218D82}" type="sibTrans" cxnId="{540F8AD0-A27A-4E23-AC51-EAE9516D34E9}">
      <dgm:prSet/>
      <dgm:spPr/>
      <dgm:t>
        <a:bodyPr/>
        <a:lstStyle/>
        <a:p>
          <a:endParaRPr lang="en-US"/>
        </a:p>
      </dgm:t>
    </dgm:pt>
    <dgm:pt modelId="{F0BA8915-B727-4288-BCBD-DEB10435DF57}">
      <dgm:prSet/>
      <dgm:spPr/>
      <dgm:t>
        <a:bodyPr/>
        <a:lstStyle/>
        <a:p>
          <a:r>
            <a:rPr lang="en-US"/>
            <a:t>Different floor - duplex</a:t>
          </a:r>
        </a:p>
      </dgm:t>
    </dgm:pt>
    <dgm:pt modelId="{82279C99-A911-462C-8B2E-0219E1B865C3}" type="parTrans" cxnId="{CE4533B5-368C-4AB2-BAE7-484AE9E18A53}">
      <dgm:prSet/>
      <dgm:spPr/>
      <dgm:t>
        <a:bodyPr/>
        <a:lstStyle/>
        <a:p>
          <a:endParaRPr lang="en-US"/>
        </a:p>
      </dgm:t>
    </dgm:pt>
    <dgm:pt modelId="{60B6CC14-F95D-4060-8FD4-CA38A3FD0888}" type="sibTrans" cxnId="{CE4533B5-368C-4AB2-BAE7-484AE9E18A53}">
      <dgm:prSet/>
      <dgm:spPr/>
      <dgm:t>
        <a:bodyPr/>
        <a:lstStyle/>
        <a:p>
          <a:endParaRPr lang="en-US"/>
        </a:p>
      </dgm:t>
    </dgm:pt>
    <dgm:pt modelId="{23B69BA6-4CF4-4360-9C54-D039241AF98F}" type="pres">
      <dgm:prSet presAssocID="{4815F5C6-CA7B-4FFA-BD33-C1A9B00C3942}" presName="linear" presStyleCnt="0">
        <dgm:presLayoutVars>
          <dgm:animLvl val="lvl"/>
          <dgm:resizeHandles val="exact"/>
        </dgm:presLayoutVars>
      </dgm:prSet>
      <dgm:spPr/>
    </dgm:pt>
    <dgm:pt modelId="{55F5ECD7-6CFC-4CE1-9BC8-A4C6C3640576}" type="pres">
      <dgm:prSet presAssocID="{84FEC1C4-DF01-421B-B85C-32693FE2FAEC}" presName="parentText" presStyleLbl="node1" presStyleIdx="0" presStyleCnt="2">
        <dgm:presLayoutVars>
          <dgm:chMax val="0"/>
          <dgm:bulletEnabled val="1"/>
        </dgm:presLayoutVars>
      </dgm:prSet>
      <dgm:spPr/>
    </dgm:pt>
    <dgm:pt modelId="{4ABCEB66-D4CC-4303-BB6E-8C40407D87B7}" type="pres">
      <dgm:prSet presAssocID="{FC4D1784-F85C-4F95-A790-28C5AB218D82}" presName="spacer" presStyleCnt="0"/>
      <dgm:spPr/>
    </dgm:pt>
    <dgm:pt modelId="{BF9E8BFF-D9D1-41DD-9049-68AA45173067}" type="pres">
      <dgm:prSet presAssocID="{F0BA8915-B727-4288-BCBD-DEB10435DF57}" presName="parentText" presStyleLbl="node1" presStyleIdx="1" presStyleCnt="2">
        <dgm:presLayoutVars>
          <dgm:chMax val="0"/>
          <dgm:bulletEnabled val="1"/>
        </dgm:presLayoutVars>
      </dgm:prSet>
      <dgm:spPr/>
    </dgm:pt>
  </dgm:ptLst>
  <dgm:cxnLst>
    <dgm:cxn modelId="{0E972F36-2F92-4686-BE35-43A26E69ED21}" type="presOf" srcId="{F0BA8915-B727-4288-BCBD-DEB10435DF57}" destId="{BF9E8BFF-D9D1-41DD-9049-68AA45173067}" srcOrd="0" destOrd="0" presId="urn:microsoft.com/office/officeart/2005/8/layout/vList2"/>
    <dgm:cxn modelId="{1D54BF7B-02CE-416C-A260-3E4AAF35B5F4}" type="presOf" srcId="{4815F5C6-CA7B-4FFA-BD33-C1A9B00C3942}" destId="{23B69BA6-4CF4-4360-9C54-D039241AF98F}" srcOrd="0" destOrd="0" presId="urn:microsoft.com/office/officeart/2005/8/layout/vList2"/>
    <dgm:cxn modelId="{CE4533B5-368C-4AB2-BAE7-484AE9E18A53}" srcId="{4815F5C6-CA7B-4FFA-BD33-C1A9B00C3942}" destId="{F0BA8915-B727-4288-BCBD-DEB10435DF57}" srcOrd="1" destOrd="0" parTransId="{82279C99-A911-462C-8B2E-0219E1B865C3}" sibTransId="{60B6CC14-F95D-4060-8FD4-CA38A3FD0888}"/>
    <dgm:cxn modelId="{2B4D25C3-0AF6-4A8C-914E-44D9C2D751A9}" type="presOf" srcId="{84FEC1C4-DF01-421B-B85C-32693FE2FAEC}" destId="{55F5ECD7-6CFC-4CE1-9BC8-A4C6C3640576}" srcOrd="0" destOrd="0" presId="urn:microsoft.com/office/officeart/2005/8/layout/vList2"/>
    <dgm:cxn modelId="{540F8AD0-A27A-4E23-AC51-EAE9516D34E9}" srcId="{4815F5C6-CA7B-4FFA-BD33-C1A9B00C3942}" destId="{84FEC1C4-DF01-421B-B85C-32693FE2FAEC}" srcOrd="0" destOrd="0" parTransId="{FB7148D9-14C4-4C88-87B9-793674D4955E}" sibTransId="{FC4D1784-F85C-4F95-A790-28C5AB218D82}"/>
    <dgm:cxn modelId="{427D9AC8-8F3E-4C68-9377-73DDA21C446B}" type="presParOf" srcId="{23B69BA6-4CF4-4360-9C54-D039241AF98F}" destId="{55F5ECD7-6CFC-4CE1-9BC8-A4C6C3640576}" srcOrd="0" destOrd="0" presId="urn:microsoft.com/office/officeart/2005/8/layout/vList2"/>
    <dgm:cxn modelId="{F0AC4AC7-0B8A-404A-BA94-36C30D485C47}" type="presParOf" srcId="{23B69BA6-4CF4-4360-9C54-D039241AF98F}" destId="{4ABCEB66-D4CC-4303-BB6E-8C40407D87B7}" srcOrd="1" destOrd="0" presId="urn:microsoft.com/office/officeart/2005/8/layout/vList2"/>
    <dgm:cxn modelId="{A6FB46C9-BCE9-44F3-AF46-1A911FEB5380}" type="presParOf" srcId="{23B69BA6-4CF4-4360-9C54-D039241AF98F}" destId="{BF9E8BFF-D9D1-41DD-9049-68AA4517306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F2A5A55-4FCD-418A-B9E9-135F9CBF596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EEF9F09-91EF-4886-B112-3629104031AF}">
      <dgm:prSet/>
      <dgm:spPr/>
      <dgm:t>
        <a:bodyPr/>
        <a:lstStyle/>
        <a:p>
          <a:pPr rtl="0"/>
          <a:r>
            <a:rPr lang="en-IN" u="sng" dirty="0"/>
            <a:t>J.V. Krishna </a:t>
          </a:r>
          <a:r>
            <a:rPr lang="en-IN" u="sng" dirty="0" err="1"/>
            <a:t>Rao</a:t>
          </a:r>
          <a:r>
            <a:rPr lang="en-IN" u="sng" dirty="0"/>
            <a:t> 24 taxmann.com 104 (Hyd.)</a:t>
          </a:r>
          <a:endParaRPr lang="en-US" dirty="0"/>
        </a:p>
      </dgm:t>
    </dgm:pt>
    <dgm:pt modelId="{D9E1A7D3-2284-4522-8047-8268113FFF08}" type="parTrans" cxnId="{463AC7B0-9A3F-43CD-A04F-10E1AE516929}">
      <dgm:prSet/>
      <dgm:spPr/>
      <dgm:t>
        <a:bodyPr/>
        <a:lstStyle/>
        <a:p>
          <a:endParaRPr lang="en-US"/>
        </a:p>
      </dgm:t>
    </dgm:pt>
    <dgm:pt modelId="{7DBCB5D8-04AA-4210-AEB6-EEA176E5B3C7}" type="sibTrans" cxnId="{463AC7B0-9A3F-43CD-A04F-10E1AE516929}">
      <dgm:prSet/>
      <dgm:spPr/>
      <dgm:t>
        <a:bodyPr/>
        <a:lstStyle/>
        <a:p>
          <a:endParaRPr lang="en-US"/>
        </a:p>
      </dgm:t>
    </dgm:pt>
    <dgm:pt modelId="{31F89A18-BF94-4EA4-B027-694D2635564D}">
      <dgm:prSet/>
      <dgm:spPr/>
      <dgm:t>
        <a:bodyPr/>
        <a:lstStyle/>
        <a:p>
          <a:pPr rtl="0"/>
          <a:r>
            <a:rPr lang="en-IN"/>
            <a:t>Merely because capital gains earned had been utilized for other purposes and borrowed funds were deposited in capital gains investment account, benefit of section 54F exemption cannot be denied.</a:t>
          </a:r>
          <a:endParaRPr lang="en-US"/>
        </a:p>
      </dgm:t>
    </dgm:pt>
    <dgm:pt modelId="{96A90F64-6B7E-40E9-87E0-9EA52E5842CD}" type="parTrans" cxnId="{199578DB-6BF4-417F-B562-5C175EBE80EC}">
      <dgm:prSet/>
      <dgm:spPr/>
      <dgm:t>
        <a:bodyPr/>
        <a:lstStyle/>
        <a:p>
          <a:endParaRPr lang="en-US"/>
        </a:p>
      </dgm:t>
    </dgm:pt>
    <dgm:pt modelId="{EB8D0717-E7F6-44A1-9B5F-F86C6E2D32D1}" type="sibTrans" cxnId="{199578DB-6BF4-417F-B562-5C175EBE80EC}">
      <dgm:prSet/>
      <dgm:spPr/>
      <dgm:t>
        <a:bodyPr/>
        <a:lstStyle/>
        <a:p>
          <a:endParaRPr lang="en-US"/>
        </a:p>
      </dgm:t>
    </dgm:pt>
    <dgm:pt modelId="{E63C9E62-15DD-4A94-88ED-AEE216C34A18}">
      <dgm:prSet/>
      <dgm:spPr/>
      <dgm:t>
        <a:bodyPr/>
        <a:lstStyle/>
        <a:p>
          <a:pPr rtl="0"/>
          <a:r>
            <a:rPr lang="en-US"/>
            <a:t>See also</a:t>
          </a:r>
        </a:p>
      </dgm:t>
    </dgm:pt>
    <dgm:pt modelId="{CD8C6D97-4BD5-44E8-B1A6-006D2FDA80CE}" type="parTrans" cxnId="{600619C3-C7AB-4A15-9079-F9FA32D2E65B}">
      <dgm:prSet/>
      <dgm:spPr/>
      <dgm:t>
        <a:bodyPr/>
        <a:lstStyle/>
        <a:p>
          <a:endParaRPr lang="en-US"/>
        </a:p>
      </dgm:t>
    </dgm:pt>
    <dgm:pt modelId="{A94062AA-FE11-4FEA-A28D-29CF1F623273}" type="sibTrans" cxnId="{600619C3-C7AB-4A15-9079-F9FA32D2E65B}">
      <dgm:prSet/>
      <dgm:spPr/>
      <dgm:t>
        <a:bodyPr/>
        <a:lstStyle/>
        <a:p>
          <a:endParaRPr lang="en-US"/>
        </a:p>
      </dgm:t>
    </dgm:pt>
    <dgm:pt modelId="{53C62A93-617F-4B0D-96AC-C760BB5861AB}">
      <dgm:prSet/>
      <dgm:spPr/>
      <dgm:t>
        <a:bodyPr/>
        <a:lstStyle/>
        <a:p>
          <a:pPr rtl="0"/>
          <a:r>
            <a:rPr lang="en-US"/>
            <a:t>Pushpa  vs ITO 31 taxmann.com 33 (Ker.)</a:t>
          </a:r>
        </a:p>
      </dgm:t>
    </dgm:pt>
    <dgm:pt modelId="{07007C2E-83D9-4FDB-B670-CE5A6899A6BD}" type="parTrans" cxnId="{0FE471D4-5FD2-43B1-87BF-FF9BE02CD610}">
      <dgm:prSet/>
      <dgm:spPr/>
      <dgm:t>
        <a:bodyPr/>
        <a:lstStyle/>
        <a:p>
          <a:endParaRPr lang="en-US"/>
        </a:p>
      </dgm:t>
    </dgm:pt>
    <dgm:pt modelId="{13B4BF96-F2EE-45C7-9D79-E8A8C3043F6C}" type="sibTrans" cxnId="{0FE471D4-5FD2-43B1-87BF-FF9BE02CD610}">
      <dgm:prSet/>
      <dgm:spPr/>
      <dgm:t>
        <a:bodyPr/>
        <a:lstStyle/>
        <a:p>
          <a:endParaRPr lang="en-US"/>
        </a:p>
      </dgm:t>
    </dgm:pt>
    <dgm:pt modelId="{1A2CAD80-C239-4BB9-9F3F-861E466718F7}">
      <dgm:prSet/>
      <dgm:spPr/>
      <dgm:t>
        <a:bodyPr/>
        <a:lstStyle/>
        <a:p>
          <a:pPr rtl="0"/>
          <a:r>
            <a:rPr lang="en-US" u="sng"/>
            <a:t>ITO vs K.C. Gopalan (1999) 107 Taxman 591 (Ker.)</a:t>
          </a:r>
          <a:endParaRPr lang="en-US"/>
        </a:p>
      </dgm:t>
    </dgm:pt>
    <dgm:pt modelId="{001DAA56-4E2E-494A-8E74-2DDB335E6F9F}" type="parTrans" cxnId="{13D4932C-271A-4EF0-9DCD-E8B1A41BCBF9}">
      <dgm:prSet/>
      <dgm:spPr/>
      <dgm:t>
        <a:bodyPr/>
        <a:lstStyle/>
        <a:p>
          <a:endParaRPr lang="en-US"/>
        </a:p>
      </dgm:t>
    </dgm:pt>
    <dgm:pt modelId="{8834AD45-05AA-4D05-A371-BF0FC06B2140}" type="sibTrans" cxnId="{13D4932C-271A-4EF0-9DCD-E8B1A41BCBF9}">
      <dgm:prSet/>
      <dgm:spPr/>
      <dgm:t>
        <a:bodyPr/>
        <a:lstStyle/>
        <a:p>
          <a:endParaRPr lang="en-US"/>
        </a:p>
      </dgm:t>
    </dgm:pt>
    <dgm:pt modelId="{C44A5559-456C-4B96-96C8-4E3E9FF72D5A}" type="pres">
      <dgm:prSet presAssocID="{AF2A5A55-4FCD-418A-B9E9-135F9CBF5961}" presName="linear" presStyleCnt="0">
        <dgm:presLayoutVars>
          <dgm:animLvl val="lvl"/>
          <dgm:resizeHandles val="exact"/>
        </dgm:presLayoutVars>
      </dgm:prSet>
      <dgm:spPr/>
    </dgm:pt>
    <dgm:pt modelId="{5C996099-63C6-4427-99A6-BE2A77F60C6D}" type="pres">
      <dgm:prSet presAssocID="{BEEF9F09-91EF-4886-B112-3629104031AF}" presName="parentText" presStyleLbl="node1" presStyleIdx="0" presStyleCnt="2">
        <dgm:presLayoutVars>
          <dgm:chMax val="0"/>
          <dgm:bulletEnabled val="1"/>
        </dgm:presLayoutVars>
      </dgm:prSet>
      <dgm:spPr/>
    </dgm:pt>
    <dgm:pt modelId="{2F19CC84-7E8B-43D1-82BF-84CA1BA4F0F3}" type="pres">
      <dgm:prSet presAssocID="{BEEF9F09-91EF-4886-B112-3629104031AF}" presName="childText" presStyleLbl="revTx" presStyleIdx="0" presStyleCnt="2">
        <dgm:presLayoutVars>
          <dgm:bulletEnabled val="1"/>
        </dgm:presLayoutVars>
      </dgm:prSet>
      <dgm:spPr/>
    </dgm:pt>
    <dgm:pt modelId="{58271125-5E96-4020-8A09-7FB42FAB5463}" type="pres">
      <dgm:prSet presAssocID="{E63C9E62-15DD-4A94-88ED-AEE216C34A18}" presName="parentText" presStyleLbl="node1" presStyleIdx="1" presStyleCnt="2">
        <dgm:presLayoutVars>
          <dgm:chMax val="0"/>
          <dgm:bulletEnabled val="1"/>
        </dgm:presLayoutVars>
      </dgm:prSet>
      <dgm:spPr/>
    </dgm:pt>
    <dgm:pt modelId="{2E025CBB-D165-4E31-BE73-6CCF0FE20DF9}" type="pres">
      <dgm:prSet presAssocID="{E63C9E62-15DD-4A94-88ED-AEE216C34A18}" presName="childText" presStyleLbl="revTx" presStyleIdx="1" presStyleCnt="2">
        <dgm:presLayoutVars>
          <dgm:bulletEnabled val="1"/>
        </dgm:presLayoutVars>
      </dgm:prSet>
      <dgm:spPr/>
    </dgm:pt>
  </dgm:ptLst>
  <dgm:cxnLst>
    <dgm:cxn modelId="{8BBDA70B-6207-4642-8D0A-02DB5C57C067}" type="presOf" srcId="{E63C9E62-15DD-4A94-88ED-AEE216C34A18}" destId="{58271125-5E96-4020-8A09-7FB42FAB5463}" srcOrd="0" destOrd="0" presId="urn:microsoft.com/office/officeart/2005/8/layout/vList2"/>
    <dgm:cxn modelId="{13D4932C-271A-4EF0-9DCD-E8B1A41BCBF9}" srcId="{E63C9E62-15DD-4A94-88ED-AEE216C34A18}" destId="{1A2CAD80-C239-4BB9-9F3F-861E466718F7}" srcOrd="1" destOrd="0" parTransId="{001DAA56-4E2E-494A-8E74-2DDB335E6F9F}" sibTransId="{8834AD45-05AA-4D05-A371-BF0FC06B2140}"/>
    <dgm:cxn modelId="{56710650-5A45-4056-8676-00B53780A67A}" type="presOf" srcId="{BEEF9F09-91EF-4886-B112-3629104031AF}" destId="{5C996099-63C6-4427-99A6-BE2A77F60C6D}" srcOrd="0" destOrd="0" presId="urn:microsoft.com/office/officeart/2005/8/layout/vList2"/>
    <dgm:cxn modelId="{9477A475-0553-4DDD-81D6-F4F631639A60}" type="presOf" srcId="{53C62A93-617F-4B0D-96AC-C760BB5861AB}" destId="{2E025CBB-D165-4E31-BE73-6CCF0FE20DF9}" srcOrd="0" destOrd="0" presId="urn:microsoft.com/office/officeart/2005/8/layout/vList2"/>
    <dgm:cxn modelId="{9D03BB57-E4C6-43BF-9ADA-C49A0B2EB0C4}" type="presOf" srcId="{31F89A18-BF94-4EA4-B027-694D2635564D}" destId="{2F19CC84-7E8B-43D1-82BF-84CA1BA4F0F3}" srcOrd="0" destOrd="0" presId="urn:microsoft.com/office/officeart/2005/8/layout/vList2"/>
    <dgm:cxn modelId="{C48A455A-DE42-4A4E-816A-3C86A2262193}" type="presOf" srcId="{1A2CAD80-C239-4BB9-9F3F-861E466718F7}" destId="{2E025CBB-D165-4E31-BE73-6CCF0FE20DF9}" srcOrd="0" destOrd="1" presId="urn:microsoft.com/office/officeart/2005/8/layout/vList2"/>
    <dgm:cxn modelId="{463AC7B0-9A3F-43CD-A04F-10E1AE516929}" srcId="{AF2A5A55-4FCD-418A-B9E9-135F9CBF5961}" destId="{BEEF9F09-91EF-4886-B112-3629104031AF}" srcOrd="0" destOrd="0" parTransId="{D9E1A7D3-2284-4522-8047-8268113FFF08}" sibTransId="{7DBCB5D8-04AA-4210-AEB6-EEA176E5B3C7}"/>
    <dgm:cxn modelId="{600619C3-C7AB-4A15-9079-F9FA32D2E65B}" srcId="{AF2A5A55-4FCD-418A-B9E9-135F9CBF5961}" destId="{E63C9E62-15DD-4A94-88ED-AEE216C34A18}" srcOrd="1" destOrd="0" parTransId="{CD8C6D97-4BD5-44E8-B1A6-006D2FDA80CE}" sibTransId="{A94062AA-FE11-4FEA-A28D-29CF1F623273}"/>
    <dgm:cxn modelId="{0FE471D4-5FD2-43B1-87BF-FF9BE02CD610}" srcId="{E63C9E62-15DD-4A94-88ED-AEE216C34A18}" destId="{53C62A93-617F-4B0D-96AC-C760BB5861AB}" srcOrd="0" destOrd="0" parTransId="{07007C2E-83D9-4FDB-B670-CE5A6899A6BD}" sibTransId="{13B4BF96-F2EE-45C7-9D79-E8A8C3043F6C}"/>
    <dgm:cxn modelId="{199578DB-6BF4-417F-B562-5C175EBE80EC}" srcId="{BEEF9F09-91EF-4886-B112-3629104031AF}" destId="{31F89A18-BF94-4EA4-B027-694D2635564D}" srcOrd="0" destOrd="0" parTransId="{96A90F64-6B7E-40E9-87E0-9EA52E5842CD}" sibTransId="{EB8D0717-E7F6-44A1-9B5F-F86C6E2D32D1}"/>
    <dgm:cxn modelId="{AB28C4F7-2369-4ACF-811E-A60838D86663}" type="presOf" srcId="{AF2A5A55-4FCD-418A-B9E9-135F9CBF5961}" destId="{C44A5559-456C-4B96-96C8-4E3E9FF72D5A}" srcOrd="0" destOrd="0" presId="urn:microsoft.com/office/officeart/2005/8/layout/vList2"/>
    <dgm:cxn modelId="{4A7F72E9-835B-4918-A408-AB7B26F18920}" type="presParOf" srcId="{C44A5559-456C-4B96-96C8-4E3E9FF72D5A}" destId="{5C996099-63C6-4427-99A6-BE2A77F60C6D}" srcOrd="0" destOrd="0" presId="urn:microsoft.com/office/officeart/2005/8/layout/vList2"/>
    <dgm:cxn modelId="{A96E4C6C-EBBB-4349-BDBB-8D22BD0B323D}" type="presParOf" srcId="{C44A5559-456C-4B96-96C8-4E3E9FF72D5A}" destId="{2F19CC84-7E8B-43D1-82BF-84CA1BA4F0F3}" srcOrd="1" destOrd="0" presId="urn:microsoft.com/office/officeart/2005/8/layout/vList2"/>
    <dgm:cxn modelId="{95353568-2F5E-4066-9F1B-8114D842A146}" type="presParOf" srcId="{C44A5559-456C-4B96-96C8-4E3E9FF72D5A}" destId="{58271125-5E96-4020-8A09-7FB42FAB5463}" srcOrd="2" destOrd="0" presId="urn:microsoft.com/office/officeart/2005/8/layout/vList2"/>
    <dgm:cxn modelId="{06A249ED-AB0E-4CF8-8C5C-60AD4D84D5F9}" type="presParOf" srcId="{C44A5559-456C-4B96-96C8-4E3E9FF72D5A}" destId="{2E025CBB-D165-4E31-BE73-6CCF0FE20DF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17CBF451-D0A9-4CD5-B0D6-4151C3A652C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EF8CEDA-DD3B-43B5-AED0-74D8535F72D6}">
      <dgm:prSet/>
      <dgm:spPr/>
      <dgm:t>
        <a:bodyPr/>
        <a:lstStyle/>
        <a:p>
          <a:pPr rtl="0"/>
          <a:r>
            <a:rPr lang="en-US" dirty="0"/>
            <a:t>“the word “purchase” is not synonymous with the word “own” and to claim exemption u/s. 54 one need not become a complete owner of the newly acquired property.</a:t>
          </a:r>
        </a:p>
      </dgm:t>
    </dgm:pt>
    <dgm:pt modelId="{A6FE4FB8-9766-44C7-9381-08F780E36383}" type="parTrans" cxnId="{40B127A1-88EE-4876-A6BF-75D100E0CA18}">
      <dgm:prSet/>
      <dgm:spPr/>
      <dgm:t>
        <a:bodyPr/>
        <a:lstStyle/>
        <a:p>
          <a:endParaRPr lang="en-US"/>
        </a:p>
      </dgm:t>
    </dgm:pt>
    <dgm:pt modelId="{662CD07D-CE4A-48DC-A714-903EA850E411}" type="sibTrans" cxnId="{40B127A1-88EE-4876-A6BF-75D100E0CA18}">
      <dgm:prSet/>
      <dgm:spPr/>
      <dgm:t>
        <a:bodyPr/>
        <a:lstStyle/>
        <a:p>
          <a:endParaRPr lang="en-US"/>
        </a:p>
      </dgm:t>
    </dgm:pt>
    <dgm:pt modelId="{08CDC67A-718A-4EBC-88B5-E04F31A07A89}">
      <dgm:prSet/>
      <dgm:spPr/>
      <dgm:t>
        <a:bodyPr/>
        <a:lstStyle/>
        <a:p>
          <a:pPr rtl="0"/>
          <a:r>
            <a:rPr lang="en-US" i="1"/>
            <a:t>Mrs. Shahzada Begum 5 ITD 292 (Trib. Hyd.)</a:t>
          </a:r>
          <a:endParaRPr lang="en-US"/>
        </a:p>
      </dgm:t>
    </dgm:pt>
    <dgm:pt modelId="{05ACC387-D226-4A96-ABB5-8916A7A944D6}" type="parTrans" cxnId="{3C4F0CAB-27C0-4AE0-8F8A-CF5831656FE0}">
      <dgm:prSet/>
      <dgm:spPr/>
      <dgm:t>
        <a:bodyPr/>
        <a:lstStyle/>
        <a:p>
          <a:endParaRPr lang="en-US"/>
        </a:p>
      </dgm:t>
    </dgm:pt>
    <dgm:pt modelId="{7CA3BFE1-9193-436D-BD23-52D78255F3FD}" type="sibTrans" cxnId="{3C4F0CAB-27C0-4AE0-8F8A-CF5831656FE0}">
      <dgm:prSet/>
      <dgm:spPr/>
      <dgm:t>
        <a:bodyPr/>
        <a:lstStyle/>
        <a:p>
          <a:endParaRPr lang="en-US"/>
        </a:p>
      </dgm:t>
    </dgm:pt>
    <dgm:pt modelId="{35B8C70C-23A0-425E-AE32-E20188D84C60}">
      <dgm:prSet/>
      <dgm:spPr/>
      <dgm:t>
        <a:bodyPr/>
        <a:lstStyle/>
        <a:p>
          <a:pPr rtl="0"/>
          <a:r>
            <a:rPr lang="en-US"/>
            <a:t>Sri Rajaram vs ITO 19 ITD 141 (Hyd.)</a:t>
          </a:r>
        </a:p>
      </dgm:t>
    </dgm:pt>
    <dgm:pt modelId="{2C66B090-8796-468D-A4EE-668814355A81}" type="parTrans" cxnId="{A69009D5-1713-43A1-90B8-44FF84FB9858}">
      <dgm:prSet/>
      <dgm:spPr/>
      <dgm:t>
        <a:bodyPr/>
        <a:lstStyle/>
        <a:p>
          <a:endParaRPr lang="en-US"/>
        </a:p>
      </dgm:t>
    </dgm:pt>
    <dgm:pt modelId="{57AA8B01-89CC-4B6D-A1C2-E8180220BCE2}" type="sibTrans" cxnId="{A69009D5-1713-43A1-90B8-44FF84FB9858}">
      <dgm:prSet/>
      <dgm:spPr/>
      <dgm:t>
        <a:bodyPr/>
        <a:lstStyle/>
        <a:p>
          <a:endParaRPr lang="en-US"/>
        </a:p>
      </dgm:t>
    </dgm:pt>
    <dgm:pt modelId="{F68EB4C8-ACC4-4C90-97AE-7D835F3F8A3B}" type="pres">
      <dgm:prSet presAssocID="{17CBF451-D0A9-4CD5-B0D6-4151C3A652C9}" presName="linear" presStyleCnt="0">
        <dgm:presLayoutVars>
          <dgm:animLvl val="lvl"/>
          <dgm:resizeHandles val="exact"/>
        </dgm:presLayoutVars>
      </dgm:prSet>
      <dgm:spPr/>
    </dgm:pt>
    <dgm:pt modelId="{9C03CB36-579A-4EC0-A61F-3191F42F9944}" type="pres">
      <dgm:prSet presAssocID="{CEF8CEDA-DD3B-43B5-AED0-74D8535F72D6}" presName="parentText" presStyleLbl="node1" presStyleIdx="0" presStyleCnt="1">
        <dgm:presLayoutVars>
          <dgm:chMax val="0"/>
          <dgm:bulletEnabled val="1"/>
        </dgm:presLayoutVars>
      </dgm:prSet>
      <dgm:spPr/>
    </dgm:pt>
    <dgm:pt modelId="{A05C8129-FC2A-4865-8B43-1C3F17631565}" type="pres">
      <dgm:prSet presAssocID="{CEF8CEDA-DD3B-43B5-AED0-74D8535F72D6}" presName="childText" presStyleLbl="revTx" presStyleIdx="0" presStyleCnt="1">
        <dgm:presLayoutVars>
          <dgm:bulletEnabled val="1"/>
        </dgm:presLayoutVars>
      </dgm:prSet>
      <dgm:spPr/>
    </dgm:pt>
  </dgm:ptLst>
  <dgm:cxnLst>
    <dgm:cxn modelId="{2B7A504D-4E2F-4DE3-807F-0FDB6A50BFBE}" type="presOf" srcId="{35B8C70C-23A0-425E-AE32-E20188D84C60}" destId="{A05C8129-FC2A-4865-8B43-1C3F17631565}" srcOrd="0" destOrd="1" presId="urn:microsoft.com/office/officeart/2005/8/layout/vList2"/>
    <dgm:cxn modelId="{40B127A1-88EE-4876-A6BF-75D100E0CA18}" srcId="{17CBF451-D0A9-4CD5-B0D6-4151C3A652C9}" destId="{CEF8CEDA-DD3B-43B5-AED0-74D8535F72D6}" srcOrd="0" destOrd="0" parTransId="{A6FE4FB8-9766-44C7-9381-08F780E36383}" sibTransId="{662CD07D-CE4A-48DC-A714-903EA850E411}"/>
    <dgm:cxn modelId="{3C4F0CAB-27C0-4AE0-8F8A-CF5831656FE0}" srcId="{CEF8CEDA-DD3B-43B5-AED0-74D8535F72D6}" destId="{08CDC67A-718A-4EBC-88B5-E04F31A07A89}" srcOrd="0" destOrd="0" parTransId="{05ACC387-D226-4A96-ABB5-8916A7A944D6}" sibTransId="{7CA3BFE1-9193-436D-BD23-52D78255F3FD}"/>
    <dgm:cxn modelId="{A69009D5-1713-43A1-90B8-44FF84FB9858}" srcId="{CEF8CEDA-DD3B-43B5-AED0-74D8535F72D6}" destId="{35B8C70C-23A0-425E-AE32-E20188D84C60}" srcOrd="1" destOrd="0" parTransId="{2C66B090-8796-468D-A4EE-668814355A81}" sibTransId="{57AA8B01-89CC-4B6D-A1C2-E8180220BCE2}"/>
    <dgm:cxn modelId="{E8EAEBDD-73BC-4ECF-8982-2D9624239F10}" type="presOf" srcId="{17CBF451-D0A9-4CD5-B0D6-4151C3A652C9}" destId="{F68EB4C8-ACC4-4C90-97AE-7D835F3F8A3B}" srcOrd="0" destOrd="0" presId="urn:microsoft.com/office/officeart/2005/8/layout/vList2"/>
    <dgm:cxn modelId="{219EB3E6-7D95-4C41-A7AF-9CCD4F365363}" type="presOf" srcId="{08CDC67A-718A-4EBC-88B5-E04F31A07A89}" destId="{A05C8129-FC2A-4865-8B43-1C3F17631565}" srcOrd="0" destOrd="0" presId="urn:microsoft.com/office/officeart/2005/8/layout/vList2"/>
    <dgm:cxn modelId="{433CB6F9-3C3D-455D-87D2-9EAE02811EAB}" type="presOf" srcId="{CEF8CEDA-DD3B-43B5-AED0-74D8535F72D6}" destId="{9C03CB36-579A-4EC0-A61F-3191F42F9944}" srcOrd="0" destOrd="0" presId="urn:microsoft.com/office/officeart/2005/8/layout/vList2"/>
    <dgm:cxn modelId="{DDAC0307-7A06-4D7D-9E7D-F739CF6CE68E}" type="presParOf" srcId="{F68EB4C8-ACC4-4C90-97AE-7D835F3F8A3B}" destId="{9C03CB36-579A-4EC0-A61F-3191F42F9944}" srcOrd="0" destOrd="0" presId="urn:microsoft.com/office/officeart/2005/8/layout/vList2"/>
    <dgm:cxn modelId="{089F1258-66D3-475F-A936-BCE9FD263177}" type="presParOf" srcId="{F68EB4C8-ACC4-4C90-97AE-7D835F3F8A3B}" destId="{A05C8129-FC2A-4865-8B43-1C3F1763156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CA42DC19-0A4F-42B4-824A-F3331CF0937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FE214E4-69CA-4842-8A5A-CB8B4306CF50}">
      <dgm:prSet/>
      <dgm:spPr/>
      <dgm:t>
        <a:bodyPr/>
        <a:lstStyle/>
        <a:p>
          <a:pPr rtl="0"/>
          <a:r>
            <a:rPr lang="en-US"/>
            <a:t>Kalya vs CIT 22 taxmann.com 67 (Raj.)	</a:t>
          </a:r>
        </a:p>
      </dgm:t>
    </dgm:pt>
    <dgm:pt modelId="{91190155-F23F-43A5-8AD2-18E415085BA4}" type="parTrans" cxnId="{F31598D7-0117-41EC-99DF-D09E74FA37AC}">
      <dgm:prSet/>
      <dgm:spPr/>
      <dgm:t>
        <a:bodyPr/>
        <a:lstStyle/>
        <a:p>
          <a:endParaRPr lang="en-US"/>
        </a:p>
      </dgm:t>
    </dgm:pt>
    <dgm:pt modelId="{30EB677F-A920-408E-992B-DC75448723DC}" type="sibTrans" cxnId="{F31598D7-0117-41EC-99DF-D09E74FA37AC}">
      <dgm:prSet/>
      <dgm:spPr/>
      <dgm:t>
        <a:bodyPr/>
        <a:lstStyle/>
        <a:p>
          <a:endParaRPr lang="en-US"/>
        </a:p>
      </dgm:t>
    </dgm:pt>
    <dgm:pt modelId="{90D9F170-6A18-4C36-A98E-2908EA0EBE22}">
      <dgm:prSet/>
      <dgm:spPr/>
      <dgm:t>
        <a:bodyPr/>
        <a:lstStyle/>
        <a:p>
          <a:pPr rtl="0"/>
          <a:r>
            <a:rPr lang="en-US"/>
            <a:t>Investment in name of son and daughter-in-law. It was held that section 54B would require a literal interpretation of words “assessee”. </a:t>
          </a:r>
        </a:p>
      </dgm:t>
    </dgm:pt>
    <dgm:pt modelId="{8883216A-73BB-4579-BD1B-BB54BA6DC7CC}" type="parTrans" cxnId="{5612E328-E559-4964-A615-93E337B98A34}">
      <dgm:prSet/>
      <dgm:spPr/>
      <dgm:t>
        <a:bodyPr/>
        <a:lstStyle/>
        <a:p>
          <a:endParaRPr lang="en-US"/>
        </a:p>
      </dgm:t>
    </dgm:pt>
    <dgm:pt modelId="{5EFABC66-0CFF-491A-BC09-36A10BFD13C1}" type="sibTrans" cxnId="{5612E328-E559-4964-A615-93E337B98A34}">
      <dgm:prSet/>
      <dgm:spPr/>
      <dgm:t>
        <a:bodyPr/>
        <a:lstStyle/>
        <a:p>
          <a:endParaRPr lang="en-US"/>
        </a:p>
      </dgm:t>
    </dgm:pt>
    <dgm:pt modelId="{EC33F366-B708-4C96-849A-61E092DB5C6B}">
      <dgm:prSet/>
      <dgm:spPr/>
      <dgm:t>
        <a:bodyPr/>
        <a:lstStyle/>
        <a:p>
          <a:pPr rtl="0"/>
          <a:r>
            <a:rPr lang="en-US"/>
            <a:t>Jai Narain 306 ITR 335 (P &amp; H)	</a:t>
          </a:r>
        </a:p>
      </dgm:t>
    </dgm:pt>
    <dgm:pt modelId="{543DDFC0-711A-4FC7-85BB-88525BC0CD2A}" type="parTrans" cxnId="{35067271-B4DF-4627-8689-01B01E3D11FE}">
      <dgm:prSet/>
      <dgm:spPr/>
      <dgm:t>
        <a:bodyPr/>
        <a:lstStyle/>
        <a:p>
          <a:endParaRPr lang="en-US"/>
        </a:p>
      </dgm:t>
    </dgm:pt>
    <dgm:pt modelId="{37291ACF-994B-4904-9D67-D01EB4CFD332}" type="sibTrans" cxnId="{35067271-B4DF-4627-8689-01B01E3D11FE}">
      <dgm:prSet/>
      <dgm:spPr/>
      <dgm:t>
        <a:bodyPr/>
        <a:lstStyle/>
        <a:p>
          <a:endParaRPr lang="en-US"/>
        </a:p>
      </dgm:t>
    </dgm:pt>
    <dgm:pt modelId="{F53B823D-D715-4D60-89AF-AAB9C52ED021}">
      <dgm:prSet/>
      <dgm:spPr/>
      <dgm:t>
        <a:bodyPr/>
        <a:lstStyle/>
        <a:p>
          <a:pPr rtl="0"/>
          <a:r>
            <a:rPr lang="en-US"/>
            <a:t>Investment in name of son. It was held that section 54B would require a literal interpretation of words “assessee”.</a:t>
          </a:r>
        </a:p>
      </dgm:t>
    </dgm:pt>
    <dgm:pt modelId="{300A9804-1701-48A1-96D7-51DE56DDDFFE}" type="parTrans" cxnId="{DF4F171C-2150-4957-BD4E-AB7E83E39025}">
      <dgm:prSet/>
      <dgm:spPr/>
      <dgm:t>
        <a:bodyPr/>
        <a:lstStyle/>
        <a:p>
          <a:endParaRPr lang="en-US"/>
        </a:p>
      </dgm:t>
    </dgm:pt>
    <dgm:pt modelId="{90EC44D5-161C-4CA8-A8C0-9FCDA8786A9E}" type="sibTrans" cxnId="{DF4F171C-2150-4957-BD4E-AB7E83E39025}">
      <dgm:prSet/>
      <dgm:spPr/>
      <dgm:t>
        <a:bodyPr/>
        <a:lstStyle/>
        <a:p>
          <a:endParaRPr lang="en-US"/>
        </a:p>
      </dgm:t>
    </dgm:pt>
    <dgm:pt modelId="{7458EE8D-19C4-4ABE-A32A-C97D2593F67E}" type="pres">
      <dgm:prSet presAssocID="{CA42DC19-0A4F-42B4-824A-F3331CF0937E}" presName="linear" presStyleCnt="0">
        <dgm:presLayoutVars>
          <dgm:animLvl val="lvl"/>
          <dgm:resizeHandles val="exact"/>
        </dgm:presLayoutVars>
      </dgm:prSet>
      <dgm:spPr/>
    </dgm:pt>
    <dgm:pt modelId="{7B675EAE-6CF4-4757-BA6B-2F45898252BC}" type="pres">
      <dgm:prSet presAssocID="{CFE214E4-69CA-4842-8A5A-CB8B4306CF50}" presName="parentText" presStyleLbl="node1" presStyleIdx="0" presStyleCnt="2">
        <dgm:presLayoutVars>
          <dgm:chMax val="0"/>
          <dgm:bulletEnabled val="1"/>
        </dgm:presLayoutVars>
      </dgm:prSet>
      <dgm:spPr/>
    </dgm:pt>
    <dgm:pt modelId="{E4C85228-0963-453B-BB70-57AF0EFC00EC}" type="pres">
      <dgm:prSet presAssocID="{CFE214E4-69CA-4842-8A5A-CB8B4306CF50}" presName="childText" presStyleLbl="revTx" presStyleIdx="0" presStyleCnt="2">
        <dgm:presLayoutVars>
          <dgm:bulletEnabled val="1"/>
        </dgm:presLayoutVars>
      </dgm:prSet>
      <dgm:spPr/>
    </dgm:pt>
    <dgm:pt modelId="{E84B27BB-0DD1-49E3-B46B-D15EC7F0A44E}" type="pres">
      <dgm:prSet presAssocID="{EC33F366-B708-4C96-849A-61E092DB5C6B}" presName="parentText" presStyleLbl="node1" presStyleIdx="1" presStyleCnt="2">
        <dgm:presLayoutVars>
          <dgm:chMax val="0"/>
          <dgm:bulletEnabled val="1"/>
        </dgm:presLayoutVars>
      </dgm:prSet>
      <dgm:spPr/>
    </dgm:pt>
    <dgm:pt modelId="{FED0A731-D747-485C-964E-452118B6EAF9}" type="pres">
      <dgm:prSet presAssocID="{EC33F366-B708-4C96-849A-61E092DB5C6B}" presName="childText" presStyleLbl="revTx" presStyleIdx="1" presStyleCnt="2">
        <dgm:presLayoutVars>
          <dgm:bulletEnabled val="1"/>
        </dgm:presLayoutVars>
      </dgm:prSet>
      <dgm:spPr/>
    </dgm:pt>
  </dgm:ptLst>
  <dgm:cxnLst>
    <dgm:cxn modelId="{DF4F171C-2150-4957-BD4E-AB7E83E39025}" srcId="{EC33F366-B708-4C96-849A-61E092DB5C6B}" destId="{F53B823D-D715-4D60-89AF-AAB9C52ED021}" srcOrd="0" destOrd="0" parTransId="{300A9804-1701-48A1-96D7-51DE56DDDFFE}" sibTransId="{90EC44D5-161C-4CA8-A8C0-9FCDA8786A9E}"/>
    <dgm:cxn modelId="{5612E328-E559-4964-A615-93E337B98A34}" srcId="{CFE214E4-69CA-4842-8A5A-CB8B4306CF50}" destId="{90D9F170-6A18-4C36-A98E-2908EA0EBE22}" srcOrd="0" destOrd="0" parTransId="{8883216A-73BB-4579-BD1B-BB54BA6DC7CC}" sibTransId="{5EFABC66-0CFF-491A-BC09-36A10BFD13C1}"/>
    <dgm:cxn modelId="{212DCE3A-1E12-43F1-8740-D59FB98A1A53}" type="presOf" srcId="{CA42DC19-0A4F-42B4-824A-F3331CF0937E}" destId="{7458EE8D-19C4-4ABE-A32A-C97D2593F67E}" srcOrd="0" destOrd="0" presId="urn:microsoft.com/office/officeart/2005/8/layout/vList2"/>
    <dgm:cxn modelId="{35067271-B4DF-4627-8689-01B01E3D11FE}" srcId="{CA42DC19-0A4F-42B4-824A-F3331CF0937E}" destId="{EC33F366-B708-4C96-849A-61E092DB5C6B}" srcOrd="1" destOrd="0" parTransId="{543DDFC0-711A-4FC7-85BB-88525BC0CD2A}" sibTransId="{37291ACF-994B-4904-9D67-D01EB4CFD332}"/>
    <dgm:cxn modelId="{2AEA9795-6447-425C-8325-AC5C8A0978A7}" type="presOf" srcId="{90D9F170-6A18-4C36-A98E-2908EA0EBE22}" destId="{E4C85228-0963-453B-BB70-57AF0EFC00EC}" srcOrd="0" destOrd="0" presId="urn:microsoft.com/office/officeart/2005/8/layout/vList2"/>
    <dgm:cxn modelId="{6C4328C0-EA72-4048-A24C-B79134F6768B}" type="presOf" srcId="{CFE214E4-69CA-4842-8A5A-CB8B4306CF50}" destId="{7B675EAE-6CF4-4757-BA6B-2F45898252BC}" srcOrd="0" destOrd="0" presId="urn:microsoft.com/office/officeart/2005/8/layout/vList2"/>
    <dgm:cxn modelId="{F31598D7-0117-41EC-99DF-D09E74FA37AC}" srcId="{CA42DC19-0A4F-42B4-824A-F3331CF0937E}" destId="{CFE214E4-69CA-4842-8A5A-CB8B4306CF50}" srcOrd="0" destOrd="0" parTransId="{91190155-F23F-43A5-8AD2-18E415085BA4}" sibTransId="{30EB677F-A920-408E-992B-DC75448723DC}"/>
    <dgm:cxn modelId="{9EE044F3-3576-4D6E-9DB7-C8C6456035B0}" type="presOf" srcId="{F53B823D-D715-4D60-89AF-AAB9C52ED021}" destId="{FED0A731-D747-485C-964E-452118B6EAF9}" srcOrd="0" destOrd="0" presId="urn:microsoft.com/office/officeart/2005/8/layout/vList2"/>
    <dgm:cxn modelId="{D39CA4FF-6293-4347-AED2-9AF2BB9150D3}" type="presOf" srcId="{EC33F366-B708-4C96-849A-61E092DB5C6B}" destId="{E84B27BB-0DD1-49E3-B46B-D15EC7F0A44E}" srcOrd="0" destOrd="0" presId="urn:microsoft.com/office/officeart/2005/8/layout/vList2"/>
    <dgm:cxn modelId="{08544313-7754-43B5-8261-585710FE376F}" type="presParOf" srcId="{7458EE8D-19C4-4ABE-A32A-C97D2593F67E}" destId="{7B675EAE-6CF4-4757-BA6B-2F45898252BC}" srcOrd="0" destOrd="0" presId="urn:microsoft.com/office/officeart/2005/8/layout/vList2"/>
    <dgm:cxn modelId="{61801102-0069-46FB-9093-E7520CEF6E9E}" type="presParOf" srcId="{7458EE8D-19C4-4ABE-A32A-C97D2593F67E}" destId="{E4C85228-0963-453B-BB70-57AF0EFC00EC}" srcOrd="1" destOrd="0" presId="urn:microsoft.com/office/officeart/2005/8/layout/vList2"/>
    <dgm:cxn modelId="{A2F4520B-238E-4C00-93BC-F973FFEE4232}" type="presParOf" srcId="{7458EE8D-19C4-4ABE-A32A-C97D2593F67E}" destId="{E84B27BB-0DD1-49E3-B46B-D15EC7F0A44E}" srcOrd="2" destOrd="0" presId="urn:microsoft.com/office/officeart/2005/8/layout/vList2"/>
    <dgm:cxn modelId="{3A098687-30FE-48CE-86DA-4234F4F4AF2C}" type="presParOf" srcId="{7458EE8D-19C4-4ABE-A32A-C97D2593F67E}" destId="{FED0A731-D747-485C-964E-452118B6EAF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EC815110-5442-4A3A-8B5E-253BCBD84F0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FC6E1A8-B281-48C3-845E-9D8620BC8D86}">
      <dgm:prSet custT="1"/>
      <dgm:spPr/>
      <dgm:t>
        <a:bodyPr/>
        <a:lstStyle/>
        <a:p>
          <a:pPr rtl="0"/>
          <a:r>
            <a:rPr lang="en-US" sz="2400" dirty="0"/>
            <a:t>No, Indexation available </a:t>
          </a:r>
        </a:p>
      </dgm:t>
    </dgm:pt>
    <dgm:pt modelId="{24495036-9097-4F8B-8873-D099C5540878}" type="parTrans" cxnId="{C3D44E5D-6ABB-4438-84C3-06BA56FE9BC6}">
      <dgm:prSet/>
      <dgm:spPr/>
      <dgm:t>
        <a:bodyPr/>
        <a:lstStyle/>
        <a:p>
          <a:endParaRPr lang="en-US"/>
        </a:p>
      </dgm:t>
    </dgm:pt>
    <dgm:pt modelId="{A59A56B8-744B-4471-AFDB-43854D70B141}" type="sibTrans" cxnId="{C3D44E5D-6ABB-4438-84C3-06BA56FE9BC6}">
      <dgm:prSet/>
      <dgm:spPr/>
      <dgm:t>
        <a:bodyPr/>
        <a:lstStyle/>
        <a:p>
          <a:endParaRPr lang="en-US"/>
        </a:p>
      </dgm:t>
    </dgm:pt>
    <dgm:pt modelId="{5311F236-D21C-4FB3-BF79-0591B885AA48}">
      <dgm:prSet custT="1"/>
      <dgm:spPr/>
      <dgm:t>
        <a:bodyPr/>
        <a:lstStyle/>
        <a:p>
          <a:pPr rtl="0"/>
          <a:r>
            <a:rPr lang="en-US" sz="2200" dirty="0"/>
            <a:t>Always be short term Capital Gain</a:t>
          </a:r>
        </a:p>
      </dgm:t>
    </dgm:pt>
    <dgm:pt modelId="{BB68558B-BB72-4F74-89B6-0DEE1DFF60B3}" type="parTrans" cxnId="{138EC736-12F6-4AE5-946D-9D4298604A00}">
      <dgm:prSet/>
      <dgm:spPr/>
      <dgm:t>
        <a:bodyPr/>
        <a:lstStyle/>
        <a:p>
          <a:endParaRPr lang="en-US"/>
        </a:p>
      </dgm:t>
    </dgm:pt>
    <dgm:pt modelId="{354BB433-A117-41D0-9F07-9EB69B50883C}" type="sibTrans" cxnId="{138EC736-12F6-4AE5-946D-9D4298604A00}">
      <dgm:prSet/>
      <dgm:spPr/>
      <dgm:t>
        <a:bodyPr/>
        <a:lstStyle/>
        <a:p>
          <a:endParaRPr lang="en-US"/>
        </a:p>
      </dgm:t>
    </dgm:pt>
    <dgm:pt modelId="{E139E42A-0A86-465D-9F24-8BB2EDABE05E}">
      <dgm:prSet/>
      <dgm:spPr/>
      <dgm:t>
        <a:bodyPr/>
        <a:lstStyle/>
        <a:p>
          <a:pPr rtl="0"/>
          <a:r>
            <a:rPr lang="en-US" dirty="0"/>
            <a:t>Block Concept will be applicable</a:t>
          </a:r>
        </a:p>
      </dgm:t>
    </dgm:pt>
    <dgm:pt modelId="{F35B40DE-B21B-460E-8B42-26C3B4A0E1C2}" type="parTrans" cxnId="{A5127AF0-FB8F-428D-A7AB-DCB5AB6143E6}">
      <dgm:prSet/>
      <dgm:spPr/>
      <dgm:t>
        <a:bodyPr/>
        <a:lstStyle/>
        <a:p>
          <a:endParaRPr lang="en-US"/>
        </a:p>
      </dgm:t>
    </dgm:pt>
    <dgm:pt modelId="{A9161FBA-6E2D-41CF-BE9D-A4452901F242}" type="sibTrans" cxnId="{A5127AF0-FB8F-428D-A7AB-DCB5AB6143E6}">
      <dgm:prSet/>
      <dgm:spPr/>
      <dgm:t>
        <a:bodyPr/>
        <a:lstStyle/>
        <a:p>
          <a:endParaRPr lang="en-US"/>
        </a:p>
      </dgm:t>
    </dgm:pt>
    <dgm:pt modelId="{5FCAEF01-DB23-4825-9229-FA9026CD5B56}">
      <dgm:prSet/>
      <dgm:spPr/>
      <dgm:t>
        <a:bodyPr/>
        <a:lstStyle/>
        <a:p>
          <a:pPr rtl="0"/>
          <a:r>
            <a:rPr lang="en-US" dirty="0"/>
            <a:t>Gain on Sale of Depreciable assets held for more than 3 Years Taxed @ applicable to LTCG. (</a:t>
          </a:r>
          <a:r>
            <a:rPr lang="en-US" dirty="0" err="1"/>
            <a:t>Manali</a:t>
          </a:r>
          <a:r>
            <a:rPr lang="en-US" dirty="0"/>
            <a:t> Investment) (Ace </a:t>
          </a:r>
          <a:r>
            <a:rPr lang="en-US" dirty="0" err="1"/>
            <a:t>Bulder</a:t>
          </a:r>
          <a:r>
            <a:rPr lang="en-US" dirty="0"/>
            <a:t>)</a:t>
          </a:r>
        </a:p>
      </dgm:t>
    </dgm:pt>
    <dgm:pt modelId="{656026A8-8727-4200-8E60-583D031E8F0B}" type="parTrans" cxnId="{891445F1-0709-4E32-80E1-735D039BD9FD}">
      <dgm:prSet/>
      <dgm:spPr/>
      <dgm:t>
        <a:bodyPr/>
        <a:lstStyle/>
        <a:p>
          <a:endParaRPr lang="en-US"/>
        </a:p>
      </dgm:t>
    </dgm:pt>
    <dgm:pt modelId="{B3F3FA5E-E46E-4E93-AD5F-206703380B99}" type="sibTrans" cxnId="{891445F1-0709-4E32-80E1-735D039BD9FD}">
      <dgm:prSet/>
      <dgm:spPr/>
      <dgm:t>
        <a:bodyPr/>
        <a:lstStyle/>
        <a:p>
          <a:endParaRPr lang="en-US"/>
        </a:p>
      </dgm:t>
    </dgm:pt>
    <dgm:pt modelId="{FE2F929B-C71F-4D17-A2A3-991B3A316534}" type="pres">
      <dgm:prSet presAssocID="{EC815110-5442-4A3A-8B5E-253BCBD84F00}" presName="linear" presStyleCnt="0">
        <dgm:presLayoutVars>
          <dgm:animLvl val="lvl"/>
          <dgm:resizeHandles val="exact"/>
        </dgm:presLayoutVars>
      </dgm:prSet>
      <dgm:spPr/>
    </dgm:pt>
    <dgm:pt modelId="{D51E83BB-6813-4F09-ACEE-CED7D76EE040}" type="pres">
      <dgm:prSet presAssocID="{0FC6E1A8-B281-48C3-845E-9D8620BC8D86}" presName="parentText" presStyleLbl="node1" presStyleIdx="0" presStyleCnt="4" custScaleY="137284">
        <dgm:presLayoutVars>
          <dgm:chMax val="0"/>
          <dgm:bulletEnabled val="1"/>
        </dgm:presLayoutVars>
      </dgm:prSet>
      <dgm:spPr/>
    </dgm:pt>
    <dgm:pt modelId="{BBA18F37-350D-4852-8980-28DD4A08EFA8}" type="pres">
      <dgm:prSet presAssocID="{A59A56B8-744B-4471-AFDB-43854D70B141}" presName="spacer" presStyleCnt="0"/>
      <dgm:spPr/>
    </dgm:pt>
    <dgm:pt modelId="{55E0A5E3-6186-442A-9919-C1055EE45E33}" type="pres">
      <dgm:prSet presAssocID="{5311F236-D21C-4FB3-BF79-0591B885AA48}" presName="parentText" presStyleLbl="node1" presStyleIdx="1" presStyleCnt="4" custScaleY="145513">
        <dgm:presLayoutVars>
          <dgm:chMax val="0"/>
          <dgm:bulletEnabled val="1"/>
        </dgm:presLayoutVars>
      </dgm:prSet>
      <dgm:spPr/>
    </dgm:pt>
    <dgm:pt modelId="{DCE70AF2-1B7F-43FE-A2B8-635EABAA7E76}" type="pres">
      <dgm:prSet presAssocID="{354BB433-A117-41D0-9F07-9EB69B50883C}" presName="spacer" presStyleCnt="0"/>
      <dgm:spPr/>
    </dgm:pt>
    <dgm:pt modelId="{899745D3-2925-4646-8974-A19EB207669B}" type="pres">
      <dgm:prSet presAssocID="{E139E42A-0A86-465D-9F24-8BB2EDABE05E}" presName="parentText" presStyleLbl="node1" presStyleIdx="2" presStyleCnt="4" custScaleY="135897">
        <dgm:presLayoutVars>
          <dgm:chMax val="0"/>
          <dgm:bulletEnabled val="1"/>
        </dgm:presLayoutVars>
      </dgm:prSet>
      <dgm:spPr/>
    </dgm:pt>
    <dgm:pt modelId="{E8831F5C-9986-4247-9CD1-622E4698611E}" type="pres">
      <dgm:prSet presAssocID="{A9161FBA-6E2D-41CF-BE9D-A4452901F242}" presName="spacer" presStyleCnt="0"/>
      <dgm:spPr/>
    </dgm:pt>
    <dgm:pt modelId="{7B6DE363-ACCF-4245-9415-2D5A4A7DC4D9}" type="pres">
      <dgm:prSet presAssocID="{5FCAEF01-DB23-4825-9229-FA9026CD5B56}" presName="parentText" presStyleLbl="node1" presStyleIdx="3" presStyleCnt="4" custScaleY="135897" custLinFactNeighborX="-926" custLinFactNeighborY="-12147">
        <dgm:presLayoutVars>
          <dgm:chMax val="0"/>
          <dgm:bulletEnabled val="1"/>
        </dgm:presLayoutVars>
      </dgm:prSet>
      <dgm:spPr/>
    </dgm:pt>
  </dgm:ptLst>
  <dgm:cxnLst>
    <dgm:cxn modelId="{138EC736-12F6-4AE5-946D-9D4298604A00}" srcId="{EC815110-5442-4A3A-8B5E-253BCBD84F00}" destId="{5311F236-D21C-4FB3-BF79-0591B885AA48}" srcOrd="1" destOrd="0" parTransId="{BB68558B-BB72-4F74-89B6-0DEE1DFF60B3}" sibTransId="{354BB433-A117-41D0-9F07-9EB69B50883C}"/>
    <dgm:cxn modelId="{C3D44E5D-6ABB-4438-84C3-06BA56FE9BC6}" srcId="{EC815110-5442-4A3A-8B5E-253BCBD84F00}" destId="{0FC6E1A8-B281-48C3-845E-9D8620BC8D86}" srcOrd="0" destOrd="0" parTransId="{24495036-9097-4F8B-8873-D099C5540878}" sibTransId="{A59A56B8-744B-4471-AFDB-43854D70B141}"/>
    <dgm:cxn modelId="{7C810562-5FF2-4A50-8FBB-9D16C06E2934}" type="presOf" srcId="{0FC6E1A8-B281-48C3-845E-9D8620BC8D86}" destId="{D51E83BB-6813-4F09-ACEE-CED7D76EE040}" srcOrd="0" destOrd="0" presId="urn:microsoft.com/office/officeart/2005/8/layout/vList2"/>
    <dgm:cxn modelId="{1C591868-FE13-490E-A058-5987F2DC667E}" type="presOf" srcId="{E139E42A-0A86-465D-9F24-8BB2EDABE05E}" destId="{899745D3-2925-4646-8974-A19EB207669B}" srcOrd="0" destOrd="0" presId="urn:microsoft.com/office/officeart/2005/8/layout/vList2"/>
    <dgm:cxn modelId="{A371E568-53D6-43BE-AA51-93DA1CB97CCE}" type="presOf" srcId="{5FCAEF01-DB23-4825-9229-FA9026CD5B56}" destId="{7B6DE363-ACCF-4245-9415-2D5A4A7DC4D9}" srcOrd="0" destOrd="0" presId="urn:microsoft.com/office/officeart/2005/8/layout/vList2"/>
    <dgm:cxn modelId="{FFE88981-567A-487A-957C-825CCC77567B}" type="presOf" srcId="{5311F236-D21C-4FB3-BF79-0591B885AA48}" destId="{55E0A5E3-6186-442A-9919-C1055EE45E33}" srcOrd="0" destOrd="0" presId="urn:microsoft.com/office/officeart/2005/8/layout/vList2"/>
    <dgm:cxn modelId="{63F31EE5-7414-49F6-B18E-295A1DCAD510}" type="presOf" srcId="{EC815110-5442-4A3A-8B5E-253BCBD84F00}" destId="{FE2F929B-C71F-4D17-A2A3-991B3A316534}" srcOrd="0" destOrd="0" presId="urn:microsoft.com/office/officeart/2005/8/layout/vList2"/>
    <dgm:cxn modelId="{A5127AF0-FB8F-428D-A7AB-DCB5AB6143E6}" srcId="{EC815110-5442-4A3A-8B5E-253BCBD84F00}" destId="{E139E42A-0A86-465D-9F24-8BB2EDABE05E}" srcOrd="2" destOrd="0" parTransId="{F35B40DE-B21B-460E-8B42-26C3B4A0E1C2}" sibTransId="{A9161FBA-6E2D-41CF-BE9D-A4452901F242}"/>
    <dgm:cxn modelId="{891445F1-0709-4E32-80E1-735D039BD9FD}" srcId="{EC815110-5442-4A3A-8B5E-253BCBD84F00}" destId="{5FCAEF01-DB23-4825-9229-FA9026CD5B56}" srcOrd="3" destOrd="0" parTransId="{656026A8-8727-4200-8E60-583D031E8F0B}" sibTransId="{B3F3FA5E-E46E-4E93-AD5F-206703380B99}"/>
    <dgm:cxn modelId="{79BBE340-E078-4751-8084-CD85E3FDE933}" type="presParOf" srcId="{FE2F929B-C71F-4D17-A2A3-991B3A316534}" destId="{D51E83BB-6813-4F09-ACEE-CED7D76EE040}" srcOrd="0" destOrd="0" presId="urn:microsoft.com/office/officeart/2005/8/layout/vList2"/>
    <dgm:cxn modelId="{BB50BBAB-7A74-4BF4-A43D-4C731EFD0B8C}" type="presParOf" srcId="{FE2F929B-C71F-4D17-A2A3-991B3A316534}" destId="{BBA18F37-350D-4852-8980-28DD4A08EFA8}" srcOrd="1" destOrd="0" presId="urn:microsoft.com/office/officeart/2005/8/layout/vList2"/>
    <dgm:cxn modelId="{96AAD745-F55E-4EC0-9579-B0AD906ADCA8}" type="presParOf" srcId="{FE2F929B-C71F-4D17-A2A3-991B3A316534}" destId="{55E0A5E3-6186-442A-9919-C1055EE45E33}" srcOrd="2" destOrd="0" presId="urn:microsoft.com/office/officeart/2005/8/layout/vList2"/>
    <dgm:cxn modelId="{9DA46A6A-87F8-469E-8A6D-D3874DF0923B}" type="presParOf" srcId="{FE2F929B-C71F-4D17-A2A3-991B3A316534}" destId="{DCE70AF2-1B7F-43FE-A2B8-635EABAA7E76}" srcOrd="3" destOrd="0" presId="urn:microsoft.com/office/officeart/2005/8/layout/vList2"/>
    <dgm:cxn modelId="{887F0B2F-1DB8-402D-BB0A-FAEB1AC83FCF}" type="presParOf" srcId="{FE2F929B-C71F-4D17-A2A3-991B3A316534}" destId="{899745D3-2925-4646-8974-A19EB207669B}" srcOrd="4" destOrd="0" presId="urn:microsoft.com/office/officeart/2005/8/layout/vList2"/>
    <dgm:cxn modelId="{99BB2DE8-E599-4586-A307-F7BFBA81F33F}" type="presParOf" srcId="{FE2F929B-C71F-4D17-A2A3-991B3A316534}" destId="{E8831F5C-9986-4247-9CD1-622E4698611E}" srcOrd="5" destOrd="0" presId="urn:microsoft.com/office/officeart/2005/8/layout/vList2"/>
    <dgm:cxn modelId="{BDF18CCE-6A7E-4F72-81AE-51078F864209}" type="presParOf" srcId="{FE2F929B-C71F-4D17-A2A3-991B3A316534}" destId="{7B6DE363-ACCF-4245-9415-2D5A4A7DC4D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EC815110-5442-4A3A-8B5E-253BCBD84F0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FC6E1A8-B281-48C3-845E-9D8620BC8D86}">
      <dgm:prSet/>
      <dgm:spPr/>
      <dgm:t>
        <a:bodyPr/>
        <a:lstStyle/>
        <a:p>
          <a:pPr rtl="0"/>
          <a:r>
            <a:rPr lang="en-US" dirty="0"/>
            <a:t>Assessee sold Building for 50 </a:t>
          </a:r>
          <a:r>
            <a:rPr lang="en-US" dirty="0" err="1"/>
            <a:t>Lakhs</a:t>
          </a:r>
          <a:endParaRPr lang="en-US" dirty="0"/>
        </a:p>
      </dgm:t>
    </dgm:pt>
    <dgm:pt modelId="{24495036-9097-4F8B-8873-D099C5540878}" type="parTrans" cxnId="{C3D44E5D-6ABB-4438-84C3-06BA56FE9BC6}">
      <dgm:prSet/>
      <dgm:spPr/>
      <dgm:t>
        <a:bodyPr/>
        <a:lstStyle/>
        <a:p>
          <a:endParaRPr lang="en-US"/>
        </a:p>
      </dgm:t>
    </dgm:pt>
    <dgm:pt modelId="{A59A56B8-744B-4471-AFDB-43854D70B141}" type="sibTrans" cxnId="{C3D44E5D-6ABB-4438-84C3-06BA56FE9BC6}">
      <dgm:prSet/>
      <dgm:spPr/>
      <dgm:t>
        <a:bodyPr/>
        <a:lstStyle/>
        <a:p>
          <a:endParaRPr lang="en-US"/>
        </a:p>
      </dgm:t>
    </dgm:pt>
    <dgm:pt modelId="{5311F236-D21C-4FB3-BF79-0591B885AA48}">
      <dgm:prSet/>
      <dgm:spPr/>
      <dgm:t>
        <a:bodyPr/>
        <a:lstStyle/>
        <a:p>
          <a:pPr rtl="0"/>
          <a:r>
            <a:rPr lang="en-US" dirty="0"/>
            <a:t>Depreciation was claimed on such Building</a:t>
          </a:r>
        </a:p>
      </dgm:t>
    </dgm:pt>
    <dgm:pt modelId="{BB68558B-BB72-4F74-89B6-0DEE1DFF60B3}" type="parTrans" cxnId="{138EC736-12F6-4AE5-946D-9D4298604A00}">
      <dgm:prSet/>
      <dgm:spPr/>
      <dgm:t>
        <a:bodyPr/>
        <a:lstStyle/>
        <a:p>
          <a:endParaRPr lang="en-US"/>
        </a:p>
      </dgm:t>
    </dgm:pt>
    <dgm:pt modelId="{354BB433-A117-41D0-9F07-9EB69B50883C}" type="sibTrans" cxnId="{138EC736-12F6-4AE5-946D-9D4298604A00}">
      <dgm:prSet/>
      <dgm:spPr/>
      <dgm:t>
        <a:bodyPr/>
        <a:lstStyle/>
        <a:p>
          <a:endParaRPr lang="en-US"/>
        </a:p>
      </dgm:t>
    </dgm:pt>
    <dgm:pt modelId="{E139E42A-0A86-465D-9F24-8BB2EDABE05E}">
      <dgm:prSet/>
      <dgm:spPr/>
      <dgm:t>
        <a:bodyPr/>
        <a:lstStyle/>
        <a:p>
          <a:pPr rtl="0"/>
          <a:r>
            <a:rPr lang="en-US" dirty="0"/>
            <a:t>Sale consideration on Sale of Land invested in REC Bonds.</a:t>
          </a:r>
        </a:p>
      </dgm:t>
    </dgm:pt>
    <dgm:pt modelId="{F35B40DE-B21B-460E-8B42-26C3B4A0E1C2}" type="parTrans" cxnId="{A5127AF0-FB8F-428D-A7AB-DCB5AB6143E6}">
      <dgm:prSet/>
      <dgm:spPr/>
      <dgm:t>
        <a:bodyPr/>
        <a:lstStyle/>
        <a:p>
          <a:endParaRPr lang="en-US"/>
        </a:p>
      </dgm:t>
    </dgm:pt>
    <dgm:pt modelId="{A9161FBA-6E2D-41CF-BE9D-A4452901F242}" type="sibTrans" cxnId="{A5127AF0-FB8F-428D-A7AB-DCB5AB6143E6}">
      <dgm:prSet/>
      <dgm:spPr/>
      <dgm:t>
        <a:bodyPr/>
        <a:lstStyle/>
        <a:p>
          <a:endParaRPr lang="en-US"/>
        </a:p>
      </dgm:t>
    </dgm:pt>
    <dgm:pt modelId="{DF23A547-F91B-4117-BACA-861244664B58}">
      <dgm:prSet/>
      <dgm:spPr/>
      <dgm:t>
        <a:bodyPr/>
        <a:lstStyle/>
        <a:p>
          <a:pPr rtl="0"/>
          <a:r>
            <a:rPr lang="en-US" dirty="0"/>
            <a:t>Exemption u/s 54EC?</a:t>
          </a:r>
        </a:p>
      </dgm:t>
    </dgm:pt>
    <dgm:pt modelId="{D2951E73-E781-4BED-AA27-EC7E0BFE4F95}" type="parTrans" cxnId="{A3370F73-C33C-4666-B1A9-5C1F10BB233E}">
      <dgm:prSet/>
      <dgm:spPr/>
      <dgm:t>
        <a:bodyPr/>
        <a:lstStyle/>
        <a:p>
          <a:endParaRPr lang="en-US"/>
        </a:p>
      </dgm:t>
    </dgm:pt>
    <dgm:pt modelId="{68F129A1-D67F-42E7-894A-EB9563188BC0}" type="sibTrans" cxnId="{A3370F73-C33C-4666-B1A9-5C1F10BB233E}">
      <dgm:prSet/>
      <dgm:spPr/>
      <dgm:t>
        <a:bodyPr/>
        <a:lstStyle/>
        <a:p>
          <a:endParaRPr lang="en-US"/>
        </a:p>
      </dgm:t>
    </dgm:pt>
    <dgm:pt modelId="{23308152-0696-4EB9-BFDC-50483EC92020}">
      <dgm:prSet/>
      <dgm:spPr/>
      <dgm:t>
        <a:bodyPr/>
        <a:lstStyle/>
        <a:p>
          <a:pPr rtl="0"/>
          <a:r>
            <a:rPr lang="en-US" dirty="0"/>
            <a:t>Assam Petroleum (262 ITR 587)(</a:t>
          </a:r>
          <a:r>
            <a:rPr lang="en-US" dirty="0" err="1"/>
            <a:t>Gau</a:t>
          </a:r>
          <a:r>
            <a:rPr lang="en-US" dirty="0"/>
            <a:t>)</a:t>
          </a:r>
        </a:p>
      </dgm:t>
    </dgm:pt>
    <dgm:pt modelId="{36BE4D13-EC23-48C5-9202-07018783F3CF}" type="parTrans" cxnId="{64EED43A-3A9A-479A-AAF8-FB953D6C6663}">
      <dgm:prSet/>
      <dgm:spPr/>
      <dgm:t>
        <a:bodyPr/>
        <a:lstStyle/>
        <a:p>
          <a:endParaRPr lang="en-US"/>
        </a:p>
      </dgm:t>
    </dgm:pt>
    <dgm:pt modelId="{B8D3449A-3E1C-43F3-9E17-A3EFBDA6AE68}" type="sibTrans" cxnId="{64EED43A-3A9A-479A-AAF8-FB953D6C6663}">
      <dgm:prSet/>
      <dgm:spPr/>
      <dgm:t>
        <a:bodyPr/>
        <a:lstStyle/>
        <a:p>
          <a:endParaRPr lang="en-US"/>
        </a:p>
      </dgm:t>
    </dgm:pt>
    <dgm:pt modelId="{A86CBD19-D05A-457A-BB33-A91558382395}">
      <dgm:prSet/>
      <dgm:spPr/>
      <dgm:t>
        <a:bodyPr/>
        <a:lstStyle/>
        <a:p>
          <a:pPr rtl="0"/>
          <a:r>
            <a:rPr lang="en-US" dirty="0"/>
            <a:t>Ace Builders (281 ITR 210)(</a:t>
          </a:r>
          <a:r>
            <a:rPr lang="en-US" dirty="0" err="1"/>
            <a:t>Bom</a:t>
          </a:r>
          <a:r>
            <a:rPr lang="en-US" dirty="0"/>
            <a:t>)</a:t>
          </a:r>
        </a:p>
      </dgm:t>
    </dgm:pt>
    <dgm:pt modelId="{899FE4EA-594C-4F02-BCD2-14433645475D}" type="parTrans" cxnId="{0466E8E7-DE65-4283-9D68-E4377A59A8D1}">
      <dgm:prSet/>
      <dgm:spPr/>
      <dgm:t>
        <a:bodyPr/>
        <a:lstStyle/>
        <a:p>
          <a:endParaRPr lang="en-US"/>
        </a:p>
      </dgm:t>
    </dgm:pt>
    <dgm:pt modelId="{09D10C43-F8FE-41DF-9071-2CE54C757D8F}" type="sibTrans" cxnId="{0466E8E7-DE65-4283-9D68-E4377A59A8D1}">
      <dgm:prSet/>
      <dgm:spPr/>
      <dgm:t>
        <a:bodyPr/>
        <a:lstStyle/>
        <a:p>
          <a:endParaRPr lang="en-US"/>
        </a:p>
      </dgm:t>
    </dgm:pt>
    <dgm:pt modelId="{FE2F929B-C71F-4D17-A2A3-991B3A316534}" type="pres">
      <dgm:prSet presAssocID="{EC815110-5442-4A3A-8B5E-253BCBD84F00}" presName="linear" presStyleCnt="0">
        <dgm:presLayoutVars>
          <dgm:animLvl val="lvl"/>
          <dgm:resizeHandles val="exact"/>
        </dgm:presLayoutVars>
      </dgm:prSet>
      <dgm:spPr/>
    </dgm:pt>
    <dgm:pt modelId="{D51E83BB-6813-4F09-ACEE-CED7D76EE040}" type="pres">
      <dgm:prSet presAssocID="{0FC6E1A8-B281-48C3-845E-9D8620BC8D86}" presName="parentText" presStyleLbl="node1" presStyleIdx="0" presStyleCnt="4">
        <dgm:presLayoutVars>
          <dgm:chMax val="0"/>
          <dgm:bulletEnabled val="1"/>
        </dgm:presLayoutVars>
      </dgm:prSet>
      <dgm:spPr/>
    </dgm:pt>
    <dgm:pt modelId="{BBA18F37-350D-4852-8980-28DD4A08EFA8}" type="pres">
      <dgm:prSet presAssocID="{A59A56B8-744B-4471-AFDB-43854D70B141}" presName="spacer" presStyleCnt="0"/>
      <dgm:spPr/>
    </dgm:pt>
    <dgm:pt modelId="{55E0A5E3-6186-442A-9919-C1055EE45E33}" type="pres">
      <dgm:prSet presAssocID="{5311F236-D21C-4FB3-BF79-0591B885AA48}" presName="parentText" presStyleLbl="node1" presStyleIdx="1" presStyleCnt="4">
        <dgm:presLayoutVars>
          <dgm:chMax val="0"/>
          <dgm:bulletEnabled val="1"/>
        </dgm:presLayoutVars>
      </dgm:prSet>
      <dgm:spPr/>
    </dgm:pt>
    <dgm:pt modelId="{DCE70AF2-1B7F-43FE-A2B8-635EABAA7E76}" type="pres">
      <dgm:prSet presAssocID="{354BB433-A117-41D0-9F07-9EB69B50883C}" presName="spacer" presStyleCnt="0"/>
      <dgm:spPr/>
    </dgm:pt>
    <dgm:pt modelId="{899745D3-2925-4646-8974-A19EB207669B}" type="pres">
      <dgm:prSet presAssocID="{E139E42A-0A86-465D-9F24-8BB2EDABE05E}" presName="parentText" presStyleLbl="node1" presStyleIdx="2" presStyleCnt="4">
        <dgm:presLayoutVars>
          <dgm:chMax val="0"/>
          <dgm:bulletEnabled val="1"/>
        </dgm:presLayoutVars>
      </dgm:prSet>
      <dgm:spPr/>
    </dgm:pt>
    <dgm:pt modelId="{E8831F5C-9986-4247-9CD1-622E4698611E}" type="pres">
      <dgm:prSet presAssocID="{A9161FBA-6E2D-41CF-BE9D-A4452901F242}" presName="spacer" presStyleCnt="0"/>
      <dgm:spPr/>
    </dgm:pt>
    <dgm:pt modelId="{18E7F8DF-2515-4DE9-BB1E-8C0B40B48357}" type="pres">
      <dgm:prSet presAssocID="{DF23A547-F91B-4117-BACA-861244664B58}" presName="parentText" presStyleLbl="node1" presStyleIdx="3" presStyleCnt="4">
        <dgm:presLayoutVars>
          <dgm:chMax val="0"/>
          <dgm:bulletEnabled val="1"/>
        </dgm:presLayoutVars>
      </dgm:prSet>
      <dgm:spPr/>
    </dgm:pt>
    <dgm:pt modelId="{0147FF81-2C85-42D0-9C08-E5796480CC57}" type="pres">
      <dgm:prSet presAssocID="{DF23A547-F91B-4117-BACA-861244664B58}" presName="childText" presStyleLbl="revTx" presStyleIdx="0" presStyleCnt="1">
        <dgm:presLayoutVars>
          <dgm:bulletEnabled val="1"/>
        </dgm:presLayoutVars>
      </dgm:prSet>
      <dgm:spPr/>
    </dgm:pt>
  </dgm:ptLst>
  <dgm:cxnLst>
    <dgm:cxn modelId="{09C8AD0B-FF4C-4F64-AC56-02B4EC1F84D7}" type="presOf" srcId="{A86CBD19-D05A-457A-BB33-A91558382395}" destId="{0147FF81-2C85-42D0-9C08-E5796480CC57}" srcOrd="0" destOrd="1" presId="urn:microsoft.com/office/officeart/2005/8/layout/vList2"/>
    <dgm:cxn modelId="{A8C32733-60F5-4E84-8E72-9D0D813F272B}" type="presOf" srcId="{E139E42A-0A86-465D-9F24-8BB2EDABE05E}" destId="{899745D3-2925-4646-8974-A19EB207669B}" srcOrd="0" destOrd="0" presId="urn:microsoft.com/office/officeart/2005/8/layout/vList2"/>
    <dgm:cxn modelId="{E043A034-676B-455F-BF16-007C66767C41}" type="presOf" srcId="{DF23A547-F91B-4117-BACA-861244664B58}" destId="{18E7F8DF-2515-4DE9-BB1E-8C0B40B48357}" srcOrd="0" destOrd="0" presId="urn:microsoft.com/office/officeart/2005/8/layout/vList2"/>
    <dgm:cxn modelId="{138EC736-12F6-4AE5-946D-9D4298604A00}" srcId="{EC815110-5442-4A3A-8B5E-253BCBD84F00}" destId="{5311F236-D21C-4FB3-BF79-0591B885AA48}" srcOrd="1" destOrd="0" parTransId="{BB68558B-BB72-4F74-89B6-0DEE1DFF60B3}" sibTransId="{354BB433-A117-41D0-9F07-9EB69B50883C}"/>
    <dgm:cxn modelId="{64EED43A-3A9A-479A-AAF8-FB953D6C6663}" srcId="{DF23A547-F91B-4117-BACA-861244664B58}" destId="{23308152-0696-4EB9-BFDC-50483EC92020}" srcOrd="0" destOrd="0" parTransId="{36BE4D13-EC23-48C5-9202-07018783F3CF}" sibTransId="{B8D3449A-3E1C-43F3-9E17-A3EFBDA6AE68}"/>
    <dgm:cxn modelId="{C3D44E5D-6ABB-4438-84C3-06BA56FE9BC6}" srcId="{EC815110-5442-4A3A-8B5E-253BCBD84F00}" destId="{0FC6E1A8-B281-48C3-845E-9D8620BC8D86}" srcOrd="0" destOrd="0" parTransId="{24495036-9097-4F8B-8873-D099C5540878}" sibTransId="{A59A56B8-744B-4471-AFDB-43854D70B141}"/>
    <dgm:cxn modelId="{E9C50C6A-C50F-4E5D-A9A1-8AB59596B13A}" type="presOf" srcId="{EC815110-5442-4A3A-8B5E-253BCBD84F00}" destId="{FE2F929B-C71F-4D17-A2A3-991B3A316534}" srcOrd="0" destOrd="0" presId="urn:microsoft.com/office/officeart/2005/8/layout/vList2"/>
    <dgm:cxn modelId="{A3370F73-C33C-4666-B1A9-5C1F10BB233E}" srcId="{EC815110-5442-4A3A-8B5E-253BCBD84F00}" destId="{DF23A547-F91B-4117-BACA-861244664B58}" srcOrd="3" destOrd="0" parTransId="{D2951E73-E781-4BED-AA27-EC7E0BFE4F95}" sibTransId="{68F129A1-D67F-42E7-894A-EB9563188BC0}"/>
    <dgm:cxn modelId="{AEEFF577-02C6-42CE-AF0B-A2F8C6388F06}" type="presOf" srcId="{5311F236-D21C-4FB3-BF79-0591B885AA48}" destId="{55E0A5E3-6186-442A-9919-C1055EE45E33}" srcOrd="0" destOrd="0" presId="urn:microsoft.com/office/officeart/2005/8/layout/vList2"/>
    <dgm:cxn modelId="{B8121487-E054-4680-B72B-79439C1C6B4C}" type="presOf" srcId="{0FC6E1A8-B281-48C3-845E-9D8620BC8D86}" destId="{D51E83BB-6813-4F09-ACEE-CED7D76EE040}" srcOrd="0" destOrd="0" presId="urn:microsoft.com/office/officeart/2005/8/layout/vList2"/>
    <dgm:cxn modelId="{0466E8E7-DE65-4283-9D68-E4377A59A8D1}" srcId="{DF23A547-F91B-4117-BACA-861244664B58}" destId="{A86CBD19-D05A-457A-BB33-A91558382395}" srcOrd="1" destOrd="0" parTransId="{899FE4EA-594C-4F02-BCD2-14433645475D}" sibTransId="{09D10C43-F8FE-41DF-9071-2CE54C757D8F}"/>
    <dgm:cxn modelId="{A5127AF0-FB8F-428D-A7AB-DCB5AB6143E6}" srcId="{EC815110-5442-4A3A-8B5E-253BCBD84F00}" destId="{E139E42A-0A86-465D-9F24-8BB2EDABE05E}" srcOrd="2" destOrd="0" parTransId="{F35B40DE-B21B-460E-8B42-26C3B4A0E1C2}" sibTransId="{A9161FBA-6E2D-41CF-BE9D-A4452901F242}"/>
    <dgm:cxn modelId="{F402CAF2-69C1-48BC-9E00-83C83353E481}" type="presOf" srcId="{23308152-0696-4EB9-BFDC-50483EC92020}" destId="{0147FF81-2C85-42D0-9C08-E5796480CC57}" srcOrd="0" destOrd="0" presId="urn:microsoft.com/office/officeart/2005/8/layout/vList2"/>
    <dgm:cxn modelId="{E2015293-F9EA-43ED-9832-BC1750437315}" type="presParOf" srcId="{FE2F929B-C71F-4D17-A2A3-991B3A316534}" destId="{D51E83BB-6813-4F09-ACEE-CED7D76EE040}" srcOrd="0" destOrd="0" presId="urn:microsoft.com/office/officeart/2005/8/layout/vList2"/>
    <dgm:cxn modelId="{3AA867A8-9A5C-4620-BFD0-9AA6F8A8C772}" type="presParOf" srcId="{FE2F929B-C71F-4D17-A2A3-991B3A316534}" destId="{BBA18F37-350D-4852-8980-28DD4A08EFA8}" srcOrd="1" destOrd="0" presId="urn:microsoft.com/office/officeart/2005/8/layout/vList2"/>
    <dgm:cxn modelId="{8651BD5E-76D1-4635-8D83-23EE22384312}" type="presParOf" srcId="{FE2F929B-C71F-4D17-A2A3-991B3A316534}" destId="{55E0A5E3-6186-442A-9919-C1055EE45E33}" srcOrd="2" destOrd="0" presId="urn:microsoft.com/office/officeart/2005/8/layout/vList2"/>
    <dgm:cxn modelId="{CEEDF151-C8B8-4E0E-BCCB-1FC069264BD3}" type="presParOf" srcId="{FE2F929B-C71F-4D17-A2A3-991B3A316534}" destId="{DCE70AF2-1B7F-43FE-A2B8-635EABAA7E76}" srcOrd="3" destOrd="0" presId="urn:microsoft.com/office/officeart/2005/8/layout/vList2"/>
    <dgm:cxn modelId="{1A9798B9-502A-4503-B019-7FA816D26C35}" type="presParOf" srcId="{FE2F929B-C71F-4D17-A2A3-991B3A316534}" destId="{899745D3-2925-4646-8974-A19EB207669B}" srcOrd="4" destOrd="0" presId="urn:microsoft.com/office/officeart/2005/8/layout/vList2"/>
    <dgm:cxn modelId="{D899E029-F612-4C53-910E-47832328562E}" type="presParOf" srcId="{FE2F929B-C71F-4D17-A2A3-991B3A316534}" destId="{E8831F5C-9986-4247-9CD1-622E4698611E}" srcOrd="5" destOrd="0" presId="urn:microsoft.com/office/officeart/2005/8/layout/vList2"/>
    <dgm:cxn modelId="{7B4CF30E-55FF-4548-BCB7-A30123578359}" type="presParOf" srcId="{FE2F929B-C71F-4D17-A2A3-991B3A316534}" destId="{18E7F8DF-2515-4DE9-BB1E-8C0B40B48357}" srcOrd="6" destOrd="0" presId="urn:microsoft.com/office/officeart/2005/8/layout/vList2"/>
    <dgm:cxn modelId="{B759A03D-7989-4E94-B71B-765FA95B8F94}" type="presParOf" srcId="{FE2F929B-C71F-4D17-A2A3-991B3A316534}" destId="{0147FF81-2C85-42D0-9C08-E5796480CC57}"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9AD8B533-B3B9-4D37-9005-56C621583FA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58D85A5-083E-470C-84F9-F01E57B386D9}">
      <dgm:prSet/>
      <dgm:spPr/>
      <dgm:t>
        <a:bodyPr/>
        <a:lstStyle/>
        <a:p>
          <a:pPr rtl="0"/>
          <a:r>
            <a:rPr lang="en-US"/>
            <a:t>Section 50 creates a fiction as under: </a:t>
          </a:r>
        </a:p>
      </dgm:t>
    </dgm:pt>
    <dgm:pt modelId="{83B23103-012B-454C-A722-6FC292492AE5}" type="parTrans" cxnId="{14609A83-AAFE-4462-A4D6-E0247B4F0192}">
      <dgm:prSet/>
      <dgm:spPr/>
      <dgm:t>
        <a:bodyPr/>
        <a:lstStyle/>
        <a:p>
          <a:endParaRPr lang="en-US"/>
        </a:p>
      </dgm:t>
    </dgm:pt>
    <dgm:pt modelId="{137B5A12-B6D1-4AB1-900E-35E42DB0CCC5}" type="sibTrans" cxnId="{14609A83-AAFE-4462-A4D6-E0247B4F0192}">
      <dgm:prSet/>
      <dgm:spPr/>
      <dgm:t>
        <a:bodyPr/>
        <a:lstStyle/>
        <a:p>
          <a:endParaRPr lang="en-US"/>
        </a:p>
      </dgm:t>
    </dgm:pt>
    <dgm:pt modelId="{828B1700-9D14-4799-A6D5-C4A4502327C3}">
      <dgm:prSet/>
      <dgm:spPr/>
      <dgm:t>
        <a:bodyPr/>
        <a:lstStyle/>
        <a:p>
          <a:pPr rtl="0"/>
          <a:r>
            <a:rPr lang="en-US" i="1"/>
            <a:t>Notwithstanding anything contained in clause (42A) of section 2, ……………………..the provisions of section 48 and 49 shall be subject to the following modifications………………..such excess shall be deemed to be the capital gains arising from the transfer of short-term capital assets”</a:t>
          </a:r>
          <a:endParaRPr lang="en-US"/>
        </a:p>
      </dgm:t>
    </dgm:pt>
    <dgm:pt modelId="{966786BE-607C-4F05-A233-75FE17C8CEFD}" type="parTrans" cxnId="{7AACDD7E-70CC-4B9B-A62F-E5AF3CA1C85A}">
      <dgm:prSet/>
      <dgm:spPr/>
      <dgm:t>
        <a:bodyPr/>
        <a:lstStyle/>
        <a:p>
          <a:endParaRPr lang="en-US"/>
        </a:p>
      </dgm:t>
    </dgm:pt>
    <dgm:pt modelId="{295B2197-4113-456A-B89D-FC8778059EA1}" type="sibTrans" cxnId="{7AACDD7E-70CC-4B9B-A62F-E5AF3CA1C85A}">
      <dgm:prSet/>
      <dgm:spPr/>
      <dgm:t>
        <a:bodyPr/>
        <a:lstStyle/>
        <a:p>
          <a:endParaRPr lang="en-US"/>
        </a:p>
      </dgm:t>
    </dgm:pt>
    <dgm:pt modelId="{5C45F7BC-54CE-48EB-AFD3-609BCEFCE6AB}">
      <dgm:prSet/>
      <dgm:spPr/>
      <dgm:t>
        <a:bodyPr/>
        <a:lstStyle/>
        <a:p>
          <a:pPr rtl="0"/>
          <a:r>
            <a:rPr lang="en-US"/>
            <a:t>The fiction created u/s. 50 is only in respect of section 48 and 49 and cannot extend to the purposes of making reinvestment u/s. 54EC. </a:t>
          </a:r>
        </a:p>
      </dgm:t>
    </dgm:pt>
    <dgm:pt modelId="{F80C6D9A-E250-4479-A37F-D48B30B8A67F}" type="parTrans" cxnId="{5300D296-05D4-44F4-AC3A-4DE7F4D55B09}">
      <dgm:prSet/>
      <dgm:spPr/>
      <dgm:t>
        <a:bodyPr/>
        <a:lstStyle/>
        <a:p>
          <a:endParaRPr lang="en-US"/>
        </a:p>
      </dgm:t>
    </dgm:pt>
    <dgm:pt modelId="{D34F537D-6164-418F-AFF4-7FDB9EC76D38}" type="sibTrans" cxnId="{5300D296-05D4-44F4-AC3A-4DE7F4D55B09}">
      <dgm:prSet/>
      <dgm:spPr/>
      <dgm:t>
        <a:bodyPr/>
        <a:lstStyle/>
        <a:p>
          <a:endParaRPr lang="en-US"/>
        </a:p>
      </dgm:t>
    </dgm:pt>
    <dgm:pt modelId="{E81060BE-0BAD-4D35-8D1C-F727D4A14E87}">
      <dgm:prSet/>
      <dgm:spPr/>
      <dgm:t>
        <a:bodyPr/>
        <a:lstStyle/>
        <a:p>
          <a:pPr rtl="0"/>
          <a:r>
            <a:rPr lang="en-IN" i="1"/>
            <a:t>The legal fiction created by the statute is to deem the capital gain as short-term capital gain and not to deem the asset as short-term capital asset. Therefore, it cannot be said that section 50 converts long-term capital asset into a short-term capital asset.</a:t>
          </a:r>
          <a:r>
            <a:rPr lang="en-IN"/>
            <a:t>”</a:t>
          </a:r>
          <a:endParaRPr lang="en-US"/>
        </a:p>
      </dgm:t>
    </dgm:pt>
    <dgm:pt modelId="{6373C75F-E1CA-4E80-B6BF-1FFC95B62246}" type="parTrans" cxnId="{965765E3-F904-42F8-ABDC-131085AF6BDA}">
      <dgm:prSet/>
      <dgm:spPr/>
      <dgm:t>
        <a:bodyPr/>
        <a:lstStyle/>
        <a:p>
          <a:endParaRPr lang="en-US"/>
        </a:p>
      </dgm:t>
    </dgm:pt>
    <dgm:pt modelId="{3B3AE475-9ED7-4968-934E-5C13FC43FE24}" type="sibTrans" cxnId="{965765E3-F904-42F8-ABDC-131085AF6BDA}">
      <dgm:prSet/>
      <dgm:spPr/>
      <dgm:t>
        <a:bodyPr/>
        <a:lstStyle/>
        <a:p>
          <a:endParaRPr lang="en-US"/>
        </a:p>
      </dgm:t>
    </dgm:pt>
    <dgm:pt modelId="{0066260B-C2D3-4CBA-B3E8-BA78C7DC1453}" type="pres">
      <dgm:prSet presAssocID="{9AD8B533-B3B9-4D37-9005-56C621583FAD}" presName="linear" presStyleCnt="0">
        <dgm:presLayoutVars>
          <dgm:animLvl val="lvl"/>
          <dgm:resizeHandles val="exact"/>
        </dgm:presLayoutVars>
      </dgm:prSet>
      <dgm:spPr/>
    </dgm:pt>
    <dgm:pt modelId="{FF733B43-2C6C-4806-90C8-543F5DBD9E55}" type="pres">
      <dgm:prSet presAssocID="{958D85A5-083E-470C-84F9-F01E57B386D9}" presName="parentText" presStyleLbl="node1" presStyleIdx="0" presStyleCnt="2">
        <dgm:presLayoutVars>
          <dgm:chMax val="0"/>
          <dgm:bulletEnabled val="1"/>
        </dgm:presLayoutVars>
      </dgm:prSet>
      <dgm:spPr/>
    </dgm:pt>
    <dgm:pt modelId="{B788B875-F8FD-4A58-A860-6B811F7807A5}" type="pres">
      <dgm:prSet presAssocID="{958D85A5-083E-470C-84F9-F01E57B386D9}" presName="childText" presStyleLbl="revTx" presStyleIdx="0" presStyleCnt="2">
        <dgm:presLayoutVars>
          <dgm:bulletEnabled val="1"/>
        </dgm:presLayoutVars>
      </dgm:prSet>
      <dgm:spPr/>
    </dgm:pt>
    <dgm:pt modelId="{9C2AFDDF-C1AD-42BD-BA2B-BF1AC4B6E775}" type="pres">
      <dgm:prSet presAssocID="{5C45F7BC-54CE-48EB-AFD3-609BCEFCE6AB}" presName="parentText" presStyleLbl="node1" presStyleIdx="1" presStyleCnt="2">
        <dgm:presLayoutVars>
          <dgm:chMax val="0"/>
          <dgm:bulletEnabled val="1"/>
        </dgm:presLayoutVars>
      </dgm:prSet>
      <dgm:spPr/>
    </dgm:pt>
    <dgm:pt modelId="{F7BC2F7F-2EEA-44BD-92A4-4A0FDB0158E7}" type="pres">
      <dgm:prSet presAssocID="{5C45F7BC-54CE-48EB-AFD3-609BCEFCE6AB}" presName="childText" presStyleLbl="revTx" presStyleIdx="1" presStyleCnt="2">
        <dgm:presLayoutVars>
          <dgm:bulletEnabled val="1"/>
        </dgm:presLayoutVars>
      </dgm:prSet>
      <dgm:spPr/>
    </dgm:pt>
  </dgm:ptLst>
  <dgm:cxnLst>
    <dgm:cxn modelId="{D4E4A21D-29DA-45BF-A86D-72DE64408F7D}" type="presOf" srcId="{9AD8B533-B3B9-4D37-9005-56C621583FAD}" destId="{0066260B-C2D3-4CBA-B3E8-BA78C7DC1453}" srcOrd="0" destOrd="0" presId="urn:microsoft.com/office/officeart/2005/8/layout/vList2"/>
    <dgm:cxn modelId="{7AACDD7E-70CC-4B9B-A62F-E5AF3CA1C85A}" srcId="{958D85A5-083E-470C-84F9-F01E57B386D9}" destId="{828B1700-9D14-4799-A6D5-C4A4502327C3}" srcOrd="0" destOrd="0" parTransId="{966786BE-607C-4F05-A233-75FE17C8CEFD}" sibTransId="{295B2197-4113-456A-B89D-FC8778059EA1}"/>
    <dgm:cxn modelId="{14609A83-AAFE-4462-A4D6-E0247B4F0192}" srcId="{9AD8B533-B3B9-4D37-9005-56C621583FAD}" destId="{958D85A5-083E-470C-84F9-F01E57B386D9}" srcOrd="0" destOrd="0" parTransId="{83B23103-012B-454C-A722-6FC292492AE5}" sibTransId="{137B5A12-B6D1-4AB1-900E-35E42DB0CCC5}"/>
    <dgm:cxn modelId="{5300D296-05D4-44F4-AC3A-4DE7F4D55B09}" srcId="{9AD8B533-B3B9-4D37-9005-56C621583FAD}" destId="{5C45F7BC-54CE-48EB-AFD3-609BCEFCE6AB}" srcOrd="1" destOrd="0" parTransId="{F80C6D9A-E250-4479-A37F-D48B30B8A67F}" sibTransId="{D34F537D-6164-418F-AFF4-7FDB9EC76D38}"/>
    <dgm:cxn modelId="{57A3F79B-ACEB-4008-85C5-CD855ABDD363}" type="presOf" srcId="{958D85A5-083E-470C-84F9-F01E57B386D9}" destId="{FF733B43-2C6C-4806-90C8-543F5DBD9E55}" srcOrd="0" destOrd="0" presId="urn:microsoft.com/office/officeart/2005/8/layout/vList2"/>
    <dgm:cxn modelId="{DD82BDAE-A868-4C78-92AC-54317A3699FB}" type="presOf" srcId="{828B1700-9D14-4799-A6D5-C4A4502327C3}" destId="{B788B875-F8FD-4A58-A860-6B811F7807A5}" srcOrd="0" destOrd="0" presId="urn:microsoft.com/office/officeart/2005/8/layout/vList2"/>
    <dgm:cxn modelId="{965765E3-F904-42F8-ABDC-131085AF6BDA}" srcId="{5C45F7BC-54CE-48EB-AFD3-609BCEFCE6AB}" destId="{E81060BE-0BAD-4D35-8D1C-F727D4A14E87}" srcOrd="0" destOrd="0" parTransId="{6373C75F-E1CA-4E80-B6BF-1FFC95B62246}" sibTransId="{3B3AE475-9ED7-4968-934E-5C13FC43FE24}"/>
    <dgm:cxn modelId="{3DD011E4-E29A-4204-9258-0DE59284331A}" type="presOf" srcId="{5C45F7BC-54CE-48EB-AFD3-609BCEFCE6AB}" destId="{9C2AFDDF-C1AD-42BD-BA2B-BF1AC4B6E775}" srcOrd="0" destOrd="0" presId="urn:microsoft.com/office/officeart/2005/8/layout/vList2"/>
    <dgm:cxn modelId="{AB1ED1FD-E4AA-471B-9A50-789CC1932CC2}" type="presOf" srcId="{E81060BE-0BAD-4D35-8D1C-F727D4A14E87}" destId="{F7BC2F7F-2EEA-44BD-92A4-4A0FDB0158E7}" srcOrd="0" destOrd="0" presId="urn:microsoft.com/office/officeart/2005/8/layout/vList2"/>
    <dgm:cxn modelId="{DA2B63E5-BE39-4FBB-8D6F-AC6A7D5FED86}" type="presParOf" srcId="{0066260B-C2D3-4CBA-B3E8-BA78C7DC1453}" destId="{FF733B43-2C6C-4806-90C8-543F5DBD9E55}" srcOrd="0" destOrd="0" presId="urn:microsoft.com/office/officeart/2005/8/layout/vList2"/>
    <dgm:cxn modelId="{8735DD92-55D6-4C22-A6C0-CB08179C311D}" type="presParOf" srcId="{0066260B-C2D3-4CBA-B3E8-BA78C7DC1453}" destId="{B788B875-F8FD-4A58-A860-6B811F7807A5}" srcOrd="1" destOrd="0" presId="urn:microsoft.com/office/officeart/2005/8/layout/vList2"/>
    <dgm:cxn modelId="{F2A6227D-99AD-4209-9F8B-BEA13B5B6440}" type="presParOf" srcId="{0066260B-C2D3-4CBA-B3E8-BA78C7DC1453}" destId="{9C2AFDDF-C1AD-42BD-BA2B-BF1AC4B6E775}" srcOrd="2" destOrd="0" presId="urn:microsoft.com/office/officeart/2005/8/layout/vList2"/>
    <dgm:cxn modelId="{BD8273DB-2A87-45EC-B72D-39C917861905}" type="presParOf" srcId="{0066260B-C2D3-4CBA-B3E8-BA78C7DC1453}" destId="{F7BC2F7F-2EEA-44BD-92A4-4A0FDB0158E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377F9E0F-1D8F-4DCF-A44E-1F4A3791A35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A86F080-B73F-4D46-98D9-BB0E57CE569D}">
      <dgm:prSet/>
      <dgm:spPr/>
      <dgm:t>
        <a:bodyPr/>
        <a:lstStyle/>
        <a:p>
          <a:pPr rtl="0"/>
          <a:r>
            <a:rPr lang="en-US"/>
            <a:t>The issue is no more res-integra in the light of various judgments on the issue. U/s. 54-54F it is stated as under: </a:t>
          </a:r>
        </a:p>
      </dgm:t>
    </dgm:pt>
    <dgm:pt modelId="{7BA59F91-E319-46B3-A944-A74CB99D4C84}" type="parTrans" cxnId="{14EF0649-EF5C-4A83-A784-950B0AB751BA}">
      <dgm:prSet/>
      <dgm:spPr/>
      <dgm:t>
        <a:bodyPr/>
        <a:lstStyle/>
        <a:p>
          <a:endParaRPr lang="en-US"/>
        </a:p>
      </dgm:t>
    </dgm:pt>
    <dgm:pt modelId="{BA98E0AE-B3AF-4527-A792-DD2A3C23F691}" type="sibTrans" cxnId="{14EF0649-EF5C-4A83-A784-950B0AB751BA}">
      <dgm:prSet/>
      <dgm:spPr/>
      <dgm:t>
        <a:bodyPr/>
        <a:lstStyle/>
        <a:p>
          <a:endParaRPr lang="en-US"/>
        </a:p>
      </dgm:t>
    </dgm:pt>
    <dgm:pt modelId="{282DFB3B-8CE0-4479-9184-4410E2C6D72D}">
      <dgm:prSet/>
      <dgm:spPr/>
      <dgm:t>
        <a:bodyPr/>
        <a:lstStyle/>
        <a:p>
          <a:pPr rtl="0"/>
          <a:r>
            <a:rPr lang="en-US"/>
            <a:t>“The amount of the capital gain which is not appropriated by the assessee ………….. before the date of furnishing the return of income under section 139, shall be deposited………………”</a:t>
          </a:r>
        </a:p>
      </dgm:t>
    </dgm:pt>
    <dgm:pt modelId="{785EE17D-972A-492B-83C2-56806787F801}" type="parTrans" cxnId="{DA8199C2-A68A-477E-A07D-350AD6B54251}">
      <dgm:prSet/>
      <dgm:spPr/>
      <dgm:t>
        <a:bodyPr/>
        <a:lstStyle/>
        <a:p>
          <a:endParaRPr lang="en-US"/>
        </a:p>
      </dgm:t>
    </dgm:pt>
    <dgm:pt modelId="{5FB92DD6-9626-40CC-B12C-D2D4388E24AC}" type="sibTrans" cxnId="{DA8199C2-A68A-477E-A07D-350AD6B54251}">
      <dgm:prSet/>
      <dgm:spPr/>
      <dgm:t>
        <a:bodyPr/>
        <a:lstStyle/>
        <a:p>
          <a:endParaRPr lang="en-US"/>
        </a:p>
      </dgm:t>
    </dgm:pt>
    <dgm:pt modelId="{E85A569A-6A8D-4850-BC5B-8484C28F6541}">
      <dgm:prSet/>
      <dgm:spPr/>
      <dgm:t>
        <a:bodyPr/>
        <a:lstStyle/>
        <a:p>
          <a:pPr rtl="0"/>
          <a:r>
            <a:rPr lang="en-US"/>
            <a:t>Jurisprudence</a:t>
          </a:r>
        </a:p>
      </dgm:t>
    </dgm:pt>
    <dgm:pt modelId="{541A614C-9937-4F74-8F74-BC53FF2F6ECB}" type="parTrans" cxnId="{AFC73612-C42C-4B78-8134-EDC1CDF4804B}">
      <dgm:prSet/>
      <dgm:spPr/>
      <dgm:t>
        <a:bodyPr/>
        <a:lstStyle/>
        <a:p>
          <a:endParaRPr lang="en-US"/>
        </a:p>
      </dgm:t>
    </dgm:pt>
    <dgm:pt modelId="{4FFB84EA-2695-485D-90F4-CB94E639DFBD}" type="sibTrans" cxnId="{AFC73612-C42C-4B78-8134-EDC1CDF4804B}">
      <dgm:prSet/>
      <dgm:spPr/>
      <dgm:t>
        <a:bodyPr/>
        <a:lstStyle/>
        <a:p>
          <a:endParaRPr lang="en-US"/>
        </a:p>
      </dgm:t>
    </dgm:pt>
    <dgm:pt modelId="{1B832ABA-D653-47B8-86DB-C8F1CC43B568}">
      <dgm:prSet/>
      <dgm:spPr/>
      <dgm:t>
        <a:bodyPr/>
        <a:lstStyle/>
        <a:p>
          <a:pPr rtl="0"/>
          <a:r>
            <a:rPr lang="fi-FI"/>
            <a:t>Rajesh Kumar Jalan 286 ITR 274 (Gau)</a:t>
          </a:r>
          <a:endParaRPr lang="en-US"/>
        </a:p>
      </dgm:t>
    </dgm:pt>
    <dgm:pt modelId="{29AC23DB-B861-457E-A556-ECC623642938}" type="parTrans" cxnId="{D49991EE-7814-4975-AEA0-F62F59DA483E}">
      <dgm:prSet/>
      <dgm:spPr/>
      <dgm:t>
        <a:bodyPr/>
        <a:lstStyle/>
        <a:p>
          <a:endParaRPr lang="en-US"/>
        </a:p>
      </dgm:t>
    </dgm:pt>
    <dgm:pt modelId="{BEF2D393-D326-4D05-8C39-C207B2D275A1}" type="sibTrans" cxnId="{D49991EE-7814-4975-AEA0-F62F59DA483E}">
      <dgm:prSet/>
      <dgm:spPr/>
      <dgm:t>
        <a:bodyPr/>
        <a:lstStyle/>
        <a:p>
          <a:endParaRPr lang="en-US"/>
        </a:p>
      </dgm:t>
    </dgm:pt>
    <dgm:pt modelId="{937BBC65-07CE-42CC-986F-3D0C6F990604}">
      <dgm:prSet/>
      <dgm:spPr/>
      <dgm:t>
        <a:bodyPr/>
        <a:lstStyle/>
        <a:p>
          <a:pPr rtl="0"/>
          <a:r>
            <a:rPr lang="en-US"/>
            <a:t>(a)	Nipun Mehrotra 297 ITR (Trib.) 110 (Bang.)</a:t>
          </a:r>
        </a:p>
      </dgm:t>
    </dgm:pt>
    <dgm:pt modelId="{9A3E3F7D-4F62-4AA0-A5FB-940C4A4F7CF3}" type="parTrans" cxnId="{AE0BAD38-A7E4-4CF1-AA20-4C13C7FD1D07}">
      <dgm:prSet/>
      <dgm:spPr/>
      <dgm:t>
        <a:bodyPr/>
        <a:lstStyle/>
        <a:p>
          <a:endParaRPr lang="en-US"/>
        </a:p>
      </dgm:t>
    </dgm:pt>
    <dgm:pt modelId="{08499528-788F-45CF-84A8-9E2AE702D7B5}" type="sibTrans" cxnId="{AE0BAD38-A7E4-4CF1-AA20-4C13C7FD1D07}">
      <dgm:prSet/>
      <dgm:spPr/>
      <dgm:t>
        <a:bodyPr/>
        <a:lstStyle/>
        <a:p>
          <a:endParaRPr lang="en-US"/>
        </a:p>
      </dgm:t>
    </dgm:pt>
    <dgm:pt modelId="{6AA1E2BD-07CF-417E-8E58-AA640E808364}">
      <dgm:prSet/>
      <dgm:spPr/>
      <dgm:t>
        <a:bodyPr/>
        <a:lstStyle/>
        <a:p>
          <a:pPr rtl="0"/>
          <a:r>
            <a:rPr lang="en-US"/>
            <a:t>(b)	Fatima Bai 32 DTR 243 (Kar.)</a:t>
          </a:r>
        </a:p>
      </dgm:t>
    </dgm:pt>
    <dgm:pt modelId="{63AB15B7-3429-4AFC-A902-9DCD4788FA08}" type="parTrans" cxnId="{3F5F4251-7200-41CC-B4AC-A83E80E746D4}">
      <dgm:prSet/>
      <dgm:spPr/>
      <dgm:t>
        <a:bodyPr/>
        <a:lstStyle/>
        <a:p>
          <a:endParaRPr lang="en-US"/>
        </a:p>
      </dgm:t>
    </dgm:pt>
    <dgm:pt modelId="{B3950BB7-30CB-49E5-AFA2-81525905CA4F}" type="sibTrans" cxnId="{3F5F4251-7200-41CC-B4AC-A83E80E746D4}">
      <dgm:prSet/>
      <dgm:spPr/>
      <dgm:t>
        <a:bodyPr/>
        <a:lstStyle/>
        <a:p>
          <a:endParaRPr lang="en-US"/>
        </a:p>
      </dgm:t>
    </dgm:pt>
    <dgm:pt modelId="{2BF0F7CF-ED63-4AFB-85FD-257F0C826A83}">
      <dgm:prSet/>
      <dgm:spPr/>
      <dgm:t>
        <a:bodyPr/>
        <a:lstStyle/>
        <a:p>
          <a:pPr rtl="0"/>
          <a:r>
            <a:rPr lang="en-US"/>
            <a:t>(c)	P. Thirumoorthy 135 TTJ (Chennai)(UO) 75  </a:t>
          </a:r>
        </a:p>
      </dgm:t>
    </dgm:pt>
    <dgm:pt modelId="{1DE2EEE2-1CB7-443D-AACA-4B3031963CCF}" type="parTrans" cxnId="{C550BFE0-79D6-4B20-92A4-FCE84E4067A0}">
      <dgm:prSet/>
      <dgm:spPr/>
      <dgm:t>
        <a:bodyPr/>
        <a:lstStyle/>
        <a:p>
          <a:endParaRPr lang="en-US"/>
        </a:p>
      </dgm:t>
    </dgm:pt>
    <dgm:pt modelId="{C5704E39-F80F-46C9-9F75-C8DF09CD6065}" type="sibTrans" cxnId="{C550BFE0-79D6-4B20-92A4-FCE84E4067A0}">
      <dgm:prSet/>
      <dgm:spPr/>
      <dgm:t>
        <a:bodyPr/>
        <a:lstStyle/>
        <a:p>
          <a:endParaRPr lang="en-US"/>
        </a:p>
      </dgm:t>
    </dgm:pt>
    <dgm:pt modelId="{550AA624-6187-41FD-9191-05A6930186B0}">
      <dgm:prSet/>
      <dgm:spPr/>
      <dgm:t>
        <a:bodyPr/>
        <a:lstStyle/>
        <a:p>
          <a:pPr rtl="0"/>
          <a:r>
            <a:rPr lang="en-US"/>
            <a:t>(d)	CIT vs Jagriti Agrawal 339 ITR 610 (P &amp; H)</a:t>
          </a:r>
        </a:p>
      </dgm:t>
    </dgm:pt>
    <dgm:pt modelId="{46616136-19A2-4E39-B178-7716890300C6}" type="parTrans" cxnId="{B6AEBAC6-0E37-495C-8E96-C432A88DC14A}">
      <dgm:prSet/>
      <dgm:spPr/>
      <dgm:t>
        <a:bodyPr/>
        <a:lstStyle/>
        <a:p>
          <a:endParaRPr lang="en-US"/>
        </a:p>
      </dgm:t>
    </dgm:pt>
    <dgm:pt modelId="{CC0974FE-F1E3-48E8-8EBE-2CEF00568AA6}" type="sibTrans" cxnId="{B6AEBAC6-0E37-495C-8E96-C432A88DC14A}">
      <dgm:prSet/>
      <dgm:spPr/>
      <dgm:t>
        <a:bodyPr/>
        <a:lstStyle/>
        <a:p>
          <a:endParaRPr lang="en-US"/>
        </a:p>
      </dgm:t>
    </dgm:pt>
    <dgm:pt modelId="{54C98424-14E5-48DE-9312-422BE204279D}" type="pres">
      <dgm:prSet presAssocID="{377F9E0F-1D8F-4DCF-A44E-1F4A3791A35C}" presName="linear" presStyleCnt="0">
        <dgm:presLayoutVars>
          <dgm:animLvl val="lvl"/>
          <dgm:resizeHandles val="exact"/>
        </dgm:presLayoutVars>
      </dgm:prSet>
      <dgm:spPr/>
    </dgm:pt>
    <dgm:pt modelId="{003653EE-4CF1-459E-BB5B-52FE35A40746}" type="pres">
      <dgm:prSet presAssocID="{7A86F080-B73F-4D46-98D9-BB0E57CE569D}" presName="parentText" presStyleLbl="node1" presStyleIdx="0" presStyleCnt="2">
        <dgm:presLayoutVars>
          <dgm:chMax val="0"/>
          <dgm:bulletEnabled val="1"/>
        </dgm:presLayoutVars>
      </dgm:prSet>
      <dgm:spPr/>
    </dgm:pt>
    <dgm:pt modelId="{6374C6E7-2922-44BE-9F7E-0170BAFED341}" type="pres">
      <dgm:prSet presAssocID="{7A86F080-B73F-4D46-98D9-BB0E57CE569D}" presName="childText" presStyleLbl="revTx" presStyleIdx="0" presStyleCnt="2">
        <dgm:presLayoutVars>
          <dgm:bulletEnabled val="1"/>
        </dgm:presLayoutVars>
      </dgm:prSet>
      <dgm:spPr/>
    </dgm:pt>
    <dgm:pt modelId="{A7F3B14C-4598-4002-81EB-9999A766DA17}" type="pres">
      <dgm:prSet presAssocID="{E85A569A-6A8D-4850-BC5B-8484C28F6541}" presName="parentText" presStyleLbl="node1" presStyleIdx="1" presStyleCnt="2">
        <dgm:presLayoutVars>
          <dgm:chMax val="0"/>
          <dgm:bulletEnabled val="1"/>
        </dgm:presLayoutVars>
      </dgm:prSet>
      <dgm:spPr/>
    </dgm:pt>
    <dgm:pt modelId="{9A42463A-4EA9-493E-AE1F-80245A0FBCF1}" type="pres">
      <dgm:prSet presAssocID="{E85A569A-6A8D-4850-BC5B-8484C28F6541}" presName="childText" presStyleLbl="revTx" presStyleIdx="1" presStyleCnt="2">
        <dgm:presLayoutVars>
          <dgm:bulletEnabled val="1"/>
        </dgm:presLayoutVars>
      </dgm:prSet>
      <dgm:spPr/>
    </dgm:pt>
  </dgm:ptLst>
  <dgm:cxnLst>
    <dgm:cxn modelId="{4EEAEF05-D24A-4BC3-889C-AB33B65CD0E5}" type="presOf" srcId="{377F9E0F-1D8F-4DCF-A44E-1F4A3791A35C}" destId="{54C98424-14E5-48DE-9312-422BE204279D}" srcOrd="0" destOrd="0" presId="urn:microsoft.com/office/officeart/2005/8/layout/vList2"/>
    <dgm:cxn modelId="{2D357706-AC87-4079-A02A-A9C0E3BCA5A4}" type="presOf" srcId="{937BBC65-07CE-42CC-986F-3D0C6F990604}" destId="{9A42463A-4EA9-493E-AE1F-80245A0FBCF1}" srcOrd="0" destOrd="1" presId="urn:microsoft.com/office/officeart/2005/8/layout/vList2"/>
    <dgm:cxn modelId="{AFC73612-C42C-4B78-8134-EDC1CDF4804B}" srcId="{377F9E0F-1D8F-4DCF-A44E-1F4A3791A35C}" destId="{E85A569A-6A8D-4850-BC5B-8484C28F6541}" srcOrd="1" destOrd="0" parTransId="{541A614C-9937-4F74-8F74-BC53FF2F6ECB}" sibTransId="{4FFB84EA-2695-485D-90F4-CB94E639DFBD}"/>
    <dgm:cxn modelId="{AE0BAD38-A7E4-4CF1-AA20-4C13C7FD1D07}" srcId="{E85A569A-6A8D-4850-BC5B-8484C28F6541}" destId="{937BBC65-07CE-42CC-986F-3D0C6F990604}" srcOrd="1" destOrd="0" parTransId="{9A3E3F7D-4F62-4AA0-A5FB-940C4A4F7CF3}" sibTransId="{08499528-788F-45CF-84A8-9E2AE702D7B5}"/>
    <dgm:cxn modelId="{D767643B-8481-4490-94D6-0C1DBB89DFEC}" type="presOf" srcId="{6AA1E2BD-07CF-417E-8E58-AA640E808364}" destId="{9A42463A-4EA9-493E-AE1F-80245A0FBCF1}" srcOrd="0" destOrd="2" presId="urn:microsoft.com/office/officeart/2005/8/layout/vList2"/>
    <dgm:cxn modelId="{CAB9CA5C-23FD-40A4-941B-A587778FB854}" type="presOf" srcId="{E85A569A-6A8D-4850-BC5B-8484C28F6541}" destId="{A7F3B14C-4598-4002-81EB-9999A766DA17}" srcOrd="0" destOrd="0" presId="urn:microsoft.com/office/officeart/2005/8/layout/vList2"/>
    <dgm:cxn modelId="{14EF0649-EF5C-4A83-A784-950B0AB751BA}" srcId="{377F9E0F-1D8F-4DCF-A44E-1F4A3791A35C}" destId="{7A86F080-B73F-4D46-98D9-BB0E57CE569D}" srcOrd="0" destOrd="0" parTransId="{7BA59F91-E319-46B3-A944-A74CB99D4C84}" sibTransId="{BA98E0AE-B3AF-4527-A792-DD2A3C23F691}"/>
    <dgm:cxn modelId="{3F5F4251-7200-41CC-B4AC-A83E80E746D4}" srcId="{E85A569A-6A8D-4850-BC5B-8484C28F6541}" destId="{6AA1E2BD-07CF-417E-8E58-AA640E808364}" srcOrd="2" destOrd="0" parTransId="{63AB15B7-3429-4AFC-A902-9DCD4788FA08}" sibTransId="{B3950BB7-30CB-49E5-AFA2-81525905CA4F}"/>
    <dgm:cxn modelId="{4057CF78-8C88-4337-B06A-AC1C21D12657}" type="presOf" srcId="{550AA624-6187-41FD-9191-05A6930186B0}" destId="{9A42463A-4EA9-493E-AE1F-80245A0FBCF1}" srcOrd="0" destOrd="4" presId="urn:microsoft.com/office/officeart/2005/8/layout/vList2"/>
    <dgm:cxn modelId="{0988C97E-3C81-44B9-AED8-09FF7C94DF72}" type="presOf" srcId="{7A86F080-B73F-4D46-98D9-BB0E57CE569D}" destId="{003653EE-4CF1-459E-BB5B-52FE35A40746}" srcOrd="0" destOrd="0" presId="urn:microsoft.com/office/officeart/2005/8/layout/vList2"/>
    <dgm:cxn modelId="{A0C8C594-C833-45D0-A8ED-5B62B6C018B3}" type="presOf" srcId="{2BF0F7CF-ED63-4AFB-85FD-257F0C826A83}" destId="{9A42463A-4EA9-493E-AE1F-80245A0FBCF1}" srcOrd="0" destOrd="3" presId="urn:microsoft.com/office/officeart/2005/8/layout/vList2"/>
    <dgm:cxn modelId="{670F4B9B-B10D-47CE-ABA0-9FF1BDEFC9BC}" type="presOf" srcId="{282DFB3B-8CE0-4479-9184-4410E2C6D72D}" destId="{6374C6E7-2922-44BE-9F7E-0170BAFED341}" srcOrd="0" destOrd="0" presId="urn:microsoft.com/office/officeart/2005/8/layout/vList2"/>
    <dgm:cxn modelId="{04542DA0-6223-4191-A9EA-C66F45A8B634}" type="presOf" srcId="{1B832ABA-D653-47B8-86DB-C8F1CC43B568}" destId="{9A42463A-4EA9-493E-AE1F-80245A0FBCF1}" srcOrd="0" destOrd="0" presId="urn:microsoft.com/office/officeart/2005/8/layout/vList2"/>
    <dgm:cxn modelId="{DA8199C2-A68A-477E-A07D-350AD6B54251}" srcId="{7A86F080-B73F-4D46-98D9-BB0E57CE569D}" destId="{282DFB3B-8CE0-4479-9184-4410E2C6D72D}" srcOrd="0" destOrd="0" parTransId="{785EE17D-972A-492B-83C2-56806787F801}" sibTransId="{5FB92DD6-9626-40CC-B12C-D2D4388E24AC}"/>
    <dgm:cxn modelId="{B6AEBAC6-0E37-495C-8E96-C432A88DC14A}" srcId="{E85A569A-6A8D-4850-BC5B-8484C28F6541}" destId="{550AA624-6187-41FD-9191-05A6930186B0}" srcOrd="4" destOrd="0" parTransId="{46616136-19A2-4E39-B178-7716890300C6}" sibTransId="{CC0974FE-F1E3-48E8-8EBE-2CEF00568AA6}"/>
    <dgm:cxn modelId="{C550BFE0-79D6-4B20-92A4-FCE84E4067A0}" srcId="{E85A569A-6A8D-4850-BC5B-8484C28F6541}" destId="{2BF0F7CF-ED63-4AFB-85FD-257F0C826A83}" srcOrd="3" destOrd="0" parTransId="{1DE2EEE2-1CB7-443D-AACA-4B3031963CCF}" sibTransId="{C5704E39-F80F-46C9-9F75-C8DF09CD6065}"/>
    <dgm:cxn modelId="{D49991EE-7814-4975-AEA0-F62F59DA483E}" srcId="{E85A569A-6A8D-4850-BC5B-8484C28F6541}" destId="{1B832ABA-D653-47B8-86DB-C8F1CC43B568}" srcOrd="0" destOrd="0" parTransId="{29AC23DB-B861-457E-A556-ECC623642938}" sibTransId="{BEF2D393-D326-4D05-8C39-C207B2D275A1}"/>
    <dgm:cxn modelId="{09E52DEE-8CFB-495C-B8F6-9A5820D956F7}" type="presParOf" srcId="{54C98424-14E5-48DE-9312-422BE204279D}" destId="{003653EE-4CF1-459E-BB5B-52FE35A40746}" srcOrd="0" destOrd="0" presId="urn:microsoft.com/office/officeart/2005/8/layout/vList2"/>
    <dgm:cxn modelId="{DC1D98BF-9491-468C-BA96-6F660385852D}" type="presParOf" srcId="{54C98424-14E5-48DE-9312-422BE204279D}" destId="{6374C6E7-2922-44BE-9F7E-0170BAFED341}" srcOrd="1" destOrd="0" presId="urn:microsoft.com/office/officeart/2005/8/layout/vList2"/>
    <dgm:cxn modelId="{726864F1-67F2-4613-892C-2D871FF18CBB}" type="presParOf" srcId="{54C98424-14E5-48DE-9312-422BE204279D}" destId="{A7F3B14C-4598-4002-81EB-9999A766DA17}" srcOrd="2" destOrd="0" presId="urn:microsoft.com/office/officeart/2005/8/layout/vList2"/>
    <dgm:cxn modelId="{B0A1F14B-9057-4618-BA2B-27D943BC71FF}" type="presParOf" srcId="{54C98424-14E5-48DE-9312-422BE204279D}" destId="{9A42463A-4EA9-493E-AE1F-80245A0FBCF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C92822A3-FD6A-4586-A1F7-4AF4D118205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AD2A85D-B736-4274-B138-D667F0C9103F}">
      <dgm:prSet/>
      <dgm:spPr/>
      <dgm:t>
        <a:bodyPr/>
        <a:lstStyle/>
        <a:p>
          <a:pPr rtl="0"/>
          <a:r>
            <a:rPr lang="en-US"/>
            <a:t>Powers u/s. 143(1) are limited to prima-facie mistake apparent on record. If the assessee has offered the actual consideration:</a:t>
          </a:r>
        </a:p>
      </dgm:t>
    </dgm:pt>
    <dgm:pt modelId="{75181BC1-9503-4F62-BC53-7D77676A1102}" type="parTrans" cxnId="{505D984E-84A0-4976-98E2-8224E12AF9D4}">
      <dgm:prSet/>
      <dgm:spPr/>
      <dgm:t>
        <a:bodyPr/>
        <a:lstStyle/>
        <a:p>
          <a:endParaRPr lang="en-US"/>
        </a:p>
      </dgm:t>
    </dgm:pt>
    <dgm:pt modelId="{5BB4A25A-AB6B-47C0-8CB0-9F44AD3F3459}" type="sibTrans" cxnId="{505D984E-84A0-4976-98E2-8224E12AF9D4}">
      <dgm:prSet/>
      <dgm:spPr/>
      <dgm:t>
        <a:bodyPr/>
        <a:lstStyle/>
        <a:p>
          <a:endParaRPr lang="en-US"/>
        </a:p>
      </dgm:t>
    </dgm:pt>
    <dgm:pt modelId="{8E0BDA4E-61A6-4AD9-B5FD-495B532460CC}">
      <dgm:prSet/>
      <dgm:spPr/>
      <dgm:t>
        <a:bodyPr/>
        <a:lstStyle/>
        <a:p>
          <a:pPr rtl="0"/>
          <a:r>
            <a:rPr lang="en-US"/>
            <a:t>Grievance redressal mechanism. </a:t>
          </a:r>
        </a:p>
      </dgm:t>
    </dgm:pt>
    <dgm:pt modelId="{781DA6DB-9B73-40F1-8A39-52E0AA0CBF8C}" type="parTrans" cxnId="{0EA138F0-2248-4F65-A4F2-1FF826806E0F}">
      <dgm:prSet/>
      <dgm:spPr/>
      <dgm:t>
        <a:bodyPr/>
        <a:lstStyle/>
        <a:p>
          <a:endParaRPr lang="en-US"/>
        </a:p>
      </dgm:t>
    </dgm:pt>
    <dgm:pt modelId="{5753A07B-78E6-405E-B628-A291BB799A70}" type="sibTrans" cxnId="{0EA138F0-2248-4F65-A4F2-1FF826806E0F}">
      <dgm:prSet/>
      <dgm:spPr/>
      <dgm:t>
        <a:bodyPr/>
        <a:lstStyle/>
        <a:p>
          <a:endParaRPr lang="en-US"/>
        </a:p>
      </dgm:t>
    </dgm:pt>
    <dgm:pt modelId="{947C805F-A725-43CC-82D5-463308EFCAE2}">
      <dgm:prSet/>
      <dgm:spPr/>
      <dgm:t>
        <a:bodyPr/>
        <a:lstStyle/>
        <a:p>
          <a:pPr rtl="0"/>
          <a:r>
            <a:rPr lang="en-US"/>
            <a:t>It is not a prima-facie mistake. </a:t>
          </a:r>
        </a:p>
      </dgm:t>
    </dgm:pt>
    <dgm:pt modelId="{F825B73A-0ED6-4DED-9235-4469EFBDC7BD}" type="parTrans" cxnId="{D9FF3A9B-0FCF-498F-86C3-0967D8E3B664}">
      <dgm:prSet/>
      <dgm:spPr/>
      <dgm:t>
        <a:bodyPr/>
        <a:lstStyle/>
        <a:p>
          <a:endParaRPr lang="en-US"/>
        </a:p>
      </dgm:t>
    </dgm:pt>
    <dgm:pt modelId="{D1B1F0BF-853B-4CCC-99FD-F840C94CAF52}" type="sibTrans" cxnId="{D9FF3A9B-0FCF-498F-86C3-0967D8E3B664}">
      <dgm:prSet/>
      <dgm:spPr/>
      <dgm:t>
        <a:bodyPr/>
        <a:lstStyle/>
        <a:p>
          <a:endParaRPr lang="en-US"/>
        </a:p>
      </dgm:t>
    </dgm:pt>
    <dgm:pt modelId="{6456A207-26D0-4F0E-9986-53C059704001}">
      <dgm:prSet/>
      <dgm:spPr/>
      <dgm:t>
        <a:bodyPr/>
        <a:lstStyle/>
        <a:p>
          <a:pPr rtl="0"/>
          <a:r>
            <a:rPr lang="en-US"/>
            <a:t>A rectification or appeal against order u/s. 143(1) may be a proper solution.</a:t>
          </a:r>
        </a:p>
      </dgm:t>
    </dgm:pt>
    <dgm:pt modelId="{A0C6B4EE-7A9F-4A64-AF5C-71A6E8368104}" type="parTrans" cxnId="{CE849E3C-6D93-409F-90DE-EF46D8075111}">
      <dgm:prSet/>
      <dgm:spPr/>
      <dgm:t>
        <a:bodyPr/>
        <a:lstStyle/>
        <a:p>
          <a:endParaRPr lang="en-US"/>
        </a:p>
      </dgm:t>
    </dgm:pt>
    <dgm:pt modelId="{D544A55D-C8CB-4A71-9747-14B3D5C01BB5}" type="sibTrans" cxnId="{CE849E3C-6D93-409F-90DE-EF46D8075111}">
      <dgm:prSet/>
      <dgm:spPr/>
      <dgm:t>
        <a:bodyPr/>
        <a:lstStyle/>
        <a:p>
          <a:endParaRPr lang="en-US"/>
        </a:p>
      </dgm:t>
    </dgm:pt>
    <dgm:pt modelId="{AC5465E3-1928-4F53-BBEB-13B682A536B7}" type="pres">
      <dgm:prSet presAssocID="{C92822A3-FD6A-4586-A1F7-4AF4D1182056}" presName="linear" presStyleCnt="0">
        <dgm:presLayoutVars>
          <dgm:animLvl val="lvl"/>
          <dgm:resizeHandles val="exact"/>
        </dgm:presLayoutVars>
      </dgm:prSet>
      <dgm:spPr/>
    </dgm:pt>
    <dgm:pt modelId="{149927F0-578C-436D-BB84-8450E1DE933F}" type="pres">
      <dgm:prSet presAssocID="{0AD2A85D-B736-4274-B138-D667F0C9103F}" presName="parentText" presStyleLbl="node1" presStyleIdx="0" presStyleCnt="1">
        <dgm:presLayoutVars>
          <dgm:chMax val="0"/>
          <dgm:bulletEnabled val="1"/>
        </dgm:presLayoutVars>
      </dgm:prSet>
      <dgm:spPr/>
    </dgm:pt>
    <dgm:pt modelId="{809D0DFC-EC42-493E-AD03-DDBF66901BED}" type="pres">
      <dgm:prSet presAssocID="{0AD2A85D-B736-4274-B138-D667F0C9103F}" presName="childText" presStyleLbl="revTx" presStyleIdx="0" presStyleCnt="1">
        <dgm:presLayoutVars>
          <dgm:bulletEnabled val="1"/>
        </dgm:presLayoutVars>
      </dgm:prSet>
      <dgm:spPr/>
    </dgm:pt>
  </dgm:ptLst>
  <dgm:cxnLst>
    <dgm:cxn modelId="{CE849E3C-6D93-409F-90DE-EF46D8075111}" srcId="{0AD2A85D-B736-4274-B138-D667F0C9103F}" destId="{6456A207-26D0-4F0E-9986-53C059704001}" srcOrd="2" destOrd="0" parTransId="{A0C6B4EE-7A9F-4A64-AF5C-71A6E8368104}" sibTransId="{D544A55D-C8CB-4A71-9747-14B3D5C01BB5}"/>
    <dgm:cxn modelId="{F3664D47-F3F3-4274-86BF-7B31DFC439EC}" type="presOf" srcId="{6456A207-26D0-4F0E-9986-53C059704001}" destId="{809D0DFC-EC42-493E-AD03-DDBF66901BED}" srcOrd="0" destOrd="2" presId="urn:microsoft.com/office/officeart/2005/8/layout/vList2"/>
    <dgm:cxn modelId="{505D984E-84A0-4976-98E2-8224E12AF9D4}" srcId="{C92822A3-FD6A-4586-A1F7-4AF4D1182056}" destId="{0AD2A85D-B736-4274-B138-D667F0C9103F}" srcOrd="0" destOrd="0" parTransId="{75181BC1-9503-4F62-BC53-7D77676A1102}" sibTransId="{5BB4A25A-AB6B-47C0-8CB0-9F44AD3F3459}"/>
    <dgm:cxn modelId="{F3D81F57-27DB-4ADC-B114-6CA3A2D5B278}" type="presOf" srcId="{947C805F-A725-43CC-82D5-463308EFCAE2}" destId="{809D0DFC-EC42-493E-AD03-DDBF66901BED}" srcOrd="0" destOrd="1" presId="urn:microsoft.com/office/officeart/2005/8/layout/vList2"/>
    <dgm:cxn modelId="{39B43C7A-0405-4D74-9DBC-FBBD88BCA016}" type="presOf" srcId="{8E0BDA4E-61A6-4AD9-B5FD-495B532460CC}" destId="{809D0DFC-EC42-493E-AD03-DDBF66901BED}" srcOrd="0" destOrd="0" presId="urn:microsoft.com/office/officeart/2005/8/layout/vList2"/>
    <dgm:cxn modelId="{AF37B17D-211A-4DC3-81D7-2129FBB9D2AC}" type="presOf" srcId="{C92822A3-FD6A-4586-A1F7-4AF4D1182056}" destId="{AC5465E3-1928-4F53-BBEB-13B682A536B7}" srcOrd="0" destOrd="0" presId="urn:microsoft.com/office/officeart/2005/8/layout/vList2"/>
    <dgm:cxn modelId="{301D2E8A-9194-4494-A8D6-812444FF195B}" type="presOf" srcId="{0AD2A85D-B736-4274-B138-D667F0C9103F}" destId="{149927F0-578C-436D-BB84-8450E1DE933F}" srcOrd="0" destOrd="0" presId="urn:microsoft.com/office/officeart/2005/8/layout/vList2"/>
    <dgm:cxn modelId="{D9FF3A9B-0FCF-498F-86C3-0967D8E3B664}" srcId="{0AD2A85D-B736-4274-B138-D667F0C9103F}" destId="{947C805F-A725-43CC-82D5-463308EFCAE2}" srcOrd="1" destOrd="0" parTransId="{F825B73A-0ED6-4DED-9235-4469EFBDC7BD}" sibTransId="{D1B1F0BF-853B-4CCC-99FD-F840C94CAF52}"/>
    <dgm:cxn modelId="{0EA138F0-2248-4F65-A4F2-1FF826806E0F}" srcId="{0AD2A85D-B736-4274-B138-D667F0C9103F}" destId="{8E0BDA4E-61A6-4AD9-B5FD-495B532460CC}" srcOrd="0" destOrd="0" parTransId="{781DA6DB-9B73-40F1-8A39-52E0AA0CBF8C}" sibTransId="{5753A07B-78E6-405E-B628-A291BB799A70}"/>
    <dgm:cxn modelId="{A4197676-A5DE-4796-A783-DB265FD7B6D4}" type="presParOf" srcId="{AC5465E3-1928-4F53-BBEB-13B682A536B7}" destId="{149927F0-578C-436D-BB84-8450E1DE933F}" srcOrd="0" destOrd="0" presId="urn:microsoft.com/office/officeart/2005/8/layout/vList2"/>
    <dgm:cxn modelId="{C294BF83-60FD-4EDE-B2BC-2835C8401444}" type="presParOf" srcId="{AC5465E3-1928-4F53-BBEB-13B682A536B7}" destId="{809D0DFC-EC42-493E-AD03-DDBF66901BE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A47D84-6FC0-44AA-A637-88AA9176D19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5B60A85-B381-4806-B277-9E7A65258ABE}">
      <dgm:prSet/>
      <dgm:spPr/>
      <dgm:t>
        <a:bodyPr/>
        <a:lstStyle/>
        <a:p>
          <a:pPr algn="just" rtl="0"/>
          <a:r>
            <a:rPr lang="en-US" i="1" dirty="0"/>
            <a:t>“the year in which the asset was first held by the assessee”</a:t>
          </a:r>
          <a:endParaRPr lang="en-US" dirty="0"/>
        </a:p>
      </dgm:t>
    </dgm:pt>
    <dgm:pt modelId="{AB5D8D6B-398F-486F-985F-4630801CF734}" type="parTrans" cxnId="{151E10A7-A975-440B-B842-3973CA9A6EEB}">
      <dgm:prSet/>
      <dgm:spPr/>
      <dgm:t>
        <a:bodyPr/>
        <a:lstStyle/>
        <a:p>
          <a:endParaRPr lang="en-US"/>
        </a:p>
      </dgm:t>
    </dgm:pt>
    <dgm:pt modelId="{4813013D-CBBC-46BF-A658-1F1E857D82F2}" type="sibTrans" cxnId="{151E10A7-A975-440B-B842-3973CA9A6EEB}">
      <dgm:prSet/>
      <dgm:spPr/>
      <dgm:t>
        <a:bodyPr/>
        <a:lstStyle/>
        <a:p>
          <a:endParaRPr lang="en-US"/>
        </a:p>
      </dgm:t>
    </dgm:pt>
    <dgm:pt modelId="{832FDE6C-80B2-437E-A372-37DD51CFD2AF}">
      <dgm:prSet custT="1"/>
      <dgm:spPr/>
      <dgm:t>
        <a:bodyPr/>
        <a:lstStyle/>
        <a:p>
          <a:pPr rtl="0"/>
          <a:r>
            <a:rPr lang="en-US" sz="3200" dirty="0" err="1"/>
            <a:t>Manjula</a:t>
          </a:r>
          <a:r>
            <a:rPr lang="en-US" sz="3200" dirty="0"/>
            <a:t> Shah 16 Taxman.com 42 (</a:t>
          </a:r>
          <a:r>
            <a:rPr lang="en-US" sz="3200" dirty="0" err="1"/>
            <a:t>Bom</a:t>
          </a:r>
          <a:r>
            <a:rPr lang="en-US" sz="3200" dirty="0"/>
            <a:t>)</a:t>
          </a:r>
        </a:p>
      </dgm:t>
    </dgm:pt>
    <dgm:pt modelId="{97CD26DD-5495-4FF1-A898-EF0E3703D1E5}" type="parTrans" cxnId="{2DD217CA-E4CB-4BB9-8F2E-B99029AB0203}">
      <dgm:prSet/>
      <dgm:spPr/>
      <dgm:t>
        <a:bodyPr/>
        <a:lstStyle/>
        <a:p>
          <a:endParaRPr lang="en-US"/>
        </a:p>
      </dgm:t>
    </dgm:pt>
    <dgm:pt modelId="{9E619BFB-F36D-42C7-861C-DA362874B2BE}" type="sibTrans" cxnId="{2DD217CA-E4CB-4BB9-8F2E-B99029AB0203}">
      <dgm:prSet/>
      <dgm:spPr/>
      <dgm:t>
        <a:bodyPr/>
        <a:lstStyle/>
        <a:p>
          <a:endParaRPr lang="en-US"/>
        </a:p>
      </dgm:t>
    </dgm:pt>
    <dgm:pt modelId="{8657E67E-4764-4F03-A61B-98CB00698968}">
      <dgm:prSet custT="1"/>
      <dgm:spPr/>
      <dgm:t>
        <a:bodyPr/>
        <a:lstStyle/>
        <a:p>
          <a:pPr rtl="0"/>
          <a:r>
            <a:rPr lang="en-US" sz="3200" dirty="0" err="1"/>
            <a:t>Jhanvi</a:t>
          </a:r>
          <a:r>
            <a:rPr lang="en-US" sz="3200" dirty="0"/>
            <a:t> S Desai 7 TMI 496 (</a:t>
          </a:r>
          <a:r>
            <a:rPr lang="en-US" sz="3200" dirty="0" err="1"/>
            <a:t>Bom</a:t>
          </a:r>
          <a:r>
            <a:rPr lang="en-US" sz="3200" dirty="0"/>
            <a:t>)</a:t>
          </a:r>
        </a:p>
      </dgm:t>
    </dgm:pt>
    <dgm:pt modelId="{37327B8E-832C-45A0-9B41-68AB687B2871}" type="parTrans" cxnId="{43B969DB-DA33-4E7E-AB3A-47637F8B32E7}">
      <dgm:prSet/>
      <dgm:spPr/>
      <dgm:t>
        <a:bodyPr/>
        <a:lstStyle/>
        <a:p>
          <a:endParaRPr lang="en-US"/>
        </a:p>
      </dgm:t>
    </dgm:pt>
    <dgm:pt modelId="{CE104BAF-F1BA-418A-959C-008361A5B488}" type="sibTrans" cxnId="{43B969DB-DA33-4E7E-AB3A-47637F8B32E7}">
      <dgm:prSet/>
      <dgm:spPr/>
      <dgm:t>
        <a:bodyPr/>
        <a:lstStyle/>
        <a:p>
          <a:endParaRPr lang="en-US"/>
        </a:p>
      </dgm:t>
    </dgm:pt>
    <dgm:pt modelId="{A04BD3B0-ECB0-4EA7-984C-89A403F107BC}" type="pres">
      <dgm:prSet presAssocID="{CCA47D84-6FC0-44AA-A637-88AA9176D196}" presName="linear" presStyleCnt="0">
        <dgm:presLayoutVars>
          <dgm:animLvl val="lvl"/>
          <dgm:resizeHandles val="exact"/>
        </dgm:presLayoutVars>
      </dgm:prSet>
      <dgm:spPr/>
    </dgm:pt>
    <dgm:pt modelId="{C21A147E-3B46-4E80-87F9-65A0A0EDEA9E}" type="pres">
      <dgm:prSet presAssocID="{45B60A85-B381-4806-B277-9E7A65258ABE}" presName="parentText" presStyleLbl="node1" presStyleIdx="0" presStyleCnt="1" custLinFactNeighborY="-17565">
        <dgm:presLayoutVars>
          <dgm:chMax val="0"/>
          <dgm:bulletEnabled val="1"/>
        </dgm:presLayoutVars>
      </dgm:prSet>
      <dgm:spPr/>
    </dgm:pt>
    <dgm:pt modelId="{2EEC8132-FE11-429E-AAD5-1E49E79B8CD3}" type="pres">
      <dgm:prSet presAssocID="{45B60A85-B381-4806-B277-9E7A65258ABE}" presName="childText" presStyleLbl="revTx" presStyleIdx="0" presStyleCnt="1">
        <dgm:presLayoutVars>
          <dgm:bulletEnabled val="1"/>
        </dgm:presLayoutVars>
      </dgm:prSet>
      <dgm:spPr/>
    </dgm:pt>
  </dgm:ptLst>
  <dgm:cxnLst>
    <dgm:cxn modelId="{80859555-70DC-4A0C-87B6-F16DA030E1B2}" type="presOf" srcId="{45B60A85-B381-4806-B277-9E7A65258ABE}" destId="{C21A147E-3B46-4E80-87F9-65A0A0EDEA9E}" srcOrd="0" destOrd="0" presId="urn:microsoft.com/office/officeart/2005/8/layout/vList2"/>
    <dgm:cxn modelId="{5703D49E-DD32-4643-87CF-1B8A69575F4A}" type="presOf" srcId="{8657E67E-4764-4F03-A61B-98CB00698968}" destId="{2EEC8132-FE11-429E-AAD5-1E49E79B8CD3}" srcOrd="0" destOrd="1" presId="urn:microsoft.com/office/officeart/2005/8/layout/vList2"/>
    <dgm:cxn modelId="{151E10A7-A975-440B-B842-3973CA9A6EEB}" srcId="{CCA47D84-6FC0-44AA-A637-88AA9176D196}" destId="{45B60A85-B381-4806-B277-9E7A65258ABE}" srcOrd="0" destOrd="0" parTransId="{AB5D8D6B-398F-486F-985F-4630801CF734}" sibTransId="{4813013D-CBBC-46BF-A658-1F1E857D82F2}"/>
    <dgm:cxn modelId="{D26AC9C5-EF78-4267-8A42-945D35F1C01D}" type="presOf" srcId="{CCA47D84-6FC0-44AA-A637-88AA9176D196}" destId="{A04BD3B0-ECB0-4EA7-984C-89A403F107BC}" srcOrd="0" destOrd="0" presId="urn:microsoft.com/office/officeart/2005/8/layout/vList2"/>
    <dgm:cxn modelId="{2DD217CA-E4CB-4BB9-8F2E-B99029AB0203}" srcId="{45B60A85-B381-4806-B277-9E7A65258ABE}" destId="{832FDE6C-80B2-437E-A372-37DD51CFD2AF}" srcOrd="0" destOrd="0" parTransId="{97CD26DD-5495-4FF1-A898-EF0E3703D1E5}" sibTransId="{9E619BFB-F36D-42C7-861C-DA362874B2BE}"/>
    <dgm:cxn modelId="{43B969DB-DA33-4E7E-AB3A-47637F8B32E7}" srcId="{45B60A85-B381-4806-B277-9E7A65258ABE}" destId="{8657E67E-4764-4F03-A61B-98CB00698968}" srcOrd="1" destOrd="0" parTransId="{37327B8E-832C-45A0-9B41-68AB687B2871}" sibTransId="{CE104BAF-F1BA-418A-959C-008361A5B488}"/>
    <dgm:cxn modelId="{FAAF72E9-E010-4C68-B078-55C8A858622B}" type="presOf" srcId="{832FDE6C-80B2-437E-A372-37DD51CFD2AF}" destId="{2EEC8132-FE11-429E-AAD5-1E49E79B8CD3}" srcOrd="0" destOrd="0" presId="urn:microsoft.com/office/officeart/2005/8/layout/vList2"/>
    <dgm:cxn modelId="{0567222E-1EF5-4470-86C5-527F54CEBF5C}" type="presParOf" srcId="{A04BD3B0-ECB0-4EA7-984C-89A403F107BC}" destId="{C21A147E-3B46-4E80-87F9-65A0A0EDEA9E}" srcOrd="0" destOrd="0" presId="urn:microsoft.com/office/officeart/2005/8/layout/vList2"/>
    <dgm:cxn modelId="{177D06E4-3965-4ED1-9DC2-CA2B82B2223E}" type="presParOf" srcId="{A04BD3B0-ECB0-4EA7-984C-89A403F107BC}" destId="{2EEC8132-FE11-429E-AAD5-1E49E79B8CD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ED45E8B8-A6CE-4A52-8BD8-E4E9AA62A08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2C0E175-C6FA-496D-80B3-73D90E90E52D}">
      <dgm:prSet/>
      <dgm:spPr/>
      <dgm:t>
        <a:bodyPr/>
        <a:lstStyle/>
        <a:p>
          <a:pPr rtl="0"/>
          <a:r>
            <a:rPr lang="en-US" i="1"/>
            <a:t>Sunil Kumar Agarwal 372 ITR 83 (Cal.), </a:t>
          </a:r>
          <a:endParaRPr lang="en-US"/>
        </a:p>
      </dgm:t>
    </dgm:pt>
    <dgm:pt modelId="{E8941C22-D8BD-4B31-966B-2239253E60EA}" type="parTrans" cxnId="{4DA310FF-4236-4495-A0E5-4509DBFE7618}">
      <dgm:prSet/>
      <dgm:spPr/>
      <dgm:t>
        <a:bodyPr/>
        <a:lstStyle/>
        <a:p>
          <a:endParaRPr lang="en-US"/>
        </a:p>
      </dgm:t>
    </dgm:pt>
    <dgm:pt modelId="{21D78894-BE41-475E-AB96-4A2ECB03F203}" type="sibTrans" cxnId="{4DA310FF-4236-4495-A0E5-4509DBFE7618}">
      <dgm:prSet/>
      <dgm:spPr/>
      <dgm:t>
        <a:bodyPr/>
        <a:lstStyle/>
        <a:p>
          <a:endParaRPr lang="en-US"/>
        </a:p>
      </dgm:t>
    </dgm:pt>
    <dgm:pt modelId="{F52BF592-E2EF-4125-97AC-B97C4FC6107A}">
      <dgm:prSet/>
      <dgm:spPr/>
      <dgm:t>
        <a:bodyPr/>
        <a:lstStyle/>
        <a:p>
          <a:pPr rtl="0"/>
          <a:r>
            <a:rPr lang="en-US" dirty="0"/>
            <a:t>reference to the Valuation Officer shall be made u/s. 50C(2), even if the assessee did not pray for making reference to Valuation Officer. </a:t>
          </a:r>
        </a:p>
      </dgm:t>
    </dgm:pt>
    <dgm:pt modelId="{421D05EB-88F0-46A0-A512-D5E074A873FA}" type="parTrans" cxnId="{3EC529F7-552A-4C10-A6A4-C23A974936F8}">
      <dgm:prSet/>
      <dgm:spPr/>
      <dgm:t>
        <a:bodyPr/>
        <a:lstStyle/>
        <a:p>
          <a:endParaRPr lang="en-US"/>
        </a:p>
      </dgm:t>
    </dgm:pt>
    <dgm:pt modelId="{6AC67C4C-5199-4566-BC44-A88C00D54D3C}" type="sibTrans" cxnId="{3EC529F7-552A-4C10-A6A4-C23A974936F8}">
      <dgm:prSet/>
      <dgm:spPr/>
      <dgm:t>
        <a:bodyPr/>
        <a:lstStyle/>
        <a:p>
          <a:endParaRPr lang="en-US"/>
        </a:p>
      </dgm:t>
    </dgm:pt>
    <dgm:pt modelId="{8BFB4016-8FEC-4081-B28A-89F5636CC636}" type="pres">
      <dgm:prSet presAssocID="{ED45E8B8-A6CE-4A52-8BD8-E4E9AA62A083}" presName="linear" presStyleCnt="0">
        <dgm:presLayoutVars>
          <dgm:animLvl val="lvl"/>
          <dgm:resizeHandles val="exact"/>
        </dgm:presLayoutVars>
      </dgm:prSet>
      <dgm:spPr/>
    </dgm:pt>
    <dgm:pt modelId="{DEE6B5D8-CD2B-4851-9CAC-57F338CC4656}" type="pres">
      <dgm:prSet presAssocID="{D2C0E175-C6FA-496D-80B3-73D90E90E52D}" presName="parentText" presStyleLbl="node1" presStyleIdx="0" presStyleCnt="1">
        <dgm:presLayoutVars>
          <dgm:chMax val="0"/>
          <dgm:bulletEnabled val="1"/>
        </dgm:presLayoutVars>
      </dgm:prSet>
      <dgm:spPr/>
    </dgm:pt>
    <dgm:pt modelId="{6E7BE18A-AA81-43FE-887F-6FF70289A110}" type="pres">
      <dgm:prSet presAssocID="{D2C0E175-C6FA-496D-80B3-73D90E90E52D}" presName="childText" presStyleLbl="revTx" presStyleIdx="0" presStyleCnt="1">
        <dgm:presLayoutVars>
          <dgm:bulletEnabled val="1"/>
        </dgm:presLayoutVars>
      </dgm:prSet>
      <dgm:spPr/>
    </dgm:pt>
  </dgm:ptLst>
  <dgm:cxnLst>
    <dgm:cxn modelId="{1D616F1A-C4D1-457D-BD60-AAA994F35BEF}" type="presOf" srcId="{F52BF592-E2EF-4125-97AC-B97C4FC6107A}" destId="{6E7BE18A-AA81-43FE-887F-6FF70289A110}" srcOrd="0" destOrd="0" presId="urn:microsoft.com/office/officeart/2005/8/layout/vList2"/>
    <dgm:cxn modelId="{FC85763B-6105-4EBD-AB30-3F24365E4BFA}" type="presOf" srcId="{D2C0E175-C6FA-496D-80B3-73D90E90E52D}" destId="{DEE6B5D8-CD2B-4851-9CAC-57F338CC4656}" srcOrd="0" destOrd="0" presId="urn:microsoft.com/office/officeart/2005/8/layout/vList2"/>
    <dgm:cxn modelId="{7318AC9E-8F68-4040-A049-2CC20D416989}" type="presOf" srcId="{ED45E8B8-A6CE-4A52-8BD8-E4E9AA62A083}" destId="{8BFB4016-8FEC-4081-B28A-89F5636CC636}" srcOrd="0" destOrd="0" presId="urn:microsoft.com/office/officeart/2005/8/layout/vList2"/>
    <dgm:cxn modelId="{3EC529F7-552A-4C10-A6A4-C23A974936F8}" srcId="{D2C0E175-C6FA-496D-80B3-73D90E90E52D}" destId="{F52BF592-E2EF-4125-97AC-B97C4FC6107A}" srcOrd="0" destOrd="0" parTransId="{421D05EB-88F0-46A0-A512-D5E074A873FA}" sibTransId="{6AC67C4C-5199-4566-BC44-A88C00D54D3C}"/>
    <dgm:cxn modelId="{4DA310FF-4236-4495-A0E5-4509DBFE7618}" srcId="{ED45E8B8-A6CE-4A52-8BD8-E4E9AA62A083}" destId="{D2C0E175-C6FA-496D-80B3-73D90E90E52D}" srcOrd="0" destOrd="0" parTransId="{E8941C22-D8BD-4B31-966B-2239253E60EA}" sibTransId="{21D78894-BE41-475E-AB96-4A2ECB03F203}"/>
    <dgm:cxn modelId="{387688C3-7C5E-4A47-B65A-3B70CD4D8AD0}" type="presParOf" srcId="{8BFB4016-8FEC-4081-B28A-89F5636CC636}" destId="{DEE6B5D8-CD2B-4851-9CAC-57F338CC4656}" srcOrd="0" destOrd="0" presId="urn:microsoft.com/office/officeart/2005/8/layout/vList2"/>
    <dgm:cxn modelId="{2F386DAA-39F6-4623-8990-03F3D3FB6665}" type="presParOf" srcId="{8BFB4016-8FEC-4081-B28A-89F5636CC636}" destId="{6E7BE18A-AA81-43FE-887F-6FF70289A11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11B7F481-1D20-4BB5-A72C-918F0CC9853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62AFF42-2FAD-4E4B-A4DB-6E3789EA2B5F}">
      <dgm:prSet/>
      <dgm:spPr/>
      <dgm:t>
        <a:bodyPr/>
        <a:lstStyle/>
        <a:p>
          <a:pPr rtl="0"/>
          <a:r>
            <a:rPr lang="en-US" dirty="0"/>
            <a:t>A building under construction cannot be regarded as a “building”; as held in respect of Wealth-tax cases. [</a:t>
          </a:r>
          <a:r>
            <a:rPr lang="en-US" i="1" dirty="0"/>
            <a:t>CWT </a:t>
          </a:r>
          <a:r>
            <a:rPr lang="en-US" i="1" dirty="0" err="1"/>
            <a:t>vs</a:t>
          </a:r>
          <a:r>
            <a:rPr lang="en-US" i="1" dirty="0"/>
            <a:t> Smt. </a:t>
          </a:r>
          <a:r>
            <a:rPr lang="en-US" i="1" dirty="0" err="1"/>
            <a:t>Neena</a:t>
          </a:r>
          <a:r>
            <a:rPr lang="en-US" i="1" dirty="0"/>
            <a:t> Jain 230 CTR 554 (P &amp; H); also Apollo </a:t>
          </a:r>
          <a:r>
            <a:rPr lang="en-US" i="1" dirty="0" err="1"/>
            <a:t>Tyres</a:t>
          </a:r>
          <a:r>
            <a:rPr lang="en-US" i="1" dirty="0"/>
            <a:t> Ltd. 231 CTR 498 (Ker.)</a:t>
          </a:r>
          <a:r>
            <a:rPr lang="en-US" dirty="0"/>
            <a:t>]</a:t>
          </a:r>
        </a:p>
      </dgm:t>
    </dgm:pt>
    <dgm:pt modelId="{99F60DA1-B697-4980-8AB7-6B7172FDB146}" type="parTrans" cxnId="{6A1A4225-FD0C-4625-8F80-212196084454}">
      <dgm:prSet/>
      <dgm:spPr/>
      <dgm:t>
        <a:bodyPr/>
        <a:lstStyle/>
        <a:p>
          <a:endParaRPr lang="en-US"/>
        </a:p>
      </dgm:t>
    </dgm:pt>
    <dgm:pt modelId="{9550A27B-3338-4827-9E72-B74146F33C1D}" type="sibTrans" cxnId="{6A1A4225-FD0C-4625-8F80-212196084454}">
      <dgm:prSet/>
      <dgm:spPr/>
      <dgm:t>
        <a:bodyPr/>
        <a:lstStyle/>
        <a:p>
          <a:endParaRPr lang="en-US"/>
        </a:p>
      </dgm:t>
    </dgm:pt>
    <dgm:pt modelId="{FAF806A1-1352-462F-9B21-F2DECA0AD6EE}">
      <dgm:prSet/>
      <dgm:spPr/>
      <dgm:t>
        <a:bodyPr/>
        <a:lstStyle/>
        <a:p>
          <a:pPr rtl="0"/>
          <a:r>
            <a:rPr lang="en-US" dirty="0"/>
            <a:t>Thus, one of the arguments could be section 50C would not apply when the transfer takes place at the level the building is under construction. </a:t>
          </a:r>
        </a:p>
      </dgm:t>
    </dgm:pt>
    <dgm:pt modelId="{41060C3C-D862-4794-86F2-DEAC24AE31D9}" type="parTrans" cxnId="{6CF4E530-C853-4B0B-8951-038441A362CE}">
      <dgm:prSet/>
      <dgm:spPr/>
      <dgm:t>
        <a:bodyPr/>
        <a:lstStyle/>
        <a:p>
          <a:endParaRPr lang="en-US"/>
        </a:p>
      </dgm:t>
    </dgm:pt>
    <dgm:pt modelId="{AEE8E999-0DD2-4471-9961-05F1CEB3FB49}" type="sibTrans" cxnId="{6CF4E530-C853-4B0B-8951-038441A362CE}">
      <dgm:prSet/>
      <dgm:spPr/>
      <dgm:t>
        <a:bodyPr/>
        <a:lstStyle/>
        <a:p>
          <a:endParaRPr lang="en-US"/>
        </a:p>
      </dgm:t>
    </dgm:pt>
    <dgm:pt modelId="{B9259259-9DC2-44EB-AC85-307A0127B521}" type="pres">
      <dgm:prSet presAssocID="{11B7F481-1D20-4BB5-A72C-918F0CC98534}" presName="linear" presStyleCnt="0">
        <dgm:presLayoutVars>
          <dgm:animLvl val="lvl"/>
          <dgm:resizeHandles val="exact"/>
        </dgm:presLayoutVars>
      </dgm:prSet>
      <dgm:spPr/>
    </dgm:pt>
    <dgm:pt modelId="{A15267EB-934A-440A-A2A4-F30D29A41A96}" type="pres">
      <dgm:prSet presAssocID="{C62AFF42-2FAD-4E4B-A4DB-6E3789EA2B5F}" presName="parentText" presStyleLbl="node1" presStyleIdx="0" presStyleCnt="2" custLinFactNeighborY="33861">
        <dgm:presLayoutVars>
          <dgm:chMax val="0"/>
          <dgm:bulletEnabled val="1"/>
        </dgm:presLayoutVars>
      </dgm:prSet>
      <dgm:spPr/>
    </dgm:pt>
    <dgm:pt modelId="{E056D4EC-840C-4C2B-84F9-4B226592387D}" type="pres">
      <dgm:prSet presAssocID="{9550A27B-3338-4827-9E72-B74146F33C1D}" presName="spacer" presStyleCnt="0"/>
      <dgm:spPr/>
    </dgm:pt>
    <dgm:pt modelId="{50A5E2C5-2FD1-4893-9618-DCE7D2FAC787}" type="pres">
      <dgm:prSet presAssocID="{FAF806A1-1352-462F-9B21-F2DECA0AD6EE}" presName="parentText" presStyleLbl="node1" presStyleIdx="1" presStyleCnt="2">
        <dgm:presLayoutVars>
          <dgm:chMax val="0"/>
          <dgm:bulletEnabled val="1"/>
        </dgm:presLayoutVars>
      </dgm:prSet>
      <dgm:spPr/>
    </dgm:pt>
  </dgm:ptLst>
  <dgm:cxnLst>
    <dgm:cxn modelId="{03D09C08-E475-464D-9468-76A24006625F}" type="presOf" srcId="{11B7F481-1D20-4BB5-A72C-918F0CC98534}" destId="{B9259259-9DC2-44EB-AC85-307A0127B521}" srcOrd="0" destOrd="0" presId="urn:microsoft.com/office/officeart/2005/8/layout/vList2"/>
    <dgm:cxn modelId="{6A1A4225-FD0C-4625-8F80-212196084454}" srcId="{11B7F481-1D20-4BB5-A72C-918F0CC98534}" destId="{C62AFF42-2FAD-4E4B-A4DB-6E3789EA2B5F}" srcOrd="0" destOrd="0" parTransId="{99F60DA1-B697-4980-8AB7-6B7172FDB146}" sibTransId="{9550A27B-3338-4827-9E72-B74146F33C1D}"/>
    <dgm:cxn modelId="{6CF4E530-C853-4B0B-8951-038441A362CE}" srcId="{11B7F481-1D20-4BB5-A72C-918F0CC98534}" destId="{FAF806A1-1352-462F-9B21-F2DECA0AD6EE}" srcOrd="1" destOrd="0" parTransId="{41060C3C-D862-4794-86F2-DEAC24AE31D9}" sibTransId="{AEE8E999-0DD2-4471-9961-05F1CEB3FB49}"/>
    <dgm:cxn modelId="{5667273D-9959-4476-ADC4-CE8998B27AFD}" type="presOf" srcId="{FAF806A1-1352-462F-9B21-F2DECA0AD6EE}" destId="{50A5E2C5-2FD1-4893-9618-DCE7D2FAC787}" srcOrd="0" destOrd="0" presId="urn:microsoft.com/office/officeart/2005/8/layout/vList2"/>
    <dgm:cxn modelId="{565985F0-E0D5-4AF7-86AB-765E5956F8BE}" type="presOf" srcId="{C62AFF42-2FAD-4E4B-A4DB-6E3789EA2B5F}" destId="{A15267EB-934A-440A-A2A4-F30D29A41A96}" srcOrd="0" destOrd="0" presId="urn:microsoft.com/office/officeart/2005/8/layout/vList2"/>
    <dgm:cxn modelId="{864FB644-6990-43B1-8BE3-79DD9AF5D239}" type="presParOf" srcId="{B9259259-9DC2-44EB-AC85-307A0127B521}" destId="{A15267EB-934A-440A-A2A4-F30D29A41A96}" srcOrd="0" destOrd="0" presId="urn:microsoft.com/office/officeart/2005/8/layout/vList2"/>
    <dgm:cxn modelId="{9349F076-7F89-4B5D-AC85-53CADE1BFD8E}" type="presParOf" srcId="{B9259259-9DC2-44EB-AC85-307A0127B521}" destId="{E056D4EC-840C-4C2B-84F9-4B226592387D}" srcOrd="1" destOrd="0" presId="urn:microsoft.com/office/officeart/2005/8/layout/vList2"/>
    <dgm:cxn modelId="{7CDC0773-B916-49A3-97C7-7E57B93CDCEA}" type="presParOf" srcId="{B9259259-9DC2-44EB-AC85-307A0127B521}" destId="{50A5E2C5-2FD1-4893-9618-DCE7D2FAC78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CFA12F1A-D14C-4065-ACAD-3A57F32D94C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495BAA1-BFE5-4121-B579-DAED7952331E}">
      <dgm:prSet/>
      <dgm:spPr/>
      <dgm:t>
        <a:bodyPr/>
        <a:lstStyle/>
        <a:p>
          <a:pPr rtl="0"/>
          <a:r>
            <a:rPr lang="en-US"/>
            <a:t>From AY 2018-19</a:t>
          </a:r>
        </a:p>
      </dgm:t>
    </dgm:pt>
    <dgm:pt modelId="{A2B483D6-0066-4C3C-A36E-346708A4C2C7}" type="parTrans" cxnId="{88F4499D-2309-483C-AD65-66B9DCDD1C35}">
      <dgm:prSet/>
      <dgm:spPr/>
      <dgm:t>
        <a:bodyPr/>
        <a:lstStyle/>
        <a:p>
          <a:endParaRPr lang="en-US"/>
        </a:p>
      </dgm:t>
    </dgm:pt>
    <dgm:pt modelId="{57965E44-5E9C-4C7C-9510-725FC307F4D7}" type="sibTrans" cxnId="{88F4499D-2309-483C-AD65-66B9DCDD1C35}">
      <dgm:prSet/>
      <dgm:spPr/>
      <dgm:t>
        <a:bodyPr/>
        <a:lstStyle/>
        <a:p>
          <a:endParaRPr lang="en-US"/>
        </a:p>
      </dgm:t>
    </dgm:pt>
    <dgm:pt modelId="{83356222-CBBB-442E-A26E-C6AA5710C85F}">
      <dgm:prSet/>
      <dgm:spPr/>
      <dgm:t>
        <a:bodyPr/>
        <a:lstStyle/>
        <a:p>
          <a:pPr rtl="0"/>
          <a:r>
            <a:rPr lang="en-US"/>
            <a:t>Investment time limit increased from 3 to 5 years</a:t>
          </a:r>
        </a:p>
      </dgm:t>
    </dgm:pt>
    <dgm:pt modelId="{AB170223-E2D9-4F28-BDB4-1669BD694C54}" type="parTrans" cxnId="{9E810DFA-9C1B-405A-963A-676952B7893C}">
      <dgm:prSet/>
      <dgm:spPr/>
      <dgm:t>
        <a:bodyPr/>
        <a:lstStyle/>
        <a:p>
          <a:endParaRPr lang="en-US"/>
        </a:p>
      </dgm:t>
    </dgm:pt>
    <dgm:pt modelId="{9976024C-CE9D-4AD2-A6B9-2E45BD67A7CA}" type="sibTrans" cxnId="{9E810DFA-9C1B-405A-963A-676952B7893C}">
      <dgm:prSet/>
      <dgm:spPr/>
      <dgm:t>
        <a:bodyPr/>
        <a:lstStyle/>
        <a:p>
          <a:endParaRPr lang="en-US"/>
        </a:p>
      </dgm:t>
    </dgm:pt>
    <dgm:pt modelId="{FC896412-9DA4-4D7B-BCB2-10CB38F0F0FA}">
      <dgm:prSet/>
      <dgm:spPr/>
      <dgm:t>
        <a:bodyPr/>
        <a:lstStyle/>
        <a:p>
          <a:pPr rtl="0"/>
          <a:r>
            <a:rPr lang="en-US"/>
            <a:t>NHAI or REC bonds</a:t>
          </a:r>
        </a:p>
      </dgm:t>
    </dgm:pt>
    <dgm:pt modelId="{A0A5D9F5-A9C4-498F-8E2D-78DDD6CFFE41}" type="parTrans" cxnId="{1245F67F-CCC2-4965-8CA6-B26C8587C735}">
      <dgm:prSet/>
      <dgm:spPr/>
      <dgm:t>
        <a:bodyPr/>
        <a:lstStyle/>
        <a:p>
          <a:endParaRPr lang="en-US"/>
        </a:p>
      </dgm:t>
    </dgm:pt>
    <dgm:pt modelId="{A2F9F613-49F4-4B5A-B2EA-ACB2DFD93231}" type="sibTrans" cxnId="{1245F67F-CCC2-4965-8CA6-B26C8587C735}">
      <dgm:prSet/>
      <dgm:spPr/>
      <dgm:t>
        <a:bodyPr/>
        <a:lstStyle/>
        <a:p>
          <a:endParaRPr lang="en-US"/>
        </a:p>
      </dgm:t>
    </dgm:pt>
    <dgm:pt modelId="{124B1CD6-5DA6-4CEA-B782-ADF75225B5EE}" type="pres">
      <dgm:prSet presAssocID="{CFA12F1A-D14C-4065-ACAD-3A57F32D94C6}" presName="linear" presStyleCnt="0">
        <dgm:presLayoutVars>
          <dgm:animLvl val="lvl"/>
          <dgm:resizeHandles val="exact"/>
        </dgm:presLayoutVars>
      </dgm:prSet>
      <dgm:spPr/>
    </dgm:pt>
    <dgm:pt modelId="{98E91045-3CE9-4470-AC47-514F89DFC2C3}" type="pres">
      <dgm:prSet presAssocID="{E495BAA1-BFE5-4121-B579-DAED7952331E}" presName="parentText" presStyleLbl="node1" presStyleIdx="0" presStyleCnt="3">
        <dgm:presLayoutVars>
          <dgm:chMax val="0"/>
          <dgm:bulletEnabled val="1"/>
        </dgm:presLayoutVars>
      </dgm:prSet>
      <dgm:spPr/>
    </dgm:pt>
    <dgm:pt modelId="{B5881394-72CC-4090-B6C0-08E97899A50B}" type="pres">
      <dgm:prSet presAssocID="{57965E44-5E9C-4C7C-9510-725FC307F4D7}" presName="spacer" presStyleCnt="0"/>
      <dgm:spPr/>
    </dgm:pt>
    <dgm:pt modelId="{32D29361-7B3B-4228-8B2C-D004A0663252}" type="pres">
      <dgm:prSet presAssocID="{83356222-CBBB-442E-A26E-C6AA5710C85F}" presName="parentText" presStyleLbl="node1" presStyleIdx="1" presStyleCnt="3">
        <dgm:presLayoutVars>
          <dgm:chMax val="0"/>
          <dgm:bulletEnabled val="1"/>
        </dgm:presLayoutVars>
      </dgm:prSet>
      <dgm:spPr/>
    </dgm:pt>
    <dgm:pt modelId="{269619DF-5748-4F6E-97EE-FFD4796A6FED}" type="pres">
      <dgm:prSet presAssocID="{9976024C-CE9D-4AD2-A6B9-2E45BD67A7CA}" presName="spacer" presStyleCnt="0"/>
      <dgm:spPr/>
    </dgm:pt>
    <dgm:pt modelId="{84AF9EF6-361D-499B-8138-5CE7D997AE33}" type="pres">
      <dgm:prSet presAssocID="{FC896412-9DA4-4D7B-BCB2-10CB38F0F0FA}" presName="parentText" presStyleLbl="node1" presStyleIdx="2" presStyleCnt="3">
        <dgm:presLayoutVars>
          <dgm:chMax val="0"/>
          <dgm:bulletEnabled val="1"/>
        </dgm:presLayoutVars>
      </dgm:prSet>
      <dgm:spPr/>
    </dgm:pt>
  </dgm:ptLst>
  <dgm:cxnLst>
    <dgm:cxn modelId="{4080EF20-85C3-4668-AFD2-C1672564FF73}" type="presOf" srcId="{83356222-CBBB-442E-A26E-C6AA5710C85F}" destId="{32D29361-7B3B-4228-8B2C-D004A0663252}" srcOrd="0" destOrd="0" presId="urn:microsoft.com/office/officeart/2005/8/layout/vList2"/>
    <dgm:cxn modelId="{39986634-C95A-42B8-98F0-1E962D0941AE}" type="presOf" srcId="{FC896412-9DA4-4D7B-BCB2-10CB38F0F0FA}" destId="{84AF9EF6-361D-499B-8138-5CE7D997AE33}" srcOrd="0" destOrd="0" presId="urn:microsoft.com/office/officeart/2005/8/layout/vList2"/>
    <dgm:cxn modelId="{1245F67F-CCC2-4965-8CA6-B26C8587C735}" srcId="{CFA12F1A-D14C-4065-ACAD-3A57F32D94C6}" destId="{FC896412-9DA4-4D7B-BCB2-10CB38F0F0FA}" srcOrd="2" destOrd="0" parTransId="{A0A5D9F5-A9C4-498F-8E2D-78DDD6CFFE41}" sibTransId="{A2F9F613-49F4-4B5A-B2EA-ACB2DFD93231}"/>
    <dgm:cxn modelId="{5B06918A-4245-439E-924A-915329E22EEA}" type="presOf" srcId="{E495BAA1-BFE5-4121-B579-DAED7952331E}" destId="{98E91045-3CE9-4470-AC47-514F89DFC2C3}" srcOrd="0" destOrd="0" presId="urn:microsoft.com/office/officeart/2005/8/layout/vList2"/>
    <dgm:cxn modelId="{88F4499D-2309-483C-AD65-66B9DCDD1C35}" srcId="{CFA12F1A-D14C-4065-ACAD-3A57F32D94C6}" destId="{E495BAA1-BFE5-4121-B579-DAED7952331E}" srcOrd="0" destOrd="0" parTransId="{A2B483D6-0066-4C3C-A36E-346708A4C2C7}" sibTransId="{57965E44-5E9C-4C7C-9510-725FC307F4D7}"/>
    <dgm:cxn modelId="{E6C123AB-959D-4D54-B547-1D50592FEC45}" type="presOf" srcId="{CFA12F1A-D14C-4065-ACAD-3A57F32D94C6}" destId="{124B1CD6-5DA6-4CEA-B782-ADF75225B5EE}" srcOrd="0" destOrd="0" presId="urn:microsoft.com/office/officeart/2005/8/layout/vList2"/>
    <dgm:cxn modelId="{9E810DFA-9C1B-405A-963A-676952B7893C}" srcId="{CFA12F1A-D14C-4065-ACAD-3A57F32D94C6}" destId="{83356222-CBBB-442E-A26E-C6AA5710C85F}" srcOrd="1" destOrd="0" parTransId="{AB170223-E2D9-4F28-BDB4-1669BD694C54}" sibTransId="{9976024C-CE9D-4AD2-A6B9-2E45BD67A7CA}"/>
    <dgm:cxn modelId="{FC1313D3-A124-4E96-ABDC-070CF67A531D}" type="presParOf" srcId="{124B1CD6-5DA6-4CEA-B782-ADF75225B5EE}" destId="{98E91045-3CE9-4470-AC47-514F89DFC2C3}" srcOrd="0" destOrd="0" presId="urn:microsoft.com/office/officeart/2005/8/layout/vList2"/>
    <dgm:cxn modelId="{747446D9-3DBA-4596-803E-63A7C89E9532}" type="presParOf" srcId="{124B1CD6-5DA6-4CEA-B782-ADF75225B5EE}" destId="{B5881394-72CC-4090-B6C0-08E97899A50B}" srcOrd="1" destOrd="0" presId="urn:microsoft.com/office/officeart/2005/8/layout/vList2"/>
    <dgm:cxn modelId="{62C36497-21EA-4B0B-8B98-46C54ECC2597}" type="presParOf" srcId="{124B1CD6-5DA6-4CEA-B782-ADF75225B5EE}" destId="{32D29361-7B3B-4228-8B2C-D004A0663252}" srcOrd="2" destOrd="0" presId="urn:microsoft.com/office/officeart/2005/8/layout/vList2"/>
    <dgm:cxn modelId="{F72A4B4A-8CC7-4F33-8086-18057FFA4A98}" type="presParOf" srcId="{124B1CD6-5DA6-4CEA-B782-ADF75225B5EE}" destId="{269619DF-5748-4F6E-97EE-FFD4796A6FED}" srcOrd="3" destOrd="0" presId="urn:microsoft.com/office/officeart/2005/8/layout/vList2"/>
    <dgm:cxn modelId="{195C5834-F347-48BC-B12A-46A8D24BE6C6}" type="presParOf" srcId="{124B1CD6-5DA6-4CEA-B782-ADF75225B5EE}" destId="{84AF9EF6-361D-499B-8138-5CE7D997AE3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484708-4611-4612-BC65-61B611828B3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A51A2E0-1261-4DBB-8124-A24A2ACC9B54}">
      <dgm:prSet/>
      <dgm:spPr/>
      <dgm:t>
        <a:bodyPr/>
        <a:lstStyle/>
        <a:p>
          <a:pPr rtl="0"/>
          <a:r>
            <a:rPr lang="en-US"/>
            <a:t>Amount paid to tenant for vacating the premises is allowed as expenses on transfer </a:t>
          </a:r>
        </a:p>
      </dgm:t>
    </dgm:pt>
    <dgm:pt modelId="{AD72C3B9-A8F2-4ABC-BB34-AE95DC60BF57}" type="parTrans" cxnId="{7175AE0C-BE58-46C3-8387-D1F7DB9D19FD}">
      <dgm:prSet/>
      <dgm:spPr/>
      <dgm:t>
        <a:bodyPr/>
        <a:lstStyle/>
        <a:p>
          <a:endParaRPr lang="en-US"/>
        </a:p>
      </dgm:t>
    </dgm:pt>
    <dgm:pt modelId="{7D89B1BB-8058-4037-BF03-12BA4FE01864}" type="sibTrans" cxnId="{7175AE0C-BE58-46C3-8387-D1F7DB9D19FD}">
      <dgm:prSet/>
      <dgm:spPr/>
      <dgm:t>
        <a:bodyPr/>
        <a:lstStyle/>
        <a:p>
          <a:endParaRPr lang="en-US"/>
        </a:p>
      </dgm:t>
    </dgm:pt>
    <dgm:pt modelId="{1E047995-EBB8-4D82-8B4A-2E2160BA0F68}">
      <dgm:prSet/>
      <dgm:spPr/>
      <dgm:t>
        <a:bodyPr/>
        <a:lstStyle/>
        <a:p>
          <a:pPr rtl="0"/>
          <a:r>
            <a:rPr lang="en-US"/>
            <a:t>Eagle Theatres 205 Taxman 449 (Delhi)</a:t>
          </a:r>
        </a:p>
      </dgm:t>
    </dgm:pt>
    <dgm:pt modelId="{D9A10BBF-35CB-4271-83C6-CFA743AD6438}" type="parTrans" cxnId="{98D9E91E-8774-403D-BB8B-FB69E928CBF4}">
      <dgm:prSet/>
      <dgm:spPr/>
      <dgm:t>
        <a:bodyPr/>
        <a:lstStyle/>
        <a:p>
          <a:endParaRPr lang="en-US"/>
        </a:p>
      </dgm:t>
    </dgm:pt>
    <dgm:pt modelId="{19FD346A-1A29-48A7-AAD9-624AFC4DFBB6}" type="sibTrans" cxnId="{98D9E91E-8774-403D-BB8B-FB69E928CBF4}">
      <dgm:prSet/>
      <dgm:spPr/>
      <dgm:t>
        <a:bodyPr/>
        <a:lstStyle/>
        <a:p>
          <a:endParaRPr lang="en-US"/>
        </a:p>
      </dgm:t>
    </dgm:pt>
    <dgm:pt modelId="{86D54D7F-D8E7-4381-AE92-438CFB616A7A}" type="pres">
      <dgm:prSet presAssocID="{40484708-4611-4612-BC65-61B611828B38}" presName="linear" presStyleCnt="0">
        <dgm:presLayoutVars>
          <dgm:animLvl val="lvl"/>
          <dgm:resizeHandles val="exact"/>
        </dgm:presLayoutVars>
      </dgm:prSet>
      <dgm:spPr/>
    </dgm:pt>
    <dgm:pt modelId="{85C601AF-D126-4259-B8E3-EEA92F619D24}" type="pres">
      <dgm:prSet presAssocID="{DA51A2E0-1261-4DBB-8124-A24A2ACC9B54}" presName="parentText" presStyleLbl="node1" presStyleIdx="0" presStyleCnt="1">
        <dgm:presLayoutVars>
          <dgm:chMax val="0"/>
          <dgm:bulletEnabled val="1"/>
        </dgm:presLayoutVars>
      </dgm:prSet>
      <dgm:spPr/>
    </dgm:pt>
    <dgm:pt modelId="{46E75FD9-3F9D-471C-AFD1-5DB03DF972AC}" type="pres">
      <dgm:prSet presAssocID="{DA51A2E0-1261-4DBB-8124-A24A2ACC9B54}" presName="childText" presStyleLbl="revTx" presStyleIdx="0" presStyleCnt="1">
        <dgm:presLayoutVars>
          <dgm:bulletEnabled val="1"/>
        </dgm:presLayoutVars>
      </dgm:prSet>
      <dgm:spPr/>
    </dgm:pt>
  </dgm:ptLst>
  <dgm:cxnLst>
    <dgm:cxn modelId="{7175AE0C-BE58-46C3-8387-D1F7DB9D19FD}" srcId="{40484708-4611-4612-BC65-61B611828B38}" destId="{DA51A2E0-1261-4DBB-8124-A24A2ACC9B54}" srcOrd="0" destOrd="0" parTransId="{AD72C3B9-A8F2-4ABC-BB34-AE95DC60BF57}" sibTransId="{7D89B1BB-8058-4037-BF03-12BA4FE01864}"/>
    <dgm:cxn modelId="{98D9E91E-8774-403D-BB8B-FB69E928CBF4}" srcId="{DA51A2E0-1261-4DBB-8124-A24A2ACC9B54}" destId="{1E047995-EBB8-4D82-8B4A-2E2160BA0F68}" srcOrd="0" destOrd="0" parTransId="{D9A10BBF-35CB-4271-83C6-CFA743AD6438}" sibTransId="{19FD346A-1A29-48A7-AAD9-624AFC4DFBB6}"/>
    <dgm:cxn modelId="{06DB2D5A-63DC-41AE-A9F2-B7B95DB010AD}" type="presOf" srcId="{DA51A2E0-1261-4DBB-8124-A24A2ACC9B54}" destId="{85C601AF-D126-4259-B8E3-EEA92F619D24}" srcOrd="0" destOrd="0" presId="urn:microsoft.com/office/officeart/2005/8/layout/vList2"/>
    <dgm:cxn modelId="{C7AA1E8F-25C7-404A-942A-B3C1EE833E07}" type="presOf" srcId="{1E047995-EBB8-4D82-8B4A-2E2160BA0F68}" destId="{46E75FD9-3F9D-471C-AFD1-5DB03DF972AC}" srcOrd="0" destOrd="0" presId="urn:microsoft.com/office/officeart/2005/8/layout/vList2"/>
    <dgm:cxn modelId="{EF8789B1-45B9-4F98-A82E-0F7CB4A60224}" type="presOf" srcId="{40484708-4611-4612-BC65-61B611828B38}" destId="{86D54D7F-D8E7-4381-AE92-438CFB616A7A}" srcOrd="0" destOrd="0" presId="urn:microsoft.com/office/officeart/2005/8/layout/vList2"/>
    <dgm:cxn modelId="{D8C30DEF-C36C-4444-AFD8-6B7A4A158F4C}" type="presParOf" srcId="{86D54D7F-D8E7-4381-AE92-438CFB616A7A}" destId="{85C601AF-D126-4259-B8E3-EEA92F619D24}" srcOrd="0" destOrd="0" presId="urn:microsoft.com/office/officeart/2005/8/layout/vList2"/>
    <dgm:cxn modelId="{69979FF4-C7AA-4165-93EE-65EDBC9C59B0}" type="presParOf" srcId="{86D54D7F-D8E7-4381-AE92-438CFB616A7A}" destId="{46E75FD9-3F9D-471C-AFD1-5DB03DF972A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F8499A-55F6-45C7-85C4-8315AA2EAC3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8C9FC4A-8DA6-4AC6-86DB-87EE4FF7E251}">
      <dgm:prSet/>
      <dgm:spPr/>
      <dgm:t>
        <a:bodyPr/>
        <a:lstStyle/>
        <a:p>
          <a:pPr rtl="0"/>
          <a:r>
            <a:rPr lang="en-US"/>
            <a:t>Section 45(3) </a:t>
          </a:r>
        </a:p>
      </dgm:t>
    </dgm:pt>
    <dgm:pt modelId="{1A5E5A25-AD7B-4407-A372-157329A5E8C9}" type="parTrans" cxnId="{F0EE8FBD-9275-4D0A-A6C0-479CD931BE3C}">
      <dgm:prSet/>
      <dgm:spPr/>
      <dgm:t>
        <a:bodyPr/>
        <a:lstStyle/>
        <a:p>
          <a:endParaRPr lang="en-US"/>
        </a:p>
      </dgm:t>
    </dgm:pt>
    <dgm:pt modelId="{EC209D77-E244-4D32-9FD6-52DB945D1239}" type="sibTrans" cxnId="{F0EE8FBD-9275-4D0A-A6C0-479CD931BE3C}">
      <dgm:prSet/>
      <dgm:spPr/>
      <dgm:t>
        <a:bodyPr/>
        <a:lstStyle/>
        <a:p>
          <a:endParaRPr lang="en-US"/>
        </a:p>
      </dgm:t>
    </dgm:pt>
    <dgm:pt modelId="{4C8CF618-DC79-47AE-A33D-B5A3342F2CA8}">
      <dgm:prSet/>
      <dgm:spPr/>
      <dgm:t>
        <a:bodyPr/>
        <a:lstStyle/>
        <a:p>
          <a:pPr rtl="0"/>
          <a:r>
            <a:rPr lang="en-US"/>
            <a:t>Sale Consideration = Amount recorded in books of firm</a:t>
          </a:r>
        </a:p>
      </dgm:t>
    </dgm:pt>
    <dgm:pt modelId="{F5DAC76E-C90E-4F9C-BA3D-F32BDF16F632}" type="parTrans" cxnId="{05FB4AB7-6F97-4046-98DF-41369215AB2D}">
      <dgm:prSet/>
      <dgm:spPr/>
      <dgm:t>
        <a:bodyPr/>
        <a:lstStyle/>
        <a:p>
          <a:endParaRPr lang="en-US"/>
        </a:p>
      </dgm:t>
    </dgm:pt>
    <dgm:pt modelId="{0342B64F-30A4-4D6D-A70B-BA59327D747E}" type="sibTrans" cxnId="{05FB4AB7-6F97-4046-98DF-41369215AB2D}">
      <dgm:prSet/>
      <dgm:spPr/>
      <dgm:t>
        <a:bodyPr/>
        <a:lstStyle/>
        <a:p>
          <a:endParaRPr lang="en-US"/>
        </a:p>
      </dgm:t>
    </dgm:pt>
    <dgm:pt modelId="{7678C1A7-722A-4811-AD58-63168465B26C}">
      <dgm:prSet/>
      <dgm:spPr/>
      <dgm:t>
        <a:bodyPr/>
        <a:lstStyle/>
        <a:p>
          <a:pPr rtl="0"/>
          <a:r>
            <a:rPr lang="en-US"/>
            <a:t>Section 50C vs. 45(3)</a:t>
          </a:r>
        </a:p>
      </dgm:t>
    </dgm:pt>
    <dgm:pt modelId="{61C689D8-1CD5-40CB-85A2-8DC3329DCCEC}" type="parTrans" cxnId="{CD248F7C-CA6C-4066-964F-448AF7301B57}">
      <dgm:prSet/>
      <dgm:spPr/>
      <dgm:t>
        <a:bodyPr/>
        <a:lstStyle/>
        <a:p>
          <a:endParaRPr lang="en-US"/>
        </a:p>
      </dgm:t>
    </dgm:pt>
    <dgm:pt modelId="{97F63631-E8C5-4538-9156-D14709DEA130}" type="sibTrans" cxnId="{CD248F7C-CA6C-4066-964F-448AF7301B57}">
      <dgm:prSet/>
      <dgm:spPr/>
      <dgm:t>
        <a:bodyPr/>
        <a:lstStyle/>
        <a:p>
          <a:endParaRPr lang="en-US"/>
        </a:p>
      </dgm:t>
    </dgm:pt>
    <dgm:pt modelId="{609AB532-A833-4EF8-894A-4293B1245698}">
      <dgm:prSet/>
      <dgm:spPr/>
      <dgm:t>
        <a:bodyPr/>
        <a:lstStyle/>
        <a:p>
          <a:pPr rtl="0"/>
          <a:r>
            <a:rPr lang="pt-BR" dirty="0"/>
            <a:t>DCIT v. M/s Amartara Pvt Ltd [2018] TIOL 125 (Mum T)</a:t>
          </a:r>
          <a:endParaRPr lang="en-US" dirty="0"/>
        </a:p>
      </dgm:t>
    </dgm:pt>
    <dgm:pt modelId="{FA921CEE-D5FD-452D-A0CB-1447167DA757}" type="parTrans" cxnId="{0D229B62-3F61-4590-AB7B-062D5AFD12B5}">
      <dgm:prSet/>
      <dgm:spPr/>
      <dgm:t>
        <a:bodyPr/>
        <a:lstStyle/>
        <a:p>
          <a:endParaRPr lang="en-US"/>
        </a:p>
      </dgm:t>
    </dgm:pt>
    <dgm:pt modelId="{3775CEA5-389D-46B3-9214-31968A673B65}" type="sibTrans" cxnId="{0D229B62-3F61-4590-AB7B-062D5AFD12B5}">
      <dgm:prSet/>
      <dgm:spPr/>
      <dgm:t>
        <a:bodyPr/>
        <a:lstStyle/>
        <a:p>
          <a:endParaRPr lang="en-US"/>
        </a:p>
      </dgm:t>
    </dgm:pt>
    <dgm:pt modelId="{F2269288-58BB-4A62-9E78-13777AB96E1C}">
      <dgm:prSet/>
      <dgm:spPr/>
      <dgm:t>
        <a:bodyPr/>
        <a:lstStyle/>
        <a:p>
          <a:pPr rtl="0"/>
          <a:r>
            <a:rPr lang="en-US"/>
            <a:t>Madhya Pradesh Stamp Law</a:t>
          </a:r>
        </a:p>
      </dgm:t>
    </dgm:pt>
    <dgm:pt modelId="{3749097A-7A04-4162-BEB0-7FFA98821A26}" type="parTrans" cxnId="{3A155F61-FE7B-439A-BBFC-101DB3DD0539}">
      <dgm:prSet/>
      <dgm:spPr/>
      <dgm:t>
        <a:bodyPr/>
        <a:lstStyle/>
        <a:p>
          <a:endParaRPr lang="en-US"/>
        </a:p>
      </dgm:t>
    </dgm:pt>
    <dgm:pt modelId="{77B0CF6B-5813-4BB4-8DCE-F7C5E2006A7D}" type="sibTrans" cxnId="{3A155F61-FE7B-439A-BBFC-101DB3DD0539}">
      <dgm:prSet/>
      <dgm:spPr/>
      <dgm:t>
        <a:bodyPr/>
        <a:lstStyle/>
        <a:p>
          <a:endParaRPr lang="en-US"/>
        </a:p>
      </dgm:t>
    </dgm:pt>
    <dgm:pt modelId="{1CA07962-59BE-46AC-909B-8FC7BD0ED7BC}">
      <dgm:prSet/>
      <dgm:spPr/>
      <dgm:t>
        <a:bodyPr/>
        <a:lstStyle/>
        <a:p>
          <a:pPr algn="just" rtl="0"/>
          <a:r>
            <a:rPr lang="en-US" dirty="0"/>
            <a:t>Article 49(c) of Schedule 1-A “Stamp duty on Instruments”</a:t>
          </a:r>
        </a:p>
      </dgm:t>
    </dgm:pt>
    <dgm:pt modelId="{F0644DAA-1B25-4D1D-B8DE-C897C2B17DE4}" type="parTrans" cxnId="{5E45B390-DFAE-4F13-822C-33BCB4203823}">
      <dgm:prSet/>
      <dgm:spPr/>
      <dgm:t>
        <a:bodyPr/>
        <a:lstStyle/>
        <a:p>
          <a:endParaRPr lang="en-US"/>
        </a:p>
      </dgm:t>
    </dgm:pt>
    <dgm:pt modelId="{6B5A3298-0338-4BEC-9057-B91364830770}" type="sibTrans" cxnId="{5E45B390-DFAE-4F13-822C-33BCB4203823}">
      <dgm:prSet/>
      <dgm:spPr/>
      <dgm:t>
        <a:bodyPr/>
        <a:lstStyle/>
        <a:p>
          <a:endParaRPr lang="en-US"/>
        </a:p>
      </dgm:t>
    </dgm:pt>
    <dgm:pt modelId="{6F98620E-D21D-4B31-8620-ACE1898DEBB1}">
      <dgm:prSet/>
      <dgm:spPr/>
      <dgm:t>
        <a:bodyPr/>
        <a:lstStyle/>
        <a:p>
          <a:pPr algn="just" rtl="0"/>
          <a:r>
            <a:rPr lang="en-US" dirty="0"/>
            <a:t>2% duty on contribution of property in firm</a:t>
          </a:r>
        </a:p>
      </dgm:t>
    </dgm:pt>
    <dgm:pt modelId="{DEACBD2D-61E1-4A1A-8C30-8969777C5BBB}" type="parTrans" cxnId="{885584E1-CD9F-4EC0-92CE-033DB59D74AA}">
      <dgm:prSet/>
      <dgm:spPr/>
      <dgm:t>
        <a:bodyPr/>
        <a:lstStyle/>
        <a:p>
          <a:endParaRPr lang="en-US"/>
        </a:p>
      </dgm:t>
    </dgm:pt>
    <dgm:pt modelId="{3E66F214-ACAB-4EBA-A88E-275337861AB3}" type="sibTrans" cxnId="{885584E1-CD9F-4EC0-92CE-033DB59D74AA}">
      <dgm:prSet/>
      <dgm:spPr/>
      <dgm:t>
        <a:bodyPr/>
        <a:lstStyle/>
        <a:p>
          <a:endParaRPr lang="en-US"/>
        </a:p>
      </dgm:t>
    </dgm:pt>
    <dgm:pt modelId="{64C612B7-AF57-40F6-8BEB-1A911D49FA16}" type="pres">
      <dgm:prSet presAssocID="{EBF8499A-55F6-45C7-85C4-8315AA2EAC3F}" presName="linear" presStyleCnt="0">
        <dgm:presLayoutVars>
          <dgm:animLvl val="lvl"/>
          <dgm:resizeHandles val="exact"/>
        </dgm:presLayoutVars>
      </dgm:prSet>
      <dgm:spPr/>
    </dgm:pt>
    <dgm:pt modelId="{06B776C0-A107-4538-AF6C-C21E8A1ECC27}" type="pres">
      <dgm:prSet presAssocID="{78C9FC4A-8DA6-4AC6-86DB-87EE4FF7E251}" presName="parentText" presStyleLbl="node1" presStyleIdx="0" presStyleCnt="3">
        <dgm:presLayoutVars>
          <dgm:chMax val="0"/>
          <dgm:bulletEnabled val="1"/>
        </dgm:presLayoutVars>
      </dgm:prSet>
      <dgm:spPr/>
    </dgm:pt>
    <dgm:pt modelId="{A929F8B0-FF76-4EF4-9762-DCB8A6966497}" type="pres">
      <dgm:prSet presAssocID="{78C9FC4A-8DA6-4AC6-86DB-87EE4FF7E251}" presName="childText" presStyleLbl="revTx" presStyleIdx="0" presStyleCnt="3">
        <dgm:presLayoutVars>
          <dgm:bulletEnabled val="1"/>
        </dgm:presLayoutVars>
      </dgm:prSet>
      <dgm:spPr/>
    </dgm:pt>
    <dgm:pt modelId="{9902F041-6B76-4FFE-BF61-039063C518D6}" type="pres">
      <dgm:prSet presAssocID="{7678C1A7-722A-4811-AD58-63168465B26C}" presName="parentText" presStyleLbl="node1" presStyleIdx="1" presStyleCnt="3">
        <dgm:presLayoutVars>
          <dgm:chMax val="0"/>
          <dgm:bulletEnabled val="1"/>
        </dgm:presLayoutVars>
      </dgm:prSet>
      <dgm:spPr/>
    </dgm:pt>
    <dgm:pt modelId="{EEAD8ABC-A21B-48F7-8B91-1235DF39AFC8}" type="pres">
      <dgm:prSet presAssocID="{7678C1A7-722A-4811-AD58-63168465B26C}" presName="childText" presStyleLbl="revTx" presStyleIdx="1" presStyleCnt="3">
        <dgm:presLayoutVars>
          <dgm:bulletEnabled val="1"/>
        </dgm:presLayoutVars>
      </dgm:prSet>
      <dgm:spPr/>
    </dgm:pt>
    <dgm:pt modelId="{E54A87AC-7CE2-47C0-8CE6-30664477559A}" type="pres">
      <dgm:prSet presAssocID="{F2269288-58BB-4A62-9E78-13777AB96E1C}" presName="parentText" presStyleLbl="node1" presStyleIdx="2" presStyleCnt="3">
        <dgm:presLayoutVars>
          <dgm:chMax val="0"/>
          <dgm:bulletEnabled val="1"/>
        </dgm:presLayoutVars>
      </dgm:prSet>
      <dgm:spPr/>
    </dgm:pt>
    <dgm:pt modelId="{9684C498-0057-4AB0-BE3D-8ED63D5981B4}" type="pres">
      <dgm:prSet presAssocID="{F2269288-58BB-4A62-9E78-13777AB96E1C}" presName="childText" presStyleLbl="revTx" presStyleIdx="2" presStyleCnt="3">
        <dgm:presLayoutVars>
          <dgm:bulletEnabled val="1"/>
        </dgm:presLayoutVars>
      </dgm:prSet>
      <dgm:spPr/>
    </dgm:pt>
  </dgm:ptLst>
  <dgm:cxnLst>
    <dgm:cxn modelId="{4944B124-F0C6-4247-89BE-55EC7E100B37}" type="presOf" srcId="{609AB532-A833-4EF8-894A-4293B1245698}" destId="{EEAD8ABC-A21B-48F7-8B91-1235DF39AFC8}" srcOrd="0" destOrd="0" presId="urn:microsoft.com/office/officeart/2005/8/layout/vList2"/>
    <dgm:cxn modelId="{F565F830-E662-4E90-A24A-1EE8BF0219AA}" type="presOf" srcId="{F2269288-58BB-4A62-9E78-13777AB96E1C}" destId="{E54A87AC-7CE2-47C0-8CE6-30664477559A}" srcOrd="0" destOrd="0" presId="urn:microsoft.com/office/officeart/2005/8/layout/vList2"/>
    <dgm:cxn modelId="{3A155F61-FE7B-439A-BBFC-101DB3DD0539}" srcId="{EBF8499A-55F6-45C7-85C4-8315AA2EAC3F}" destId="{F2269288-58BB-4A62-9E78-13777AB96E1C}" srcOrd="2" destOrd="0" parTransId="{3749097A-7A04-4162-BEB0-7FFA98821A26}" sibTransId="{77B0CF6B-5813-4BB4-8DCE-F7C5E2006A7D}"/>
    <dgm:cxn modelId="{0D229B62-3F61-4590-AB7B-062D5AFD12B5}" srcId="{7678C1A7-722A-4811-AD58-63168465B26C}" destId="{609AB532-A833-4EF8-894A-4293B1245698}" srcOrd="0" destOrd="0" parTransId="{FA921CEE-D5FD-452D-A0CB-1447167DA757}" sibTransId="{3775CEA5-389D-46B3-9214-31968A673B65}"/>
    <dgm:cxn modelId="{791C376A-C639-4863-A64A-7772A2156427}" type="presOf" srcId="{6F98620E-D21D-4B31-8620-ACE1898DEBB1}" destId="{9684C498-0057-4AB0-BE3D-8ED63D5981B4}" srcOrd="0" destOrd="1" presId="urn:microsoft.com/office/officeart/2005/8/layout/vList2"/>
    <dgm:cxn modelId="{BB4F3B4D-1381-4860-97C7-ECDE80266B61}" type="presOf" srcId="{EBF8499A-55F6-45C7-85C4-8315AA2EAC3F}" destId="{64C612B7-AF57-40F6-8BEB-1A911D49FA16}" srcOrd="0" destOrd="0" presId="urn:microsoft.com/office/officeart/2005/8/layout/vList2"/>
    <dgm:cxn modelId="{18C2E87B-317A-4664-BC77-4783FE4E2E53}" type="presOf" srcId="{78C9FC4A-8DA6-4AC6-86DB-87EE4FF7E251}" destId="{06B776C0-A107-4538-AF6C-C21E8A1ECC27}" srcOrd="0" destOrd="0" presId="urn:microsoft.com/office/officeart/2005/8/layout/vList2"/>
    <dgm:cxn modelId="{CD248F7C-CA6C-4066-964F-448AF7301B57}" srcId="{EBF8499A-55F6-45C7-85C4-8315AA2EAC3F}" destId="{7678C1A7-722A-4811-AD58-63168465B26C}" srcOrd="1" destOrd="0" parTransId="{61C689D8-1CD5-40CB-85A2-8DC3329DCCEC}" sibTransId="{97F63631-E8C5-4538-9156-D14709DEA130}"/>
    <dgm:cxn modelId="{317FD08A-8FFE-4753-AC86-E9B91FF94AAA}" type="presOf" srcId="{1CA07962-59BE-46AC-909B-8FC7BD0ED7BC}" destId="{9684C498-0057-4AB0-BE3D-8ED63D5981B4}" srcOrd="0" destOrd="0" presId="urn:microsoft.com/office/officeart/2005/8/layout/vList2"/>
    <dgm:cxn modelId="{5E45B390-DFAE-4F13-822C-33BCB4203823}" srcId="{F2269288-58BB-4A62-9E78-13777AB96E1C}" destId="{1CA07962-59BE-46AC-909B-8FC7BD0ED7BC}" srcOrd="0" destOrd="0" parTransId="{F0644DAA-1B25-4D1D-B8DE-C897C2B17DE4}" sibTransId="{6B5A3298-0338-4BEC-9057-B91364830770}"/>
    <dgm:cxn modelId="{05FB4AB7-6F97-4046-98DF-41369215AB2D}" srcId="{78C9FC4A-8DA6-4AC6-86DB-87EE4FF7E251}" destId="{4C8CF618-DC79-47AE-A33D-B5A3342F2CA8}" srcOrd="0" destOrd="0" parTransId="{F5DAC76E-C90E-4F9C-BA3D-F32BDF16F632}" sibTransId="{0342B64F-30A4-4D6D-A70B-BA59327D747E}"/>
    <dgm:cxn modelId="{F0EE8FBD-9275-4D0A-A6C0-479CD931BE3C}" srcId="{EBF8499A-55F6-45C7-85C4-8315AA2EAC3F}" destId="{78C9FC4A-8DA6-4AC6-86DB-87EE4FF7E251}" srcOrd="0" destOrd="0" parTransId="{1A5E5A25-AD7B-4407-A372-157329A5E8C9}" sibTransId="{EC209D77-E244-4D32-9FD6-52DB945D1239}"/>
    <dgm:cxn modelId="{2811CDC3-F542-4CCB-9298-429316935D7A}" type="presOf" srcId="{7678C1A7-722A-4811-AD58-63168465B26C}" destId="{9902F041-6B76-4FFE-BF61-039063C518D6}" srcOrd="0" destOrd="0" presId="urn:microsoft.com/office/officeart/2005/8/layout/vList2"/>
    <dgm:cxn modelId="{C4661ED0-1805-48C2-9B61-DE93945D52AD}" type="presOf" srcId="{4C8CF618-DC79-47AE-A33D-B5A3342F2CA8}" destId="{A929F8B0-FF76-4EF4-9762-DCB8A6966497}" srcOrd="0" destOrd="0" presId="urn:microsoft.com/office/officeart/2005/8/layout/vList2"/>
    <dgm:cxn modelId="{885584E1-CD9F-4EC0-92CE-033DB59D74AA}" srcId="{F2269288-58BB-4A62-9E78-13777AB96E1C}" destId="{6F98620E-D21D-4B31-8620-ACE1898DEBB1}" srcOrd="1" destOrd="0" parTransId="{DEACBD2D-61E1-4A1A-8C30-8969777C5BBB}" sibTransId="{3E66F214-ACAB-4EBA-A88E-275337861AB3}"/>
    <dgm:cxn modelId="{3D93015F-CE04-43A2-9557-E3B67D86E0F8}" type="presParOf" srcId="{64C612B7-AF57-40F6-8BEB-1A911D49FA16}" destId="{06B776C0-A107-4538-AF6C-C21E8A1ECC27}" srcOrd="0" destOrd="0" presId="urn:microsoft.com/office/officeart/2005/8/layout/vList2"/>
    <dgm:cxn modelId="{FF9FEA13-4A0A-4CB4-8F4F-E0C0276A1469}" type="presParOf" srcId="{64C612B7-AF57-40F6-8BEB-1A911D49FA16}" destId="{A929F8B0-FF76-4EF4-9762-DCB8A6966497}" srcOrd="1" destOrd="0" presId="urn:microsoft.com/office/officeart/2005/8/layout/vList2"/>
    <dgm:cxn modelId="{18C16E10-67E2-4AF8-9A9E-36C1B9D7DE04}" type="presParOf" srcId="{64C612B7-AF57-40F6-8BEB-1A911D49FA16}" destId="{9902F041-6B76-4FFE-BF61-039063C518D6}" srcOrd="2" destOrd="0" presId="urn:microsoft.com/office/officeart/2005/8/layout/vList2"/>
    <dgm:cxn modelId="{E896319C-7F24-4A5D-8D83-7E9D011FFD88}" type="presParOf" srcId="{64C612B7-AF57-40F6-8BEB-1A911D49FA16}" destId="{EEAD8ABC-A21B-48F7-8B91-1235DF39AFC8}" srcOrd="3" destOrd="0" presId="urn:microsoft.com/office/officeart/2005/8/layout/vList2"/>
    <dgm:cxn modelId="{10871075-1D6A-4BC1-AB7D-FC5EC23BB28B}" type="presParOf" srcId="{64C612B7-AF57-40F6-8BEB-1A911D49FA16}" destId="{E54A87AC-7CE2-47C0-8CE6-30664477559A}" srcOrd="4" destOrd="0" presId="urn:microsoft.com/office/officeart/2005/8/layout/vList2"/>
    <dgm:cxn modelId="{92AF1B7A-B93F-4627-BA89-7B41835B3B12}" type="presParOf" srcId="{64C612B7-AF57-40F6-8BEB-1A911D49FA16}" destId="{9684C498-0057-4AB0-BE3D-8ED63D5981B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D911CA3-A51E-49AF-9DCF-A9C48227EC69}" type="doc">
      <dgm:prSet loTypeId="urn:microsoft.com/office/officeart/2005/8/layout/vList2" loCatId="list" qsTypeId="urn:microsoft.com/office/officeart/2005/8/quickstyle/simple1" qsCatId="simple" csTypeId="urn:microsoft.com/office/officeart/2005/8/colors/colorful1#17" csCatId="colorful"/>
      <dgm:spPr/>
      <dgm:t>
        <a:bodyPr/>
        <a:lstStyle/>
        <a:p>
          <a:endParaRPr lang="en-US"/>
        </a:p>
      </dgm:t>
    </dgm:pt>
    <dgm:pt modelId="{C67912E3-CC23-4E6A-9802-1FE36B450EE0}">
      <dgm:prSet/>
      <dgm:spPr/>
      <dgm:t>
        <a:bodyPr/>
        <a:lstStyle/>
        <a:p>
          <a:pPr rtl="0"/>
          <a:r>
            <a:rPr lang="en-US" dirty="0"/>
            <a:t>In case of introduction of a capital asset as capital contribution by Partners in Partnership Firms, can section 56(2)(x) be invoked in the  hands of the firm?</a:t>
          </a:r>
        </a:p>
      </dgm:t>
    </dgm:pt>
    <dgm:pt modelId="{7A9111BD-1FA2-4D5F-A484-689DD74EA613}" type="parTrans" cxnId="{E32279F8-FEA4-40FD-8336-BD5BAE43D09E}">
      <dgm:prSet/>
      <dgm:spPr/>
      <dgm:t>
        <a:bodyPr/>
        <a:lstStyle/>
        <a:p>
          <a:endParaRPr lang="en-US"/>
        </a:p>
      </dgm:t>
    </dgm:pt>
    <dgm:pt modelId="{EB7373C8-B449-4034-9A48-4BDA742E429F}" type="sibTrans" cxnId="{E32279F8-FEA4-40FD-8336-BD5BAE43D09E}">
      <dgm:prSet/>
      <dgm:spPr/>
      <dgm:t>
        <a:bodyPr/>
        <a:lstStyle/>
        <a:p>
          <a:endParaRPr lang="en-US"/>
        </a:p>
      </dgm:t>
    </dgm:pt>
    <dgm:pt modelId="{0759DD3F-1C49-48D2-93F9-68B3FD303C1A}">
      <dgm:prSet/>
      <dgm:spPr/>
      <dgm:t>
        <a:bodyPr/>
        <a:lstStyle/>
        <a:p>
          <a:pPr rtl="0"/>
          <a:r>
            <a:rPr lang="en-US" dirty="0"/>
            <a:t>Sunil </a:t>
          </a:r>
          <a:r>
            <a:rPr lang="en-US" dirty="0" err="1"/>
            <a:t>Siddharthbhai</a:t>
          </a:r>
          <a:r>
            <a:rPr lang="en-US" dirty="0"/>
            <a:t> 156 ITR 509 (SC)</a:t>
          </a:r>
        </a:p>
      </dgm:t>
    </dgm:pt>
    <dgm:pt modelId="{9EF2EFBF-41BA-4B5C-8681-22CA5A30358D}" type="parTrans" cxnId="{3620716E-479C-4847-B9C6-7F94A5B63332}">
      <dgm:prSet/>
      <dgm:spPr/>
      <dgm:t>
        <a:bodyPr/>
        <a:lstStyle/>
        <a:p>
          <a:endParaRPr lang="en-US"/>
        </a:p>
      </dgm:t>
    </dgm:pt>
    <dgm:pt modelId="{5756C3FF-771D-4E42-9C97-CEE4993F5EE8}" type="sibTrans" cxnId="{3620716E-479C-4847-B9C6-7F94A5B63332}">
      <dgm:prSet/>
      <dgm:spPr/>
      <dgm:t>
        <a:bodyPr/>
        <a:lstStyle/>
        <a:p>
          <a:endParaRPr lang="en-US"/>
        </a:p>
      </dgm:t>
    </dgm:pt>
    <dgm:pt modelId="{07DC3EBB-43D5-4E43-9B11-1E4FA5E161C2}">
      <dgm:prSet/>
      <dgm:spPr/>
      <dgm:t>
        <a:bodyPr/>
        <a:lstStyle/>
        <a:p>
          <a:pPr rtl="0"/>
          <a:r>
            <a:rPr lang="en-US"/>
            <a:t>Contributing partner derives consideration which is not measurable in present</a:t>
          </a:r>
        </a:p>
      </dgm:t>
    </dgm:pt>
    <dgm:pt modelId="{23E03A34-4F0F-4C77-B3B5-818237F530AE}" type="parTrans" cxnId="{2EC699EA-FBB1-4643-9D3E-727F6D3DFF00}">
      <dgm:prSet/>
      <dgm:spPr/>
      <dgm:t>
        <a:bodyPr/>
        <a:lstStyle/>
        <a:p>
          <a:endParaRPr lang="en-US"/>
        </a:p>
      </dgm:t>
    </dgm:pt>
    <dgm:pt modelId="{96D4DDE4-2D83-48B6-8882-E4200CAD86CE}" type="sibTrans" cxnId="{2EC699EA-FBB1-4643-9D3E-727F6D3DFF00}">
      <dgm:prSet/>
      <dgm:spPr/>
      <dgm:t>
        <a:bodyPr/>
        <a:lstStyle/>
        <a:p>
          <a:endParaRPr lang="en-US"/>
        </a:p>
      </dgm:t>
    </dgm:pt>
    <dgm:pt modelId="{EA5BA02A-CEC2-4909-AC6B-D3767D71AE45}">
      <dgm:prSet/>
      <dgm:spPr/>
      <dgm:t>
        <a:bodyPr/>
        <a:lstStyle/>
        <a:p>
          <a:pPr rtl="0"/>
          <a:r>
            <a:rPr lang="en-US"/>
            <a:t>It lies in the womb of future</a:t>
          </a:r>
        </a:p>
      </dgm:t>
    </dgm:pt>
    <dgm:pt modelId="{EEA90ACC-B4CB-41BA-9684-DB7602AAE331}" type="parTrans" cxnId="{12FC0DC3-110C-40CD-8694-CC310B076B3A}">
      <dgm:prSet/>
      <dgm:spPr/>
      <dgm:t>
        <a:bodyPr/>
        <a:lstStyle/>
        <a:p>
          <a:endParaRPr lang="en-US"/>
        </a:p>
      </dgm:t>
    </dgm:pt>
    <dgm:pt modelId="{EBBE4B88-D4F7-41FF-9815-59FD94A35811}" type="sibTrans" cxnId="{12FC0DC3-110C-40CD-8694-CC310B076B3A}">
      <dgm:prSet/>
      <dgm:spPr/>
      <dgm:t>
        <a:bodyPr/>
        <a:lstStyle/>
        <a:p>
          <a:endParaRPr lang="en-US"/>
        </a:p>
      </dgm:t>
    </dgm:pt>
    <dgm:pt modelId="{95FAE3F6-C3A1-4E09-B277-30E5EF3CD4FE}">
      <dgm:prSet/>
      <dgm:spPr/>
      <dgm:t>
        <a:bodyPr/>
        <a:lstStyle/>
        <a:p>
          <a:pPr rtl="0"/>
          <a:r>
            <a:rPr lang="en-US" dirty="0"/>
            <a:t>CIT vs. </a:t>
          </a:r>
          <a:r>
            <a:rPr lang="en-US" dirty="0" err="1"/>
            <a:t>Marudhar</a:t>
          </a:r>
          <a:r>
            <a:rPr lang="en-US" dirty="0"/>
            <a:t> Hotel (P) Ltd. [2004] 269 ITR 310 (Rajasthan HC)</a:t>
          </a:r>
        </a:p>
      </dgm:t>
    </dgm:pt>
    <dgm:pt modelId="{4E10D2E9-9AA4-4479-B5CF-9B24CDBB64C7}" type="parTrans" cxnId="{7E4E4D25-4C50-4D9F-814C-DB9B3345D32C}">
      <dgm:prSet/>
      <dgm:spPr/>
      <dgm:t>
        <a:bodyPr/>
        <a:lstStyle/>
        <a:p>
          <a:endParaRPr lang="en-US"/>
        </a:p>
      </dgm:t>
    </dgm:pt>
    <dgm:pt modelId="{337A83C6-3F98-42B2-B36C-B1D6CB72C2B7}" type="sibTrans" cxnId="{7E4E4D25-4C50-4D9F-814C-DB9B3345D32C}">
      <dgm:prSet/>
      <dgm:spPr/>
      <dgm:t>
        <a:bodyPr/>
        <a:lstStyle/>
        <a:p>
          <a:endParaRPr lang="en-US"/>
        </a:p>
      </dgm:t>
    </dgm:pt>
    <dgm:pt modelId="{97962E87-9C14-46B8-9961-4910C040D38F}">
      <dgm:prSet/>
      <dgm:spPr/>
      <dgm:t>
        <a:bodyPr/>
        <a:lstStyle/>
        <a:p>
          <a:pPr rtl="0"/>
          <a:r>
            <a:rPr lang="en-US"/>
            <a:t>Difference between the value of asset introduced and amount at which it was recorded in the books of the firm was held to be not liable to gift-tax</a:t>
          </a:r>
        </a:p>
      </dgm:t>
    </dgm:pt>
    <dgm:pt modelId="{795731A4-AA42-4846-9EC9-3E6B1D0F9AB1}" type="parTrans" cxnId="{F2349107-67DF-489B-B942-88BF2DDB21A9}">
      <dgm:prSet/>
      <dgm:spPr/>
      <dgm:t>
        <a:bodyPr/>
        <a:lstStyle/>
        <a:p>
          <a:endParaRPr lang="en-US"/>
        </a:p>
      </dgm:t>
    </dgm:pt>
    <dgm:pt modelId="{D45CDA1D-7265-4B93-AC69-A177D2FF9314}" type="sibTrans" cxnId="{F2349107-67DF-489B-B942-88BF2DDB21A9}">
      <dgm:prSet/>
      <dgm:spPr/>
      <dgm:t>
        <a:bodyPr/>
        <a:lstStyle/>
        <a:p>
          <a:endParaRPr lang="en-US"/>
        </a:p>
      </dgm:t>
    </dgm:pt>
    <dgm:pt modelId="{F327FB9F-99DF-45EA-9871-E66E07371F4A}" type="pres">
      <dgm:prSet presAssocID="{AD911CA3-A51E-49AF-9DCF-A9C48227EC69}" presName="linear" presStyleCnt="0">
        <dgm:presLayoutVars>
          <dgm:animLvl val="lvl"/>
          <dgm:resizeHandles val="exact"/>
        </dgm:presLayoutVars>
      </dgm:prSet>
      <dgm:spPr/>
    </dgm:pt>
    <dgm:pt modelId="{A94B61B5-CCE8-4B69-BDC4-41E085A391FD}" type="pres">
      <dgm:prSet presAssocID="{C67912E3-CC23-4E6A-9802-1FE36B450EE0}" presName="parentText" presStyleLbl="node1" presStyleIdx="0" presStyleCnt="1">
        <dgm:presLayoutVars>
          <dgm:chMax val="0"/>
          <dgm:bulletEnabled val="1"/>
        </dgm:presLayoutVars>
      </dgm:prSet>
      <dgm:spPr/>
    </dgm:pt>
    <dgm:pt modelId="{4B969D34-DA84-47DF-BC3D-73787D59D4EC}" type="pres">
      <dgm:prSet presAssocID="{C67912E3-CC23-4E6A-9802-1FE36B450EE0}" presName="childText" presStyleLbl="revTx" presStyleIdx="0" presStyleCnt="1">
        <dgm:presLayoutVars>
          <dgm:bulletEnabled val="1"/>
        </dgm:presLayoutVars>
      </dgm:prSet>
      <dgm:spPr/>
    </dgm:pt>
  </dgm:ptLst>
  <dgm:cxnLst>
    <dgm:cxn modelId="{A9B1A503-4242-4BEC-AFDC-BC7AC140236C}" type="presOf" srcId="{AD911CA3-A51E-49AF-9DCF-A9C48227EC69}" destId="{F327FB9F-99DF-45EA-9871-E66E07371F4A}" srcOrd="0" destOrd="0" presId="urn:microsoft.com/office/officeart/2005/8/layout/vList2"/>
    <dgm:cxn modelId="{F2349107-67DF-489B-B942-88BF2DDB21A9}" srcId="{95FAE3F6-C3A1-4E09-B277-30E5EF3CD4FE}" destId="{97962E87-9C14-46B8-9961-4910C040D38F}" srcOrd="0" destOrd="0" parTransId="{795731A4-AA42-4846-9EC9-3E6B1D0F9AB1}" sibTransId="{D45CDA1D-7265-4B93-AC69-A177D2FF9314}"/>
    <dgm:cxn modelId="{3E7A1613-6834-49A1-AD24-D865EB71C076}" type="presOf" srcId="{95FAE3F6-C3A1-4E09-B277-30E5EF3CD4FE}" destId="{4B969D34-DA84-47DF-BC3D-73787D59D4EC}" srcOrd="0" destOrd="3" presId="urn:microsoft.com/office/officeart/2005/8/layout/vList2"/>
    <dgm:cxn modelId="{7E4E4D25-4C50-4D9F-814C-DB9B3345D32C}" srcId="{C67912E3-CC23-4E6A-9802-1FE36B450EE0}" destId="{95FAE3F6-C3A1-4E09-B277-30E5EF3CD4FE}" srcOrd="1" destOrd="0" parTransId="{4E10D2E9-9AA4-4479-B5CF-9B24CDBB64C7}" sibTransId="{337A83C6-3F98-42B2-B36C-B1D6CB72C2B7}"/>
    <dgm:cxn modelId="{63A1FF41-9302-4787-AE78-608D4568B30B}" type="presOf" srcId="{C67912E3-CC23-4E6A-9802-1FE36B450EE0}" destId="{A94B61B5-CCE8-4B69-BDC4-41E085A391FD}" srcOrd="0" destOrd="0" presId="urn:microsoft.com/office/officeart/2005/8/layout/vList2"/>
    <dgm:cxn modelId="{C54AB64D-7DD4-4FBB-86A6-1DB31AA5CC5A}" type="presOf" srcId="{97962E87-9C14-46B8-9961-4910C040D38F}" destId="{4B969D34-DA84-47DF-BC3D-73787D59D4EC}" srcOrd="0" destOrd="4" presId="urn:microsoft.com/office/officeart/2005/8/layout/vList2"/>
    <dgm:cxn modelId="{3620716E-479C-4847-B9C6-7F94A5B63332}" srcId="{C67912E3-CC23-4E6A-9802-1FE36B450EE0}" destId="{0759DD3F-1C49-48D2-93F9-68B3FD303C1A}" srcOrd="0" destOrd="0" parTransId="{9EF2EFBF-41BA-4B5C-8681-22CA5A30358D}" sibTransId="{5756C3FF-771D-4E42-9C97-CEE4993F5EE8}"/>
    <dgm:cxn modelId="{E374AF55-B026-4889-A0F7-CE5C7C6C5438}" type="presOf" srcId="{0759DD3F-1C49-48D2-93F9-68B3FD303C1A}" destId="{4B969D34-DA84-47DF-BC3D-73787D59D4EC}" srcOrd="0" destOrd="0" presId="urn:microsoft.com/office/officeart/2005/8/layout/vList2"/>
    <dgm:cxn modelId="{5CE1E497-8D2C-4043-B61B-5450409BF484}" type="presOf" srcId="{EA5BA02A-CEC2-4909-AC6B-D3767D71AE45}" destId="{4B969D34-DA84-47DF-BC3D-73787D59D4EC}" srcOrd="0" destOrd="2" presId="urn:microsoft.com/office/officeart/2005/8/layout/vList2"/>
    <dgm:cxn modelId="{58B570BB-BB12-40D1-A4F3-E615DAA1BA15}" type="presOf" srcId="{07DC3EBB-43D5-4E43-9B11-1E4FA5E161C2}" destId="{4B969D34-DA84-47DF-BC3D-73787D59D4EC}" srcOrd="0" destOrd="1" presId="urn:microsoft.com/office/officeart/2005/8/layout/vList2"/>
    <dgm:cxn modelId="{12FC0DC3-110C-40CD-8694-CC310B076B3A}" srcId="{0759DD3F-1C49-48D2-93F9-68B3FD303C1A}" destId="{EA5BA02A-CEC2-4909-AC6B-D3767D71AE45}" srcOrd="1" destOrd="0" parTransId="{EEA90ACC-B4CB-41BA-9684-DB7602AAE331}" sibTransId="{EBBE4B88-D4F7-41FF-9815-59FD94A35811}"/>
    <dgm:cxn modelId="{2EC699EA-FBB1-4643-9D3E-727F6D3DFF00}" srcId="{0759DD3F-1C49-48D2-93F9-68B3FD303C1A}" destId="{07DC3EBB-43D5-4E43-9B11-1E4FA5E161C2}" srcOrd="0" destOrd="0" parTransId="{23E03A34-4F0F-4C77-B3B5-818237F530AE}" sibTransId="{96D4DDE4-2D83-48B6-8882-E4200CAD86CE}"/>
    <dgm:cxn modelId="{E32279F8-FEA4-40FD-8336-BD5BAE43D09E}" srcId="{AD911CA3-A51E-49AF-9DCF-A9C48227EC69}" destId="{C67912E3-CC23-4E6A-9802-1FE36B450EE0}" srcOrd="0" destOrd="0" parTransId="{7A9111BD-1FA2-4D5F-A484-689DD74EA613}" sibTransId="{EB7373C8-B449-4034-9A48-4BDA742E429F}"/>
    <dgm:cxn modelId="{F05ACC95-6458-452D-BD43-454F2D9BE55B}" type="presParOf" srcId="{F327FB9F-99DF-45EA-9871-E66E07371F4A}" destId="{A94B61B5-CCE8-4B69-BDC4-41E085A391FD}" srcOrd="0" destOrd="0" presId="urn:microsoft.com/office/officeart/2005/8/layout/vList2"/>
    <dgm:cxn modelId="{4C63AB98-A044-4A0A-B02D-B7C68C22B20F}" type="presParOf" srcId="{F327FB9F-99DF-45EA-9871-E66E07371F4A}" destId="{4B969D34-DA84-47DF-BC3D-73787D59D4E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53DFB87-E19D-47FC-B9DF-AC9E20DF77CE}" type="doc">
      <dgm:prSet loTypeId="urn:microsoft.com/office/officeart/2005/8/layout/orgChart1" loCatId="hierarchy" qsTypeId="urn:microsoft.com/office/officeart/2005/8/quickstyle/simple1" qsCatId="simple" csTypeId="urn:microsoft.com/office/officeart/2005/8/colors/colorful1#14" csCatId="colorful" phldr="1"/>
      <dgm:spPr/>
      <dgm:t>
        <a:bodyPr/>
        <a:lstStyle/>
        <a:p>
          <a:endParaRPr lang="en-US"/>
        </a:p>
      </dgm:t>
    </dgm:pt>
    <dgm:pt modelId="{F4DECA67-7E18-4A39-9EDA-855EA841271D}">
      <dgm:prSet/>
      <dgm:spPr/>
      <dgm:t>
        <a:bodyPr/>
        <a:lstStyle/>
        <a:p>
          <a:pPr rtl="0"/>
          <a:r>
            <a:rPr lang="en-US" dirty="0"/>
            <a:t>Asset flows from</a:t>
          </a:r>
        </a:p>
      </dgm:t>
    </dgm:pt>
    <dgm:pt modelId="{EE5B4674-E3CE-4ED0-8C3A-CED6274D3248}" type="parTrans" cxnId="{B1A1C79D-B0D5-406F-87D0-8EC43AA2B71C}">
      <dgm:prSet/>
      <dgm:spPr/>
      <dgm:t>
        <a:bodyPr/>
        <a:lstStyle/>
        <a:p>
          <a:endParaRPr lang="en-US"/>
        </a:p>
      </dgm:t>
    </dgm:pt>
    <dgm:pt modelId="{1D66E95D-8B36-4083-8EA6-25EE982DD7F6}" type="sibTrans" cxnId="{B1A1C79D-B0D5-406F-87D0-8EC43AA2B71C}">
      <dgm:prSet/>
      <dgm:spPr/>
      <dgm:t>
        <a:bodyPr/>
        <a:lstStyle/>
        <a:p>
          <a:endParaRPr lang="en-US"/>
        </a:p>
      </dgm:t>
    </dgm:pt>
    <dgm:pt modelId="{456DC33C-AE33-48B0-8CC7-9AF9608F8D0E}">
      <dgm:prSet/>
      <dgm:spPr/>
      <dgm:t>
        <a:bodyPr/>
        <a:lstStyle/>
        <a:p>
          <a:pPr rtl="0"/>
          <a:r>
            <a:rPr lang="en-US" b="1" dirty="0"/>
            <a:t>Firm to Partner </a:t>
          </a:r>
          <a:r>
            <a:rPr lang="en-US" dirty="0"/>
            <a:t>(distribution)</a:t>
          </a:r>
        </a:p>
      </dgm:t>
    </dgm:pt>
    <dgm:pt modelId="{3532B1A1-704A-4340-AFAF-0838A90670F0}" type="parTrans" cxnId="{1623762C-6151-432D-A9B3-D8768125CEBD}">
      <dgm:prSet/>
      <dgm:spPr/>
      <dgm:t>
        <a:bodyPr/>
        <a:lstStyle/>
        <a:p>
          <a:endParaRPr lang="en-US"/>
        </a:p>
      </dgm:t>
    </dgm:pt>
    <dgm:pt modelId="{41054649-4661-4828-8BC3-20FFBA5D7EEF}" type="sibTrans" cxnId="{1623762C-6151-432D-A9B3-D8768125CEBD}">
      <dgm:prSet/>
      <dgm:spPr/>
      <dgm:t>
        <a:bodyPr/>
        <a:lstStyle/>
        <a:p>
          <a:endParaRPr lang="en-US"/>
        </a:p>
      </dgm:t>
    </dgm:pt>
    <dgm:pt modelId="{CD56A843-1638-482D-B3D0-1A304663370C}">
      <dgm:prSet/>
      <dgm:spPr/>
      <dgm:t>
        <a:bodyPr/>
        <a:lstStyle/>
        <a:p>
          <a:pPr rtl="0"/>
          <a:r>
            <a:rPr lang="en-US" b="1" dirty="0"/>
            <a:t>Partner to Partner         </a:t>
          </a:r>
          <a:r>
            <a:rPr lang="en-US" dirty="0"/>
            <a:t> (sale of share)</a:t>
          </a:r>
        </a:p>
      </dgm:t>
    </dgm:pt>
    <dgm:pt modelId="{6A826CF1-3212-494C-8C7C-46BE130DF508}" type="parTrans" cxnId="{C6BC4B6D-87F2-4146-97CC-497A9DAE3843}">
      <dgm:prSet/>
      <dgm:spPr/>
      <dgm:t>
        <a:bodyPr/>
        <a:lstStyle/>
        <a:p>
          <a:endParaRPr lang="en-US"/>
        </a:p>
      </dgm:t>
    </dgm:pt>
    <dgm:pt modelId="{FE93EE44-DDD1-4017-978D-D2D5DAEB9D9D}" type="sibTrans" cxnId="{C6BC4B6D-87F2-4146-97CC-497A9DAE3843}">
      <dgm:prSet/>
      <dgm:spPr/>
      <dgm:t>
        <a:bodyPr/>
        <a:lstStyle/>
        <a:p>
          <a:endParaRPr lang="en-US"/>
        </a:p>
      </dgm:t>
    </dgm:pt>
    <dgm:pt modelId="{E5504169-AD68-4886-B576-6FBF1ADA9F9B}">
      <dgm:prSet/>
      <dgm:spPr/>
      <dgm:t>
        <a:bodyPr/>
        <a:lstStyle/>
        <a:p>
          <a:pPr rtl="0"/>
          <a:r>
            <a:rPr lang="en-US" b="1" dirty="0"/>
            <a:t>ADMISSION </a:t>
          </a:r>
          <a:r>
            <a:rPr lang="en-US" dirty="0"/>
            <a:t>(contribution of immovable)</a:t>
          </a:r>
        </a:p>
      </dgm:t>
    </dgm:pt>
    <dgm:pt modelId="{0EC5B903-5593-41F0-96BB-D40ADC64B3D3}" type="parTrans" cxnId="{5EEE2D3C-1749-4747-81FB-3C21DC467031}">
      <dgm:prSet/>
      <dgm:spPr/>
      <dgm:t>
        <a:bodyPr/>
        <a:lstStyle/>
        <a:p>
          <a:endParaRPr lang="en-US"/>
        </a:p>
      </dgm:t>
    </dgm:pt>
    <dgm:pt modelId="{B56DC9AF-1EE4-4152-9028-0858F76269D3}" type="sibTrans" cxnId="{5EEE2D3C-1749-4747-81FB-3C21DC467031}">
      <dgm:prSet/>
      <dgm:spPr/>
      <dgm:t>
        <a:bodyPr/>
        <a:lstStyle/>
        <a:p>
          <a:endParaRPr lang="en-US"/>
        </a:p>
      </dgm:t>
    </dgm:pt>
    <dgm:pt modelId="{ECCA77BA-7A00-48C0-B398-262615A0F1F6}">
      <dgm:prSet/>
      <dgm:spPr/>
      <dgm:t>
        <a:bodyPr/>
        <a:lstStyle/>
        <a:p>
          <a:pPr rtl="0"/>
          <a:r>
            <a:rPr lang="en-US" dirty="0"/>
            <a:t>45(3)</a:t>
          </a:r>
        </a:p>
      </dgm:t>
    </dgm:pt>
    <dgm:pt modelId="{89B6CF73-64E1-47B7-BE98-85474EF4B2C4}" type="parTrans" cxnId="{FEFFA019-9F73-4E0E-86FA-AED48A26ED25}">
      <dgm:prSet/>
      <dgm:spPr/>
      <dgm:t>
        <a:bodyPr/>
        <a:lstStyle/>
        <a:p>
          <a:endParaRPr lang="en-US"/>
        </a:p>
      </dgm:t>
    </dgm:pt>
    <dgm:pt modelId="{4C0B6A0E-7CCD-4C62-8F4D-A75564B95936}" type="sibTrans" cxnId="{FEFFA019-9F73-4E0E-86FA-AED48A26ED25}">
      <dgm:prSet/>
      <dgm:spPr/>
      <dgm:t>
        <a:bodyPr/>
        <a:lstStyle/>
        <a:p>
          <a:endParaRPr lang="en-US"/>
        </a:p>
      </dgm:t>
    </dgm:pt>
    <dgm:pt modelId="{FCFECA5B-5C2A-4675-90B5-5CB4554F2607}">
      <dgm:prSet/>
      <dgm:spPr/>
      <dgm:t>
        <a:bodyPr/>
        <a:lstStyle/>
        <a:p>
          <a:pPr rtl="0"/>
          <a:r>
            <a:rPr lang="en-US" dirty="0"/>
            <a:t>Partner’s hands taxable</a:t>
          </a:r>
        </a:p>
      </dgm:t>
    </dgm:pt>
    <dgm:pt modelId="{D38A79E8-1B48-4B57-BFD7-0799793E6343}" type="parTrans" cxnId="{92FB1F85-BF9D-4C65-A396-332F8A3E94FC}">
      <dgm:prSet/>
      <dgm:spPr/>
      <dgm:t>
        <a:bodyPr/>
        <a:lstStyle/>
        <a:p>
          <a:endParaRPr lang="en-US"/>
        </a:p>
      </dgm:t>
    </dgm:pt>
    <dgm:pt modelId="{DAA54FB3-EE28-4540-B66C-E197770140F0}" type="sibTrans" cxnId="{92FB1F85-BF9D-4C65-A396-332F8A3E94FC}">
      <dgm:prSet/>
      <dgm:spPr/>
      <dgm:t>
        <a:bodyPr/>
        <a:lstStyle/>
        <a:p>
          <a:endParaRPr lang="en-US"/>
        </a:p>
      </dgm:t>
    </dgm:pt>
    <dgm:pt modelId="{DCBF212E-4ACC-4A5D-BA81-B5C360CCAAF2}">
      <dgm:prSet/>
      <dgm:spPr/>
      <dgm:t>
        <a:bodyPr/>
        <a:lstStyle/>
        <a:p>
          <a:pPr rtl="0"/>
          <a:r>
            <a:rPr lang="en-US" dirty="0"/>
            <a:t>9B</a:t>
          </a:r>
        </a:p>
      </dgm:t>
    </dgm:pt>
    <dgm:pt modelId="{B734845B-EE29-4DA7-871C-91780ED54497}" type="parTrans" cxnId="{CF439E23-D745-4615-ACC3-B551AA2FD85E}">
      <dgm:prSet/>
      <dgm:spPr/>
      <dgm:t>
        <a:bodyPr/>
        <a:lstStyle/>
        <a:p>
          <a:endParaRPr lang="en-US"/>
        </a:p>
      </dgm:t>
    </dgm:pt>
    <dgm:pt modelId="{AD114E8A-55F9-44F3-9C80-57D025163080}" type="sibTrans" cxnId="{CF439E23-D745-4615-ACC3-B551AA2FD85E}">
      <dgm:prSet/>
      <dgm:spPr/>
      <dgm:t>
        <a:bodyPr/>
        <a:lstStyle/>
        <a:p>
          <a:endParaRPr lang="en-US"/>
        </a:p>
      </dgm:t>
    </dgm:pt>
    <dgm:pt modelId="{45F69FEF-F28D-42C3-95B0-0B529C31B0BE}">
      <dgm:prSet/>
      <dgm:spPr/>
      <dgm:t>
        <a:bodyPr/>
        <a:lstStyle/>
        <a:p>
          <a:pPr rtl="0"/>
          <a:r>
            <a:rPr lang="en-US" dirty="0"/>
            <a:t>45(4)</a:t>
          </a:r>
        </a:p>
      </dgm:t>
    </dgm:pt>
    <dgm:pt modelId="{82810BA5-BD6E-48D5-A05C-045E13BC682C}" type="parTrans" cxnId="{4E100410-09E7-4806-B1DF-8AA5B41B3CA2}">
      <dgm:prSet/>
      <dgm:spPr/>
      <dgm:t>
        <a:bodyPr/>
        <a:lstStyle/>
        <a:p>
          <a:endParaRPr lang="en-US"/>
        </a:p>
      </dgm:t>
    </dgm:pt>
    <dgm:pt modelId="{17EC0C35-6FE7-4D85-85A6-592AC07840C3}" type="sibTrans" cxnId="{4E100410-09E7-4806-B1DF-8AA5B41B3CA2}">
      <dgm:prSet/>
      <dgm:spPr/>
      <dgm:t>
        <a:bodyPr/>
        <a:lstStyle/>
        <a:p>
          <a:endParaRPr lang="en-US"/>
        </a:p>
      </dgm:t>
    </dgm:pt>
    <dgm:pt modelId="{83C47AFC-CEB1-419E-8AA9-DCDFAF1DB09F}">
      <dgm:prSet/>
      <dgm:spPr/>
      <dgm:t>
        <a:bodyPr/>
        <a:lstStyle/>
        <a:p>
          <a:pPr rtl="0"/>
          <a:r>
            <a:rPr lang="en-US" dirty="0"/>
            <a:t>45(1)</a:t>
          </a:r>
        </a:p>
      </dgm:t>
    </dgm:pt>
    <dgm:pt modelId="{9959C738-12C7-4B20-8F33-519B2C1BE198}" type="parTrans" cxnId="{7CD387B2-CB33-4F5A-BC61-4A5CEB3F4B59}">
      <dgm:prSet/>
      <dgm:spPr/>
      <dgm:t>
        <a:bodyPr/>
        <a:lstStyle/>
        <a:p>
          <a:endParaRPr lang="en-US"/>
        </a:p>
      </dgm:t>
    </dgm:pt>
    <dgm:pt modelId="{480BA4CC-575A-4BB0-AD9D-B981046D9C9F}" type="sibTrans" cxnId="{7CD387B2-CB33-4F5A-BC61-4A5CEB3F4B59}">
      <dgm:prSet/>
      <dgm:spPr/>
      <dgm:t>
        <a:bodyPr/>
        <a:lstStyle/>
        <a:p>
          <a:endParaRPr lang="en-US"/>
        </a:p>
      </dgm:t>
    </dgm:pt>
    <dgm:pt modelId="{C23821D1-041F-4959-B6BC-CAEE67B57BBC}" type="pres">
      <dgm:prSet presAssocID="{B53DFB87-E19D-47FC-B9DF-AC9E20DF77CE}" presName="hierChild1" presStyleCnt="0">
        <dgm:presLayoutVars>
          <dgm:orgChart val="1"/>
          <dgm:chPref val="1"/>
          <dgm:dir/>
          <dgm:animOne val="branch"/>
          <dgm:animLvl val="lvl"/>
          <dgm:resizeHandles/>
        </dgm:presLayoutVars>
      </dgm:prSet>
      <dgm:spPr/>
    </dgm:pt>
    <dgm:pt modelId="{4AD454F0-980E-46EB-B78B-6F634E469237}" type="pres">
      <dgm:prSet presAssocID="{F4DECA67-7E18-4A39-9EDA-855EA841271D}" presName="hierRoot1" presStyleCnt="0">
        <dgm:presLayoutVars>
          <dgm:hierBranch val="init"/>
        </dgm:presLayoutVars>
      </dgm:prSet>
      <dgm:spPr/>
    </dgm:pt>
    <dgm:pt modelId="{B242DA56-8445-4EDA-9470-13B72FF2480A}" type="pres">
      <dgm:prSet presAssocID="{F4DECA67-7E18-4A39-9EDA-855EA841271D}" presName="rootComposite1" presStyleCnt="0"/>
      <dgm:spPr/>
    </dgm:pt>
    <dgm:pt modelId="{212479E1-E6BD-48B3-9815-F1DDBD7E204F}" type="pres">
      <dgm:prSet presAssocID="{F4DECA67-7E18-4A39-9EDA-855EA841271D}" presName="rootText1" presStyleLbl="node0" presStyleIdx="0" presStyleCnt="1">
        <dgm:presLayoutVars>
          <dgm:chPref val="3"/>
        </dgm:presLayoutVars>
      </dgm:prSet>
      <dgm:spPr/>
    </dgm:pt>
    <dgm:pt modelId="{B49EB33F-FC69-40B3-B06B-022D3C42B8EE}" type="pres">
      <dgm:prSet presAssocID="{F4DECA67-7E18-4A39-9EDA-855EA841271D}" presName="rootConnector1" presStyleLbl="node1" presStyleIdx="0" presStyleCnt="0"/>
      <dgm:spPr/>
    </dgm:pt>
    <dgm:pt modelId="{208825AC-703E-41AD-BB33-FF9E584FA556}" type="pres">
      <dgm:prSet presAssocID="{F4DECA67-7E18-4A39-9EDA-855EA841271D}" presName="hierChild2" presStyleCnt="0"/>
      <dgm:spPr/>
    </dgm:pt>
    <dgm:pt modelId="{77748E99-DE41-4C4B-AF8E-AF426C643010}" type="pres">
      <dgm:prSet presAssocID="{0EC5B903-5593-41F0-96BB-D40ADC64B3D3}" presName="Name37" presStyleLbl="parChTrans1D2" presStyleIdx="0" presStyleCnt="3"/>
      <dgm:spPr/>
    </dgm:pt>
    <dgm:pt modelId="{F71F1A30-3176-47B5-8A1C-DD08C6B0B644}" type="pres">
      <dgm:prSet presAssocID="{E5504169-AD68-4886-B576-6FBF1ADA9F9B}" presName="hierRoot2" presStyleCnt="0">
        <dgm:presLayoutVars>
          <dgm:hierBranch val="init"/>
        </dgm:presLayoutVars>
      </dgm:prSet>
      <dgm:spPr/>
    </dgm:pt>
    <dgm:pt modelId="{397B9F14-BB56-4D6B-A35E-46189CE98F17}" type="pres">
      <dgm:prSet presAssocID="{E5504169-AD68-4886-B576-6FBF1ADA9F9B}" presName="rootComposite" presStyleCnt="0"/>
      <dgm:spPr/>
    </dgm:pt>
    <dgm:pt modelId="{739D7AC9-B963-4A23-A960-298A1BF5DB99}" type="pres">
      <dgm:prSet presAssocID="{E5504169-AD68-4886-B576-6FBF1ADA9F9B}" presName="rootText" presStyleLbl="node2" presStyleIdx="0" presStyleCnt="3">
        <dgm:presLayoutVars>
          <dgm:chPref val="3"/>
        </dgm:presLayoutVars>
      </dgm:prSet>
      <dgm:spPr/>
    </dgm:pt>
    <dgm:pt modelId="{75C4ADE6-DE80-4CCF-9B7E-F8F0B60149B6}" type="pres">
      <dgm:prSet presAssocID="{E5504169-AD68-4886-B576-6FBF1ADA9F9B}" presName="rootConnector" presStyleLbl="node2" presStyleIdx="0" presStyleCnt="3"/>
      <dgm:spPr/>
    </dgm:pt>
    <dgm:pt modelId="{80E03AD7-75A7-4FAE-88C3-AF3B1F0CC749}" type="pres">
      <dgm:prSet presAssocID="{E5504169-AD68-4886-B576-6FBF1ADA9F9B}" presName="hierChild4" presStyleCnt="0"/>
      <dgm:spPr/>
    </dgm:pt>
    <dgm:pt modelId="{62F22A89-6CB9-4862-A32D-025499376E7E}" type="pres">
      <dgm:prSet presAssocID="{89B6CF73-64E1-47B7-BE98-85474EF4B2C4}" presName="Name37" presStyleLbl="parChTrans1D3" presStyleIdx="0" presStyleCnt="4"/>
      <dgm:spPr/>
    </dgm:pt>
    <dgm:pt modelId="{F5D6ACB7-A0CF-4A4E-B603-566FD2F238A8}" type="pres">
      <dgm:prSet presAssocID="{ECCA77BA-7A00-48C0-B398-262615A0F1F6}" presName="hierRoot2" presStyleCnt="0">
        <dgm:presLayoutVars>
          <dgm:hierBranch val="init"/>
        </dgm:presLayoutVars>
      </dgm:prSet>
      <dgm:spPr/>
    </dgm:pt>
    <dgm:pt modelId="{8DC7643E-48E6-4747-9A3E-0A199EA083AF}" type="pres">
      <dgm:prSet presAssocID="{ECCA77BA-7A00-48C0-B398-262615A0F1F6}" presName="rootComposite" presStyleCnt="0"/>
      <dgm:spPr/>
    </dgm:pt>
    <dgm:pt modelId="{04EFACFA-3ED4-4132-94E3-515931A6897F}" type="pres">
      <dgm:prSet presAssocID="{ECCA77BA-7A00-48C0-B398-262615A0F1F6}" presName="rootText" presStyleLbl="node3" presStyleIdx="0" presStyleCnt="4">
        <dgm:presLayoutVars>
          <dgm:chPref val="3"/>
        </dgm:presLayoutVars>
      </dgm:prSet>
      <dgm:spPr/>
    </dgm:pt>
    <dgm:pt modelId="{BC1580A8-9253-463A-85A4-B4F9BED4DFB8}" type="pres">
      <dgm:prSet presAssocID="{ECCA77BA-7A00-48C0-B398-262615A0F1F6}" presName="rootConnector" presStyleLbl="node3" presStyleIdx="0" presStyleCnt="4"/>
      <dgm:spPr/>
    </dgm:pt>
    <dgm:pt modelId="{F5B037F1-DCAA-4F8C-B2D0-4F236E6D6C7A}" type="pres">
      <dgm:prSet presAssocID="{ECCA77BA-7A00-48C0-B398-262615A0F1F6}" presName="hierChild4" presStyleCnt="0"/>
      <dgm:spPr/>
    </dgm:pt>
    <dgm:pt modelId="{F141D482-7BCC-422F-B79B-133F8E68D903}" type="pres">
      <dgm:prSet presAssocID="{D38A79E8-1B48-4B57-BFD7-0799793E6343}" presName="Name37" presStyleLbl="parChTrans1D4" presStyleIdx="0" presStyleCnt="1"/>
      <dgm:spPr/>
    </dgm:pt>
    <dgm:pt modelId="{01E73242-CC2B-4F45-AD12-C2A042CCE4AA}" type="pres">
      <dgm:prSet presAssocID="{FCFECA5B-5C2A-4675-90B5-5CB4554F2607}" presName="hierRoot2" presStyleCnt="0">
        <dgm:presLayoutVars>
          <dgm:hierBranch val="init"/>
        </dgm:presLayoutVars>
      </dgm:prSet>
      <dgm:spPr/>
    </dgm:pt>
    <dgm:pt modelId="{8914F1A9-29F5-4A92-B668-B65062E91628}" type="pres">
      <dgm:prSet presAssocID="{FCFECA5B-5C2A-4675-90B5-5CB4554F2607}" presName="rootComposite" presStyleCnt="0"/>
      <dgm:spPr/>
    </dgm:pt>
    <dgm:pt modelId="{D6E15BED-869B-4010-A6B1-6DDAD0A9B451}" type="pres">
      <dgm:prSet presAssocID="{FCFECA5B-5C2A-4675-90B5-5CB4554F2607}" presName="rootText" presStyleLbl="node4" presStyleIdx="0" presStyleCnt="1">
        <dgm:presLayoutVars>
          <dgm:chPref val="3"/>
        </dgm:presLayoutVars>
      </dgm:prSet>
      <dgm:spPr/>
    </dgm:pt>
    <dgm:pt modelId="{CB69109D-B54B-4B02-B15F-8858A88F5D13}" type="pres">
      <dgm:prSet presAssocID="{FCFECA5B-5C2A-4675-90B5-5CB4554F2607}" presName="rootConnector" presStyleLbl="node4" presStyleIdx="0" presStyleCnt="1"/>
      <dgm:spPr/>
    </dgm:pt>
    <dgm:pt modelId="{2B63D308-6BE9-422F-96CD-5A06F53AB9CE}" type="pres">
      <dgm:prSet presAssocID="{FCFECA5B-5C2A-4675-90B5-5CB4554F2607}" presName="hierChild4" presStyleCnt="0"/>
      <dgm:spPr/>
    </dgm:pt>
    <dgm:pt modelId="{2AE8E248-40CE-4269-826B-9BBE3AA56855}" type="pres">
      <dgm:prSet presAssocID="{FCFECA5B-5C2A-4675-90B5-5CB4554F2607}" presName="hierChild5" presStyleCnt="0"/>
      <dgm:spPr/>
    </dgm:pt>
    <dgm:pt modelId="{181A14BE-2A8A-4F45-AE5A-C801649B10F3}" type="pres">
      <dgm:prSet presAssocID="{ECCA77BA-7A00-48C0-B398-262615A0F1F6}" presName="hierChild5" presStyleCnt="0"/>
      <dgm:spPr/>
    </dgm:pt>
    <dgm:pt modelId="{DBBA642E-3EAE-4100-8D75-1AC4331B7B24}" type="pres">
      <dgm:prSet presAssocID="{E5504169-AD68-4886-B576-6FBF1ADA9F9B}" presName="hierChild5" presStyleCnt="0"/>
      <dgm:spPr/>
    </dgm:pt>
    <dgm:pt modelId="{1A0F57EB-D68E-464E-8BCE-3643E9161F59}" type="pres">
      <dgm:prSet presAssocID="{3532B1A1-704A-4340-AFAF-0838A90670F0}" presName="Name37" presStyleLbl="parChTrans1D2" presStyleIdx="1" presStyleCnt="3"/>
      <dgm:spPr/>
    </dgm:pt>
    <dgm:pt modelId="{41B9EA1A-AD02-4641-B7BC-7AEE4D4ADF0B}" type="pres">
      <dgm:prSet presAssocID="{456DC33C-AE33-48B0-8CC7-9AF9608F8D0E}" presName="hierRoot2" presStyleCnt="0">
        <dgm:presLayoutVars>
          <dgm:hierBranch val="init"/>
        </dgm:presLayoutVars>
      </dgm:prSet>
      <dgm:spPr/>
    </dgm:pt>
    <dgm:pt modelId="{E0649FB4-2957-4D85-8A29-52918AE7E135}" type="pres">
      <dgm:prSet presAssocID="{456DC33C-AE33-48B0-8CC7-9AF9608F8D0E}" presName="rootComposite" presStyleCnt="0"/>
      <dgm:spPr/>
    </dgm:pt>
    <dgm:pt modelId="{A4857D07-4A2D-49B1-B6CF-597C35BF168E}" type="pres">
      <dgm:prSet presAssocID="{456DC33C-AE33-48B0-8CC7-9AF9608F8D0E}" presName="rootText" presStyleLbl="node2" presStyleIdx="1" presStyleCnt="3">
        <dgm:presLayoutVars>
          <dgm:chPref val="3"/>
        </dgm:presLayoutVars>
      </dgm:prSet>
      <dgm:spPr/>
    </dgm:pt>
    <dgm:pt modelId="{295EC2E9-BF00-4944-B0CB-B3841D130EF4}" type="pres">
      <dgm:prSet presAssocID="{456DC33C-AE33-48B0-8CC7-9AF9608F8D0E}" presName="rootConnector" presStyleLbl="node2" presStyleIdx="1" presStyleCnt="3"/>
      <dgm:spPr/>
    </dgm:pt>
    <dgm:pt modelId="{DF47DB92-0837-4357-BF08-BD58D1A339E4}" type="pres">
      <dgm:prSet presAssocID="{456DC33C-AE33-48B0-8CC7-9AF9608F8D0E}" presName="hierChild4" presStyleCnt="0"/>
      <dgm:spPr/>
    </dgm:pt>
    <dgm:pt modelId="{2524E0CB-E11B-4874-9E20-01F12EA7CF5D}" type="pres">
      <dgm:prSet presAssocID="{B734845B-EE29-4DA7-871C-91780ED54497}" presName="Name37" presStyleLbl="parChTrans1D3" presStyleIdx="1" presStyleCnt="4"/>
      <dgm:spPr/>
    </dgm:pt>
    <dgm:pt modelId="{122D02AC-B7B2-4E1E-89E0-DE0159B13C20}" type="pres">
      <dgm:prSet presAssocID="{DCBF212E-4ACC-4A5D-BA81-B5C360CCAAF2}" presName="hierRoot2" presStyleCnt="0">
        <dgm:presLayoutVars>
          <dgm:hierBranch val="init"/>
        </dgm:presLayoutVars>
      </dgm:prSet>
      <dgm:spPr/>
    </dgm:pt>
    <dgm:pt modelId="{82CBA562-F88A-4DA7-8F2E-E04A546CA071}" type="pres">
      <dgm:prSet presAssocID="{DCBF212E-4ACC-4A5D-BA81-B5C360CCAAF2}" presName="rootComposite" presStyleCnt="0"/>
      <dgm:spPr/>
    </dgm:pt>
    <dgm:pt modelId="{1DCAD393-9496-44E4-8B50-E8FBCC14A40A}" type="pres">
      <dgm:prSet presAssocID="{DCBF212E-4ACC-4A5D-BA81-B5C360CCAAF2}" presName="rootText" presStyleLbl="node3" presStyleIdx="1" presStyleCnt="4">
        <dgm:presLayoutVars>
          <dgm:chPref val="3"/>
        </dgm:presLayoutVars>
      </dgm:prSet>
      <dgm:spPr/>
    </dgm:pt>
    <dgm:pt modelId="{6F0EDDC3-D976-44B2-B771-70807C0DD7E7}" type="pres">
      <dgm:prSet presAssocID="{DCBF212E-4ACC-4A5D-BA81-B5C360CCAAF2}" presName="rootConnector" presStyleLbl="node3" presStyleIdx="1" presStyleCnt="4"/>
      <dgm:spPr/>
    </dgm:pt>
    <dgm:pt modelId="{604097A0-67DC-433C-AB11-1466F20C80EA}" type="pres">
      <dgm:prSet presAssocID="{DCBF212E-4ACC-4A5D-BA81-B5C360CCAAF2}" presName="hierChild4" presStyleCnt="0"/>
      <dgm:spPr/>
    </dgm:pt>
    <dgm:pt modelId="{2FB84556-5023-49DA-8EDA-21209654FC04}" type="pres">
      <dgm:prSet presAssocID="{DCBF212E-4ACC-4A5D-BA81-B5C360CCAAF2}" presName="hierChild5" presStyleCnt="0"/>
      <dgm:spPr/>
    </dgm:pt>
    <dgm:pt modelId="{5B13EE42-3504-41BE-B514-D414CFB7918F}" type="pres">
      <dgm:prSet presAssocID="{82810BA5-BD6E-48D5-A05C-045E13BC682C}" presName="Name37" presStyleLbl="parChTrans1D3" presStyleIdx="2" presStyleCnt="4"/>
      <dgm:spPr/>
    </dgm:pt>
    <dgm:pt modelId="{6CA6CF23-1DE6-43FD-9390-CAE0C4030F2C}" type="pres">
      <dgm:prSet presAssocID="{45F69FEF-F28D-42C3-95B0-0B529C31B0BE}" presName="hierRoot2" presStyleCnt="0">
        <dgm:presLayoutVars>
          <dgm:hierBranch val="init"/>
        </dgm:presLayoutVars>
      </dgm:prSet>
      <dgm:spPr/>
    </dgm:pt>
    <dgm:pt modelId="{8529EDFE-D7F3-4A28-AF34-4736B5119E31}" type="pres">
      <dgm:prSet presAssocID="{45F69FEF-F28D-42C3-95B0-0B529C31B0BE}" presName="rootComposite" presStyleCnt="0"/>
      <dgm:spPr/>
    </dgm:pt>
    <dgm:pt modelId="{CE85A8B4-A16C-4625-BE9E-CE4B19DFD67F}" type="pres">
      <dgm:prSet presAssocID="{45F69FEF-F28D-42C3-95B0-0B529C31B0BE}" presName="rootText" presStyleLbl="node3" presStyleIdx="2" presStyleCnt="4">
        <dgm:presLayoutVars>
          <dgm:chPref val="3"/>
        </dgm:presLayoutVars>
      </dgm:prSet>
      <dgm:spPr/>
    </dgm:pt>
    <dgm:pt modelId="{8B134A7F-4381-4B67-92F3-000B9EB32EEA}" type="pres">
      <dgm:prSet presAssocID="{45F69FEF-F28D-42C3-95B0-0B529C31B0BE}" presName="rootConnector" presStyleLbl="node3" presStyleIdx="2" presStyleCnt="4"/>
      <dgm:spPr/>
    </dgm:pt>
    <dgm:pt modelId="{34F8D031-9DC9-4D3A-BA1F-5A7A88D6AE9A}" type="pres">
      <dgm:prSet presAssocID="{45F69FEF-F28D-42C3-95B0-0B529C31B0BE}" presName="hierChild4" presStyleCnt="0"/>
      <dgm:spPr/>
    </dgm:pt>
    <dgm:pt modelId="{35E768E2-77F9-4559-981A-F018EAE3EA81}" type="pres">
      <dgm:prSet presAssocID="{45F69FEF-F28D-42C3-95B0-0B529C31B0BE}" presName="hierChild5" presStyleCnt="0"/>
      <dgm:spPr/>
    </dgm:pt>
    <dgm:pt modelId="{A8529197-C1E0-470D-B37B-D434403279D0}" type="pres">
      <dgm:prSet presAssocID="{456DC33C-AE33-48B0-8CC7-9AF9608F8D0E}" presName="hierChild5" presStyleCnt="0"/>
      <dgm:spPr/>
    </dgm:pt>
    <dgm:pt modelId="{8A6A71F0-99E5-4643-A6D8-C8C25AFFC8E4}" type="pres">
      <dgm:prSet presAssocID="{6A826CF1-3212-494C-8C7C-46BE130DF508}" presName="Name37" presStyleLbl="parChTrans1D2" presStyleIdx="2" presStyleCnt="3"/>
      <dgm:spPr/>
    </dgm:pt>
    <dgm:pt modelId="{BF36DB21-42A5-4DFB-8232-1E388F594C42}" type="pres">
      <dgm:prSet presAssocID="{CD56A843-1638-482D-B3D0-1A304663370C}" presName="hierRoot2" presStyleCnt="0">
        <dgm:presLayoutVars>
          <dgm:hierBranch val="init"/>
        </dgm:presLayoutVars>
      </dgm:prSet>
      <dgm:spPr/>
    </dgm:pt>
    <dgm:pt modelId="{5C311E4C-EA3A-4F9E-8D79-C43292FE8C11}" type="pres">
      <dgm:prSet presAssocID="{CD56A843-1638-482D-B3D0-1A304663370C}" presName="rootComposite" presStyleCnt="0"/>
      <dgm:spPr/>
    </dgm:pt>
    <dgm:pt modelId="{5AC1430E-9B0E-470F-AD16-F9F56C5BCB97}" type="pres">
      <dgm:prSet presAssocID="{CD56A843-1638-482D-B3D0-1A304663370C}" presName="rootText" presStyleLbl="node2" presStyleIdx="2" presStyleCnt="3">
        <dgm:presLayoutVars>
          <dgm:chPref val="3"/>
        </dgm:presLayoutVars>
      </dgm:prSet>
      <dgm:spPr/>
    </dgm:pt>
    <dgm:pt modelId="{9D5B9513-49D2-43AB-BCCE-6960141A40E9}" type="pres">
      <dgm:prSet presAssocID="{CD56A843-1638-482D-B3D0-1A304663370C}" presName="rootConnector" presStyleLbl="node2" presStyleIdx="2" presStyleCnt="3"/>
      <dgm:spPr/>
    </dgm:pt>
    <dgm:pt modelId="{CC1C2C4F-4A82-4861-B2D5-2C7F9E52A364}" type="pres">
      <dgm:prSet presAssocID="{CD56A843-1638-482D-B3D0-1A304663370C}" presName="hierChild4" presStyleCnt="0"/>
      <dgm:spPr/>
    </dgm:pt>
    <dgm:pt modelId="{F9133731-D2D8-4894-BF47-5DD73379E198}" type="pres">
      <dgm:prSet presAssocID="{9959C738-12C7-4B20-8F33-519B2C1BE198}" presName="Name37" presStyleLbl="parChTrans1D3" presStyleIdx="3" presStyleCnt="4"/>
      <dgm:spPr/>
    </dgm:pt>
    <dgm:pt modelId="{E9C5A102-37DB-4C88-9482-191021F4C9EB}" type="pres">
      <dgm:prSet presAssocID="{83C47AFC-CEB1-419E-8AA9-DCDFAF1DB09F}" presName="hierRoot2" presStyleCnt="0">
        <dgm:presLayoutVars>
          <dgm:hierBranch val="init"/>
        </dgm:presLayoutVars>
      </dgm:prSet>
      <dgm:spPr/>
    </dgm:pt>
    <dgm:pt modelId="{176A6F7C-8FB8-4F62-A50A-E2F30BE1119E}" type="pres">
      <dgm:prSet presAssocID="{83C47AFC-CEB1-419E-8AA9-DCDFAF1DB09F}" presName="rootComposite" presStyleCnt="0"/>
      <dgm:spPr/>
    </dgm:pt>
    <dgm:pt modelId="{A2FE6978-11EC-411C-86C3-B435E7A2E13E}" type="pres">
      <dgm:prSet presAssocID="{83C47AFC-CEB1-419E-8AA9-DCDFAF1DB09F}" presName="rootText" presStyleLbl="node3" presStyleIdx="3" presStyleCnt="4">
        <dgm:presLayoutVars>
          <dgm:chPref val="3"/>
        </dgm:presLayoutVars>
      </dgm:prSet>
      <dgm:spPr/>
    </dgm:pt>
    <dgm:pt modelId="{520DCD71-E87A-4548-981E-B0E770CEF7DF}" type="pres">
      <dgm:prSet presAssocID="{83C47AFC-CEB1-419E-8AA9-DCDFAF1DB09F}" presName="rootConnector" presStyleLbl="node3" presStyleIdx="3" presStyleCnt="4"/>
      <dgm:spPr/>
    </dgm:pt>
    <dgm:pt modelId="{84A83DB4-C26F-4F45-A41F-217B31BDBA22}" type="pres">
      <dgm:prSet presAssocID="{83C47AFC-CEB1-419E-8AA9-DCDFAF1DB09F}" presName="hierChild4" presStyleCnt="0"/>
      <dgm:spPr/>
    </dgm:pt>
    <dgm:pt modelId="{9CE50BD8-35B2-45EF-A580-AEE453DA933A}" type="pres">
      <dgm:prSet presAssocID="{83C47AFC-CEB1-419E-8AA9-DCDFAF1DB09F}" presName="hierChild5" presStyleCnt="0"/>
      <dgm:spPr/>
    </dgm:pt>
    <dgm:pt modelId="{1BE4B8CC-D101-4039-8785-ABA8E578A53C}" type="pres">
      <dgm:prSet presAssocID="{CD56A843-1638-482D-B3D0-1A304663370C}" presName="hierChild5" presStyleCnt="0"/>
      <dgm:spPr/>
    </dgm:pt>
    <dgm:pt modelId="{19887F56-1F2C-4722-A10E-FA5E76E184ED}" type="pres">
      <dgm:prSet presAssocID="{F4DECA67-7E18-4A39-9EDA-855EA841271D}" presName="hierChild3" presStyleCnt="0"/>
      <dgm:spPr/>
    </dgm:pt>
  </dgm:ptLst>
  <dgm:cxnLst>
    <dgm:cxn modelId="{C79E6C05-8F41-4900-8E84-30B31001B93C}" type="presOf" srcId="{89B6CF73-64E1-47B7-BE98-85474EF4B2C4}" destId="{62F22A89-6CB9-4862-A32D-025499376E7E}" srcOrd="0" destOrd="0" presId="urn:microsoft.com/office/officeart/2005/8/layout/orgChart1"/>
    <dgm:cxn modelId="{E35D520D-784A-4DD0-9E9A-E9F19D5B9684}" type="presOf" srcId="{83C47AFC-CEB1-419E-8AA9-DCDFAF1DB09F}" destId="{A2FE6978-11EC-411C-86C3-B435E7A2E13E}" srcOrd="0" destOrd="0" presId="urn:microsoft.com/office/officeart/2005/8/layout/orgChart1"/>
    <dgm:cxn modelId="{E9B5E60E-1E9F-4173-B9C4-629AD7C61F49}" type="presOf" srcId="{E5504169-AD68-4886-B576-6FBF1ADA9F9B}" destId="{75C4ADE6-DE80-4CCF-9B7E-F8F0B60149B6}" srcOrd="1" destOrd="0" presId="urn:microsoft.com/office/officeart/2005/8/layout/orgChart1"/>
    <dgm:cxn modelId="{4E100410-09E7-4806-B1DF-8AA5B41B3CA2}" srcId="{456DC33C-AE33-48B0-8CC7-9AF9608F8D0E}" destId="{45F69FEF-F28D-42C3-95B0-0B529C31B0BE}" srcOrd="1" destOrd="0" parTransId="{82810BA5-BD6E-48D5-A05C-045E13BC682C}" sibTransId="{17EC0C35-6FE7-4D85-85A6-592AC07840C3}"/>
    <dgm:cxn modelId="{C9A2D311-FD4E-4D3E-815E-B84F9C60AD95}" type="presOf" srcId="{0EC5B903-5593-41F0-96BB-D40ADC64B3D3}" destId="{77748E99-DE41-4C4B-AF8E-AF426C643010}" srcOrd="0" destOrd="0" presId="urn:microsoft.com/office/officeart/2005/8/layout/orgChart1"/>
    <dgm:cxn modelId="{5F375B15-35B8-4BE8-AABF-A3D5E0BF4F85}" type="presOf" srcId="{3532B1A1-704A-4340-AFAF-0838A90670F0}" destId="{1A0F57EB-D68E-464E-8BCE-3643E9161F59}" srcOrd="0" destOrd="0" presId="urn:microsoft.com/office/officeart/2005/8/layout/orgChart1"/>
    <dgm:cxn modelId="{9F2F2119-9C19-438D-84E0-31B40F4F481B}" type="presOf" srcId="{456DC33C-AE33-48B0-8CC7-9AF9608F8D0E}" destId="{A4857D07-4A2D-49B1-B6CF-597C35BF168E}" srcOrd="0" destOrd="0" presId="urn:microsoft.com/office/officeart/2005/8/layout/orgChart1"/>
    <dgm:cxn modelId="{FEFFA019-9F73-4E0E-86FA-AED48A26ED25}" srcId="{E5504169-AD68-4886-B576-6FBF1ADA9F9B}" destId="{ECCA77BA-7A00-48C0-B398-262615A0F1F6}" srcOrd="0" destOrd="0" parTransId="{89B6CF73-64E1-47B7-BE98-85474EF4B2C4}" sibTransId="{4C0B6A0E-7CCD-4C62-8F4D-A75564B95936}"/>
    <dgm:cxn modelId="{CF439E23-D745-4615-ACC3-B551AA2FD85E}" srcId="{456DC33C-AE33-48B0-8CC7-9AF9608F8D0E}" destId="{DCBF212E-4ACC-4A5D-BA81-B5C360CCAAF2}" srcOrd="0" destOrd="0" parTransId="{B734845B-EE29-4DA7-871C-91780ED54497}" sibTransId="{AD114E8A-55F9-44F3-9C80-57D025163080}"/>
    <dgm:cxn modelId="{1623762C-6151-432D-A9B3-D8768125CEBD}" srcId="{F4DECA67-7E18-4A39-9EDA-855EA841271D}" destId="{456DC33C-AE33-48B0-8CC7-9AF9608F8D0E}" srcOrd="1" destOrd="0" parTransId="{3532B1A1-704A-4340-AFAF-0838A90670F0}" sibTransId="{41054649-4661-4828-8BC3-20FFBA5D7EEF}"/>
    <dgm:cxn modelId="{3E190937-C664-472F-84B4-EFDEDDAF0239}" type="presOf" srcId="{9959C738-12C7-4B20-8F33-519B2C1BE198}" destId="{F9133731-D2D8-4894-BF47-5DD73379E198}" srcOrd="0" destOrd="0" presId="urn:microsoft.com/office/officeart/2005/8/layout/orgChart1"/>
    <dgm:cxn modelId="{BCF8F238-7B4B-4002-8481-8329F2BEA726}" type="presOf" srcId="{83C47AFC-CEB1-419E-8AA9-DCDFAF1DB09F}" destId="{520DCD71-E87A-4548-981E-B0E770CEF7DF}" srcOrd="1" destOrd="0" presId="urn:microsoft.com/office/officeart/2005/8/layout/orgChart1"/>
    <dgm:cxn modelId="{1F166339-683A-4D19-B95F-71ED59534409}" type="presOf" srcId="{ECCA77BA-7A00-48C0-B398-262615A0F1F6}" destId="{04EFACFA-3ED4-4132-94E3-515931A6897F}" srcOrd="0" destOrd="0" presId="urn:microsoft.com/office/officeart/2005/8/layout/orgChart1"/>
    <dgm:cxn modelId="{5EEE2D3C-1749-4747-81FB-3C21DC467031}" srcId="{F4DECA67-7E18-4A39-9EDA-855EA841271D}" destId="{E5504169-AD68-4886-B576-6FBF1ADA9F9B}" srcOrd="0" destOrd="0" parTransId="{0EC5B903-5593-41F0-96BB-D40ADC64B3D3}" sibTransId="{B56DC9AF-1EE4-4152-9028-0858F76269D3}"/>
    <dgm:cxn modelId="{D06A743C-8CFF-4E90-95EC-769F0F9209F3}" type="presOf" srcId="{E5504169-AD68-4886-B576-6FBF1ADA9F9B}" destId="{739D7AC9-B963-4A23-A960-298A1BF5DB99}" srcOrd="0" destOrd="0" presId="urn:microsoft.com/office/officeart/2005/8/layout/orgChart1"/>
    <dgm:cxn modelId="{62AF263F-A663-4227-B000-563880FDB7A5}" type="presOf" srcId="{45F69FEF-F28D-42C3-95B0-0B529C31B0BE}" destId="{CE85A8B4-A16C-4625-BE9E-CE4B19DFD67F}" srcOrd="0" destOrd="0" presId="urn:microsoft.com/office/officeart/2005/8/layout/orgChart1"/>
    <dgm:cxn modelId="{731AF63F-5F0B-48BA-AF49-2FF99E4E0150}" type="presOf" srcId="{82810BA5-BD6E-48D5-A05C-045E13BC682C}" destId="{5B13EE42-3504-41BE-B514-D414CFB7918F}" srcOrd="0" destOrd="0" presId="urn:microsoft.com/office/officeart/2005/8/layout/orgChart1"/>
    <dgm:cxn modelId="{7400B35D-D631-4176-8F9F-36A0343D501F}" type="presOf" srcId="{CD56A843-1638-482D-B3D0-1A304663370C}" destId="{9D5B9513-49D2-43AB-BCCE-6960141A40E9}" srcOrd="1" destOrd="0" presId="urn:microsoft.com/office/officeart/2005/8/layout/orgChart1"/>
    <dgm:cxn modelId="{96F5D460-3EF8-470A-8E13-CB1B48AE2C97}" type="presOf" srcId="{F4DECA67-7E18-4A39-9EDA-855EA841271D}" destId="{B49EB33F-FC69-40B3-B06B-022D3C42B8EE}" srcOrd="1" destOrd="0" presId="urn:microsoft.com/office/officeart/2005/8/layout/orgChart1"/>
    <dgm:cxn modelId="{47C13942-DAB7-4B1D-925F-35F618ECFB1D}" type="presOf" srcId="{FCFECA5B-5C2A-4675-90B5-5CB4554F2607}" destId="{D6E15BED-869B-4010-A6B1-6DDAD0A9B451}" srcOrd="0" destOrd="0" presId="urn:microsoft.com/office/officeart/2005/8/layout/orgChart1"/>
    <dgm:cxn modelId="{C6BC4B6D-87F2-4146-97CC-497A9DAE3843}" srcId="{F4DECA67-7E18-4A39-9EDA-855EA841271D}" destId="{CD56A843-1638-482D-B3D0-1A304663370C}" srcOrd="2" destOrd="0" parTransId="{6A826CF1-3212-494C-8C7C-46BE130DF508}" sibTransId="{FE93EE44-DDD1-4017-978D-D2D5DAEB9D9D}"/>
    <dgm:cxn modelId="{BB4F1253-0308-4A92-B370-A90EF279F2BC}" type="presOf" srcId="{DCBF212E-4ACC-4A5D-BA81-B5C360CCAAF2}" destId="{1DCAD393-9496-44E4-8B50-E8FBCC14A40A}" srcOrd="0" destOrd="0" presId="urn:microsoft.com/office/officeart/2005/8/layout/orgChart1"/>
    <dgm:cxn modelId="{0C209956-611F-4AB5-B7F1-C943CD0F5163}" type="presOf" srcId="{DCBF212E-4ACC-4A5D-BA81-B5C360CCAAF2}" destId="{6F0EDDC3-D976-44B2-B771-70807C0DD7E7}" srcOrd="1" destOrd="0" presId="urn:microsoft.com/office/officeart/2005/8/layout/orgChart1"/>
    <dgm:cxn modelId="{9E29A984-6D45-4E71-9254-74D71FD93749}" type="presOf" srcId="{B53DFB87-E19D-47FC-B9DF-AC9E20DF77CE}" destId="{C23821D1-041F-4959-B6BC-CAEE67B57BBC}" srcOrd="0" destOrd="0" presId="urn:microsoft.com/office/officeart/2005/8/layout/orgChart1"/>
    <dgm:cxn modelId="{92FB1F85-BF9D-4C65-A396-332F8A3E94FC}" srcId="{ECCA77BA-7A00-48C0-B398-262615A0F1F6}" destId="{FCFECA5B-5C2A-4675-90B5-5CB4554F2607}" srcOrd="0" destOrd="0" parTransId="{D38A79E8-1B48-4B57-BFD7-0799793E6343}" sibTransId="{DAA54FB3-EE28-4540-B66C-E197770140F0}"/>
    <dgm:cxn modelId="{E7E58D94-E309-4AF1-A489-0BFD48308A0A}" type="presOf" srcId="{456DC33C-AE33-48B0-8CC7-9AF9608F8D0E}" destId="{295EC2E9-BF00-4944-B0CB-B3841D130EF4}" srcOrd="1" destOrd="0" presId="urn:microsoft.com/office/officeart/2005/8/layout/orgChart1"/>
    <dgm:cxn modelId="{B1A1C79D-B0D5-406F-87D0-8EC43AA2B71C}" srcId="{B53DFB87-E19D-47FC-B9DF-AC9E20DF77CE}" destId="{F4DECA67-7E18-4A39-9EDA-855EA841271D}" srcOrd="0" destOrd="0" parTransId="{EE5B4674-E3CE-4ED0-8C3A-CED6274D3248}" sibTransId="{1D66E95D-8B36-4083-8EA6-25EE982DD7F6}"/>
    <dgm:cxn modelId="{A6C8779F-8B66-48D9-BF42-413C90E45262}" type="presOf" srcId="{D38A79E8-1B48-4B57-BFD7-0799793E6343}" destId="{F141D482-7BCC-422F-B79B-133F8E68D903}" srcOrd="0" destOrd="0" presId="urn:microsoft.com/office/officeart/2005/8/layout/orgChart1"/>
    <dgm:cxn modelId="{7B7994A2-F219-48C5-BFD0-42CC54E4FBA1}" type="presOf" srcId="{ECCA77BA-7A00-48C0-B398-262615A0F1F6}" destId="{BC1580A8-9253-463A-85A4-B4F9BED4DFB8}" srcOrd="1" destOrd="0" presId="urn:microsoft.com/office/officeart/2005/8/layout/orgChart1"/>
    <dgm:cxn modelId="{BF73BAA2-66AB-4F94-9A82-F0B5473D9E13}" type="presOf" srcId="{B734845B-EE29-4DA7-871C-91780ED54497}" destId="{2524E0CB-E11B-4874-9E20-01F12EA7CF5D}" srcOrd="0" destOrd="0" presId="urn:microsoft.com/office/officeart/2005/8/layout/orgChart1"/>
    <dgm:cxn modelId="{7CD387B2-CB33-4F5A-BC61-4A5CEB3F4B59}" srcId="{CD56A843-1638-482D-B3D0-1A304663370C}" destId="{83C47AFC-CEB1-419E-8AA9-DCDFAF1DB09F}" srcOrd="0" destOrd="0" parTransId="{9959C738-12C7-4B20-8F33-519B2C1BE198}" sibTransId="{480BA4CC-575A-4BB0-AD9D-B981046D9C9F}"/>
    <dgm:cxn modelId="{8FA8B1B9-E2E7-4BC3-8097-F3265255D497}" type="presOf" srcId="{CD56A843-1638-482D-B3D0-1A304663370C}" destId="{5AC1430E-9B0E-470F-AD16-F9F56C5BCB97}" srcOrd="0" destOrd="0" presId="urn:microsoft.com/office/officeart/2005/8/layout/orgChart1"/>
    <dgm:cxn modelId="{369A00DD-7481-407D-AD2D-E115B06D2F9D}" type="presOf" srcId="{F4DECA67-7E18-4A39-9EDA-855EA841271D}" destId="{212479E1-E6BD-48B3-9815-F1DDBD7E204F}" srcOrd="0" destOrd="0" presId="urn:microsoft.com/office/officeart/2005/8/layout/orgChart1"/>
    <dgm:cxn modelId="{70CEFCDD-8E9C-4718-95ED-9B178D2261BE}" type="presOf" srcId="{FCFECA5B-5C2A-4675-90B5-5CB4554F2607}" destId="{CB69109D-B54B-4B02-B15F-8858A88F5D13}" srcOrd="1" destOrd="0" presId="urn:microsoft.com/office/officeart/2005/8/layout/orgChart1"/>
    <dgm:cxn modelId="{CDD8EFE4-B173-431F-9A1A-3418C3903F10}" type="presOf" srcId="{45F69FEF-F28D-42C3-95B0-0B529C31B0BE}" destId="{8B134A7F-4381-4B67-92F3-000B9EB32EEA}" srcOrd="1" destOrd="0" presId="urn:microsoft.com/office/officeart/2005/8/layout/orgChart1"/>
    <dgm:cxn modelId="{59A4EFFD-0BC7-4D62-88E0-E38344D376D1}" type="presOf" srcId="{6A826CF1-3212-494C-8C7C-46BE130DF508}" destId="{8A6A71F0-99E5-4643-A6D8-C8C25AFFC8E4}" srcOrd="0" destOrd="0" presId="urn:microsoft.com/office/officeart/2005/8/layout/orgChart1"/>
    <dgm:cxn modelId="{A30D640E-1622-47D0-BA0E-050790CAE644}" type="presParOf" srcId="{C23821D1-041F-4959-B6BC-CAEE67B57BBC}" destId="{4AD454F0-980E-46EB-B78B-6F634E469237}" srcOrd="0" destOrd="0" presId="urn:microsoft.com/office/officeart/2005/8/layout/orgChart1"/>
    <dgm:cxn modelId="{48A34951-0E36-4658-9FAA-68414ECD3C0E}" type="presParOf" srcId="{4AD454F0-980E-46EB-B78B-6F634E469237}" destId="{B242DA56-8445-4EDA-9470-13B72FF2480A}" srcOrd="0" destOrd="0" presId="urn:microsoft.com/office/officeart/2005/8/layout/orgChart1"/>
    <dgm:cxn modelId="{F161F29E-1334-4B13-BE6C-764195198DD2}" type="presParOf" srcId="{B242DA56-8445-4EDA-9470-13B72FF2480A}" destId="{212479E1-E6BD-48B3-9815-F1DDBD7E204F}" srcOrd="0" destOrd="0" presId="urn:microsoft.com/office/officeart/2005/8/layout/orgChart1"/>
    <dgm:cxn modelId="{BABC72E9-139E-4DE1-A356-3512454DA88F}" type="presParOf" srcId="{B242DA56-8445-4EDA-9470-13B72FF2480A}" destId="{B49EB33F-FC69-40B3-B06B-022D3C42B8EE}" srcOrd="1" destOrd="0" presId="urn:microsoft.com/office/officeart/2005/8/layout/orgChart1"/>
    <dgm:cxn modelId="{8318ACDD-944B-4387-AC57-9AA1FCCC26A7}" type="presParOf" srcId="{4AD454F0-980E-46EB-B78B-6F634E469237}" destId="{208825AC-703E-41AD-BB33-FF9E584FA556}" srcOrd="1" destOrd="0" presId="urn:microsoft.com/office/officeart/2005/8/layout/orgChart1"/>
    <dgm:cxn modelId="{E95ADE45-208F-4AC5-80F6-8D6C4EB7EFB7}" type="presParOf" srcId="{208825AC-703E-41AD-BB33-FF9E584FA556}" destId="{77748E99-DE41-4C4B-AF8E-AF426C643010}" srcOrd="0" destOrd="0" presId="urn:microsoft.com/office/officeart/2005/8/layout/orgChart1"/>
    <dgm:cxn modelId="{A61A330E-0669-4D86-821E-EA0D370D8BBA}" type="presParOf" srcId="{208825AC-703E-41AD-BB33-FF9E584FA556}" destId="{F71F1A30-3176-47B5-8A1C-DD08C6B0B644}" srcOrd="1" destOrd="0" presId="urn:microsoft.com/office/officeart/2005/8/layout/orgChart1"/>
    <dgm:cxn modelId="{A87BD948-D8BE-4124-B4FE-524EC002C214}" type="presParOf" srcId="{F71F1A30-3176-47B5-8A1C-DD08C6B0B644}" destId="{397B9F14-BB56-4D6B-A35E-46189CE98F17}" srcOrd="0" destOrd="0" presId="urn:microsoft.com/office/officeart/2005/8/layout/orgChart1"/>
    <dgm:cxn modelId="{12A9F714-6471-47DB-8E24-F0364DC498DB}" type="presParOf" srcId="{397B9F14-BB56-4D6B-A35E-46189CE98F17}" destId="{739D7AC9-B963-4A23-A960-298A1BF5DB99}" srcOrd="0" destOrd="0" presId="urn:microsoft.com/office/officeart/2005/8/layout/orgChart1"/>
    <dgm:cxn modelId="{94C9FEEC-6815-416F-9693-B72B394B52CB}" type="presParOf" srcId="{397B9F14-BB56-4D6B-A35E-46189CE98F17}" destId="{75C4ADE6-DE80-4CCF-9B7E-F8F0B60149B6}" srcOrd="1" destOrd="0" presId="urn:microsoft.com/office/officeart/2005/8/layout/orgChart1"/>
    <dgm:cxn modelId="{5205E207-3C8D-43E8-A712-082D26B83D45}" type="presParOf" srcId="{F71F1A30-3176-47B5-8A1C-DD08C6B0B644}" destId="{80E03AD7-75A7-4FAE-88C3-AF3B1F0CC749}" srcOrd="1" destOrd="0" presId="urn:microsoft.com/office/officeart/2005/8/layout/orgChart1"/>
    <dgm:cxn modelId="{3B760B2C-D30A-46C2-B566-4E0A74DC62B5}" type="presParOf" srcId="{80E03AD7-75A7-4FAE-88C3-AF3B1F0CC749}" destId="{62F22A89-6CB9-4862-A32D-025499376E7E}" srcOrd="0" destOrd="0" presId="urn:microsoft.com/office/officeart/2005/8/layout/orgChart1"/>
    <dgm:cxn modelId="{BFB11C30-E1B1-49B1-869F-7E6AF4B1690E}" type="presParOf" srcId="{80E03AD7-75A7-4FAE-88C3-AF3B1F0CC749}" destId="{F5D6ACB7-A0CF-4A4E-B603-566FD2F238A8}" srcOrd="1" destOrd="0" presId="urn:microsoft.com/office/officeart/2005/8/layout/orgChart1"/>
    <dgm:cxn modelId="{084F72AF-2928-47BF-BDEA-BE826F839E9F}" type="presParOf" srcId="{F5D6ACB7-A0CF-4A4E-B603-566FD2F238A8}" destId="{8DC7643E-48E6-4747-9A3E-0A199EA083AF}" srcOrd="0" destOrd="0" presId="urn:microsoft.com/office/officeart/2005/8/layout/orgChart1"/>
    <dgm:cxn modelId="{604DD4E2-EA47-4959-B7E6-F6E90AF6E125}" type="presParOf" srcId="{8DC7643E-48E6-4747-9A3E-0A199EA083AF}" destId="{04EFACFA-3ED4-4132-94E3-515931A6897F}" srcOrd="0" destOrd="0" presId="urn:microsoft.com/office/officeart/2005/8/layout/orgChart1"/>
    <dgm:cxn modelId="{AB8EBA88-285B-44BD-8041-07B695070BC1}" type="presParOf" srcId="{8DC7643E-48E6-4747-9A3E-0A199EA083AF}" destId="{BC1580A8-9253-463A-85A4-B4F9BED4DFB8}" srcOrd="1" destOrd="0" presId="urn:microsoft.com/office/officeart/2005/8/layout/orgChart1"/>
    <dgm:cxn modelId="{F6E986E9-4033-40A5-98D1-1794E84A5A10}" type="presParOf" srcId="{F5D6ACB7-A0CF-4A4E-B603-566FD2F238A8}" destId="{F5B037F1-DCAA-4F8C-B2D0-4F236E6D6C7A}" srcOrd="1" destOrd="0" presId="urn:microsoft.com/office/officeart/2005/8/layout/orgChart1"/>
    <dgm:cxn modelId="{190D55D4-09CE-4151-96B5-093C4DF5B6CB}" type="presParOf" srcId="{F5B037F1-DCAA-4F8C-B2D0-4F236E6D6C7A}" destId="{F141D482-7BCC-422F-B79B-133F8E68D903}" srcOrd="0" destOrd="0" presId="urn:microsoft.com/office/officeart/2005/8/layout/orgChart1"/>
    <dgm:cxn modelId="{D63E0AED-0FD6-40F0-AECE-EC0981972789}" type="presParOf" srcId="{F5B037F1-DCAA-4F8C-B2D0-4F236E6D6C7A}" destId="{01E73242-CC2B-4F45-AD12-C2A042CCE4AA}" srcOrd="1" destOrd="0" presId="urn:microsoft.com/office/officeart/2005/8/layout/orgChart1"/>
    <dgm:cxn modelId="{414B086A-6425-4972-8F7A-476239DBA18C}" type="presParOf" srcId="{01E73242-CC2B-4F45-AD12-C2A042CCE4AA}" destId="{8914F1A9-29F5-4A92-B668-B65062E91628}" srcOrd="0" destOrd="0" presId="urn:microsoft.com/office/officeart/2005/8/layout/orgChart1"/>
    <dgm:cxn modelId="{2BC5ED70-E29C-45C2-8CCC-04FB90C33296}" type="presParOf" srcId="{8914F1A9-29F5-4A92-B668-B65062E91628}" destId="{D6E15BED-869B-4010-A6B1-6DDAD0A9B451}" srcOrd="0" destOrd="0" presId="urn:microsoft.com/office/officeart/2005/8/layout/orgChart1"/>
    <dgm:cxn modelId="{53E3DAC9-91C8-4311-90A8-AC7D01BF0BC6}" type="presParOf" srcId="{8914F1A9-29F5-4A92-B668-B65062E91628}" destId="{CB69109D-B54B-4B02-B15F-8858A88F5D13}" srcOrd="1" destOrd="0" presId="urn:microsoft.com/office/officeart/2005/8/layout/orgChart1"/>
    <dgm:cxn modelId="{E1332743-5B57-4C48-BC23-445604D667F1}" type="presParOf" srcId="{01E73242-CC2B-4F45-AD12-C2A042CCE4AA}" destId="{2B63D308-6BE9-422F-96CD-5A06F53AB9CE}" srcOrd="1" destOrd="0" presId="urn:microsoft.com/office/officeart/2005/8/layout/orgChart1"/>
    <dgm:cxn modelId="{48861E8C-AD12-4FA9-BEF9-50A2149606A7}" type="presParOf" srcId="{01E73242-CC2B-4F45-AD12-C2A042CCE4AA}" destId="{2AE8E248-40CE-4269-826B-9BBE3AA56855}" srcOrd="2" destOrd="0" presId="urn:microsoft.com/office/officeart/2005/8/layout/orgChart1"/>
    <dgm:cxn modelId="{D68E0B61-2C0D-4D62-A798-43CE60A5624C}" type="presParOf" srcId="{F5D6ACB7-A0CF-4A4E-B603-566FD2F238A8}" destId="{181A14BE-2A8A-4F45-AE5A-C801649B10F3}" srcOrd="2" destOrd="0" presId="urn:microsoft.com/office/officeart/2005/8/layout/orgChart1"/>
    <dgm:cxn modelId="{96C9D67D-C80E-499A-9CF4-562FB2FC93BA}" type="presParOf" srcId="{F71F1A30-3176-47B5-8A1C-DD08C6B0B644}" destId="{DBBA642E-3EAE-4100-8D75-1AC4331B7B24}" srcOrd="2" destOrd="0" presId="urn:microsoft.com/office/officeart/2005/8/layout/orgChart1"/>
    <dgm:cxn modelId="{7AF8AF32-7EDE-47B7-8978-1C3F534FFFA1}" type="presParOf" srcId="{208825AC-703E-41AD-BB33-FF9E584FA556}" destId="{1A0F57EB-D68E-464E-8BCE-3643E9161F59}" srcOrd="2" destOrd="0" presId="urn:microsoft.com/office/officeart/2005/8/layout/orgChart1"/>
    <dgm:cxn modelId="{F9FCE43E-EF51-4F03-9FED-EA7E0C8D4212}" type="presParOf" srcId="{208825AC-703E-41AD-BB33-FF9E584FA556}" destId="{41B9EA1A-AD02-4641-B7BC-7AEE4D4ADF0B}" srcOrd="3" destOrd="0" presId="urn:microsoft.com/office/officeart/2005/8/layout/orgChart1"/>
    <dgm:cxn modelId="{C775B52C-96A8-48A5-BC97-51822559AD5D}" type="presParOf" srcId="{41B9EA1A-AD02-4641-B7BC-7AEE4D4ADF0B}" destId="{E0649FB4-2957-4D85-8A29-52918AE7E135}" srcOrd="0" destOrd="0" presId="urn:microsoft.com/office/officeart/2005/8/layout/orgChart1"/>
    <dgm:cxn modelId="{2FD4AAB0-18C5-4972-AE2E-CE5F774BE323}" type="presParOf" srcId="{E0649FB4-2957-4D85-8A29-52918AE7E135}" destId="{A4857D07-4A2D-49B1-B6CF-597C35BF168E}" srcOrd="0" destOrd="0" presId="urn:microsoft.com/office/officeart/2005/8/layout/orgChart1"/>
    <dgm:cxn modelId="{408D3705-CF64-4F72-B097-4E61775C5096}" type="presParOf" srcId="{E0649FB4-2957-4D85-8A29-52918AE7E135}" destId="{295EC2E9-BF00-4944-B0CB-B3841D130EF4}" srcOrd="1" destOrd="0" presId="urn:microsoft.com/office/officeart/2005/8/layout/orgChart1"/>
    <dgm:cxn modelId="{3C3E9A5D-1FBC-4C75-9A86-6790D917A027}" type="presParOf" srcId="{41B9EA1A-AD02-4641-B7BC-7AEE4D4ADF0B}" destId="{DF47DB92-0837-4357-BF08-BD58D1A339E4}" srcOrd="1" destOrd="0" presId="urn:microsoft.com/office/officeart/2005/8/layout/orgChart1"/>
    <dgm:cxn modelId="{78EBCBED-7496-4D5F-9F44-96ED968470A2}" type="presParOf" srcId="{DF47DB92-0837-4357-BF08-BD58D1A339E4}" destId="{2524E0CB-E11B-4874-9E20-01F12EA7CF5D}" srcOrd="0" destOrd="0" presId="urn:microsoft.com/office/officeart/2005/8/layout/orgChart1"/>
    <dgm:cxn modelId="{BF07CF5C-7E26-4BF2-9444-8D95073BE8B2}" type="presParOf" srcId="{DF47DB92-0837-4357-BF08-BD58D1A339E4}" destId="{122D02AC-B7B2-4E1E-89E0-DE0159B13C20}" srcOrd="1" destOrd="0" presId="urn:microsoft.com/office/officeart/2005/8/layout/orgChart1"/>
    <dgm:cxn modelId="{17883697-AD1A-498A-9060-700292FE6F1F}" type="presParOf" srcId="{122D02AC-B7B2-4E1E-89E0-DE0159B13C20}" destId="{82CBA562-F88A-4DA7-8F2E-E04A546CA071}" srcOrd="0" destOrd="0" presId="urn:microsoft.com/office/officeart/2005/8/layout/orgChart1"/>
    <dgm:cxn modelId="{95616B93-08BE-4410-ADE2-76C476C0CF7E}" type="presParOf" srcId="{82CBA562-F88A-4DA7-8F2E-E04A546CA071}" destId="{1DCAD393-9496-44E4-8B50-E8FBCC14A40A}" srcOrd="0" destOrd="0" presId="urn:microsoft.com/office/officeart/2005/8/layout/orgChart1"/>
    <dgm:cxn modelId="{2D83774B-72E6-433E-BDDE-EF0FB5865C7C}" type="presParOf" srcId="{82CBA562-F88A-4DA7-8F2E-E04A546CA071}" destId="{6F0EDDC3-D976-44B2-B771-70807C0DD7E7}" srcOrd="1" destOrd="0" presId="urn:microsoft.com/office/officeart/2005/8/layout/orgChart1"/>
    <dgm:cxn modelId="{DD73FD5D-7022-4668-B354-6661F01D6EC8}" type="presParOf" srcId="{122D02AC-B7B2-4E1E-89E0-DE0159B13C20}" destId="{604097A0-67DC-433C-AB11-1466F20C80EA}" srcOrd="1" destOrd="0" presId="urn:microsoft.com/office/officeart/2005/8/layout/orgChart1"/>
    <dgm:cxn modelId="{F497B31E-CFB2-449F-B1E9-144EF1DE2668}" type="presParOf" srcId="{122D02AC-B7B2-4E1E-89E0-DE0159B13C20}" destId="{2FB84556-5023-49DA-8EDA-21209654FC04}" srcOrd="2" destOrd="0" presId="urn:microsoft.com/office/officeart/2005/8/layout/orgChart1"/>
    <dgm:cxn modelId="{9F6CF31F-D89F-4523-9D61-36E403761C1D}" type="presParOf" srcId="{DF47DB92-0837-4357-BF08-BD58D1A339E4}" destId="{5B13EE42-3504-41BE-B514-D414CFB7918F}" srcOrd="2" destOrd="0" presId="urn:microsoft.com/office/officeart/2005/8/layout/orgChart1"/>
    <dgm:cxn modelId="{9DAEFA46-CCB0-4C1A-8E40-7019393543C9}" type="presParOf" srcId="{DF47DB92-0837-4357-BF08-BD58D1A339E4}" destId="{6CA6CF23-1DE6-43FD-9390-CAE0C4030F2C}" srcOrd="3" destOrd="0" presId="urn:microsoft.com/office/officeart/2005/8/layout/orgChart1"/>
    <dgm:cxn modelId="{B91B9DE1-BE6B-4CCF-ADA7-436B68A0AD59}" type="presParOf" srcId="{6CA6CF23-1DE6-43FD-9390-CAE0C4030F2C}" destId="{8529EDFE-D7F3-4A28-AF34-4736B5119E31}" srcOrd="0" destOrd="0" presId="urn:microsoft.com/office/officeart/2005/8/layout/orgChart1"/>
    <dgm:cxn modelId="{8363BB5F-3D89-4E29-BD37-5434D0DD2D7B}" type="presParOf" srcId="{8529EDFE-D7F3-4A28-AF34-4736B5119E31}" destId="{CE85A8B4-A16C-4625-BE9E-CE4B19DFD67F}" srcOrd="0" destOrd="0" presId="urn:microsoft.com/office/officeart/2005/8/layout/orgChart1"/>
    <dgm:cxn modelId="{D287DD53-F69D-4445-9607-5343086A32CA}" type="presParOf" srcId="{8529EDFE-D7F3-4A28-AF34-4736B5119E31}" destId="{8B134A7F-4381-4B67-92F3-000B9EB32EEA}" srcOrd="1" destOrd="0" presId="urn:microsoft.com/office/officeart/2005/8/layout/orgChart1"/>
    <dgm:cxn modelId="{B6FF80FE-C204-4BB6-9546-CA92D0C3520D}" type="presParOf" srcId="{6CA6CF23-1DE6-43FD-9390-CAE0C4030F2C}" destId="{34F8D031-9DC9-4D3A-BA1F-5A7A88D6AE9A}" srcOrd="1" destOrd="0" presId="urn:microsoft.com/office/officeart/2005/8/layout/orgChart1"/>
    <dgm:cxn modelId="{6245C4FE-F34E-44E0-A514-F0ABFDDC062A}" type="presParOf" srcId="{6CA6CF23-1DE6-43FD-9390-CAE0C4030F2C}" destId="{35E768E2-77F9-4559-981A-F018EAE3EA81}" srcOrd="2" destOrd="0" presId="urn:microsoft.com/office/officeart/2005/8/layout/orgChart1"/>
    <dgm:cxn modelId="{81C94DE9-C9E4-425D-826A-164B329103D1}" type="presParOf" srcId="{41B9EA1A-AD02-4641-B7BC-7AEE4D4ADF0B}" destId="{A8529197-C1E0-470D-B37B-D434403279D0}" srcOrd="2" destOrd="0" presId="urn:microsoft.com/office/officeart/2005/8/layout/orgChart1"/>
    <dgm:cxn modelId="{60284403-8054-49FB-8D94-978BA8FC6069}" type="presParOf" srcId="{208825AC-703E-41AD-BB33-FF9E584FA556}" destId="{8A6A71F0-99E5-4643-A6D8-C8C25AFFC8E4}" srcOrd="4" destOrd="0" presId="urn:microsoft.com/office/officeart/2005/8/layout/orgChart1"/>
    <dgm:cxn modelId="{97BC7A43-270B-45F4-8529-6AD1C314ECBD}" type="presParOf" srcId="{208825AC-703E-41AD-BB33-FF9E584FA556}" destId="{BF36DB21-42A5-4DFB-8232-1E388F594C42}" srcOrd="5" destOrd="0" presId="urn:microsoft.com/office/officeart/2005/8/layout/orgChart1"/>
    <dgm:cxn modelId="{D51ADD7A-E504-4C7C-A7B5-0BE61915C33F}" type="presParOf" srcId="{BF36DB21-42A5-4DFB-8232-1E388F594C42}" destId="{5C311E4C-EA3A-4F9E-8D79-C43292FE8C11}" srcOrd="0" destOrd="0" presId="urn:microsoft.com/office/officeart/2005/8/layout/orgChart1"/>
    <dgm:cxn modelId="{19CD229E-21AA-4C89-B095-C6CCC770D389}" type="presParOf" srcId="{5C311E4C-EA3A-4F9E-8D79-C43292FE8C11}" destId="{5AC1430E-9B0E-470F-AD16-F9F56C5BCB97}" srcOrd="0" destOrd="0" presId="urn:microsoft.com/office/officeart/2005/8/layout/orgChart1"/>
    <dgm:cxn modelId="{3688C47B-516F-47E9-B04C-07E798214D77}" type="presParOf" srcId="{5C311E4C-EA3A-4F9E-8D79-C43292FE8C11}" destId="{9D5B9513-49D2-43AB-BCCE-6960141A40E9}" srcOrd="1" destOrd="0" presId="urn:microsoft.com/office/officeart/2005/8/layout/orgChart1"/>
    <dgm:cxn modelId="{7DCBBE15-5756-4906-AB12-B6490B909D16}" type="presParOf" srcId="{BF36DB21-42A5-4DFB-8232-1E388F594C42}" destId="{CC1C2C4F-4A82-4861-B2D5-2C7F9E52A364}" srcOrd="1" destOrd="0" presId="urn:microsoft.com/office/officeart/2005/8/layout/orgChart1"/>
    <dgm:cxn modelId="{2655D180-883C-4EA6-A0CD-2249BCDC94A5}" type="presParOf" srcId="{CC1C2C4F-4A82-4861-B2D5-2C7F9E52A364}" destId="{F9133731-D2D8-4894-BF47-5DD73379E198}" srcOrd="0" destOrd="0" presId="urn:microsoft.com/office/officeart/2005/8/layout/orgChart1"/>
    <dgm:cxn modelId="{78D3B3AE-7C02-49B1-992E-737EFAEEA78C}" type="presParOf" srcId="{CC1C2C4F-4A82-4861-B2D5-2C7F9E52A364}" destId="{E9C5A102-37DB-4C88-9482-191021F4C9EB}" srcOrd="1" destOrd="0" presId="urn:microsoft.com/office/officeart/2005/8/layout/orgChart1"/>
    <dgm:cxn modelId="{4EAB8EFD-F85C-45FD-8E60-197B3BF3EAD2}" type="presParOf" srcId="{E9C5A102-37DB-4C88-9482-191021F4C9EB}" destId="{176A6F7C-8FB8-4F62-A50A-E2F30BE1119E}" srcOrd="0" destOrd="0" presId="urn:microsoft.com/office/officeart/2005/8/layout/orgChart1"/>
    <dgm:cxn modelId="{8F6C3887-7849-4A7B-B1B5-3448F239852F}" type="presParOf" srcId="{176A6F7C-8FB8-4F62-A50A-E2F30BE1119E}" destId="{A2FE6978-11EC-411C-86C3-B435E7A2E13E}" srcOrd="0" destOrd="0" presId="urn:microsoft.com/office/officeart/2005/8/layout/orgChart1"/>
    <dgm:cxn modelId="{E5F72FB1-1EA1-4091-98F1-B65870AD3F01}" type="presParOf" srcId="{176A6F7C-8FB8-4F62-A50A-E2F30BE1119E}" destId="{520DCD71-E87A-4548-981E-B0E770CEF7DF}" srcOrd="1" destOrd="0" presId="urn:microsoft.com/office/officeart/2005/8/layout/orgChart1"/>
    <dgm:cxn modelId="{6C70D863-EC9B-40EC-80DE-5450EFDB92FC}" type="presParOf" srcId="{E9C5A102-37DB-4C88-9482-191021F4C9EB}" destId="{84A83DB4-C26F-4F45-A41F-217B31BDBA22}" srcOrd="1" destOrd="0" presId="urn:microsoft.com/office/officeart/2005/8/layout/orgChart1"/>
    <dgm:cxn modelId="{5254B296-BC4C-4335-B7FE-42525C268C8A}" type="presParOf" srcId="{E9C5A102-37DB-4C88-9482-191021F4C9EB}" destId="{9CE50BD8-35B2-45EF-A580-AEE453DA933A}" srcOrd="2" destOrd="0" presId="urn:microsoft.com/office/officeart/2005/8/layout/orgChart1"/>
    <dgm:cxn modelId="{9441C4CD-5E50-4E7A-B394-474CFCDDE2E5}" type="presParOf" srcId="{BF36DB21-42A5-4DFB-8232-1E388F594C42}" destId="{1BE4B8CC-D101-4039-8785-ABA8E578A53C}" srcOrd="2" destOrd="0" presId="urn:microsoft.com/office/officeart/2005/8/layout/orgChart1"/>
    <dgm:cxn modelId="{20A95743-EA85-4235-8EA5-8BC97825195F}" type="presParOf" srcId="{4AD454F0-980E-46EB-B78B-6F634E469237}" destId="{19887F56-1F2C-4722-A10E-FA5E76E184E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CA1DD-9374-4E46-88BF-522061C55A90}">
      <dsp:nvSpPr>
        <dsp:cNvPr id="0" name=""/>
        <dsp:cNvSpPr/>
      </dsp:nvSpPr>
      <dsp:spPr>
        <a:xfrm>
          <a:off x="0" y="383189"/>
          <a:ext cx="7162800" cy="554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1E3A3C-8878-41E2-BC4E-EF0224E66D4A}">
      <dsp:nvSpPr>
        <dsp:cNvPr id="0" name=""/>
        <dsp:cNvSpPr/>
      </dsp:nvSpPr>
      <dsp:spPr>
        <a:xfrm>
          <a:off x="358140" y="58469"/>
          <a:ext cx="501396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516" tIns="0" rIns="189516" bIns="0" numCol="1" spcCol="1270" anchor="ctr" anchorCtr="0">
          <a:noAutofit/>
        </a:bodyPr>
        <a:lstStyle/>
        <a:p>
          <a:pPr marL="0" lvl="0" indent="0" algn="l" defTabSz="977900">
            <a:lnSpc>
              <a:spcPct val="90000"/>
            </a:lnSpc>
            <a:spcBef>
              <a:spcPct val="0"/>
            </a:spcBef>
            <a:spcAft>
              <a:spcPct val="35000"/>
            </a:spcAft>
            <a:buNone/>
          </a:pPr>
          <a:r>
            <a:rPr lang="en-US" sz="2200" kern="1200" dirty="0"/>
            <a:t>Should be a Capital asset</a:t>
          </a:r>
        </a:p>
      </dsp:txBody>
      <dsp:txXfrm>
        <a:off x="389843" y="90172"/>
        <a:ext cx="4950554" cy="586034"/>
      </dsp:txXfrm>
    </dsp:sp>
    <dsp:sp modelId="{80BCAFDA-0C1C-42B1-98E6-9702F51E7801}">
      <dsp:nvSpPr>
        <dsp:cNvPr id="0" name=""/>
        <dsp:cNvSpPr/>
      </dsp:nvSpPr>
      <dsp:spPr>
        <a:xfrm>
          <a:off x="0" y="1381109"/>
          <a:ext cx="7162800" cy="128204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5913" tIns="458216" rIns="555913"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Sale consideration</a:t>
          </a:r>
        </a:p>
        <a:p>
          <a:pPr marL="228600" lvl="1" indent="-228600" algn="l" defTabSz="977900">
            <a:lnSpc>
              <a:spcPct val="90000"/>
            </a:lnSpc>
            <a:spcBef>
              <a:spcPct val="0"/>
            </a:spcBef>
            <a:spcAft>
              <a:spcPct val="15000"/>
            </a:spcAft>
            <a:buChar char="•"/>
          </a:pPr>
          <a:r>
            <a:rPr lang="en-US" sz="2200" kern="1200" dirty="0"/>
            <a:t>Cost of acquisition</a:t>
          </a:r>
        </a:p>
      </dsp:txBody>
      <dsp:txXfrm>
        <a:off x="0" y="1381109"/>
        <a:ext cx="7162800" cy="1282049"/>
      </dsp:txXfrm>
    </dsp:sp>
    <dsp:sp modelId="{F9E651B7-5A3C-4F7C-B2CD-5B8138CA4522}">
      <dsp:nvSpPr>
        <dsp:cNvPr id="0" name=""/>
        <dsp:cNvSpPr/>
      </dsp:nvSpPr>
      <dsp:spPr>
        <a:xfrm>
          <a:off x="358140" y="1056390"/>
          <a:ext cx="501396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516" tIns="0" rIns="189516" bIns="0" numCol="1" spcCol="1270" anchor="ctr" anchorCtr="0">
          <a:noAutofit/>
        </a:bodyPr>
        <a:lstStyle/>
        <a:p>
          <a:pPr marL="0" lvl="0" indent="0" algn="l" defTabSz="977900">
            <a:lnSpc>
              <a:spcPct val="90000"/>
            </a:lnSpc>
            <a:spcBef>
              <a:spcPct val="0"/>
            </a:spcBef>
            <a:spcAft>
              <a:spcPct val="35000"/>
            </a:spcAft>
            <a:buNone/>
          </a:pPr>
          <a:r>
            <a:rPr lang="en-US" sz="2200" kern="1200" dirty="0"/>
            <a:t>Transfer in the previous year</a:t>
          </a:r>
        </a:p>
      </dsp:txBody>
      <dsp:txXfrm>
        <a:off x="389843" y="1088093"/>
        <a:ext cx="4950554" cy="586034"/>
      </dsp:txXfrm>
    </dsp:sp>
    <dsp:sp modelId="{8670DA87-D6C7-4682-847C-EEBC556E8D88}">
      <dsp:nvSpPr>
        <dsp:cNvPr id="0" name=""/>
        <dsp:cNvSpPr/>
      </dsp:nvSpPr>
      <dsp:spPr>
        <a:xfrm>
          <a:off x="0" y="3106679"/>
          <a:ext cx="7162800" cy="15592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5913" tIns="458216" rIns="555913"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Not exempted or deductible under Section 54, 54B, 54D, 54EC, 54F, 54G and 54GA</a:t>
          </a:r>
        </a:p>
      </dsp:txBody>
      <dsp:txXfrm>
        <a:off x="0" y="3106679"/>
        <a:ext cx="7162800" cy="1559250"/>
      </dsp:txXfrm>
    </dsp:sp>
    <dsp:sp modelId="{CFFB965E-61B8-4A9F-8B21-8C697066524D}">
      <dsp:nvSpPr>
        <dsp:cNvPr id="0" name=""/>
        <dsp:cNvSpPr/>
      </dsp:nvSpPr>
      <dsp:spPr>
        <a:xfrm>
          <a:off x="358140" y="2781959"/>
          <a:ext cx="501396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516" tIns="0" rIns="189516" bIns="0" numCol="1" spcCol="1270" anchor="ctr" anchorCtr="0">
          <a:noAutofit/>
        </a:bodyPr>
        <a:lstStyle/>
        <a:p>
          <a:pPr marL="0" lvl="0" indent="0" algn="l" defTabSz="977900">
            <a:lnSpc>
              <a:spcPct val="90000"/>
            </a:lnSpc>
            <a:spcBef>
              <a:spcPct val="0"/>
            </a:spcBef>
            <a:spcAft>
              <a:spcPct val="35000"/>
            </a:spcAft>
            <a:buNone/>
          </a:pPr>
          <a:r>
            <a:rPr lang="en-US" sz="2200" kern="1200" dirty="0"/>
            <a:t>Gain/loss as a result of transfer</a:t>
          </a:r>
        </a:p>
      </dsp:txBody>
      <dsp:txXfrm>
        <a:off x="389843" y="2813662"/>
        <a:ext cx="4950554" cy="5860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3CC13-DC36-449D-BB1A-D35A8DB7CC98}">
      <dsp:nvSpPr>
        <dsp:cNvPr id="0" name=""/>
        <dsp:cNvSpPr/>
      </dsp:nvSpPr>
      <dsp:spPr>
        <a:xfrm>
          <a:off x="4624954" y="2686598"/>
          <a:ext cx="280263" cy="3285233"/>
        </a:xfrm>
        <a:custGeom>
          <a:avLst/>
          <a:gdLst/>
          <a:ahLst/>
          <a:cxnLst/>
          <a:rect l="0" t="0" r="0" b="0"/>
          <a:pathLst>
            <a:path>
              <a:moveTo>
                <a:pt x="0" y="0"/>
              </a:moveTo>
              <a:lnTo>
                <a:pt x="0" y="3285233"/>
              </a:lnTo>
              <a:lnTo>
                <a:pt x="280263" y="3285233"/>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793951-C25A-4D5B-BEA5-7AA70D071D18}">
      <dsp:nvSpPr>
        <dsp:cNvPr id="0" name=""/>
        <dsp:cNvSpPr/>
      </dsp:nvSpPr>
      <dsp:spPr>
        <a:xfrm>
          <a:off x="4624954" y="2686598"/>
          <a:ext cx="280263" cy="2186057"/>
        </a:xfrm>
        <a:custGeom>
          <a:avLst/>
          <a:gdLst/>
          <a:ahLst/>
          <a:cxnLst/>
          <a:rect l="0" t="0" r="0" b="0"/>
          <a:pathLst>
            <a:path>
              <a:moveTo>
                <a:pt x="0" y="0"/>
              </a:moveTo>
              <a:lnTo>
                <a:pt x="0" y="2186057"/>
              </a:lnTo>
              <a:lnTo>
                <a:pt x="280263" y="2186057"/>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702F86-BE94-405E-B144-A4672A88AC10}">
      <dsp:nvSpPr>
        <dsp:cNvPr id="0" name=""/>
        <dsp:cNvSpPr/>
      </dsp:nvSpPr>
      <dsp:spPr>
        <a:xfrm>
          <a:off x="4624954" y="2686598"/>
          <a:ext cx="280263" cy="859475"/>
        </a:xfrm>
        <a:custGeom>
          <a:avLst/>
          <a:gdLst/>
          <a:ahLst/>
          <a:cxnLst/>
          <a:rect l="0" t="0" r="0" b="0"/>
          <a:pathLst>
            <a:path>
              <a:moveTo>
                <a:pt x="0" y="0"/>
              </a:moveTo>
              <a:lnTo>
                <a:pt x="0" y="859475"/>
              </a:lnTo>
              <a:lnTo>
                <a:pt x="280263" y="859475"/>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6C59AF-0616-4783-85DE-C4B8E8111130}">
      <dsp:nvSpPr>
        <dsp:cNvPr id="0" name=""/>
        <dsp:cNvSpPr/>
      </dsp:nvSpPr>
      <dsp:spPr>
        <a:xfrm>
          <a:off x="5326604" y="1360016"/>
          <a:ext cx="91440" cy="392369"/>
        </a:xfrm>
        <a:custGeom>
          <a:avLst/>
          <a:gdLst/>
          <a:ahLst/>
          <a:cxnLst/>
          <a:rect l="0" t="0" r="0" b="0"/>
          <a:pathLst>
            <a:path>
              <a:moveTo>
                <a:pt x="45720" y="0"/>
              </a:moveTo>
              <a:lnTo>
                <a:pt x="45720" y="392369"/>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0D82D6-35DA-420F-894A-C8F0676A5699}">
      <dsp:nvSpPr>
        <dsp:cNvPr id="0" name=""/>
        <dsp:cNvSpPr/>
      </dsp:nvSpPr>
      <dsp:spPr>
        <a:xfrm>
          <a:off x="3355620" y="440302"/>
          <a:ext cx="2016703" cy="392369"/>
        </a:xfrm>
        <a:custGeom>
          <a:avLst/>
          <a:gdLst/>
          <a:ahLst/>
          <a:cxnLst/>
          <a:rect l="0" t="0" r="0" b="0"/>
          <a:pathLst>
            <a:path>
              <a:moveTo>
                <a:pt x="0" y="0"/>
              </a:moveTo>
              <a:lnTo>
                <a:pt x="0" y="196184"/>
              </a:lnTo>
              <a:lnTo>
                <a:pt x="2016703" y="196184"/>
              </a:lnTo>
              <a:lnTo>
                <a:pt x="2016703" y="392369"/>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F1259D-D62D-4F19-B633-FC7D6F9B39B8}">
      <dsp:nvSpPr>
        <dsp:cNvPr id="0" name=""/>
        <dsp:cNvSpPr/>
      </dsp:nvSpPr>
      <dsp:spPr>
        <a:xfrm>
          <a:off x="591546" y="2686598"/>
          <a:ext cx="280263" cy="3285233"/>
        </a:xfrm>
        <a:custGeom>
          <a:avLst/>
          <a:gdLst/>
          <a:ahLst/>
          <a:cxnLst/>
          <a:rect l="0" t="0" r="0" b="0"/>
          <a:pathLst>
            <a:path>
              <a:moveTo>
                <a:pt x="0" y="0"/>
              </a:moveTo>
              <a:lnTo>
                <a:pt x="0" y="3285233"/>
              </a:lnTo>
              <a:lnTo>
                <a:pt x="280263" y="3285233"/>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95C8A2-2859-4414-9B09-FDD24313B2D6}">
      <dsp:nvSpPr>
        <dsp:cNvPr id="0" name=""/>
        <dsp:cNvSpPr/>
      </dsp:nvSpPr>
      <dsp:spPr>
        <a:xfrm>
          <a:off x="591546" y="2686598"/>
          <a:ext cx="280263" cy="2186057"/>
        </a:xfrm>
        <a:custGeom>
          <a:avLst/>
          <a:gdLst/>
          <a:ahLst/>
          <a:cxnLst/>
          <a:rect l="0" t="0" r="0" b="0"/>
          <a:pathLst>
            <a:path>
              <a:moveTo>
                <a:pt x="0" y="0"/>
              </a:moveTo>
              <a:lnTo>
                <a:pt x="0" y="2186057"/>
              </a:lnTo>
              <a:lnTo>
                <a:pt x="280263" y="2186057"/>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03CC59-719A-4A4C-9502-23723E53C3CF}">
      <dsp:nvSpPr>
        <dsp:cNvPr id="0" name=""/>
        <dsp:cNvSpPr/>
      </dsp:nvSpPr>
      <dsp:spPr>
        <a:xfrm>
          <a:off x="591546" y="2686598"/>
          <a:ext cx="280263" cy="859475"/>
        </a:xfrm>
        <a:custGeom>
          <a:avLst/>
          <a:gdLst/>
          <a:ahLst/>
          <a:cxnLst/>
          <a:rect l="0" t="0" r="0" b="0"/>
          <a:pathLst>
            <a:path>
              <a:moveTo>
                <a:pt x="0" y="0"/>
              </a:moveTo>
              <a:lnTo>
                <a:pt x="0" y="859475"/>
              </a:lnTo>
              <a:lnTo>
                <a:pt x="280263" y="859475"/>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948FBC-5589-4C06-9978-49FAAA11F353}">
      <dsp:nvSpPr>
        <dsp:cNvPr id="0" name=""/>
        <dsp:cNvSpPr/>
      </dsp:nvSpPr>
      <dsp:spPr>
        <a:xfrm>
          <a:off x="1293196" y="1360016"/>
          <a:ext cx="91440" cy="392369"/>
        </a:xfrm>
        <a:custGeom>
          <a:avLst/>
          <a:gdLst/>
          <a:ahLst/>
          <a:cxnLst/>
          <a:rect l="0" t="0" r="0" b="0"/>
          <a:pathLst>
            <a:path>
              <a:moveTo>
                <a:pt x="45720" y="0"/>
              </a:moveTo>
              <a:lnTo>
                <a:pt x="45720" y="392369"/>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E53D7F-6E00-4647-B0F2-ACB7BB3218C2}">
      <dsp:nvSpPr>
        <dsp:cNvPr id="0" name=""/>
        <dsp:cNvSpPr/>
      </dsp:nvSpPr>
      <dsp:spPr>
        <a:xfrm>
          <a:off x="1338916" y="440302"/>
          <a:ext cx="2016703" cy="392369"/>
        </a:xfrm>
        <a:custGeom>
          <a:avLst/>
          <a:gdLst/>
          <a:ahLst/>
          <a:cxnLst/>
          <a:rect l="0" t="0" r="0" b="0"/>
          <a:pathLst>
            <a:path>
              <a:moveTo>
                <a:pt x="2016703" y="0"/>
              </a:moveTo>
              <a:lnTo>
                <a:pt x="2016703" y="196184"/>
              </a:lnTo>
              <a:lnTo>
                <a:pt x="0" y="196184"/>
              </a:lnTo>
              <a:lnTo>
                <a:pt x="0" y="392369"/>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C41CB0-7E01-42D7-8A86-0937030D91C1}">
      <dsp:nvSpPr>
        <dsp:cNvPr id="0" name=""/>
        <dsp:cNvSpPr/>
      </dsp:nvSpPr>
      <dsp:spPr>
        <a:xfrm>
          <a:off x="1987839" y="4482"/>
          <a:ext cx="2735561" cy="43581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Taxability</a:t>
          </a:r>
        </a:p>
      </dsp:txBody>
      <dsp:txXfrm>
        <a:off x="1987839" y="4482"/>
        <a:ext cx="2735561" cy="435819"/>
      </dsp:txXfrm>
    </dsp:sp>
    <dsp:sp modelId="{7E61151C-0943-4C8A-AA78-56EA4593730B}">
      <dsp:nvSpPr>
        <dsp:cNvPr id="0" name=""/>
        <dsp:cNvSpPr/>
      </dsp:nvSpPr>
      <dsp:spPr>
        <a:xfrm>
          <a:off x="404704" y="832671"/>
          <a:ext cx="1868425" cy="52734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Section 45(4) </a:t>
          </a:r>
        </a:p>
      </dsp:txBody>
      <dsp:txXfrm>
        <a:off x="404704" y="832671"/>
        <a:ext cx="1868425" cy="527344"/>
      </dsp:txXfrm>
    </dsp:sp>
    <dsp:sp modelId="{27C34060-0531-422D-894D-B7C17FB44DFB}">
      <dsp:nvSpPr>
        <dsp:cNvPr id="0" name=""/>
        <dsp:cNvSpPr/>
      </dsp:nvSpPr>
      <dsp:spPr>
        <a:xfrm>
          <a:off x="404704" y="1752385"/>
          <a:ext cx="1868425" cy="93421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Capital gains</a:t>
          </a:r>
        </a:p>
      </dsp:txBody>
      <dsp:txXfrm>
        <a:off x="404704" y="1752385"/>
        <a:ext cx="1868425" cy="934212"/>
      </dsp:txXfrm>
    </dsp:sp>
    <dsp:sp modelId="{D99ACDA5-3723-4D71-9802-0E3312CE8E84}">
      <dsp:nvSpPr>
        <dsp:cNvPr id="0" name=""/>
        <dsp:cNvSpPr/>
      </dsp:nvSpPr>
      <dsp:spPr>
        <a:xfrm>
          <a:off x="871810" y="3078967"/>
          <a:ext cx="1868425" cy="93421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Reconstitution</a:t>
          </a:r>
        </a:p>
      </dsp:txBody>
      <dsp:txXfrm>
        <a:off x="871810" y="3078967"/>
        <a:ext cx="1868425" cy="934212"/>
      </dsp:txXfrm>
    </dsp:sp>
    <dsp:sp modelId="{C0A64FC1-DC1A-4274-B999-A2D72342DA3B}">
      <dsp:nvSpPr>
        <dsp:cNvPr id="0" name=""/>
        <dsp:cNvSpPr/>
      </dsp:nvSpPr>
      <dsp:spPr>
        <a:xfrm>
          <a:off x="871810" y="4405549"/>
          <a:ext cx="1868425" cy="93421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Receive Capital asset or money</a:t>
          </a:r>
        </a:p>
      </dsp:txBody>
      <dsp:txXfrm>
        <a:off x="871810" y="4405549"/>
        <a:ext cx="1868425" cy="934212"/>
      </dsp:txXfrm>
    </dsp:sp>
    <dsp:sp modelId="{A09935E6-780F-4D89-B68E-22E94BE179BF}">
      <dsp:nvSpPr>
        <dsp:cNvPr id="0" name=""/>
        <dsp:cNvSpPr/>
      </dsp:nvSpPr>
      <dsp:spPr>
        <a:xfrm>
          <a:off x="871810" y="5732131"/>
          <a:ext cx="3641038" cy="479400"/>
        </a:xfrm>
        <a:prstGeom prst="rect">
          <a:avLst/>
        </a:prstGeom>
        <a:solidFill>
          <a:srgbClr val="FF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Tax on gains of partner payable by firm</a:t>
          </a:r>
        </a:p>
      </dsp:txBody>
      <dsp:txXfrm>
        <a:off x="871810" y="5732131"/>
        <a:ext cx="3641038" cy="479400"/>
      </dsp:txXfrm>
    </dsp:sp>
    <dsp:sp modelId="{96A29EA8-9285-4D03-BA18-6A0952B084B6}">
      <dsp:nvSpPr>
        <dsp:cNvPr id="0" name=""/>
        <dsp:cNvSpPr/>
      </dsp:nvSpPr>
      <dsp:spPr>
        <a:xfrm>
          <a:off x="4438111" y="832671"/>
          <a:ext cx="1868425" cy="52734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Section 9B</a:t>
          </a:r>
        </a:p>
      </dsp:txBody>
      <dsp:txXfrm>
        <a:off x="4438111" y="832671"/>
        <a:ext cx="1868425" cy="527344"/>
      </dsp:txXfrm>
    </dsp:sp>
    <dsp:sp modelId="{D93F2BC5-F179-4FCC-977D-364DB417EF2A}">
      <dsp:nvSpPr>
        <dsp:cNvPr id="0" name=""/>
        <dsp:cNvSpPr/>
      </dsp:nvSpPr>
      <dsp:spPr>
        <a:xfrm>
          <a:off x="4438111" y="1752385"/>
          <a:ext cx="1868425" cy="93421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Business income or Capital gains</a:t>
          </a:r>
        </a:p>
      </dsp:txBody>
      <dsp:txXfrm>
        <a:off x="4438111" y="1752385"/>
        <a:ext cx="1868425" cy="934212"/>
      </dsp:txXfrm>
    </dsp:sp>
    <dsp:sp modelId="{502F86A5-6F9B-4F1B-A2D4-0DCCB2D8CCF5}">
      <dsp:nvSpPr>
        <dsp:cNvPr id="0" name=""/>
        <dsp:cNvSpPr/>
      </dsp:nvSpPr>
      <dsp:spPr>
        <a:xfrm>
          <a:off x="4905217" y="3078967"/>
          <a:ext cx="1868425" cy="93421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1" kern="1200" dirty="0"/>
            <a:t>Dissolution</a:t>
          </a:r>
          <a:r>
            <a:rPr lang="en-US" sz="1600" kern="1200" dirty="0"/>
            <a:t> or Reconstitution</a:t>
          </a:r>
        </a:p>
      </dsp:txBody>
      <dsp:txXfrm>
        <a:off x="4905217" y="3078967"/>
        <a:ext cx="1868425" cy="934212"/>
      </dsp:txXfrm>
    </dsp:sp>
    <dsp:sp modelId="{AA8F5B17-CFB7-478C-B498-595FBC34C0BD}">
      <dsp:nvSpPr>
        <dsp:cNvPr id="0" name=""/>
        <dsp:cNvSpPr/>
      </dsp:nvSpPr>
      <dsp:spPr>
        <a:xfrm>
          <a:off x="4905217" y="4405549"/>
          <a:ext cx="1868425" cy="93421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Stock in trade or capital asset</a:t>
          </a:r>
        </a:p>
      </dsp:txBody>
      <dsp:txXfrm>
        <a:off x="4905217" y="4405549"/>
        <a:ext cx="1868425" cy="934212"/>
      </dsp:txXfrm>
    </dsp:sp>
    <dsp:sp modelId="{CB674A4E-CF78-43D1-9D43-C17003CB0991}">
      <dsp:nvSpPr>
        <dsp:cNvPr id="0" name=""/>
        <dsp:cNvSpPr/>
      </dsp:nvSpPr>
      <dsp:spPr>
        <a:xfrm>
          <a:off x="4905217" y="5732131"/>
          <a:ext cx="3641038" cy="479400"/>
        </a:xfrm>
        <a:prstGeom prst="rect">
          <a:avLst/>
        </a:prstGeom>
        <a:solidFill>
          <a:srgbClr val="FF0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Tax on gains of firm payable by firm</a:t>
          </a:r>
        </a:p>
      </dsp:txBody>
      <dsp:txXfrm>
        <a:off x="4905217" y="5732131"/>
        <a:ext cx="3641038" cy="4794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E5440-AEEC-4D30-8845-E4F0C605D50D}">
      <dsp:nvSpPr>
        <dsp:cNvPr id="0" name=""/>
        <dsp:cNvSpPr/>
      </dsp:nvSpPr>
      <dsp:spPr>
        <a:xfrm>
          <a:off x="0" y="333629"/>
          <a:ext cx="8229600" cy="15970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en-US" sz="4000" kern="1200" dirty="0"/>
            <a:t>Compulsory acquisition in year 2018</a:t>
          </a:r>
        </a:p>
      </dsp:txBody>
      <dsp:txXfrm>
        <a:off x="77962" y="411591"/>
        <a:ext cx="8073676" cy="1441126"/>
      </dsp:txXfrm>
    </dsp:sp>
    <dsp:sp modelId="{B566AA22-48DD-419F-8F86-A27A24E7B516}">
      <dsp:nvSpPr>
        <dsp:cNvPr id="0" name=""/>
        <dsp:cNvSpPr/>
      </dsp:nvSpPr>
      <dsp:spPr>
        <a:xfrm>
          <a:off x="0" y="1930680"/>
          <a:ext cx="8229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85750" lvl="1" indent="-285750" algn="l" defTabSz="1422400" rtl="0">
            <a:lnSpc>
              <a:spcPct val="90000"/>
            </a:lnSpc>
            <a:spcBef>
              <a:spcPct val="0"/>
            </a:spcBef>
            <a:spcAft>
              <a:spcPct val="20000"/>
            </a:spcAft>
            <a:buChar char="•"/>
          </a:pPr>
          <a:r>
            <a:rPr lang="en-US" sz="3200" kern="1200" dirty="0"/>
            <a:t>urban agricultural land</a:t>
          </a:r>
        </a:p>
        <a:p>
          <a:pPr marL="285750" lvl="1" indent="-285750" algn="l" defTabSz="1422400" rtl="0">
            <a:lnSpc>
              <a:spcPct val="90000"/>
            </a:lnSpc>
            <a:spcBef>
              <a:spcPct val="0"/>
            </a:spcBef>
            <a:spcAft>
              <a:spcPct val="20000"/>
            </a:spcAft>
            <a:buChar char="•"/>
          </a:pPr>
          <a:r>
            <a:rPr lang="en-US" sz="3200" kern="1200" dirty="0"/>
            <a:t>Non agricultural land</a:t>
          </a:r>
        </a:p>
      </dsp:txBody>
      <dsp:txXfrm>
        <a:off x="0" y="1930680"/>
        <a:ext cx="8229600" cy="1076400"/>
      </dsp:txXfrm>
    </dsp:sp>
    <dsp:sp modelId="{B2C37D57-B081-4882-BCDF-F52C5129CEE7}">
      <dsp:nvSpPr>
        <dsp:cNvPr id="0" name=""/>
        <dsp:cNvSpPr/>
      </dsp:nvSpPr>
      <dsp:spPr>
        <a:xfrm>
          <a:off x="0" y="3007080"/>
          <a:ext cx="8229600" cy="15970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en-US" sz="4000" kern="1200" dirty="0"/>
            <a:t>Whether the same is taxable?</a:t>
          </a:r>
        </a:p>
      </dsp:txBody>
      <dsp:txXfrm>
        <a:off x="77962" y="3085042"/>
        <a:ext cx="8073676" cy="144112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E6368-01AE-4334-967D-DAA89C409A20}">
      <dsp:nvSpPr>
        <dsp:cNvPr id="0" name=""/>
        <dsp:cNvSpPr/>
      </dsp:nvSpPr>
      <dsp:spPr>
        <a:xfrm>
          <a:off x="0" y="8729"/>
          <a:ext cx="8229600" cy="24570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US" sz="3500" kern="1200"/>
            <a:t>The Right to Fair Compensation and Transparency in Land Acquisition, Rehabilitation and Resettlement Act, 2013</a:t>
          </a:r>
        </a:p>
      </dsp:txBody>
      <dsp:txXfrm>
        <a:off x="119941" y="128670"/>
        <a:ext cx="7989718" cy="2217118"/>
      </dsp:txXfrm>
    </dsp:sp>
    <dsp:sp modelId="{EA4732AE-8BEA-41D1-865F-EBDDE3581752}">
      <dsp:nvSpPr>
        <dsp:cNvPr id="0" name=""/>
        <dsp:cNvSpPr/>
      </dsp:nvSpPr>
      <dsp:spPr>
        <a:xfrm>
          <a:off x="0" y="2465729"/>
          <a:ext cx="8229600" cy="2463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n-US" sz="2700" kern="1200" dirty="0"/>
            <a:t>Section 96 – Exemption from income tax, stamp duty and fees</a:t>
          </a:r>
        </a:p>
        <a:p>
          <a:pPr marL="228600" lvl="1" indent="-228600" algn="l" defTabSz="1200150" rtl="0">
            <a:lnSpc>
              <a:spcPct val="90000"/>
            </a:lnSpc>
            <a:spcBef>
              <a:spcPct val="0"/>
            </a:spcBef>
            <a:spcAft>
              <a:spcPct val="20000"/>
            </a:spcAft>
            <a:buChar char="•"/>
          </a:pPr>
          <a:r>
            <a:rPr lang="en-US" sz="2700" b="0" i="0" kern="1200" dirty="0"/>
            <a:t>all compensation are exempt irrespective of the fact if the land is classified as agricultural or non-agricultural under Income Tax Act as well as RFCTLARR Act.</a:t>
          </a:r>
          <a:endParaRPr lang="en-US" sz="2700" kern="1200" dirty="0"/>
        </a:p>
      </dsp:txBody>
      <dsp:txXfrm>
        <a:off x="0" y="2465729"/>
        <a:ext cx="8229600" cy="24633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5E40E3-1059-41A2-B2D1-3A74638CAE25}">
      <dsp:nvSpPr>
        <dsp:cNvPr id="0" name=""/>
        <dsp:cNvSpPr/>
      </dsp:nvSpPr>
      <dsp:spPr>
        <a:xfrm>
          <a:off x="0" y="157590"/>
          <a:ext cx="8686800" cy="107406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CIT Vs. K. Raja </a:t>
          </a:r>
          <a:r>
            <a:rPr lang="en-US" sz="2700" kern="1200" dirty="0" err="1"/>
            <a:t>Gopala</a:t>
          </a:r>
          <a:r>
            <a:rPr lang="en-US" sz="2700" kern="1200" dirty="0"/>
            <a:t> </a:t>
          </a:r>
          <a:r>
            <a:rPr lang="en-US" sz="2700" kern="1200" dirty="0" err="1"/>
            <a:t>Rao</a:t>
          </a:r>
          <a:r>
            <a:rPr lang="en-US" sz="2700" kern="1200" dirty="0"/>
            <a:t> (2001 252 ITR 459 Mad)</a:t>
          </a:r>
        </a:p>
      </dsp:txBody>
      <dsp:txXfrm>
        <a:off x="52431" y="210021"/>
        <a:ext cx="8581938" cy="969198"/>
      </dsp:txXfrm>
    </dsp:sp>
    <dsp:sp modelId="{CB403FB7-8D4A-4790-8543-AB7E0C548243}">
      <dsp:nvSpPr>
        <dsp:cNvPr id="0" name=""/>
        <dsp:cNvSpPr/>
      </dsp:nvSpPr>
      <dsp:spPr>
        <a:xfrm>
          <a:off x="0" y="1231650"/>
          <a:ext cx="8686800" cy="1257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806" tIns="34290" rIns="192024" bIns="34290" numCol="1" spcCol="1270" anchor="t" anchorCtr="0">
          <a:noAutofit/>
        </a:bodyPr>
        <a:lstStyle/>
        <a:p>
          <a:pPr marL="228600" lvl="1" indent="-228600" algn="just" defTabSz="933450" rtl="0">
            <a:lnSpc>
              <a:spcPct val="90000"/>
            </a:lnSpc>
            <a:spcBef>
              <a:spcPct val="0"/>
            </a:spcBef>
            <a:spcAft>
              <a:spcPct val="20000"/>
            </a:spcAft>
            <a:buChar char="•"/>
          </a:pPr>
          <a:r>
            <a:rPr lang="en-US" sz="2100" i="1" kern="1200" dirty="0"/>
            <a:t>Payment of consideration for the sale indisputably having been made with the borrowed funds, the borrowing directly related to the acquisition and, interest paid thereon would form part of the cost of acquisition.</a:t>
          </a:r>
        </a:p>
      </dsp:txBody>
      <dsp:txXfrm>
        <a:off x="0" y="1231650"/>
        <a:ext cx="8686800" cy="1257525"/>
      </dsp:txXfrm>
    </dsp:sp>
    <dsp:sp modelId="{58B2F88D-2D45-4B26-B125-3AA24B67A1DD}">
      <dsp:nvSpPr>
        <dsp:cNvPr id="0" name=""/>
        <dsp:cNvSpPr/>
      </dsp:nvSpPr>
      <dsp:spPr>
        <a:xfrm>
          <a:off x="0" y="2489175"/>
          <a:ext cx="8686800" cy="107406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t>ACIT v. C. </a:t>
          </a:r>
          <a:r>
            <a:rPr lang="en-US" sz="2700" kern="1200" dirty="0" err="1"/>
            <a:t>Ramabrahmam</a:t>
          </a:r>
          <a:r>
            <a:rPr lang="en-US" sz="2700" kern="1200" dirty="0"/>
            <a:t>(ITA 943/</a:t>
          </a:r>
          <a:r>
            <a:rPr lang="en-US" sz="2700" kern="1200" dirty="0" err="1"/>
            <a:t>Mds</a:t>
          </a:r>
          <a:r>
            <a:rPr lang="en-US" sz="2700" kern="1200" dirty="0"/>
            <a:t>/2012)</a:t>
          </a:r>
        </a:p>
      </dsp:txBody>
      <dsp:txXfrm>
        <a:off x="52431" y="2541606"/>
        <a:ext cx="8581938" cy="969198"/>
      </dsp:txXfrm>
    </dsp:sp>
    <dsp:sp modelId="{6ACBF1B6-C5CD-4566-B152-6E02EE4D152D}">
      <dsp:nvSpPr>
        <dsp:cNvPr id="0" name=""/>
        <dsp:cNvSpPr/>
      </dsp:nvSpPr>
      <dsp:spPr>
        <a:xfrm>
          <a:off x="0" y="3563235"/>
          <a:ext cx="8686800" cy="1536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806" tIns="34290" rIns="192024" bIns="34290" numCol="1" spcCol="1270" anchor="t" anchorCtr="0">
          <a:noAutofit/>
        </a:bodyPr>
        <a:lstStyle/>
        <a:p>
          <a:pPr marL="228600" lvl="1" indent="-228600" algn="just" defTabSz="933450" rtl="0">
            <a:lnSpc>
              <a:spcPct val="90000"/>
            </a:lnSpc>
            <a:spcBef>
              <a:spcPct val="0"/>
            </a:spcBef>
            <a:spcAft>
              <a:spcPct val="20000"/>
            </a:spcAft>
            <a:buChar char="•"/>
          </a:pPr>
          <a:r>
            <a:rPr lang="en-US" sz="2100" i="1" kern="1200" dirty="0"/>
            <a:t>Deduction of interest on housing loan against income from house property does not preclude the taxpayer to include the same interest in the cost of acquisition of the house property at the time of computing capital gains on sale of such house property</a:t>
          </a:r>
        </a:p>
      </dsp:txBody>
      <dsp:txXfrm>
        <a:off x="0" y="3563235"/>
        <a:ext cx="8686800" cy="153697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D5357E-64BE-46FC-96EA-7105F11AC3DD}">
      <dsp:nvSpPr>
        <dsp:cNvPr id="0" name=""/>
        <dsp:cNvSpPr/>
      </dsp:nvSpPr>
      <dsp:spPr>
        <a:xfrm>
          <a:off x="0" y="16042"/>
          <a:ext cx="8229600" cy="55165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Existence of Dispute and friction</a:t>
          </a:r>
        </a:p>
      </dsp:txBody>
      <dsp:txXfrm>
        <a:off x="26930" y="42972"/>
        <a:ext cx="8175740" cy="497795"/>
      </dsp:txXfrm>
    </dsp:sp>
    <dsp:sp modelId="{21756F08-25F6-4A80-A306-5E5806B97538}">
      <dsp:nvSpPr>
        <dsp:cNvPr id="0" name=""/>
        <dsp:cNvSpPr/>
      </dsp:nvSpPr>
      <dsp:spPr>
        <a:xfrm>
          <a:off x="0" y="567697"/>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err="1"/>
            <a:t>Bonafide</a:t>
          </a:r>
          <a:r>
            <a:rPr lang="en-US" sz="1800" kern="1200" dirty="0"/>
            <a:t> Realignment of Interest and Rights</a:t>
          </a:r>
        </a:p>
      </dsp:txBody>
      <dsp:txXfrm>
        <a:off x="0" y="567697"/>
        <a:ext cx="8229600" cy="380880"/>
      </dsp:txXfrm>
    </dsp:sp>
    <dsp:sp modelId="{0D18C02D-E7CF-4E9A-BC09-D12C13AD1515}">
      <dsp:nvSpPr>
        <dsp:cNvPr id="0" name=""/>
        <dsp:cNvSpPr/>
      </dsp:nvSpPr>
      <dsp:spPr>
        <a:xfrm>
          <a:off x="0" y="948577"/>
          <a:ext cx="8229600" cy="55165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Not transfer</a:t>
          </a:r>
        </a:p>
      </dsp:txBody>
      <dsp:txXfrm>
        <a:off x="26930" y="975507"/>
        <a:ext cx="8175740" cy="497795"/>
      </dsp:txXfrm>
    </dsp:sp>
    <dsp:sp modelId="{11B7FD86-7847-4353-9BA1-1E72F2484CF3}">
      <dsp:nvSpPr>
        <dsp:cNvPr id="0" name=""/>
        <dsp:cNvSpPr/>
      </dsp:nvSpPr>
      <dsp:spPr>
        <a:xfrm>
          <a:off x="0" y="1500232"/>
          <a:ext cx="8229600"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CIT v. A.L. </a:t>
          </a:r>
          <a:r>
            <a:rPr lang="en-US" sz="1800" kern="1200" dirty="0" err="1"/>
            <a:t>Ramanatham</a:t>
          </a:r>
          <a:r>
            <a:rPr lang="en-US" sz="1800" kern="1200" dirty="0"/>
            <a:t> (245 ITR 494)(Mad)</a:t>
          </a:r>
        </a:p>
        <a:p>
          <a:pPr marL="171450" lvl="1" indent="-171450" algn="l" defTabSz="800100" rtl="0">
            <a:lnSpc>
              <a:spcPct val="90000"/>
            </a:lnSpc>
            <a:spcBef>
              <a:spcPct val="0"/>
            </a:spcBef>
            <a:spcAft>
              <a:spcPct val="20000"/>
            </a:spcAft>
            <a:buChar char="•"/>
          </a:pPr>
          <a:r>
            <a:rPr lang="en-US" sz="1800" kern="1200" dirty="0"/>
            <a:t>CIT v. Kay ARR Enterprises (299 ITR 348)(Mad)</a:t>
          </a:r>
        </a:p>
      </dsp:txBody>
      <dsp:txXfrm>
        <a:off x="0" y="1500232"/>
        <a:ext cx="8229600" cy="618930"/>
      </dsp:txXfrm>
    </dsp:sp>
    <dsp:sp modelId="{5CDCD835-1E4E-4090-B37E-E8FAA841BE8D}">
      <dsp:nvSpPr>
        <dsp:cNvPr id="0" name=""/>
        <dsp:cNvSpPr/>
      </dsp:nvSpPr>
      <dsp:spPr>
        <a:xfrm>
          <a:off x="0" y="2119162"/>
          <a:ext cx="8229600" cy="55165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IN" sz="2300" kern="1200" dirty="0"/>
            <a:t>Family Arrangement – Corporate Entity </a:t>
          </a:r>
          <a:endParaRPr lang="en-US" sz="2300" kern="1200" dirty="0"/>
        </a:p>
      </dsp:txBody>
      <dsp:txXfrm>
        <a:off x="26930" y="2146092"/>
        <a:ext cx="8175740" cy="497795"/>
      </dsp:txXfrm>
    </dsp:sp>
    <dsp:sp modelId="{43DD2A80-4BC5-41B0-9422-56285FED7343}">
      <dsp:nvSpPr>
        <dsp:cNvPr id="0" name=""/>
        <dsp:cNvSpPr/>
      </dsp:nvSpPr>
      <dsp:spPr>
        <a:xfrm>
          <a:off x="0" y="2670817"/>
          <a:ext cx="8229600" cy="2570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IN" sz="1800" kern="1200" dirty="0" err="1"/>
            <a:t>B.A.Mohota</a:t>
          </a:r>
          <a:r>
            <a:rPr lang="en-IN" sz="1800" kern="1200" dirty="0"/>
            <a:t> Textiles Traders </a:t>
          </a:r>
          <a:r>
            <a:rPr lang="en-IN" sz="1800" kern="1200" dirty="0" err="1"/>
            <a:t>Pvt.</a:t>
          </a:r>
          <a:r>
            <a:rPr lang="en-IN" sz="1800" kern="1200" dirty="0"/>
            <a:t> Ltd. v. DCIT [2017] 82 taxmann.com 397 (Bombay HC)-  </a:t>
          </a:r>
          <a:r>
            <a:rPr lang="en-IN" sz="1800" i="1" kern="1200" dirty="0"/>
            <a:t>While a family arrangement/settlement does not amount to a "transfer" u/s 2(47) as it only recognizes "pre-existing rights" between the parties, the same applies only to members of the families and </a:t>
          </a:r>
          <a:r>
            <a:rPr lang="en-IN" sz="1800" b="1" i="1" kern="1200" dirty="0"/>
            <a:t>not to transfers made by corporate entities</a:t>
          </a:r>
          <a:r>
            <a:rPr lang="en-IN" sz="1800" i="1" kern="1200" dirty="0"/>
            <a:t>. The corporate veil can never be lifted at the instance of the company itself because that would amount to its denying its own corporate existence. </a:t>
          </a:r>
          <a:r>
            <a:rPr lang="en-IN" sz="1800" b="1" i="1" kern="1200" dirty="0"/>
            <a:t>The fact that the Company is wholly owned by the members of the family is irrelevant.</a:t>
          </a:r>
          <a:endParaRPr lang="en-IN" sz="1800" kern="1200" dirty="0"/>
        </a:p>
      </dsp:txBody>
      <dsp:txXfrm>
        <a:off x="0" y="2670817"/>
        <a:ext cx="8229600" cy="257093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BC8522-4F03-48E6-988F-E283CE83F72B}">
      <dsp:nvSpPr>
        <dsp:cNvPr id="0" name=""/>
        <dsp:cNvSpPr/>
      </dsp:nvSpPr>
      <dsp:spPr>
        <a:xfrm>
          <a:off x="5098494" y="3505205"/>
          <a:ext cx="385762" cy="789617"/>
        </a:xfrm>
        <a:custGeom>
          <a:avLst/>
          <a:gdLst/>
          <a:ahLst/>
          <a:cxnLst/>
          <a:rect l="0" t="0" r="0" b="0"/>
          <a:pathLst>
            <a:path>
              <a:moveTo>
                <a:pt x="0" y="0"/>
              </a:moveTo>
              <a:lnTo>
                <a:pt x="0" y="789617"/>
              </a:lnTo>
              <a:lnTo>
                <a:pt x="385762" y="78961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A2FD16-25DD-4C11-807A-915640C10D9D}">
      <dsp:nvSpPr>
        <dsp:cNvPr id="0" name=""/>
        <dsp:cNvSpPr/>
      </dsp:nvSpPr>
      <dsp:spPr>
        <a:xfrm>
          <a:off x="4571285" y="1676395"/>
          <a:ext cx="1555908" cy="542935"/>
        </a:xfrm>
        <a:custGeom>
          <a:avLst/>
          <a:gdLst/>
          <a:ahLst/>
          <a:cxnLst/>
          <a:rect l="0" t="0" r="0" b="0"/>
          <a:pathLst>
            <a:path>
              <a:moveTo>
                <a:pt x="0" y="0"/>
              </a:moveTo>
              <a:lnTo>
                <a:pt x="0" y="272901"/>
              </a:lnTo>
              <a:lnTo>
                <a:pt x="1555908" y="272901"/>
              </a:lnTo>
              <a:lnTo>
                <a:pt x="1555908" y="54293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EECDDD-FFF9-4D0E-9168-8C772C448849}">
      <dsp:nvSpPr>
        <dsp:cNvPr id="0" name=""/>
        <dsp:cNvSpPr/>
      </dsp:nvSpPr>
      <dsp:spPr>
        <a:xfrm>
          <a:off x="1986676" y="3505205"/>
          <a:ext cx="385762" cy="789617"/>
        </a:xfrm>
        <a:custGeom>
          <a:avLst/>
          <a:gdLst/>
          <a:ahLst/>
          <a:cxnLst/>
          <a:rect l="0" t="0" r="0" b="0"/>
          <a:pathLst>
            <a:path>
              <a:moveTo>
                <a:pt x="0" y="0"/>
              </a:moveTo>
              <a:lnTo>
                <a:pt x="0" y="789617"/>
              </a:lnTo>
              <a:lnTo>
                <a:pt x="385762" y="789617"/>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884F44-3359-411E-B6B3-257AF6347420}">
      <dsp:nvSpPr>
        <dsp:cNvPr id="0" name=""/>
        <dsp:cNvSpPr/>
      </dsp:nvSpPr>
      <dsp:spPr>
        <a:xfrm>
          <a:off x="3015376" y="1676395"/>
          <a:ext cx="1555908" cy="542935"/>
        </a:xfrm>
        <a:custGeom>
          <a:avLst/>
          <a:gdLst/>
          <a:ahLst/>
          <a:cxnLst/>
          <a:rect l="0" t="0" r="0" b="0"/>
          <a:pathLst>
            <a:path>
              <a:moveTo>
                <a:pt x="1555908" y="0"/>
              </a:moveTo>
              <a:lnTo>
                <a:pt x="1555908" y="272901"/>
              </a:lnTo>
              <a:lnTo>
                <a:pt x="0" y="272901"/>
              </a:lnTo>
              <a:lnTo>
                <a:pt x="0" y="54293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5BF670-09CE-4A66-82A3-6392E2CDC9AC}">
      <dsp:nvSpPr>
        <dsp:cNvPr id="0" name=""/>
        <dsp:cNvSpPr/>
      </dsp:nvSpPr>
      <dsp:spPr>
        <a:xfrm>
          <a:off x="173593" y="0"/>
          <a:ext cx="2571750" cy="1285875"/>
        </a:xfrm>
        <a:prstGeom prst="rect">
          <a:avLst/>
        </a:prstGeom>
        <a:solidFill>
          <a:srgbClr val="7030A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t>Date of agreement and the date of Registration not same</a:t>
          </a:r>
        </a:p>
      </dsp:txBody>
      <dsp:txXfrm>
        <a:off x="173593" y="0"/>
        <a:ext cx="2571750" cy="1285875"/>
      </dsp:txXfrm>
    </dsp:sp>
    <dsp:sp modelId="{44D99708-7492-4BEC-BF2E-D2E151BB6284}">
      <dsp:nvSpPr>
        <dsp:cNvPr id="0" name=""/>
        <dsp:cNvSpPr/>
      </dsp:nvSpPr>
      <dsp:spPr>
        <a:xfrm>
          <a:off x="3285410" y="390520"/>
          <a:ext cx="2571750" cy="12858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a:t>Stamp duty value</a:t>
          </a:r>
        </a:p>
      </dsp:txBody>
      <dsp:txXfrm>
        <a:off x="3285410" y="390520"/>
        <a:ext cx="2571750" cy="1285875"/>
      </dsp:txXfrm>
    </dsp:sp>
    <dsp:sp modelId="{C33964DF-F51C-40DA-B7B7-1AA4AB0E2D10}">
      <dsp:nvSpPr>
        <dsp:cNvPr id="0" name=""/>
        <dsp:cNvSpPr/>
      </dsp:nvSpPr>
      <dsp:spPr>
        <a:xfrm>
          <a:off x="1729501" y="2219330"/>
          <a:ext cx="2571750" cy="12858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t>Consideration through Banking channels (received on or before agreement)</a:t>
          </a:r>
        </a:p>
      </dsp:txBody>
      <dsp:txXfrm>
        <a:off x="1729501" y="2219330"/>
        <a:ext cx="2571750" cy="1285875"/>
      </dsp:txXfrm>
    </dsp:sp>
    <dsp:sp modelId="{FB1C5AEF-29E5-4247-877D-03AB285853DA}">
      <dsp:nvSpPr>
        <dsp:cNvPr id="0" name=""/>
        <dsp:cNvSpPr/>
      </dsp:nvSpPr>
      <dsp:spPr>
        <a:xfrm>
          <a:off x="2372439" y="3651885"/>
          <a:ext cx="2571750" cy="12858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t>Value as on Date of Agreement</a:t>
          </a:r>
        </a:p>
      </dsp:txBody>
      <dsp:txXfrm>
        <a:off x="2372439" y="3651885"/>
        <a:ext cx="2571750" cy="1285875"/>
      </dsp:txXfrm>
    </dsp:sp>
    <dsp:sp modelId="{5EBBE037-B6D6-40D6-B663-7959F0C732E7}">
      <dsp:nvSpPr>
        <dsp:cNvPr id="0" name=""/>
        <dsp:cNvSpPr/>
      </dsp:nvSpPr>
      <dsp:spPr>
        <a:xfrm>
          <a:off x="4841319" y="2219330"/>
          <a:ext cx="2571750" cy="12858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t>Not through Banking channels</a:t>
          </a:r>
        </a:p>
      </dsp:txBody>
      <dsp:txXfrm>
        <a:off x="4841319" y="2219330"/>
        <a:ext cx="2571750" cy="1285875"/>
      </dsp:txXfrm>
    </dsp:sp>
    <dsp:sp modelId="{23343D14-46FE-4219-A9FD-2C91413EC542}">
      <dsp:nvSpPr>
        <dsp:cNvPr id="0" name=""/>
        <dsp:cNvSpPr/>
      </dsp:nvSpPr>
      <dsp:spPr>
        <a:xfrm>
          <a:off x="5484256" y="3651885"/>
          <a:ext cx="2571750" cy="12858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en-US" sz="1800" kern="1200"/>
            <a:t>Value as on Date of Registration</a:t>
          </a:r>
        </a:p>
      </dsp:txBody>
      <dsp:txXfrm>
        <a:off x="5484256" y="3651885"/>
        <a:ext cx="2571750" cy="128587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8DC5B1-ED1D-4512-9E33-B669CD3F0046}">
      <dsp:nvSpPr>
        <dsp:cNvPr id="0" name=""/>
        <dsp:cNvSpPr/>
      </dsp:nvSpPr>
      <dsp:spPr>
        <a:xfrm>
          <a:off x="0" y="52379"/>
          <a:ext cx="8229600" cy="2597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US" sz="3000" kern="1200" dirty="0"/>
            <a:t>A real estate developer owns certain parcels - currently held as Stock in trade (but earlier as capital assets). It enters into a JDA with a developer – XYZ Ltd.</a:t>
          </a:r>
        </a:p>
      </dsp:txBody>
      <dsp:txXfrm>
        <a:off x="126795" y="179174"/>
        <a:ext cx="7976010" cy="2343810"/>
      </dsp:txXfrm>
    </dsp:sp>
    <dsp:sp modelId="{494E6509-3115-4D78-B47A-D9E48DC829EF}">
      <dsp:nvSpPr>
        <dsp:cNvPr id="0" name=""/>
        <dsp:cNvSpPr/>
      </dsp:nvSpPr>
      <dsp:spPr>
        <a:xfrm>
          <a:off x="0" y="2649779"/>
          <a:ext cx="8229600" cy="223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At what point of time the income arising to ABC Ltd from development and sale of residential units become taxable under Act</a:t>
          </a:r>
        </a:p>
        <a:p>
          <a:pPr marL="457200" lvl="2" indent="-228600" algn="l" defTabSz="1022350" rtl="0">
            <a:lnSpc>
              <a:spcPct val="90000"/>
            </a:lnSpc>
            <a:spcBef>
              <a:spcPct val="0"/>
            </a:spcBef>
            <a:spcAft>
              <a:spcPct val="20000"/>
            </a:spcAft>
            <a:buChar char="•"/>
          </a:pPr>
          <a:r>
            <a:rPr lang="en-US" sz="2300" kern="1200" dirty="0"/>
            <a:t>On conversion of land into stock in trade</a:t>
          </a:r>
        </a:p>
        <a:p>
          <a:pPr marL="457200" lvl="2" indent="-228600" algn="l" defTabSz="1022350" rtl="0">
            <a:lnSpc>
              <a:spcPct val="90000"/>
            </a:lnSpc>
            <a:spcBef>
              <a:spcPct val="0"/>
            </a:spcBef>
            <a:spcAft>
              <a:spcPct val="20000"/>
            </a:spcAft>
            <a:buChar char="•"/>
          </a:pPr>
          <a:r>
            <a:rPr lang="en-US" sz="2300" kern="1200" dirty="0"/>
            <a:t>On entering into JDA </a:t>
          </a:r>
        </a:p>
        <a:p>
          <a:pPr marL="457200" lvl="2" indent="-228600" algn="l" defTabSz="1022350" rtl="0">
            <a:lnSpc>
              <a:spcPct val="90000"/>
            </a:lnSpc>
            <a:spcBef>
              <a:spcPct val="0"/>
            </a:spcBef>
            <a:spcAft>
              <a:spcPct val="20000"/>
            </a:spcAft>
            <a:buChar char="•"/>
          </a:pPr>
          <a:r>
            <a:rPr lang="en-US" sz="2300" kern="1200" dirty="0"/>
            <a:t>On sale of flats</a:t>
          </a:r>
        </a:p>
      </dsp:txBody>
      <dsp:txXfrm>
        <a:off x="0" y="2649779"/>
        <a:ext cx="8229600" cy="223560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35F37D-651C-4920-B430-7D6F1C400091}">
      <dsp:nvSpPr>
        <dsp:cNvPr id="0" name=""/>
        <dsp:cNvSpPr/>
      </dsp:nvSpPr>
      <dsp:spPr>
        <a:xfrm>
          <a:off x="0" y="213545"/>
          <a:ext cx="8643998" cy="9348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Section 45(2) – The capital gains accruing </a:t>
          </a:r>
          <a:r>
            <a:rPr lang="en-US" sz="1700" kern="1200" dirty="0" err="1"/>
            <a:t>upto</a:t>
          </a:r>
          <a:r>
            <a:rPr lang="en-US" sz="1700" kern="1200" dirty="0"/>
            <a:t> the date of conversion would become taxable only when the converted land parcels is “sold” or “otherwise transferred”.</a:t>
          </a:r>
        </a:p>
      </dsp:txBody>
      <dsp:txXfrm>
        <a:off x="45635" y="259180"/>
        <a:ext cx="8552728" cy="843560"/>
      </dsp:txXfrm>
    </dsp:sp>
    <dsp:sp modelId="{9CC40CF9-D840-4D8E-BAB4-8CB9BC94F4BB}">
      <dsp:nvSpPr>
        <dsp:cNvPr id="0" name=""/>
        <dsp:cNvSpPr/>
      </dsp:nvSpPr>
      <dsp:spPr>
        <a:xfrm>
          <a:off x="0" y="1197335"/>
          <a:ext cx="8643998" cy="9348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“Sold” or “otherwise transferred” – For stock in trade, transfer takes place on conveyance</a:t>
          </a:r>
        </a:p>
      </dsp:txBody>
      <dsp:txXfrm>
        <a:off x="45635" y="1242970"/>
        <a:ext cx="8552728" cy="843560"/>
      </dsp:txXfrm>
    </dsp:sp>
    <dsp:sp modelId="{5BBF1490-F3F8-446B-8A70-CAF39AC75518}">
      <dsp:nvSpPr>
        <dsp:cNvPr id="0" name=""/>
        <dsp:cNvSpPr/>
      </dsp:nvSpPr>
      <dsp:spPr>
        <a:xfrm>
          <a:off x="0" y="2181125"/>
          <a:ext cx="8643998" cy="9348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Even otherwise, no “transfer” when a mere license is granted to enter the land for development</a:t>
          </a:r>
        </a:p>
      </dsp:txBody>
      <dsp:txXfrm>
        <a:off x="45635" y="2226760"/>
        <a:ext cx="8552728" cy="843560"/>
      </dsp:txXfrm>
    </dsp:sp>
    <dsp:sp modelId="{0C9C905B-80C5-454A-BE44-B37CA05E42A1}">
      <dsp:nvSpPr>
        <dsp:cNvPr id="0" name=""/>
        <dsp:cNvSpPr/>
      </dsp:nvSpPr>
      <dsp:spPr>
        <a:xfrm>
          <a:off x="0" y="3115955"/>
          <a:ext cx="8643998"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447"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US" sz="1300" kern="1200" dirty="0" err="1"/>
            <a:t>Seshasayee</a:t>
          </a:r>
          <a:r>
            <a:rPr lang="en-US" sz="1300" kern="1200" dirty="0"/>
            <a:t> Steels P </a:t>
          </a:r>
          <a:r>
            <a:rPr lang="en-US" sz="1300" kern="1200" dirty="0" err="1"/>
            <a:t>LTd</a:t>
          </a:r>
          <a:r>
            <a:rPr lang="en-US" sz="1300" kern="1200" dirty="0"/>
            <a:t> [2020](421 ITR 46)</a:t>
          </a:r>
        </a:p>
      </dsp:txBody>
      <dsp:txXfrm>
        <a:off x="0" y="3115955"/>
        <a:ext cx="8643998" cy="281520"/>
      </dsp:txXfrm>
    </dsp:sp>
    <dsp:sp modelId="{10D77868-5A3D-4E1B-A077-8770E9CD7057}">
      <dsp:nvSpPr>
        <dsp:cNvPr id="0" name=""/>
        <dsp:cNvSpPr/>
      </dsp:nvSpPr>
      <dsp:spPr>
        <a:xfrm>
          <a:off x="0" y="3397475"/>
          <a:ext cx="8643998" cy="9348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Point of taxation in cases where JDA is entered into after conversion of capital asset to stock in trade</a:t>
          </a:r>
        </a:p>
      </dsp:txBody>
      <dsp:txXfrm>
        <a:off x="45635" y="3443110"/>
        <a:ext cx="8552728" cy="843560"/>
      </dsp:txXfrm>
    </dsp:sp>
    <dsp:sp modelId="{80BF46D6-F1D1-4936-9D61-3DBECAC05752}">
      <dsp:nvSpPr>
        <dsp:cNvPr id="0" name=""/>
        <dsp:cNvSpPr/>
      </dsp:nvSpPr>
      <dsp:spPr>
        <a:xfrm>
          <a:off x="0" y="4332305"/>
          <a:ext cx="8643998" cy="448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447"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US" sz="1300" kern="1200" dirty="0"/>
            <a:t>DCIT vs. Crest Hotels </a:t>
          </a:r>
          <a:r>
            <a:rPr lang="en-US" sz="1300" kern="1200" dirty="0" err="1"/>
            <a:t>LTd</a:t>
          </a:r>
          <a:r>
            <a:rPr lang="en-US" sz="1300" kern="1200" dirty="0"/>
            <a:t> 2001 78 ITD213 Mum</a:t>
          </a:r>
        </a:p>
        <a:p>
          <a:pPr marL="114300" lvl="1" indent="-114300" algn="l" defTabSz="577850" rtl="0">
            <a:lnSpc>
              <a:spcPct val="90000"/>
            </a:lnSpc>
            <a:spcBef>
              <a:spcPct val="0"/>
            </a:spcBef>
            <a:spcAft>
              <a:spcPct val="20000"/>
            </a:spcAft>
            <a:buChar char="•"/>
          </a:pPr>
          <a:r>
            <a:rPr lang="en-US" sz="1300" kern="1200" dirty="0"/>
            <a:t>R. </a:t>
          </a:r>
          <a:r>
            <a:rPr lang="en-US" sz="1300" kern="1200" dirty="0" err="1"/>
            <a:t>Gopinath</a:t>
          </a:r>
          <a:r>
            <a:rPr lang="en-US" sz="1300" kern="1200" dirty="0"/>
            <a:t> (HUF) v. ACIT 2010 133 TTJ 595 Chennai</a:t>
          </a:r>
        </a:p>
      </dsp:txBody>
      <dsp:txXfrm>
        <a:off x="0" y="4332305"/>
        <a:ext cx="8643998" cy="448672"/>
      </dsp:txXfrm>
    </dsp:sp>
    <dsp:sp modelId="{4CC4A7FD-289D-4340-B5CE-614F723E49B2}">
      <dsp:nvSpPr>
        <dsp:cNvPr id="0" name=""/>
        <dsp:cNvSpPr/>
      </dsp:nvSpPr>
      <dsp:spPr>
        <a:xfrm>
          <a:off x="0" y="4780978"/>
          <a:ext cx="8643998" cy="9348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dirty="0"/>
            <a:t>As and when such stock in trade is ultimately sold or transferred the frozen capital gains would be offered to tax proportionately as and when such stock in trade is sold </a:t>
          </a:r>
          <a:r>
            <a:rPr lang="en-US" sz="1700" kern="1200" dirty="0" err="1"/>
            <a:t>alongwith</a:t>
          </a:r>
          <a:r>
            <a:rPr lang="en-US" sz="1700" kern="1200" dirty="0"/>
            <a:t> the business income arising on the sale of stock</a:t>
          </a:r>
        </a:p>
      </dsp:txBody>
      <dsp:txXfrm>
        <a:off x="45635" y="4826613"/>
        <a:ext cx="8552728" cy="8435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FF8418-37D7-46B2-9691-4092F0EBB0FD}">
      <dsp:nvSpPr>
        <dsp:cNvPr id="0" name=""/>
        <dsp:cNvSpPr/>
      </dsp:nvSpPr>
      <dsp:spPr>
        <a:xfrm>
          <a:off x="59075" y="427"/>
          <a:ext cx="2893888" cy="14469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n-US" sz="3500" kern="1200" dirty="0"/>
            <a:t>Residential Property</a:t>
          </a:r>
        </a:p>
      </dsp:txBody>
      <dsp:txXfrm>
        <a:off x="101455" y="42807"/>
        <a:ext cx="2809128" cy="1362184"/>
      </dsp:txXfrm>
    </dsp:sp>
    <dsp:sp modelId="{6B3ABC46-64F4-4F6B-A06E-A2E638811016}">
      <dsp:nvSpPr>
        <dsp:cNvPr id="0" name=""/>
        <dsp:cNvSpPr/>
      </dsp:nvSpPr>
      <dsp:spPr>
        <a:xfrm>
          <a:off x="3676436" y="427"/>
          <a:ext cx="2893888" cy="14469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n-US" sz="3500" kern="1200" dirty="0"/>
            <a:t>Commercial Property</a:t>
          </a:r>
        </a:p>
      </dsp:txBody>
      <dsp:txXfrm>
        <a:off x="3718816" y="42807"/>
        <a:ext cx="2809128" cy="136218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34E26-5B47-40C1-9883-B05B03F9C96F}">
      <dsp:nvSpPr>
        <dsp:cNvPr id="0" name=""/>
        <dsp:cNvSpPr/>
      </dsp:nvSpPr>
      <dsp:spPr>
        <a:xfrm>
          <a:off x="0" y="68580"/>
          <a:ext cx="8229600" cy="115478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Combined reading of the new s.53A of TOPA, s. 17(1A) and proviso to s. 49 under the Registration Act clearly mandate that </a:t>
          </a:r>
        </a:p>
      </dsp:txBody>
      <dsp:txXfrm>
        <a:off x="56372" y="124952"/>
        <a:ext cx="8116856" cy="1042045"/>
      </dsp:txXfrm>
    </dsp:sp>
    <dsp:sp modelId="{3A1BBC46-1C11-4B8D-AE1D-A32DBF39D328}">
      <dsp:nvSpPr>
        <dsp:cNvPr id="0" name=""/>
        <dsp:cNvSpPr/>
      </dsp:nvSpPr>
      <dsp:spPr>
        <a:xfrm>
          <a:off x="0" y="1283850"/>
          <a:ext cx="8229600" cy="115478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any transaction involving allowing of the </a:t>
          </a:r>
          <a:r>
            <a:rPr lang="en-US" sz="2100" b="1" u="sng" kern="1200" dirty="0"/>
            <a:t>possession</a:t>
          </a:r>
          <a:r>
            <a:rPr lang="en-US" sz="2100" kern="1200" dirty="0"/>
            <a:t> of the immovable property </a:t>
          </a:r>
        </a:p>
      </dsp:txBody>
      <dsp:txXfrm>
        <a:off x="56372" y="1340222"/>
        <a:ext cx="8116856" cy="1042045"/>
      </dsp:txXfrm>
    </dsp:sp>
    <dsp:sp modelId="{A30E2091-91FF-4CCE-A2D0-00FD6E828AAD}">
      <dsp:nvSpPr>
        <dsp:cNvPr id="0" name=""/>
        <dsp:cNvSpPr/>
      </dsp:nvSpPr>
      <dsp:spPr>
        <a:xfrm>
          <a:off x="0" y="2499120"/>
          <a:ext cx="8229600" cy="115478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to be taken or retained in part performance of a contract of the nature referred to in s.53A </a:t>
          </a:r>
        </a:p>
      </dsp:txBody>
      <dsp:txXfrm>
        <a:off x="56372" y="2555492"/>
        <a:ext cx="8116856" cy="1042045"/>
      </dsp:txXfrm>
    </dsp:sp>
    <dsp:sp modelId="{FA755467-2D1E-4FC2-A00C-6D3E6AC2C6D6}">
      <dsp:nvSpPr>
        <dsp:cNvPr id="0" name=""/>
        <dsp:cNvSpPr/>
      </dsp:nvSpPr>
      <dsp:spPr>
        <a:xfrm>
          <a:off x="0" y="3714390"/>
          <a:ext cx="8229600" cy="115478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shall not result in transfer if the agreement is not registered. </a:t>
          </a:r>
        </a:p>
      </dsp:txBody>
      <dsp:txXfrm>
        <a:off x="56372" y="3770762"/>
        <a:ext cx="8116856" cy="104204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512F5-6668-45F1-92D7-C429020FE663}">
      <dsp:nvSpPr>
        <dsp:cNvPr id="0" name=""/>
        <dsp:cNvSpPr/>
      </dsp:nvSpPr>
      <dsp:spPr>
        <a:xfrm>
          <a:off x="0" y="84355"/>
          <a:ext cx="7848600" cy="103925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US" sz="1900" kern="1200" dirty="0">
              <a:solidFill>
                <a:schemeClr val="tx1"/>
              </a:solidFill>
            </a:rPr>
            <a:t>Agreement for transfer not provide possession cannot be treated as transfer.  </a:t>
          </a:r>
        </a:p>
      </dsp:txBody>
      <dsp:txXfrm>
        <a:off x="50732" y="135087"/>
        <a:ext cx="7747136" cy="937788"/>
      </dsp:txXfrm>
    </dsp:sp>
    <dsp:sp modelId="{158E181D-CC19-4B32-A734-A86DFB001756}">
      <dsp:nvSpPr>
        <dsp:cNvPr id="0" name=""/>
        <dsp:cNvSpPr/>
      </dsp:nvSpPr>
      <dsp:spPr>
        <a:xfrm>
          <a:off x="0" y="1123607"/>
          <a:ext cx="7848600"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93" tIns="24130" rIns="135128" bIns="24130" numCol="1" spcCol="1270" anchor="t" anchorCtr="0">
          <a:noAutofit/>
        </a:bodyPr>
        <a:lstStyle/>
        <a:p>
          <a:pPr marL="114300" lvl="1" indent="-114300" algn="l" defTabSz="666750">
            <a:lnSpc>
              <a:spcPct val="90000"/>
            </a:lnSpc>
            <a:spcBef>
              <a:spcPct val="0"/>
            </a:spcBef>
            <a:spcAft>
              <a:spcPct val="20000"/>
            </a:spcAft>
            <a:buChar char="•"/>
          </a:pPr>
          <a:endParaRPr lang="en-US" sz="1500" kern="1200" dirty="0"/>
        </a:p>
      </dsp:txBody>
      <dsp:txXfrm>
        <a:off x="0" y="1123607"/>
        <a:ext cx="7848600" cy="314640"/>
      </dsp:txXfrm>
    </dsp:sp>
    <dsp:sp modelId="{2C099D1D-0F47-44D9-BAE0-9AC08F2A6199}">
      <dsp:nvSpPr>
        <dsp:cNvPr id="0" name=""/>
        <dsp:cNvSpPr/>
      </dsp:nvSpPr>
      <dsp:spPr>
        <a:xfrm>
          <a:off x="0" y="1438247"/>
          <a:ext cx="7848600" cy="103925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US" sz="1900" kern="1200" dirty="0">
              <a:solidFill>
                <a:schemeClr val="tx1"/>
              </a:solidFill>
            </a:rPr>
            <a:t>If authority to take permission from various authority is transfer, indicates passing complete control.  (</a:t>
          </a:r>
          <a:r>
            <a:rPr lang="en-US" sz="1900" kern="1200" dirty="0" err="1">
              <a:solidFill>
                <a:schemeClr val="tx1"/>
              </a:solidFill>
            </a:rPr>
            <a:t>Chatrubhuj</a:t>
          </a:r>
          <a:r>
            <a:rPr lang="en-US" sz="1900" kern="1200" dirty="0">
              <a:solidFill>
                <a:schemeClr val="tx1"/>
              </a:solidFill>
            </a:rPr>
            <a:t> </a:t>
          </a:r>
          <a:r>
            <a:rPr lang="en-US" sz="1900" kern="1200" dirty="0" err="1">
              <a:solidFill>
                <a:schemeClr val="tx1"/>
              </a:solidFill>
            </a:rPr>
            <a:t>Dwarkadas</a:t>
          </a:r>
          <a:r>
            <a:rPr lang="en-US" sz="1900" kern="1200" dirty="0">
              <a:solidFill>
                <a:schemeClr val="tx1"/>
              </a:solidFill>
            </a:rPr>
            <a:t> </a:t>
          </a:r>
          <a:r>
            <a:rPr lang="en-US" sz="1900" kern="1200" dirty="0" err="1">
              <a:solidFill>
                <a:schemeClr val="tx1"/>
              </a:solidFill>
            </a:rPr>
            <a:t>Kapadia</a:t>
          </a:r>
          <a:r>
            <a:rPr lang="en-US" sz="1900" kern="1200" dirty="0">
              <a:solidFill>
                <a:schemeClr val="tx1"/>
              </a:solidFill>
            </a:rPr>
            <a:t>)</a:t>
          </a:r>
        </a:p>
      </dsp:txBody>
      <dsp:txXfrm>
        <a:off x="50732" y="1488979"/>
        <a:ext cx="7747136" cy="937788"/>
      </dsp:txXfrm>
    </dsp:sp>
    <dsp:sp modelId="{232727FC-8028-41FA-B4F0-BA49E61DE8AD}">
      <dsp:nvSpPr>
        <dsp:cNvPr id="0" name=""/>
        <dsp:cNvSpPr/>
      </dsp:nvSpPr>
      <dsp:spPr>
        <a:xfrm>
          <a:off x="0" y="2532219"/>
          <a:ext cx="7848600" cy="103925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US" sz="1900" b="0" i="0" kern="1200" dirty="0">
              <a:solidFill>
                <a:schemeClr val="tx1"/>
              </a:solidFill>
            </a:rPr>
            <a:t>Entered in a MOA with Builder </a:t>
          </a:r>
          <a:r>
            <a:rPr lang="en-US" sz="1900" kern="1200" dirty="0">
              <a:solidFill>
                <a:schemeClr val="tx1"/>
              </a:solidFill>
            </a:rPr>
            <a:t>to</a:t>
          </a:r>
          <a:r>
            <a:rPr lang="en-US" sz="1900" b="0" i="0" kern="1200" dirty="0">
              <a:solidFill>
                <a:schemeClr val="tx1"/>
              </a:solidFill>
            </a:rPr>
            <a:t> get take all formality complete builder is acting as an agent. (</a:t>
          </a:r>
          <a:r>
            <a:rPr lang="en-US" sz="1900" b="0" i="0" kern="1200" dirty="0" err="1">
              <a:solidFill>
                <a:schemeClr val="tx1"/>
              </a:solidFill>
            </a:rPr>
            <a:t>Jasbir</a:t>
          </a:r>
          <a:r>
            <a:rPr lang="en-US" sz="1900" b="0" i="0" kern="1200" dirty="0">
              <a:solidFill>
                <a:schemeClr val="tx1"/>
              </a:solidFill>
            </a:rPr>
            <a:t> </a:t>
          </a:r>
          <a:r>
            <a:rPr lang="en-US" sz="1900" b="0" i="0" kern="1200" dirty="0" err="1">
              <a:solidFill>
                <a:schemeClr val="tx1"/>
              </a:solidFill>
            </a:rPr>
            <a:t>singh</a:t>
          </a:r>
          <a:r>
            <a:rPr lang="en-US" sz="1900" b="0" i="0" kern="1200" dirty="0">
              <a:solidFill>
                <a:schemeClr val="tx1"/>
              </a:solidFill>
            </a:rPr>
            <a:t> </a:t>
          </a:r>
          <a:r>
            <a:rPr lang="en-US" sz="1900" b="0" i="0" kern="1200" dirty="0" err="1">
              <a:solidFill>
                <a:schemeClr val="tx1"/>
              </a:solidFill>
            </a:rPr>
            <a:t>sarkaria</a:t>
          </a:r>
          <a:r>
            <a:rPr lang="en-US" sz="1900" b="0" i="0" kern="1200" dirty="0">
              <a:solidFill>
                <a:schemeClr val="tx1"/>
              </a:solidFill>
            </a:rPr>
            <a:t>)  </a:t>
          </a:r>
          <a:endParaRPr lang="en-US" sz="1900" kern="1200" dirty="0">
            <a:solidFill>
              <a:schemeClr val="tx1"/>
            </a:solidFill>
          </a:endParaRPr>
        </a:p>
      </dsp:txBody>
      <dsp:txXfrm>
        <a:off x="50732" y="2582951"/>
        <a:ext cx="7747136" cy="937788"/>
      </dsp:txXfrm>
    </dsp:sp>
    <dsp:sp modelId="{3A4CDC72-5B9D-414B-BA0A-5E02B171C967}">
      <dsp:nvSpPr>
        <dsp:cNvPr id="0" name=""/>
        <dsp:cNvSpPr/>
      </dsp:nvSpPr>
      <dsp:spPr>
        <a:xfrm>
          <a:off x="0" y="3626192"/>
          <a:ext cx="7848600" cy="103925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US" sz="1900" b="0" i="0" kern="1200" dirty="0">
              <a:solidFill>
                <a:schemeClr val="tx1"/>
              </a:solidFill>
            </a:rPr>
            <a:t>Grant of a </a:t>
          </a:r>
          <a:r>
            <a:rPr lang="en-US" sz="1900" kern="1200" dirty="0">
              <a:solidFill>
                <a:schemeClr val="tx1"/>
              </a:solidFill>
            </a:rPr>
            <a:t>permissible</a:t>
          </a:r>
          <a:r>
            <a:rPr lang="en-US" sz="1900" b="0" i="0" kern="1200" dirty="0">
              <a:solidFill>
                <a:schemeClr val="tx1"/>
              </a:solidFill>
            </a:rPr>
            <a:t> right to build and rights vest with the assessee, not transfer. (</a:t>
          </a:r>
          <a:r>
            <a:rPr lang="en-US" sz="1900" b="0" i="0" kern="1200" dirty="0" err="1">
              <a:solidFill>
                <a:schemeClr val="tx1"/>
              </a:solidFill>
            </a:rPr>
            <a:t>Atam</a:t>
          </a:r>
          <a:r>
            <a:rPr lang="en-US" sz="1900" b="0" i="0" kern="1200" dirty="0">
              <a:solidFill>
                <a:schemeClr val="tx1"/>
              </a:solidFill>
            </a:rPr>
            <a:t> </a:t>
          </a:r>
          <a:r>
            <a:rPr lang="en-US" sz="1900" b="0" i="0" kern="1200" dirty="0" err="1">
              <a:solidFill>
                <a:schemeClr val="tx1"/>
              </a:solidFill>
            </a:rPr>
            <a:t>Prakash</a:t>
          </a:r>
          <a:r>
            <a:rPr lang="en-US" sz="1900" b="0" i="0" kern="1200" dirty="0">
              <a:solidFill>
                <a:schemeClr val="tx1"/>
              </a:solidFill>
            </a:rPr>
            <a:t> &amp; Sons)  </a:t>
          </a:r>
          <a:endParaRPr lang="en-US" sz="1900" kern="1200" dirty="0">
            <a:solidFill>
              <a:schemeClr val="tx1"/>
            </a:solidFill>
          </a:endParaRPr>
        </a:p>
      </dsp:txBody>
      <dsp:txXfrm>
        <a:off x="50732" y="3676924"/>
        <a:ext cx="7747136" cy="93778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7B7EC-9E88-4DA9-A3A5-594506D7D376}">
      <dsp:nvSpPr>
        <dsp:cNvPr id="0" name=""/>
        <dsp:cNvSpPr/>
      </dsp:nvSpPr>
      <dsp:spPr>
        <a:xfrm>
          <a:off x="0" y="0"/>
          <a:ext cx="8229600" cy="6499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Convert into Stock in trade</a:t>
          </a:r>
        </a:p>
      </dsp:txBody>
      <dsp:txXfrm>
        <a:off x="31726" y="31726"/>
        <a:ext cx="8166148" cy="586452"/>
      </dsp:txXfrm>
    </dsp:sp>
    <dsp:sp modelId="{FB7E39B3-04EB-41C8-8565-769C60D88E50}">
      <dsp:nvSpPr>
        <dsp:cNvPr id="0" name=""/>
        <dsp:cNvSpPr/>
      </dsp:nvSpPr>
      <dsp:spPr>
        <a:xfrm>
          <a:off x="0" y="759790"/>
          <a:ext cx="8229600" cy="298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228600" lvl="1" indent="-228600" algn="just" defTabSz="1066800" rtl="0">
            <a:lnSpc>
              <a:spcPct val="90000"/>
            </a:lnSpc>
            <a:spcBef>
              <a:spcPct val="0"/>
            </a:spcBef>
            <a:spcAft>
              <a:spcPct val="20000"/>
            </a:spcAft>
            <a:buChar char="•"/>
          </a:pPr>
          <a:r>
            <a:rPr lang="en-US" sz="2400" b="0" i="0" kern="1200" dirty="0"/>
            <a:t>Capital Gain shall be computed in the year when such converted asset is Sold</a:t>
          </a:r>
          <a:endParaRPr lang="en-US" sz="2400" kern="1200" dirty="0"/>
        </a:p>
        <a:p>
          <a:pPr marL="228600" lvl="1" indent="-228600" algn="just" defTabSz="1066800" rtl="0">
            <a:lnSpc>
              <a:spcPct val="90000"/>
            </a:lnSpc>
            <a:spcBef>
              <a:spcPct val="0"/>
            </a:spcBef>
            <a:spcAft>
              <a:spcPct val="20000"/>
            </a:spcAft>
            <a:buChar char="•"/>
          </a:pPr>
          <a:r>
            <a:rPr lang="en-US" sz="2400" b="0" i="0" kern="1200" dirty="0"/>
            <a:t>Cost indexation shall be done till the year of conversion</a:t>
          </a:r>
          <a:endParaRPr lang="en-US" sz="2400" kern="1200" dirty="0"/>
        </a:p>
        <a:p>
          <a:pPr marL="228600" lvl="1" indent="-228600" algn="just" defTabSz="1066800" rtl="0">
            <a:lnSpc>
              <a:spcPct val="90000"/>
            </a:lnSpc>
            <a:spcBef>
              <a:spcPct val="0"/>
            </a:spcBef>
            <a:spcAft>
              <a:spcPct val="20000"/>
            </a:spcAft>
            <a:buChar char="•"/>
          </a:pPr>
          <a:r>
            <a:rPr lang="en-US" sz="2400" b="0" i="0" kern="1200" dirty="0"/>
            <a:t>Business Income also to be calculated in the year of Sale</a:t>
          </a:r>
          <a:endParaRPr lang="en-US" sz="2400" kern="1200" dirty="0"/>
        </a:p>
        <a:p>
          <a:pPr marL="228600" lvl="1" indent="-228600" algn="just" defTabSz="1066800" rtl="0">
            <a:lnSpc>
              <a:spcPct val="90000"/>
            </a:lnSpc>
            <a:spcBef>
              <a:spcPct val="0"/>
            </a:spcBef>
            <a:spcAft>
              <a:spcPct val="20000"/>
            </a:spcAft>
            <a:buChar char="•"/>
          </a:pPr>
          <a:r>
            <a:rPr lang="en-US" sz="2400" kern="1200" dirty="0"/>
            <a:t>Affidavits, Disclosure in B/S, Disclosure in Tax Audit Report</a:t>
          </a:r>
        </a:p>
      </dsp:txBody>
      <dsp:txXfrm>
        <a:off x="0" y="759790"/>
        <a:ext cx="8229600" cy="2980800"/>
      </dsp:txXfrm>
    </dsp:sp>
    <dsp:sp modelId="{1BC1E1EA-125B-48B6-9B4C-A389C1035F35}">
      <dsp:nvSpPr>
        <dsp:cNvPr id="0" name=""/>
        <dsp:cNvSpPr/>
      </dsp:nvSpPr>
      <dsp:spPr>
        <a:xfrm>
          <a:off x="0" y="3850475"/>
          <a:ext cx="8229600" cy="102632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en-US" sz="1800" b="0" i="0" kern="1200" dirty="0"/>
            <a:t>Conversion of stock in trade into capital Asset :- No specific provisions, beneficial to the assessee  (ACIT v Bright Star Investment (P.) Ltd.) </a:t>
          </a:r>
          <a:endParaRPr lang="en-US" sz="1800" kern="1200" dirty="0"/>
        </a:p>
      </dsp:txBody>
      <dsp:txXfrm>
        <a:off x="50101" y="3900576"/>
        <a:ext cx="8129398" cy="92612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4C8BC-6D17-49BA-8411-FB50423C149E}">
      <dsp:nvSpPr>
        <dsp:cNvPr id="0" name=""/>
        <dsp:cNvSpPr/>
      </dsp:nvSpPr>
      <dsp:spPr>
        <a:xfrm>
          <a:off x="0" y="195682"/>
          <a:ext cx="8229600" cy="12232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kern="1200" dirty="0"/>
            <a:t>Company having land</a:t>
          </a:r>
        </a:p>
      </dsp:txBody>
      <dsp:txXfrm>
        <a:off x="59713" y="255395"/>
        <a:ext cx="8110174" cy="1103809"/>
      </dsp:txXfrm>
    </dsp:sp>
    <dsp:sp modelId="{A04848F0-EAD9-431E-BED5-D2D76CDB3EC0}">
      <dsp:nvSpPr>
        <dsp:cNvPr id="0" name=""/>
        <dsp:cNvSpPr/>
      </dsp:nvSpPr>
      <dsp:spPr>
        <a:xfrm>
          <a:off x="0" y="1565797"/>
          <a:ext cx="8229600" cy="12232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kern="1200"/>
            <a:t>Sold to a buyer</a:t>
          </a:r>
        </a:p>
      </dsp:txBody>
      <dsp:txXfrm>
        <a:off x="59713" y="1625510"/>
        <a:ext cx="8110174" cy="1103809"/>
      </dsp:txXfrm>
    </dsp:sp>
    <dsp:sp modelId="{0A571524-7EEF-4659-8DB4-5911F41DE309}">
      <dsp:nvSpPr>
        <dsp:cNvPr id="0" name=""/>
        <dsp:cNvSpPr/>
      </dsp:nvSpPr>
      <dsp:spPr>
        <a:xfrm>
          <a:off x="0" y="2789032"/>
          <a:ext cx="8229600" cy="1953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4770" rIns="362712" bIns="64770" numCol="1" spcCol="1270" anchor="t" anchorCtr="0">
          <a:noAutofit/>
        </a:bodyPr>
        <a:lstStyle/>
        <a:p>
          <a:pPr marL="285750" lvl="1" indent="-285750" algn="l" defTabSz="1778000">
            <a:lnSpc>
              <a:spcPct val="90000"/>
            </a:lnSpc>
            <a:spcBef>
              <a:spcPct val="0"/>
            </a:spcBef>
            <a:spcAft>
              <a:spcPct val="20000"/>
            </a:spcAft>
            <a:buChar char="•"/>
          </a:pPr>
          <a:r>
            <a:rPr lang="en-US" sz="4000" kern="1200"/>
            <a:t>Profit taxable in hands of Co</a:t>
          </a:r>
        </a:p>
        <a:p>
          <a:pPr marL="285750" lvl="1" indent="-285750" algn="l" defTabSz="1778000">
            <a:lnSpc>
              <a:spcPct val="90000"/>
            </a:lnSpc>
            <a:spcBef>
              <a:spcPct val="0"/>
            </a:spcBef>
            <a:spcAft>
              <a:spcPct val="20000"/>
            </a:spcAft>
            <a:buChar char="•"/>
          </a:pPr>
          <a:r>
            <a:rPr lang="en-US" sz="4000" kern="1200"/>
            <a:t>Dividend taxable in hands of shareholder</a:t>
          </a:r>
        </a:p>
      </dsp:txBody>
      <dsp:txXfrm>
        <a:off x="0" y="2789032"/>
        <a:ext cx="8229600" cy="195304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76A87-C7B6-4191-8C6F-817C82BF20CD}">
      <dsp:nvSpPr>
        <dsp:cNvPr id="0" name=""/>
        <dsp:cNvSpPr/>
      </dsp:nvSpPr>
      <dsp:spPr>
        <a:xfrm>
          <a:off x="0" y="252585"/>
          <a:ext cx="6172199" cy="55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Capital receipt</a:t>
          </a:r>
        </a:p>
      </dsp:txBody>
      <dsp:txXfrm>
        <a:off x="26930" y="279515"/>
        <a:ext cx="6118339" cy="497795"/>
      </dsp:txXfrm>
    </dsp:sp>
    <dsp:sp modelId="{37D31733-D186-4427-B2B0-C478E04F4000}">
      <dsp:nvSpPr>
        <dsp:cNvPr id="0" name=""/>
        <dsp:cNvSpPr/>
      </dsp:nvSpPr>
      <dsp:spPr>
        <a:xfrm>
          <a:off x="0" y="804240"/>
          <a:ext cx="6172199" cy="2094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5967" tIns="29210" rIns="163576" bIns="29210" numCol="1" spcCol="1270" anchor="t" anchorCtr="0">
          <a:noAutofit/>
        </a:bodyPr>
        <a:lstStyle/>
        <a:p>
          <a:pPr marL="171450" lvl="1" indent="-171450" algn="just" defTabSz="800100" rtl="0">
            <a:lnSpc>
              <a:spcPct val="90000"/>
            </a:lnSpc>
            <a:spcBef>
              <a:spcPct val="0"/>
            </a:spcBef>
            <a:spcAft>
              <a:spcPct val="20000"/>
            </a:spcAft>
            <a:buChar char="•"/>
          </a:pPr>
          <a:r>
            <a:rPr lang="en-US" sz="1800" i="1" kern="1200" dirty="0"/>
            <a:t>where the </a:t>
          </a:r>
          <a:r>
            <a:rPr lang="en-US" sz="1800" i="1" kern="1200" dirty="0" err="1"/>
            <a:t>assessee</a:t>
          </a:r>
          <a:r>
            <a:rPr lang="en-US" sz="1800" i="1" kern="1200" dirty="0"/>
            <a:t> being a flat owner in a housing society receives a certain sum from the developer as corpus fund towards hardship caused to flat owners on redevelopment, the impugned amount has to be treated as capital receipt </a:t>
          </a:r>
          <a:r>
            <a:rPr lang="en-US" sz="1800" i="1" kern="1200" dirty="0" err="1"/>
            <a:t>simpliciter</a:t>
          </a:r>
          <a:r>
            <a:rPr lang="en-US" sz="1800" i="1" kern="1200" dirty="0"/>
            <a:t> which as per Section 2(24)(vi) of the Act is not taxable as income of the </a:t>
          </a:r>
          <a:r>
            <a:rPr lang="en-US" sz="1800" i="1" kern="1200" dirty="0" err="1"/>
            <a:t>assessee</a:t>
          </a:r>
          <a:r>
            <a:rPr lang="en-US" sz="1800" i="1" kern="1200" dirty="0"/>
            <a:t>.</a:t>
          </a:r>
          <a:endParaRPr lang="en-US" sz="1800" kern="1200" dirty="0"/>
        </a:p>
      </dsp:txBody>
      <dsp:txXfrm>
        <a:off x="0" y="804240"/>
        <a:ext cx="6172199" cy="2094840"/>
      </dsp:txXfrm>
    </dsp:sp>
    <dsp:sp modelId="{25E13222-C172-465E-A88B-354E05F678FD}">
      <dsp:nvSpPr>
        <dsp:cNvPr id="0" name=""/>
        <dsp:cNvSpPr/>
      </dsp:nvSpPr>
      <dsp:spPr>
        <a:xfrm>
          <a:off x="0" y="2899080"/>
          <a:ext cx="6172199" cy="55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Lawrence </a:t>
          </a:r>
          <a:r>
            <a:rPr lang="en-US" sz="2300" kern="1200" dirty="0" err="1"/>
            <a:t>Rebello</a:t>
          </a:r>
          <a:r>
            <a:rPr lang="en-US" sz="2300" kern="1200" dirty="0"/>
            <a:t> vs. ITO (ITAT Indore)</a:t>
          </a:r>
        </a:p>
      </dsp:txBody>
      <dsp:txXfrm>
        <a:off x="26930" y="2926010"/>
        <a:ext cx="6118339" cy="49779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E5440-AEEC-4D30-8845-E4F0C605D50D}">
      <dsp:nvSpPr>
        <dsp:cNvPr id="0" name=""/>
        <dsp:cNvSpPr/>
      </dsp:nvSpPr>
      <dsp:spPr>
        <a:xfrm>
          <a:off x="0" y="339898"/>
          <a:ext cx="8352928" cy="15970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en-US" sz="4000" kern="1200" dirty="0"/>
            <a:t>Compulsory acquisition in year 2018</a:t>
          </a:r>
        </a:p>
      </dsp:txBody>
      <dsp:txXfrm>
        <a:off x="77962" y="417860"/>
        <a:ext cx="8197004" cy="1441126"/>
      </dsp:txXfrm>
    </dsp:sp>
    <dsp:sp modelId="{B566AA22-48DD-419F-8F86-A27A24E7B516}">
      <dsp:nvSpPr>
        <dsp:cNvPr id="0" name=""/>
        <dsp:cNvSpPr/>
      </dsp:nvSpPr>
      <dsp:spPr>
        <a:xfrm>
          <a:off x="0" y="1936948"/>
          <a:ext cx="8352928"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40640" rIns="227584" bIns="40640" numCol="1" spcCol="1270" anchor="t" anchorCtr="0">
          <a:noAutofit/>
        </a:bodyPr>
        <a:lstStyle/>
        <a:p>
          <a:pPr marL="285750" lvl="1" indent="-285750" algn="l" defTabSz="1422400" rtl="0">
            <a:lnSpc>
              <a:spcPct val="90000"/>
            </a:lnSpc>
            <a:spcBef>
              <a:spcPct val="0"/>
            </a:spcBef>
            <a:spcAft>
              <a:spcPct val="20000"/>
            </a:spcAft>
            <a:buChar char="•"/>
          </a:pPr>
          <a:r>
            <a:rPr lang="en-US" sz="3200" kern="1200" dirty="0"/>
            <a:t>urban agricultural land</a:t>
          </a:r>
        </a:p>
        <a:p>
          <a:pPr marL="285750" lvl="1" indent="-285750" algn="l" defTabSz="1422400" rtl="0">
            <a:lnSpc>
              <a:spcPct val="90000"/>
            </a:lnSpc>
            <a:spcBef>
              <a:spcPct val="0"/>
            </a:spcBef>
            <a:spcAft>
              <a:spcPct val="20000"/>
            </a:spcAft>
            <a:buChar char="•"/>
          </a:pPr>
          <a:r>
            <a:rPr lang="en-US" sz="3200" kern="1200" dirty="0"/>
            <a:t>Non agricultural land</a:t>
          </a:r>
        </a:p>
      </dsp:txBody>
      <dsp:txXfrm>
        <a:off x="0" y="1936948"/>
        <a:ext cx="8352928" cy="1076400"/>
      </dsp:txXfrm>
    </dsp:sp>
    <dsp:sp modelId="{B2C37D57-B081-4882-BCDF-F52C5129CEE7}">
      <dsp:nvSpPr>
        <dsp:cNvPr id="0" name=""/>
        <dsp:cNvSpPr/>
      </dsp:nvSpPr>
      <dsp:spPr>
        <a:xfrm>
          <a:off x="0" y="3013348"/>
          <a:ext cx="8352928" cy="159705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en-US" sz="4000" kern="1200" dirty="0"/>
            <a:t>Whether the same is taxable?</a:t>
          </a:r>
        </a:p>
      </dsp:txBody>
      <dsp:txXfrm>
        <a:off x="77962" y="3091310"/>
        <a:ext cx="8197004" cy="144112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E6368-01AE-4334-967D-DAA89C409A20}">
      <dsp:nvSpPr>
        <dsp:cNvPr id="0" name=""/>
        <dsp:cNvSpPr/>
      </dsp:nvSpPr>
      <dsp:spPr>
        <a:xfrm>
          <a:off x="0" y="18971"/>
          <a:ext cx="7931224" cy="22464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a:t>The Right to Fair Compensation and Transparency in Land Acquisition, Rehabilitation and Resettlement Act, 2013</a:t>
          </a:r>
        </a:p>
      </dsp:txBody>
      <dsp:txXfrm>
        <a:off x="109660" y="128631"/>
        <a:ext cx="7711904" cy="2027080"/>
      </dsp:txXfrm>
    </dsp:sp>
    <dsp:sp modelId="{EA4732AE-8BEA-41D1-865F-EBDDE3581752}">
      <dsp:nvSpPr>
        <dsp:cNvPr id="0" name=""/>
        <dsp:cNvSpPr/>
      </dsp:nvSpPr>
      <dsp:spPr>
        <a:xfrm>
          <a:off x="0" y="2265372"/>
          <a:ext cx="7931224" cy="2252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816"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dirty="0"/>
            <a:t>Section 96 – Exemption from income tax, stamp duty and fees</a:t>
          </a:r>
        </a:p>
        <a:p>
          <a:pPr marL="228600" lvl="1" indent="-228600" algn="l" defTabSz="1111250" rtl="0">
            <a:lnSpc>
              <a:spcPct val="90000"/>
            </a:lnSpc>
            <a:spcBef>
              <a:spcPct val="0"/>
            </a:spcBef>
            <a:spcAft>
              <a:spcPct val="20000"/>
            </a:spcAft>
            <a:buChar char="•"/>
          </a:pPr>
          <a:r>
            <a:rPr lang="en-US" sz="2500" b="0" i="0" kern="1200" dirty="0"/>
            <a:t>all compensation are exempt irrespective of the fact if the land is classified as agricultural or non-agricultural under Income Tax Act as well as RFCTLARR Act.</a:t>
          </a:r>
          <a:endParaRPr lang="en-US" sz="2500" kern="1200" dirty="0"/>
        </a:p>
      </dsp:txBody>
      <dsp:txXfrm>
        <a:off x="0" y="2265372"/>
        <a:ext cx="7931224" cy="225216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D5357E-64BE-46FC-96EA-7105F11AC3DD}">
      <dsp:nvSpPr>
        <dsp:cNvPr id="0" name=""/>
        <dsp:cNvSpPr/>
      </dsp:nvSpPr>
      <dsp:spPr>
        <a:xfrm>
          <a:off x="0" y="189335"/>
          <a:ext cx="7848872" cy="50368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Existence of Dispute and friction</a:t>
          </a:r>
        </a:p>
      </dsp:txBody>
      <dsp:txXfrm>
        <a:off x="24588" y="213923"/>
        <a:ext cx="7799696" cy="454509"/>
      </dsp:txXfrm>
    </dsp:sp>
    <dsp:sp modelId="{21756F08-25F6-4A80-A306-5E5806B97538}">
      <dsp:nvSpPr>
        <dsp:cNvPr id="0" name=""/>
        <dsp:cNvSpPr/>
      </dsp:nvSpPr>
      <dsp:spPr>
        <a:xfrm>
          <a:off x="0" y="693020"/>
          <a:ext cx="7848872"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202"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err="1"/>
            <a:t>Bonafide</a:t>
          </a:r>
          <a:r>
            <a:rPr lang="en-US" sz="1600" kern="1200" dirty="0"/>
            <a:t> Realignment of Interest and Rights</a:t>
          </a:r>
        </a:p>
      </dsp:txBody>
      <dsp:txXfrm>
        <a:off x="0" y="693020"/>
        <a:ext cx="7848872" cy="347760"/>
      </dsp:txXfrm>
    </dsp:sp>
    <dsp:sp modelId="{0D18C02D-E7CF-4E9A-BC09-D12C13AD1515}">
      <dsp:nvSpPr>
        <dsp:cNvPr id="0" name=""/>
        <dsp:cNvSpPr/>
      </dsp:nvSpPr>
      <dsp:spPr>
        <a:xfrm>
          <a:off x="0" y="1040780"/>
          <a:ext cx="7848872" cy="50368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Not transfer</a:t>
          </a:r>
        </a:p>
      </dsp:txBody>
      <dsp:txXfrm>
        <a:off x="24588" y="1065368"/>
        <a:ext cx="7799696" cy="454509"/>
      </dsp:txXfrm>
    </dsp:sp>
    <dsp:sp modelId="{11B7FD86-7847-4353-9BA1-1E72F2484CF3}">
      <dsp:nvSpPr>
        <dsp:cNvPr id="0" name=""/>
        <dsp:cNvSpPr/>
      </dsp:nvSpPr>
      <dsp:spPr>
        <a:xfrm>
          <a:off x="0" y="1544465"/>
          <a:ext cx="7848872"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202"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t>CIT v. A.L. </a:t>
          </a:r>
          <a:r>
            <a:rPr lang="en-US" sz="1600" kern="1200" dirty="0" err="1"/>
            <a:t>Ramanatham</a:t>
          </a:r>
          <a:r>
            <a:rPr lang="en-US" sz="1600" kern="1200" dirty="0"/>
            <a:t> (245 ITR 494)(Mad)</a:t>
          </a:r>
        </a:p>
        <a:p>
          <a:pPr marL="171450" lvl="1" indent="-171450" algn="l" defTabSz="711200" rtl="0">
            <a:lnSpc>
              <a:spcPct val="90000"/>
            </a:lnSpc>
            <a:spcBef>
              <a:spcPct val="0"/>
            </a:spcBef>
            <a:spcAft>
              <a:spcPct val="20000"/>
            </a:spcAft>
            <a:buChar char="•"/>
          </a:pPr>
          <a:r>
            <a:rPr lang="en-US" sz="1600" kern="1200" dirty="0"/>
            <a:t>CIT v. Kay ARR Enterprises (299 ITR 348)(Mad)</a:t>
          </a:r>
        </a:p>
      </dsp:txBody>
      <dsp:txXfrm>
        <a:off x="0" y="1544465"/>
        <a:ext cx="7848872" cy="554242"/>
      </dsp:txXfrm>
    </dsp:sp>
    <dsp:sp modelId="{5CDCD835-1E4E-4090-B37E-E8FAA841BE8D}">
      <dsp:nvSpPr>
        <dsp:cNvPr id="0" name=""/>
        <dsp:cNvSpPr/>
      </dsp:nvSpPr>
      <dsp:spPr>
        <a:xfrm>
          <a:off x="0" y="2098707"/>
          <a:ext cx="7848872" cy="50368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IN" sz="2100" kern="1200" dirty="0"/>
            <a:t>Family Arrangement – Corporate Entity </a:t>
          </a:r>
          <a:endParaRPr lang="en-US" sz="2100" kern="1200" dirty="0"/>
        </a:p>
      </dsp:txBody>
      <dsp:txXfrm>
        <a:off x="24588" y="2123295"/>
        <a:ext cx="7799696" cy="454509"/>
      </dsp:txXfrm>
    </dsp:sp>
    <dsp:sp modelId="{43DD2A80-4BC5-41B0-9422-56285FED7343}">
      <dsp:nvSpPr>
        <dsp:cNvPr id="0" name=""/>
        <dsp:cNvSpPr/>
      </dsp:nvSpPr>
      <dsp:spPr>
        <a:xfrm>
          <a:off x="0" y="2602392"/>
          <a:ext cx="7848872"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20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IN" sz="1600" kern="1200" dirty="0" err="1"/>
            <a:t>B.A.Mohota</a:t>
          </a:r>
          <a:r>
            <a:rPr lang="en-IN" sz="1600" kern="1200" dirty="0"/>
            <a:t> Textiles Traders </a:t>
          </a:r>
          <a:r>
            <a:rPr lang="en-IN" sz="1600" kern="1200" dirty="0" err="1"/>
            <a:t>Pvt.</a:t>
          </a:r>
          <a:r>
            <a:rPr lang="en-IN" sz="1600" kern="1200" dirty="0"/>
            <a:t> Ltd. v. DCIT [2017] 82 taxmann.com 397 (Bombay HC)-  </a:t>
          </a:r>
          <a:r>
            <a:rPr lang="en-IN" sz="1600" i="1" kern="1200" dirty="0"/>
            <a:t>While a family arrangement/settlement does not amount to a "transfer" u/s 2(47) as it only recognizes "pre-existing rights" between the parties, the same applies only to members of the families and </a:t>
          </a:r>
          <a:r>
            <a:rPr lang="en-IN" sz="1600" b="1" i="1" kern="1200" dirty="0"/>
            <a:t>not to transfers made by corporate entities</a:t>
          </a:r>
          <a:r>
            <a:rPr lang="en-IN" sz="1600" i="1" kern="1200" dirty="0"/>
            <a:t>. The corporate veil can never be lifted at the instance of the company itself because that would amount to its denying its own corporate existence. </a:t>
          </a:r>
          <a:r>
            <a:rPr lang="en-IN" sz="1600" b="1" i="1" kern="1200" dirty="0"/>
            <a:t>The fact that the Company is wholly owned by the members of the family is irrelevant.</a:t>
          </a:r>
          <a:endParaRPr lang="en-IN" sz="1600" kern="1200" dirty="0"/>
        </a:p>
      </dsp:txBody>
      <dsp:txXfrm>
        <a:off x="0" y="2602392"/>
        <a:ext cx="7848872" cy="208656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4A26C2-14B5-4444-BB66-0864B61B8F7C}">
      <dsp:nvSpPr>
        <dsp:cNvPr id="0" name=""/>
        <dsp:cNvSpPr/>
      </dsp:nvSpPr>
      <dsp:spPr>
        <a:xfrm>
          <a:off x="0" y="17024"/>
          <a:ext cx="8229600" cy="6356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No excess cash found – </a:t>
          </a:r>
        </a:p>
      </dsp:txBody>
      <dsp:txXfrm>
        <a:off x="31028" y="48052"/>
        <a:ext cx="8167544" cy="573546"/>
      </dsp:txXfrm>
    </dsp:sp>
    <dsp:sp modelId="{29EF0A6D-F0F5-4832-BBA2-072B1147B9BD}">
      <dsp:nvSpPr>
        <dsp:cNvPr id="0" name=""/>
        <dsp:cNvSpPr/>
      </dsp:nvSpPr>
      <dsp:spPr>
        <a:xfrm>
          <a:off x="0" y="652627"/>
          <a:ext cx="822960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a:t>Onus to prove that on money has been received by the seller is on the department </a:t>
          </a:r>
        </a:p>
        <a:p>
          <a:pPr marL="114300" lvl="1" indent="-114300" algn="l" defTabSz="533400">
            <a:lnSpc>
              <a:spcPct val="90000"/>
            </a:lnSpc>
            <a:spcBef>
              <a:spcPct val="0"/>
            </a:spcBef>
            <a:spcAft>
              <a:spcPct val="20000"/>
            </a:spcAft>
            <a:buChar char="•"/>
          </a:pPr>
          <a:r>
            <a:rPr lang="en-US" sz="1200" kern="1200" dirty="0"/>
            <a:t>CIT v </a:t>
          </a:r>
          <a:r>
            <a:rPr lang="en-US" sz="1200" kern="1200" dirty="0" err="1"/>
            <a:t>Smt</a:t>
          </a:r>
          <a:r>
            <a:rPr lang="en-US" sz="1200" kern="1200" dirty="0"/>
            <a:t> Sunita </a:t>
          </a:r>
          <a:r>
            <a:rPr lang="en-US" sz="1200" kern="1200" dirty="0" err="1"/>
            <a:t>Dhadda</a:t>
          </a:r>
          <a:r>
            <a:rPr lang="en-US" sz="1200" kern="1200" dirty="0"/>
            <a:t> 100 </a:t>
          </a:r>
          <a:r>
            <a:rPr lang="en-US" sz="1200" kern="1200" dirty="0" err="1"/>
            <a:t>taxmann</a:t>
          </a:r>
          <a:r>
            <a:rPr lang="en-US" sz="1200" kern="1200" dirty="0"/>
            <a:t> com 525 (SLP dismissed at 100 </a:t>
          </a:r>
          <a:r>
            <a:rPr lang="en-US" sz="1200" kern="1200" dirty="0" err="1"/>
            <a:t>taxmann</a:t>
          </a:r>
          <a:r>
            <a:rPr lang="en-US" sz="1200" kern="1200" dirty="0"/>
            <a:t> com 526 )</a:t>
          </a:r>
        </a:p>
      </dsp:txBody>
      <dsp:txXfrm>
        <a:off x="0" y="652627"/>
        <a:ext cx="8229600" cy="414000"/>
      </dsp:txXfrm>
    </dsp:sp>
    <dsp:sp modelId="{07D0F8A2-C809-403F-8A4D-7556E8CF88D7}">
      <dsp:nvSpPr>
        <dsp:cNvPr id="0" name=""/>
        <dsp:cNvSpPr/>
      </dsp:nvSpPr>
      <dsp:spPr>
        <a:xfrm>
          <a:off x="0" y="1066627"/>
          <a:ext cx="8229600" cy="6356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Diary found is not regular books of accounts of the assessee</a:t>
          </a:r>
        </a:p>
      </dsp:txBody>
      <dsp:txXfrm>
        <a:off x="31028" y="1097655"/>
        <a:ext cx="8167544" cy="573546"/>
      </dsp:txXfrm>
    </dsp:sp>
    <dsp:sp modelId="{539D7CCF-A3B2-4B89-92EF-EB82FE1A6E3A}">
      <dsp:nvSpPr>
        <dsp:cNvPr id="0" name=""/>
        <dsp:cNvSpPr/>
      </dsp:nvSpPr>
      <dsp:spPr>
        <a:xfrm>
          <a:off x="0" y="1702229"/>
          <a:ext cx="8229600" cy="26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a:t>Common Cause v Union of India 394 ITR 220 ( CBI v V C Shukla 1998 3 SCC 410)</a:t>
          </a:r>
        </a:p>
      </dsp:txBody>
      <dsp:txXfrm>
        <a:off x="0" y="1702229"/>
        <a:ext cx="8229600" cy="264960"/>
      </dsp:txXfrm>
    </dsp:sp>
    <dsp:sp modelId="{D0EA1C27-8B74-4A38-A51F-B2ECC0F28822}">
      <dsp:nvSpPr>
        <dsp:cNvPr id="0" name=""/>
        <dsp:cNvSpPr/>
      </dsp:nvSpPr>
      <dsp:spPr>
        <a:xfrm>
          <a:off x="0" y="1967189"/>
          <a:ext cx="8229600" cy="6356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Section 34 of Indian Evidence Act 1872</a:t>
          </a:r>
        </a:p>
      </dsp:txBody>
      <dsp:txXfrm>
        <a:off x="31028" y="1998217"/>
        <a:ext cx="8167544" cy="573546"/>
      </dsp:txXfrm>
    </dsp:sp>
    <dsp:sp modelId="{B471BFCD-4B57-4BB0-864D-D5E457E22C2A}">
      <dsp:nvSpPr>
        <dsp:cNvPr id="0" name=""/>
        <dsp:cNvSpPr/>
      </dsp:nvSpPr>
      <dsp:spPr>
        <a:xfrm>
          <a:off x="0" y="2602792"/>
          <a:ext cx="8229600" cy="71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a:t>Entries in books of account, </a:t>
          </a:r>
          <a:r>
            <a:rPr lang="en-US" sz="1200" b="1" u="sng" kern="1200"/>
            <a:t>including those maintained in an electronic form regularly kept in the course of business </a:t>
          </a:r>
          <a:r>
            <a:rPr lang="en-US" sz="1200" kern="1200"/>
            <a:t>are relevant whenever they refer to a matter into which the Court has to inquire, but such </a:t>
          </a:r>
          <a:r>
            <a:rPr lang="en-US" sz="1200" b="1" kern="1200"/>
            <a:t>statements shall not alone be sufficient evidence to charge any person with liability</a:t>
          </a:r>
          <a:endParaRPr lang="en-US" sz="1200" kern="1200"/>
        </a:p>
      </dsp:txBody>
      <dsp:txXfrm>
        <a:off x="0" y="2602792"/>
        <a:ext cx="8229600" cy="712080"/>
      </dsp:txXfrm>
    </dsp:sp>
    <dsp:sp modelId="{DBE0E20F-6AB2-4B40-B186-0463953DD4DF}">
      <dsp:nvSpPr>
        <dsp:cNvPr id="0" name=""/>
        <dsp:cNvSpPr/>
      </dsp:nvSpPr>
      <dsp:spPr>
        <a:xfrm>
          <a:off x="0" y="3314872"/>
          <a:ext cx="8229600" cy="6356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a:t>It will be considered as a dumb document</a:t>
          </a:r>
          <a:endParaRPr lang="en-US" sz="1600" kern="1200"/>
        </a:p>
      </dsp:txBody>
      <dsp:txXfrm>
        <a:off x="31028" y="3345900"/>
        <a:ext cx="8167544" cy="573546"/>
      </dsp:txXfrm>
    </dsp:sp>
    <dsp:sp modelId="{113902BC-F59E-4EBC-88F3-A418E2F63E40}">
      <dsp:nvSpPr>
        <dsp:cNvPr id="0" name=""/>
        <dsp:cNvSpPr/>
      </dsp:nvSpPr>
      <dsp:spPr>
        <a:xfrm>
          <a:off x="0" y="3996554"/>
          <a:ext cx="8229600" cy="6356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a:t>In absence of cash found – addition cannot be made merely on basis of a diary or excel sheet or a print out.</a:t>
          </a:r>
          <a:endParaRPr lang="en-US" sz="1600" kern="1200"/>
        </a:p>
      </dsp:txBody>
      <dsp:txXfrm>
        <a:off x="31028" y="4027582"/>
        <a:ext cx="8167544" cy="57354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19F5BA-4967-4C14-823B-4A38C34F10CA}">
      <dsp:nvSpPr>
        <dsp:cNvPr id="0" name=""/>
        <dsp:cNvSpPr/>
      </dsp:nvSpPr>
      <dsp:spPr>
        <a:xfrm>
          <a:off x="0" y="34184"/>
          <a:ext cx="7886700" cy="14718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Decoding is based on corroborative agreement</a:t>
          </a:r>
        </a:p>
      </dsp:txBody>
      <dsp:txXfrm>
        <a:off x="71850" y="106034"/>
        <a:ext cx="7743000" cy="1328160"/>
      </dsp:txXfrm>
    </dsp:sp>
    <dsp:sp modelId="{4B4179BB-5251-433B-BA10-C4126A3AB57F}">
      <dsp:nvSpPr>
        <dsp:cNvPr id="0" name=""/>
        <dsp:cNvSpPr/>
      </dsp:nvSpPr>
      <dsp:spPr>
        <a:xfrm>
          <a:off x="0" y="1506044"/>
          <a:ext cx="7886700" cy="1723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6990" rIns="263144" bIns="46990" numCol="1" spcCol="1270" anchor="t" anchorCtr="0">
          <a:noAutofit/>
        </a:bodyPr>
        <a:lstStyle/>
        <a:p>
          <a:pPr marL="285750" lvl="1" indent="-285750" algn="just" defTabSz="1289050">
            <a:lnSpc>
              <a:spcPct val="90000"/>
            </a:lnSpc>
            <a:spcBef>
              <a:spcPct val="0"/>
            </a:spcBef>
            <a:spcAft>
              <a:spcPct val="20000"/>
            </a:spcAft>
            <a:buChar char="•"/>
          </a:pPr>
          <a:r>
            <a:rPr lang="en-US" sz="2900" kern="1200" dirty="0"/>
            <a:t>Agreement value Rs 1,60,00,000 mentioned as 1.60 Considering this it is difficult to contend that 0.80 denotes 80,000</a:t>
          </a:r>
        </a:p>
      </dsp:txBody>
      <dsp:txXfrm>
        <a:off x="0" y="1506044"/>
        <a:ext cx="7886700" cy="172327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D56B-0C38-4CEC-B797-3129307C20B1}">
      <dsp:nvSpPr>
        <dsp:cNvPr id="0" name=""/>
        <dsp:cNvSpPr/>
      </dsp:nvSpPr>
      <dsp:spPr>
        <a:xfrm>
          <a:off x="0" y="239436"/>
          <a:ext cx="7886700" cy="9136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When excess cash found</a:t>
          </a:r>
        </a:p>
      </dsp:txBody>
      <dsp:txXfrm>
        <a:off x="44602" y="284038"/>
        <a:ext cx="7797496" cy="824474"/>
      </dsp:txXfrm>
    </dsp:sp>
    <dsp:sp modelId="{DF230DF3-7D33-4B53-B9FC-21934D515F3A}">
      <dsp:nvSpPr>
        <dsp:cNvPr id="0" name=""/>
        <dsp:cNvSpPr/>
      </dsp:nvSpPr>
      <dsp:spPr>
        <a:xfrm>
          <a:off x="0" y="1153114"/>
          <a:ext cx="7886700"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the notings of Diary will become relevant</a:t>
          </a:r>
        </a:p>
        <a:p>
          <a:pPr marL="171450" lvl="1" indent="-171450" algn="l" defTabSz="800100">
            <a:lnSpc>
              <a:spcPct val="90000"/>
            </a:lnSpc>
            <a:spcBef>
              <a:spcPct val="0"/>
            </a:spcBef>
            <a:spcAft>
              <a:spcPct val="20000"/>
            </a:spcAft>
            <a:buChar char="•"/>
          </a:pPr>
          <a:r>
            <a:rPr lang="en-US" sz="1800" kern="1200"/>
            <a:t>Diary is no more a dumb document</a:t>
          </a:r>
        </a:p>
      </dsp:txBody>
      <dsp:txXfrm>
        <a:off x="0" y="1153114"/>
        <a:ext cx="7886700" cy="618930"/>
      </dsp:txXfrm>
    </dsp:sp>
    <dsp:sp modelId="{2B732842-DD58-42E7-AABC-C7EBEBECE47E}">
      <dsp:nvSpPr>
        <dsp:cNvPr id="0" name=""/>
        <dsp:cNvSpPr/>
      </dsp:nvSpPr>
      <dsp:spPr>
        <a:xfrm>
          <a:off x="0" y="1772044"/>
          <a:ext cx="7886700" cy="9136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Onus of proving that the notings do not reflect receipt of on money will be shifted on the assessee</a:t>
          </a:r>
        </a:p>
      </dsp:txBody>
      <dsp:txXfrm>
        <a:off x="44602" y="1816646"/>
        <a:ext cx="7797496" cy="824474"/>
      </dsp:txXfrm>
    </dsp:sp>
    <dsp:sp modelId="{4503BA43-A798-44F3-9789-24BF63C75366}">
      <dsp:nvSpPr>
        <dsp:cNvPr id="0" name=""/>
        <dsp:cNvSpPr/>
      </dsp:nvSpPr>
      <dsp:spPr>
        <a:xfrm>
          <a:off x="0" y="2751963"/>
          <a:ext cx="7886700" cy="9136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Whether the On Money will be added under specified sections or will be business income</a:t>
          </a:r>
        </a:p>
      </dsp:txBody>
      <dsp:txXfrm>
        <a:off x="44602" y="2796565"/>
        <a:ext cx="7797496" cy="824474"/>
      </dsp:txXfrm>
    </dsp:sp>
    <dsp:sp modelId="{B8311C24-C844-4FCD-8199-14FED6F6BDF8}">
      <dsp:nvSpPr>
        <dsp:cNvPr id="0" name=""/>
        <dsp:cNvSpPr/>
      </dsp:nvSpPr>
      <dsp:spPr>
        <a:xfrm>
          <a:off x="0" y="3665642"/>
          <a:ext cx="7886700" cy="559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Amount of Rs 2.20 Crores will be added to the Turnover of the assessee on the basis of method of accounting followed</a:t>
          </a:r>
        </a:p>
      </dsp:txBody>
      <dsp:txXfrm>
        <a:off x="0" y="3665642"/>
        <a:ext cx="7886700" cy="5594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F33713-A9EB-4747-8768-DB54D34E3DB0}">
      <dsp:nvSpPr>
        <dsp:cNvPr id="0" name=""/>
        <dsp:cNvSpPr/>
      </dsp:nvSpPr>
      <dsp:spPr>
        <a:xfrm>
          <a:off x="0" y="166341"/>
          <a:ext cx="8229600" cy="83683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rtl="0">
            <a:lnSpc>
              <a:spcPct val="90000"/>
            </a:lnSpc>
            <a:spcBef>
              <a:spcPct val="0"/>
            </a:spcBef>
            <a:spcAft>
              <a:spcPct val="35000"/>
            </a:spcAft>
            <a:buNone/>
          </a:pPr>
          <a:r>
            <a:rPr lang="en-US" sz="5400" kern="1200" dirty="0"/>
            <a:t>Allotment date </a:t>
          </a:r>
        </a:p>
      </dsp:txBody>
      <dsp:txXfrm>
        <a:off x="40851" y="207192"/>
        <a:ext cx="8147898" cy="755132"/>
      </dsp:txXfrm>
    </dsp:sp>
    <dsp:sp modelId="{F405B407-261B-4F73-ADA8-51EBAF27B059}">
      <dsp:nvSpPr>
        <dsp:cNvPr id="0" name=""/>
        <dsp:cNvSpPr/>
      </dsp:nvSpPr>
      <dsp:spPr>
        <a:xfrm>
          <a:off x="0" y="1003175"/>
          <a:ext cx="8229600" cy="1920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b="0" kern="1200" dirty="0"/>
            <a:t>ACIT vs. Sanjay </a:t>
          </a:r>
          <a:r>
            <a:rPr lang="en-US" sz="1400" b="0" kern="1200" dirty="0" err="1"/>
            <a:t>Kumath</a:t>
          </a:r>
          <a:r>
            <a:rPr lang="en-US" sz="1400" b="0" kern="1200" dirty="0"/>
            <a:t> (</a:t>
          </a:r>
          <a:r>
            <a:rPr lang="en-US" sz="1400" b="0" i="0" kern="1200" dirty="0"/>
            <a:t>[2014] 63 SOT 90 (Indore - Trib.)</a:t>
          </a:r>
          <a:r>
            <a:rPr lang="en-US" sz="1400" b="0" kern="1200" dirty="0"/>
            <a:t>) </a:t>
          </a:r>
          <a:r>
            <a:rPr lang="en-US" sz="1400" b="0" i="0" kern="1200" dirty="0"/>
            <a:t>Period of holding of a flat reckoned from date of allotment letter as such letter extinguished all rights of seller</a:t>
          </a:r>
          <a:endParaRPr lang="en-US" sz="1400" b="0" kern="1200" dirty="0"/>
        </a:p>
        <a:p>
          <a:pPr marL="114300" lvl="1" indent="-114300" algn="l" defTabSz="622300" rtl="0">
            <a:lnSpc>
              <a:spcPct val="90000"/>
            </a:lnSpc>
            <a:spcBef>
              <a:spcPct val="0"/>
            </a:spcBef>
            <a:spcAft>
              <a:spcPct val="20000"/>
            </a:spcAft>
            <a:buChar char="•"/>
          </a:pPr>
          <a:r>
            <a:rPr lang="en-US" sz="1400" b="0" i="0" kern="1200" dirty="0"/>
            <a:t>Board </a:t>
          </a:r>
          <a:r>
            <a:rPr lang="en-US" sz="1400" b="0" i="1" kern="1200" dirty="0"/>
            <a:t>vide</a:t>
          </a:r>
          <a:r>
            <a:rPr lang="en-US" sz="1400" b="0" i="0" kern="1200" dirty="0"/>
            <a:t> Circular No. 672 after referring Circular No. 471 extended the facility of exemption under sections 54 &amp; 54F in respect of allotment of flat/house.</a:t>
          </a:r>
          <a:endParaRPr lang="en-US" sz="1400" b="0" kern="1200" dirty="0"/>
        </a:p>
        <a:p>
          <a:pPr marL="114300" lvl="1" indent="-114300" algn="l" defTabSz="622300" rtl="0">
            <a:lnSpc>
              <a:spcPct val="90000"/>
            </a:lnSpc>
            <a:spcBef>
              <a:spcPct val="0"/>
            </a:spcBef>
            <a:spcAft>
              <a:spcPct val="20000"/>
            </a:spcAft>
            <a:buChar char="•"/>
          </a:pPr>
          <a:r>
            <a:rPr lang="en-US" sz="1400" b="1" i="0" u="sng" kern="1200" dirty="0"/>
            <a:t>Circular No. 471 dated 15.10.1986</a:t>
          </a:r>
          <a:r>
            <a:rPr lang="en-US" sz="1400" b="1" i="0" kern="1200" dirty="0"/>
            <a:t> and </a:t>
          </a:r>
          <a:r>
            <a:rPr lang="en-US" sz="1400" b="1" i="0" u="sng" kern="1200" dirty="0"/>
            <a:t>Circular No.672 dated 16.12.1993</a:t>
          </a:r>
          <a:r>
            <a:rPr lang="en-US" sz="1400" b="1" i="0" kern="1200" dirty="0"/>
            <a:t> held as under :—</a:t>
          </a:r>
          <a:endParaRPr lang="en-US" sz="1400" b="1" kern="1200" dirty="0"/>
        </a:p>
        <a:p>
          <a:pPr marL="114300" lvl="1" indent="-114300" algn="l" defTabSz="622300">
            <a:lnSpc>
              <a:spcPct val="90000"/>
            </a:lnSpc>
            <a:spcBef>
              <a:spcPct val="0"/>
            </a:spcBef>
            <a:spcAft>
              <a:spcPct val="20000"/>
            </a:spcAft>
            <a:buChar char="•"/>
          </a:pPr>
          <a:r>
            <a:rPr lang="en-US" sz="1400" b="1" i="0" kern="1200" dirty="0"/>
            <a:t>"The </a:t>
          </a:r>
          <a:r>
            <a:rPr lang="en-US" sz="1400" b="1" i="0" kern="1200" dirty="0" err="1"/>
            <a:t>allottee</a:t>
          </a:r>
          <a:r>
            <a:rPr lang="en-US" sz="1400" b="1" i="0" kern="1200" dirty="0"/>
            <a:t> gets title to the property on the issue of the allotment letter and the payment of instalment is only a follow up action and taking the delivery of possession is only a formality."</a:t>
          </a:r>
        </a:p>
      </dsp:txBody>
      <dsp:txXfrm>
        <a:off x="0" y="1003175"/>
        <a:ext cx="8229600" cy="1920960"/>
      </dsp:txXfrm>
    </dsp:sp>
    <dsp:sp modelId="{A9770079-D0E1-416C-B9AC-5C73FFCA417B}">
      <dsp:nvSpPr>
        <dsp:cNvPr id="0" name=""/>
        <dsp:cNvSpPr/>
      </dsp:nvSpPr>
      <dsp:spPr>
        <a:xfrm>
          <a:off x="0" y="2924135"/>
          <a:ext cx="8229600" cy="82994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just" defTabSz="2400300" rtl="0">
            <a:lnSpc>
              <a:spcPct val="90000"/>
            </a:lnSpc>
            <a:spcBef>
              <a:spcPct val="0"/>
            </a:spcBef>
            <a:spcAft>
              <a:spcPct val="35000"/>
            </a:spcAft>
            <a:buNone/>
          </a:pPr>
          <a:r>
            <a:rPr lang="en-US" sz="5400" kern="1200" dirty="0"/>
            <a:t>Possession date </a:t>
          </a:r>
        </a:p>
      </dsp:txBody>
      <dsp:txXfrm>
        <a:off x="40514" y="2964649"/>
        <a:ext cx="8148572" cy="748913"/>
      </dsp:txXfrm>
    </dsp:sp>
    <dsp:sp modelId="{97E8F4FF-2236-46B3-8D0A-2435C8CF3007}">
      <dsp:nvSpPr>
        <dsp:cNvPr id="0" name=""/>
        <dsp:cNvSpPr/>
      </dsp:nvSpPr>
      <dsp:spPr>
        <a:xfrm>
          <a:off x="0" y="3938397"/>
          <a:ext cx="8229600" cy="83302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rtl="0">
            <a:lnSpc>
              <a:spcPct val="90000"/>
            </a:lnSpc>
            <a:spcBef>
              <a:spcPct val="0"/>
            </a:spcBef>
            <a:spcAft>
              <a:spcPct val="35000"/>
            </a:spcAft>
            <a:buNone/>
          </a:pPr>
          <a:r>
            <a:rPr lang="en-US" sz="5400" kern="1200" dirty="0"/>
            <a:t>Registration</a:t>
          </a:r>
        </a:p>
      </dsp:txBody>
      <dsp:txXfrm>
        <a:off x="40665" y="3979062"/>
        <a:ext cx="8148270" cy="75169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CD9BB3-34FD-48CE-B211-3FE06017C313}">
      <dsp:nvSpPr>
        <dsp:cNvPr id="0" name=""/>
        <dsp:cNvSpPr/>
      </dsp:nvSpPr>
      <dsp:spPr>
        <a:xfrm>
          <a:off x="0" y="6770"/>
          <a:ext cx="7903790" cy="50368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No Material has been found</a:t>
          </a:r>
        </a:p>
      </dsp:txBody>
      <dsp:txXfrm>
        <a:off x="24588" y="31358"/>
        <a:ext cx="7854614" cy="454509"/>
      </dsp:txXfrm>
    </dsp:sp>
    <dsp:sp modelId="{BE738D75-6DBB-4BF0-B69F-69561F710F7D}">
      <dsp:nvSpPr>
        <dsp:cNvPr id="0" name=""/>
        <dsp:cNvSpPr/>
      </dsp:nvSpPr>
      <dsp:spPr>
        <a:xfrm>
          <a:off x="0" y="510455"/>
          <a:ext cx="7903790" cy="499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945"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in relation to other flats In absence of any material, the addition is only on suspicions. Not justified as per settled principle of law</a:t>
          </a:r>
        </a:p>
      </dsp:txBody>
      <dsp:txXfrm>
        <a:off x="0" y="510455"/>
        <a:ext cx="7903790" cy="499904"/>
      </dsp:txXfrm>
    </dsp:sp>
    <dsp:sp modelId="{F2C96972-3C23-43ED-8F30-5E084491541E}">
      <dsp:nvSpPr>
        <dsp:cNvPr id="0" name=""/>
        <dsp:cNvSpPr/>
      </dsp:nvSpPr>
      <dsp:spPr>
        <a:xfrm>
          <a:off x="0" y="1010360"/>
          <a:ext cx="7903790" cy="50368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Jurisprudence</a:t>
          </a:r>
        </a:p>
      </dsp:txBody>
      <dsp:txXfrm>
        <a:off x="24588" y="1034948"/>
        <a:ext cx="7854614" cy="454509"/>
      </dsp:txXfrm>
    </dsp:sp>
    <dsp:sp modelId="{32AB0EB0-A06F-48C1-82DB-556A210152CB}">
      <dsp:nvSpPr>
        <dsp:cNvPr id="0" name=""/>
        <dsp:cNvSpPr/>
      </dsp:nvSpPr>
      <dsp:spPr>
        <a:xfrm>
          <a:off x="0" y="1514045"/>
          <a:ext cx="7903790" cy="3303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945"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b="1" kern="1200" dirty="0"/>
            <a:t>CIT v B Nagendra Baliga 363 ITR 410 Kar </a:t>
          </a:r>
        </a:p>
        <a:p>
          <a:pPr marL="342900" lvl="2" indent="-171450" algn="l" defTabSz="711200">
            <a:lnSpc>
              <a:spcPct val="90000"/>
            </a:lnSpc>
            <a:spcBef>
              <a:spcPct val="0"/>
            </a:spcBef>
            <a:spcAft>
              <a:spcPct val="20000"/>
            </a:spcAft>
            <a:buChar char="•"/>
          </a:pPr>
          <a:r>
            <a:rPr lang="en-US" sz="1600" kern="1200" dirty="0"/>
            <a:t>Assessing Officer is not entitled to extrapolate the undisclosed income detected in the course of search for a particular period to the entire block period on estimate basis</a:t>
          </a:r>
        </a:p>
        <a:p>
          <a:pPr marL="171450" lvl="1" indent="-171450" algn="l" defTabSz="711200">
            <a:lnSpc>
              <a:spcPct val="90000"/>
            </a:lnSpc>
            <a:spcBef>
              <a:spcPct val="0"/>
            </a:spcBef>
            <a:spcAft>
              <a:spcPct val="20000"/>
            </a:spcAft>
            <a:buChar char="•"/>
          </a:pPr>
          <a:r>
            <a:rPr lang="en-US" sz="1600" b="1" kern="1200" dirty="0"/>
            <a:t>CIT v </a:t>
          </a:r>
          <a:r>
            <a:rPr lang="en-US" sz="1600" b="1" kern="1200" dirty="0" err="1"/>
            <a:t>Ghodawat</a:t>
          </a:r>
          <a:r>
            <a:rPr lang="en-US" sz="1600" b="1" kern="1200" dirty="0"/>
            <a:t> Pan Masala Products P Ltd 250 ITR 570 Bom </a:t>
          </a:r>
          <a:endParaRPr lang="en-US" sz="1600" kern="1200" dirty="0"/>
        </a:p>
        <a:p>
          <a:pPr marL="342900" lvl="2" indent="-171450" algn="l" defTabSz="711200">
            <a:lnSpc>
              <a:spcPct val="90000"/>
            </a:lnSpc>
            <a:spcBef>
              <a:spcPct val="0"/>
            </a:spcBef>
            <a:spcAft>
              <a:spcPct val="20000"/>
            </a:spcAft>
            <a:buChar char="•"/>
          </a:pPr>
          <a:r>
            <a:rPr lang="en-US" sz="1600" kern="1200" dirty="0"/>
            <a:t>Assessing officer recast trading account on the basis of certain stock found during the course of search The GP ratio so computed was applied to entire block period </a:t>
          </a:r>
          <a:r>
            <a:rPr lang="en-US" sz="1600" b="1" kern="1200" dirty="0"/>
            <a:t>Held not permissible</a:t>
          </a:r>
          <a:endParaRPr lang="en-US" sz="1600" kern="1200" dirty="0"/>
        </a:p>
        <a:p>
          <a:pPr marL="171450" lvl="1" indent="-171450" algn="l" defTabSz="711200">
            <a:lnSpc>
              <a:spcPct val="90000"/>
            </a:lnSpc>
            <a:spcBef>
              <a:spcPct val="0"/>
            </a:spcBef>
            <a:spcAft>
              <a:spcPct val="20000"/>
            </a:spcAft>
            <a:buChar char="•"/>
          </a:pPr>
          <a:r>
            <a:rPr lang="en-US" sz="1600" b="1" kern="1200" dirty="0"/>
            <a:t>Fort Projects P Ltd v DCIT 145 TTJ 340 Kol </a:t>
          </a:r>
        </a:p>
        <a:p>
          <a:pPr marL="342900" lvl="2" indent="-171450" algn="l" defTabSz="711200">
            <a:lnSpc>
              <a:spcPct val="90000"/>
            </a:lnSpc>
            <a:spcBef>
              <a:spcPct val="0"/>
            </a:spcBef>
            <a:spcAft>
              <a:spcPct val="20000"/>
            </a:spcAft>
            <a:buChar char="•"/>
          </a:pPr>
          <a:r>
            <a:rPr lang="en-US" sz="1600" kern="1200" dirty="0"/>
            <a:t>Directly covering the case of on Money on sale of Flat in absence of any evidence</a:t>
          </a:r>
        </a:p>
        <a:p>
          <a:pPr marL="171450" lvl="1" indent="-171450" algn="l" defTabSz="711200">
            <a:lnSpc>
              <a:spcPct val="90000"/>
            </a:lnSpc>
            <a:spcBef>
              <a:spcPct val="0"/>
            </a:spcBef>
            <a:spcAft>
              <a:spcPct val="20000"/>
            </a:spcAft>
            <a:buChar char="•"/>
          </a:pPr>
          <a:r>
            <a:rPr lang="en-US" sz="1600" b="1" kern="1200" dirty="0"/>
            <a:t>Samrat Beer Bar v ACIT 75 ITD 19 (Pune)</a:t>
          </a:r>
        </a:p>
        <a:p>
          <a:pPr marL="342900" lvl="2" indent="-171450" algn="l" defTabSz="711200">
            <a:lnSpc>
              <a:spcPct val="90000"/>
            </a:lnSpc>
            <a:spcBef>
              <a:spcPct val="0"/>
            </a:spcBef>
            <a:spcAft>
              <a:spcPct val="20000"/>
            </a:spcAft>
            <a:buChar char="•"/>
          </a:pPr>
          <a:r>
            <a:rPr lang="en-US" sz="1600" kern="1200"/>
            <a:t>Extrapolation of sales Held not allowed</a:t>
          </a:r>
        </a:p>
      </dsp:txBody>
      <dsp:txXfrm>
        <a:off x="0" y="1514045"/>
        <a:ext cx="7903790" cy="330372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DEDDC0-A942-4F10-87A7-00BBAD1FACDE}">
      <dsp:nvSpPr>
        <dsp:cNvPr id="0" name=""/>
        <dsp:cNvSpPr/>
      </dsp:nvSpPr>
      <dsp:spPr>
        <a:xfrm>
          <a:off x="0" y="208557"/>
          <a:ext cx="7886700" cy="50368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Section 132 (4A) </a:t>
          </a:r>
        </a:p>
      </dsp:txBody>
      <dsp:txXfrm>
        <a:off x="24588" y="233145"/>
        <a:ext cx="7837524" cy="454509"/>
      </dsp:txXfrm>
    </dsp:sp>
    <dsp:sp modelId="{69ABD102-45F0-45AB-8F7A-A63332728A76}">
      <dsp:nvSpPr>
        <dsp:cNvPr id="0" name=""/>
        <dsp:cNvSpPr/>
      </dsp:nvSpPr>
      <dsp:spPr>
        <a:xfrm>
          <a:off x="0" y="712242"/>
          <a:ext cx="7886700" cy="956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Unless the document indicating the on money transaction is counter signed by the assessee or in the hand writing of the assessee the same cannot be considered as conclusive evidence in the case of the assessee</a:t>
          </a:r>
        </a:p>
      </dsp:txBody>
      <dsp:txXfrm>
        <a:off x="0" y="712242"/>
        <a:ext cx="7886700" cy="956340"/>
      </dsp:txXfrm>
    </dsp:sp>
    <dsp:sp modelId="{9581F50E-AF2E-45FE-AD54-4381A765B7A8}">
      <dsp:nvSpPr>
        <dsp:cNvPr id="0" name=""/>
        <dsp:cNvSpPr/>
      </dsp:nvSpPr>
      <dsp:spPr>
        <a:xfrm>
          <a:off x="0" y="1668582"/>
          <a:ext cx="7886700" cy="50368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Statement can be an information but not evidence </a:t>
          </a:r>
        </a:p>
      </dsp:txBody>
      <dsp:txXfrm>
        <a:off x="24588" y="1693170"/>
        <a:ext cx="7837524" cy="454509"/>
      </dsp:txXfrm>
    </dsp:sp>
    <dsp:sp modelId="{07F920C4-7523-4DC0-A800-B386B7014267}">
      <dsp:nvSpPr>
        <dsp:cNvPr id="0" name=""/>
        <dsp:cNvSpPr/>
      </dsp:nvSpPr>
      <dsp:spPr>
        <a:xfrm>
          <a:off x="0" y="2172267"/>
          <a:ext cx="7886700" cy="78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Addition made merely on the basis of the statement without any corresponding evidence not justified</a:t>
          </a:r>
        </a:p>
        <a:p>
          <a:pPr marL="342900" lvl="2" indent="-171450" algn="l" defTabSz="711200">
            <a:lnSpc>
              <a:spcPct val="90000"/>
            </a:lnSpc>
            <a:spcBef>
              <a:spcPct val="0"/>
            </a:spcBef>
            <a:spcAft>
              <a:spcPct val="20000"/>
            </a:spcAft>
            <a:buChar char="•"/>
          </a:pPr>
          <a:r>
            <a:rPr lang="en-US" sz="1600" kern="1200" dirty="0" err="1"/>
            <a:t>Pr.CIT</a:t>
          </a:r>
          <a:r>
            <a:rPr lang="en-US" sz="1600" kern="1200" dirty="0"/>
            <a:t> v Vivek </a:t>
          </a:r>
          <a:r>
            <a:rPr lang="en-US" sz="1600" kern="1200" dirty="0" err="1"/>
            <a:t>Prahladbhai</a:t>
          </a:r>
          <a:r>
            <a:rPr lang="en-US" sz="1600" kern="1200" dirty="0"/>
            <a:t> Patel (66 </a:t>
          </a:r>
          <a:r>
            <a:rPr lang="en-US" sz="1600" kern="1200" dirty="0" err="1"/>
            <a:t>taxmann</a:t>
          </a:r>
          <a:r>
            <a:rPr lang="en-US" sz="1600" kern="1200" dirty="0"/>
            <a:t> com 41) Guj</a:t>
          </a:r>
        </a:p>
      </dsp:txBody>
      <dsp:txXfrm>
        <a:off x="0" y="2172267"/>
        <a:ext cx="7886700" cy="782460"/>
      </dsp:txXfrm>
    </dsp:sp>
    <dsp:sp modelId="{D823A615-D55E-4AFF-8FCD-4BF6230C780B}">
      <dsp:nvSpPr>
        <dsp:cNvPr id="0" name=""/>
        <dsp:cNvSpPr/>
      </dsp:nvSpPr>
      <dsp:spPr>
        <a:xfrm>
          <a:off x="0" y="2954727"/>
          <a:ext cx="7886700" cy="50368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Assessee should rebut the statement</a:t>
          </a:r>
        </a:p>
      </dsp:txBody>
      <dsp:txXfrm>
        <a:off x="24588" y="2979315"/>
        <a:ext cx="7837524" cy="454509"/>
      </dsp:txXfrm>
    </dsp:sp>
    <dsp:sp modelId="{882CD508-1489-4F6C-A394-848C05E0CDD6}">
      <dsp:nvSpPr>
        <dsp:cNvPr id="0" name=""/>
        <dsp:cNvSpPr/>
      </dsp:nvSpPr>
      <dsp:spPr>
        <a:xfrm>
          <a:off x="0" y="3458412"/>
          <a:ext cx="7886700"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Seek copy of statement of builder</a:t>
          </a:r>
        </a:p>
        <a:p>
          <a:pPr marL="171450" lvl="1" indent="-171450" algn="l" defTabSz="711200">
            <a:lnSpc>
              <a:spcPct val="90000"/>
            </a:lnSpc>
            <a:spcBef>
              <a:spcPct val="0"/>
            </a:spcBef>
            <a:spcAft>
              <a:spcPct val="20000"/>
            </a:spcAft>
            <a:buChar char="•"/>
          </a:pPr>
          <a:r>
            <a:rPr lang="en-US" sz="1600" kern="1200"/>
            <a:t>Cross examination of person whose statement is recorded</a:t>
          </a:r>
        </a:p>
      </dsp:txBody>
      <dsp:txXfrm>
        <a:off x="0" y="3458412"/>
        <a:ext cx="7886700" cy="55424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45CE6-C702-4C80-B948-EBE8108A14F1}">
      <dsp:nvSpPr>
        <dsp:cNvPr id="0" name=""/>
        <dsp:cNvSpPr/>
      </dsp:nvSpPr>
      <dsp:spPr>
        <a:xfrm>
          <a:off x="0" y="11250"/>
          <a:ext cx="8229600" cy="11272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a:t>Section 115BBE</a:t>
          </a:r>
        </a:p>
      </dsp:txBody>
      <dsp:txXfrm>
        <a:off x="55030" y="66280"/>
        <a:ext cx="8119540" cy="1017235"/>
      </dsp:txXfrm>
    </dsp:sp>
    <dsp:sp modelId="{E72F4465-053A-4A18-9F2E-814EAF66CB02}">
      <dsp:nvSpPr>
        <dsp:cNvPr id="0" name=""/>
        <dsp:cNvSpPr/>
      </dsp:nvSpPr>
      <dsp:spPr>
        <a:xfrm>
          <a:off x="0" y="1273904"/>
          <a:ext cx="8229600" cy="11272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a:t>Section 269SS</a:t>
          </a:r>
        </a:p>
      </dsp:txBody>
      <dsp:txXfrm>
        <a:off x="55030" y="1328934"/>
        <a:ext cx="8119540" cy="1017235"/>
      </dsp:txXfrm>
    </dsp:sp>
    <dsp:sp modelId="{06CE2D5E-1BF6-4CC7-B111-14782C82521B}">
      <dsp:nvSpPr>
        <dsp:cNvPr id="0" name=""/>
        <dsp:cNvSpPr/>
      </dsp:nvSpPr>
      <dsp:spPr>
        <a:xfrm>
          <a:off x="0" y="2536559"/>
          <a:ext cx="8229600" cy="11272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a:t>Section 269ST</a:t>
          </a:r>
        </a:p>
      </dsp:txBody>
      <dsp:txXfrm>
        <a:off x="55030" y="2591589"/>
        <a:ext cx="8119540" cy="1017235"/>
      </dsp:txXfrm>
    </dsp:sp>
    <dsp:sp modelId="{EC381AE4-FF95-4841-9E87-D5AC93ACC066}">
      <dsp:nvSpPr>
        <dsp:cNvPr id="0" name=""/>
        <dsp:cNvSpPr/>
      </dsp:nvSpPr>
      <dsp:spPr>
        <a:xfrm>
          <a:off x="0" y="3799215"/>
          <a:ext cx="8229600" cy="11272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a:t>Section 271AAD</a:t>
          </a:r>
        </a:p>
      </dsp:txBody>
      <dsp:txXfrm>
        <a:off x="55030" y="3854245"/>
        <a:ext cx="8119540" cy="101723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5B042-6D24-49C4-9EFD-5CC91E389BD7}">
      <dsp:nvSpPr>
        <dsp:cNvPr id="0" name=""/>
        <dsp:cNvSpPr/>
      </dsp:nvSpPr>
      <dsp:spPr>
        <a:xfrm>
          <a:off x="0" y="51961"/>
          <a:ext cx="8229600" cy="10342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t>Construction not at all started, only land purchased?</a:t>
          </a:r>
        </a:p>
      </dsp:txBody>
      <dsp:txXfrm>
        <a:off x="50489" y="102450"/>
        <a:ext cx="8128622" cy="933302"/>
      </dsp:txXfrm>
    </dsp:sp>
    <dsp:sp modelId="{1F1D3BB1-EDDA-44A0-B17B-838947547CFB}">
      <dsp:nvSpPr>
        <dsp:cNvPr id="0" name=""/>
        <dsp:cNvSpPr/>
      </dsp:nvSpPr>
      <dsp:spPr>
        <a:xfrm>
          <a:off x="0" y="1077164"/>
          <a:ext cx="8229600"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a:t>No exemption</a:t>
          </a:r>
        </a:p>
      </dsp:txBody>
      <dsp:txXfrm>
        <a:off x="0" y="1077164"/>
        <a:ext cx="8229600" cy="430560"/>
      </dsp:txXfrm>
    </dsp:sp>
    <dsp:sp modelId="{39E8466C-0196-45A9-8F8D-9C8A520E9B30}">
      <dsp:nvSpPr>
        <dsp:cNvPr id="0" name=""/>
        <dsp:cNvSpPr/>
      </dsp:nvSpPr>
      <dsp:spPr>
        <a:xfrm>
          <a:off x="0" y="1507724"/>
          <a:ext cx="8229600" cy="10342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a:t>Construction not done because of the fault of the builder/ developer?</a:t>
          </a:r>
        </a:p>
      </dsp:txBody>
      <dsp:txXfrm>
        <a:off x="50489" y="1558213"/>
        <a:ext cx="8128622" cy="933302"/>
      </dsp:txXfrm>
    </dsp:sp>
    <dsp:sp modelId="{A160D411-BCD1-4F9E-8125-22ADB3521CF8}">
      <dsp:nvSpPr>
        <dsp:cNvPr id="0" name=""/>
        <dsp:cNvSpPr/>
      </dsp:nvSpPr>
      <dsp:spPr>
        <a:xfrm>
          <a:off x="0" y="2542005"/>
          <a:ext cx="8229600" cy="63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u="sng" kern="1200"/>
            <a:t>Allowable- Rajeev B. Shah 71 taxmann.com 198 (Mum.)(SMC)</a:t>
          </a:r>
          <a:endParaRPr lang="en-US" sz="2000" kern="1200"/>
        </a:p>
      </dsp:txBody>
      <dsp:txXfrm>
        <a:off x="0" y="2542005"/>
        <a:ext cx="8229600" cy="632385"/>
      </dsp:txXfrm>
    </dsp:sp>
    <dsp:sp modelId="{25FE8A76-7A6A-4ECD-B99D-EEFD011C7C9E}">
      <dsp:nvSpPr>
        <dsp:cNvPr id="0" name=""/>
        <dsp:cNvSpPr/>
      </dsp:nvSpPr>
      <dsp:spPr>
        <a:xfrm>
          <a:off x="0" y="3174390"/>
          <a:ext cx="8229600" cy="10342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a:t>Construction started but completed after 3 years from date of transfer?</a:t>
          </a:r>
        </a:p>
      </dsp:txBody>
      <dsp:txXfrm>
        <a:off x="50489" y="3224879"/>
        <a:ext cx="8128622" cy="933302"/>
      </dsp:txXfrm>
    </dsp:sp>
    <dsp:sp modelId="{78BFB42A-1A9D-4809-8CD9-7803BA393AAD}">
      <dsp:nvSpPr>
        <dsp:cNvPr id="0" name=""/>
        <dsp:cNvSpPr/>
      </dsp:nvSpPr>
      <dsp:spPr>
        <a:xfrm>
          <a:off x="0" y="4208670"/>
          <a:ext cx="8229600" cy="686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u="sng" kern="1200"/>
            <a:t>Smt. Usha Vaid 25 taxmann.com 188 (Asr.)</a:t>
          </a:r>
          <a:endParaRPr lang="en-US" sz="2000" kern="1200"/>
        </a:p>
        <a:p>
          <a:pPr marL="457200" lvl="2" indent="-228600" algn="l" defTabSz="889000" rtl="0">
            <a:lnSpc>
              <a:spcPct val="90000"/>
            </a:lnSpc>
            <a:spcBef>
              <a:spcPct val="0"/>
            </a:spcBef>
            <a:spcAft>
              <a:spcPct val="20000"/>
            </a:spcAft>
            <a:buChar char="•"/>
          </a:pPr>
          <a:r>
            <a:rPr lang="en-US" sz="2000" kern="1200"/>
            <a:t>“Investment” of consideration/gains is important</a:t>
          </a:r>
        </a:p>
      </dsp:txBody>
      <dsp:txXfrm>
        <a:off x="0" y="4208670"/>
        <a:ext cx="8229600" cy="68620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53E2D1-2FFD-4E9E-8006-5A0A1D4EDD44}">
      <dsp:nvSpPr>
        <dsp:cNvPr id="0" name=""/>
        <dsp:cNvSpPr/>
      </dsp:nvSpPr>
      <dsp:spPr>
        <a:xfrm>
          <a:off x="0" y="117239"/>
          <a:ext cx="8229600" cy="8751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IN" sz="2200" i="1" kern="1200" dirty="0" err="1">
              <a:solidFill>
                <a:schemeClr val="bg1"/>
              </a:solidFill>
            </a:rPr>
            <a:t>Pawan</a:t>
          </a:r>
          <a:r>
            <a:rPr lang="en-IN" sz="2200" i="1" kern="1200" dirty="0">
              <a:solidFill>
                <a:schemeClr val="bg1"/>
              </a:solidFill>
            </a:rPr>
            <a:t> Kumar </a:t>
          </a:r>
          <a:r>
            <a:rPr lang="en-IN" sz="2200" i="1" kern="1200" dirty="0" err="1">
              <a:solidFill>
                <a:schemeClr val="bg1"/>
              </a:solidFill>
            </a:rPr>
            <a:t>Garg</a:t>
          </a:r>
          <a:r>
            <a:rPr lang="en-IN" sz="2200" kern="1200" dirty="0">
              <a:solidFill>
                <a:schemeClr val="bg1"/>
              </a:solidFill>
            </a:rPr>
            <a:t> v. </a:t>
          </a:r>
          <a:r>
            <a:rPr lang="en-IN" sz="2200" i="1" kern="1200" dirty="0">
              <a:solidFill>
                <a:schemeClr val="bg1"/>
              </a:solidFill>
            </a:rPr>
            <a:t>CIT</a:t>
          </a:r>
          <a:r>
            <a:rPr lang="en-IN" sz="2200" kern="1200" dirty="0">
              <a:solidFill>
                <a:schemeClr val="bg1"/>
              </a:solidFill>
            </a:rPr>
            <a:t> [2009] </a:t>
          </a:r>
          <a:r>
            <a:rPr lang="en-IN" sz="22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311 ITR 397</a:t>
          </a:r>
          <a:r>
            <a:rPr lang="en-IN" sz="2200" kern="1200" dirty="0">
              <a:solidFill>
                <a:schemeClr val="bg1"/>
              </a:solidFill>
            </a:rPr>
            <a:t>/[2007] </a:t>
          </a:r>
          <a:r>
            <a:rPr lang="en-IN" sz="22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164 Taxman 382</a:t>
          </a:r>
          <a:r>
            <a:rPr lang="en-IN" sz="2200" kern="1200" dirty="0">
              <a:solidFill>
                <a:schemeClr val="bg1"/>
              </a:solidFill>
            </a:rPr>
            <a:t> (</a:t>
          </a:r>
          <a:r>
            <a:rPr lang="en-IN" sz="2200" kern="1200" dirty="0" err="1">
              <a:solidFill>
                <a:schemeClr val="bg1"/>
              </a:solidFill>
            </a:rPr>
            <a:t>Punj</a:t>
          </a:r>
          <a:r>
            <a:rPr lang="en-IN" sz="2200" kern="1200" dirty="0">
              <a:solidFill>
                <a:schemeClr val="bg1"/>
              </a:solidFill>
            </a:rPr>
            <a:t>. &amp; </a:t>
          </a:r>
          <a:r>
            <a:rPr lang="en-IN" sz="2200" kern="1200" dirty="0" err="1">
              <a:solidFill>
                <a:schemeClr val="bg1"/>
              </a:solidFill>
            </a:rPr>
            <a:t>Har</a:t>
          </a:r>
          <a:r>
            <a:rPr lang="en-IN" sz="2200" kern="1200" dirty="0">
              <a:solidFill>
                <a:schemeClr val="bg1"/>
              </a:solidFill>
            </a:rPr>
            <a:t>.) </a:t>
          </a:r>
          <a:endParaRPr lang="en-US" sz="2200" kern="1200" dirty="0">
            <a:solidFill>
              <a:schemeClr val="bg1"/>
            </a:solidFill>
          </a:endParaRPr>
        </a:p>
      </dsp:txBody>
      <dsp:txXfrm>
        <a:off x="42722" y="159961"/>
        <a:ext cx="8144156" cy="789716"/>
      </dsp:txXfrm>
    </dsp:sp>
    <dsp:sp modelId="{8CC2BFF9-5839-4B0E-8CF3-19EED8281D85}">
      <dsp:nvSpPr>
        <dsp:cNvPr id="0" name=""/>
        <dsp:cNvSpPr/>
      </dsp:nvSpPr>
      <dsp:spPr>
        <a:xfrm>
          <a:off x="0" y="992400"/>
          <a:ext cx="8229600" cy="1001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IN" sz="1700" kern="1200" dirty="0"/>
            <a:t>The assessee had built two small rooms – which was held to be not a dwelling unit. The burden was on the assessee to prove the investment of LTCG within the stipulated time. The assessee was, accordingly, held not entitled to exemption under section 54F.</a:t>
          </a:r>
          <a:endParaRPr lang="en-US" sz="1700" kern="1200" dirty="0"/>
        </a:p>
      </dsp:txBody>
      <dsp:txXfrm>
        <a:off x="0" y="992400"/>
        <a:ext cx="8229600" cy="1001880"/>
      </dsp:txXfrm>
    </dsp:sp>
    <dsp:sp modelId="{970479AB-AA76-47AC-A9DD-874DF70B7D85}">
      <dsp:nvSpPr>
        <dsp:cNvPr id="0" name=""/>
        <dsp:cNvSpPr/>
      </dsp:nvSpPr>
      <dsp:spPr>
        <a:xfrm>
          <a:off x="0" y="1994280"/>
          <a:ext cx="8229600" cy="8751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IN" sz="2200" i="1" kern="1200"/>
            <a:t>Rajesh Surana</a:t>
          </a:r>
          <a:r>
            <a:rPr lang="en-IN" sz="2200" kern="1200"/>
            <a:t> v. </a:t>
          </a:r>
          <a:r>
            <a:rPr lang="en-IN" sz="2200" i="1" kern="1200"/>
            <a:t>CIT</a:t>
          </a:r>
          <a:r>
            <a:rPr lang="en-IN" sz="2200" kern="1200"/>
            <a:t> [2008] 306 ITR 368 (Raj.), </a:t>
          </a:r>
          <a:endParaRPr lang="en-US" sz="2200" kern="1200"/>
        </a:p>
      </dsp:txBody>
      <dsp:txXfrm>
        <a:off x="42722" y="2037002"/>
        <a:ext cx="8144156" cy="789716"/>
      </dsp:txXfrm>
    </dsp:sp>
    <dsp:sp modelId="{3FC3E25E-5407-4B67-A7E9-6E2B762AC692}">
      <dsp:nvSpPr>
        <dsp:cNvPr id="0" name=""/>
        <dsp:cNvSpPr/>
      </dsp:nvSpPr>
      <dsp:spPr>
        <a:xfrm>
          <a:off x="0" y="2869440"/>
          <a:ext cx="8229600" cy="774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IN" sz="1700" kern="1200"/>
            <a:t>The assessee’s claim for exemption was also rejected where a plot having a boundary wall with a garage-</a:t>
          </a:r>
          <a:r>
            <a:rPr lang="en-IN" sz="1700" i="1" kern="1200"/>
            <a:t>cum</a:t>
          </a:r>
          <a:r>
            <a:rPr lang="en-IN" sz="1700" kern="1200"/>
            <a:t>-room was claimed as a residential house.</a:t>
          </a:r>
          <a:endParaRPr lang="en-US" sz="1700" kern="1200"/>
        </a:p>
      </dsp:txBody>
      <dsp:txXfrm>
        <a:off x="0" y="2869440"/>
        <a:ext cx="8229600" cy="774180"/>
      </dsp:txXfrm>
    </dsp:sp>
    <dsp:sp modelId="{B143CA50-A80A-465B-8C3A-AA16BD66133A}">
      <dsp:nvSpPr>
        <dsp:cNvPr id="0" name=""/>
        <dsp:cNvSpPr/>
      </dsp:nvSpPr>
      <dsp:spPr>
        <a:xfrm>
          <a:off x="0" y="3643620"/>
          <a:ext cx="8229600" cy="8751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IN" sz="2200" i="1" kern="1200"/>
            <a:t>Poonen</a:t>
          </a:r>
          <a:r>
            <a:rPr lang="en-IN" sz="2200" kern="1200"/>
            <a:t> v. </a:t>
          </a:r>
          <a:r>
            <a:rPr lang="en-IN" sz="2200" i="1" kern="1200"/>
            <a:t>Rathi Varghese</a:t>
          </a:r>
          <a:r>
            <a:rPr lang="en-IN" sz="2200" kern="1200"/>
            <a:t> AIR 1967 Ker. </a:t>
          </a:r>
          <a:endParaRPr lang="en-US" sz="2200" kern="1200"/>
        </a:p>
      </dsp:txBody>
      <dsp:txXfrm>
        <a:off x="42722" y="3686342"/>
        <a:ext cx="8144156" cy="789716"/>
      </dsp:txXfrm>
    </dsp:sp>
    <dsp:sp modelId="{E5741C49-758D-48A9-AB08-07FC8A44A452}">
      <dsp:nvSpPr>
        <dsp:cNvPr id="0" name=""/>
        <dsp:cNvSpPr/>
      </dsp:nvSpPr>
      <dsp:spPr>
        <a:xfrm>
          <a:off x="0" y="4518780"/>
          <a:ext cx="8229600" cy="774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IN" sz="1700" kern="1200" dirty="0"/>
            <a:t>Incidentally, the Kerala High Court has held that the place of residence could be understood as a place where a person intended to stay permanently other than casual stay.</a:t>
          </a:r>
          <a:endParaRPr lang="en-US" sz="1700" kern="1200" dirty="0"/>
        </a:p>
      </dsp:txBody>
      <dsp:txXfrm>
        <a:off x="0" y="4518780"/>
        <a:ext cx="8229600" cy="77418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635A8-449F-40F2-A714-A595DF2992CA}">
      <dsp:nvSpPr>
        <dsp:cNvPr id="0" name=""/>
        <dsp:cNvSpPr/>
      </dsp:nvSpPr>
      <dsp:spPr>
        <a:xfrm>
          <a:off x="0" y="289931"/>
          <a:ext cx="4495800" cy="159471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a:t>Assessee purchased a dipledated house. Did more construction. </a:t>
          </a:r>
        </a:p>
      </dsp:txBody>
      <dsp:txXfrm>
        <a:off x="77847" y="367778"/>
        <a:ext cx="4340106" cy="1439016"/>
      </dsp:txXfrm>
    </dsp:sp>
    <dsp:sp modelId="{2940887C-612B-42BF-A4DF-C4A1A6FB7958}">
      <dsp:nvSpPr>
        <dsp:cNvPr id="0" name=""/>
        <dsp:cNvSpPr/>
      </dsp:nvSpPr>
      <dsp:spPr>
        <a:xfrm>
          <a:off x="0" y="1968161"/>
          <a:ext cx="4495800" cy="159471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dirty="0"/>
            <a:t>Can exemption be claimed as he had</a:t>
          </a:r>
        </a:p>
      </dsp:txBody>
      <dsp:txXfrm>
        <a:off x="77847" y="2046008"/>
        <a:ext cx="4340106" cy="1439016"/>
      </dsp:txXfrm>
    </dsp:sp>
    <dsp:sp modelId="{F6182797-2A18-41E9-B980-5FDCBAAE50FA}">
      <dsp:nvSpPr>
        <dsp:cNvPr id="0" name=""/>
        <dsp:cNvSpPr/>
      </dsp:nvSpPr>
      <dsp:spPr>
        <a:xfrm>
          <a:off x="0" y="3562871"/>
          <a:ext cx="4495800" cy="795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742" tIns="36830" rIns="206248" bIns="3683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“purchased” and/or</a:t>
          </a:r>
        </a:p>
        <a:p>
          <a:pPr marL="228600" lvl="1" indent="-228600" algn="l" defTabSz="1022350" rtl="0">
            <a:lnSpc>
              <a:spcPct val="90000"/>
            </a:lnSpc>
            <a:spcBef>
              <a:spcPct val="0"/>
            </a:spcBef>
            <a:spcAft>
              <a:spcPct val="20000"/>
            </a:spcAft>
            <a:buChar char="•"/>
          </a:pPr>
          <a:r>
            <a:rPr lang="en-US" sz="2300" kern="1200" dirty="0"/>
            <a:t>“constructed” new house?</a:t>
          </a:r>
        </a:p>
      </dsp:txBody>
      <dsp:txXfrm>
        <a:off x="0" y="3562871"/>
        <a:ext cx="4495800" cy="79539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08D25-E357-4296-BD60-7C4EB5C693A0}">
      <dsp:nvSpPr>
        <dsp:cNvPr id="0" name=""/>
        <dsp:cNvSpPr/>
      </dsp:nvSpPr>
      <dsp:spPr>
        <a:xfrm>
          <a:off x="1813619" y="1249347"/>
          <a:ext cx="2621160" cy="2621160"/>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t>New Residential House</a:t>
          </a:r>
        </a:p>
      </dsp:txBody>
      <dsp:txXfrm>
        <a:off x="2197479" y="1633207"/>
        <a:ext cx="1853440" cy="1853440"/>
      </dsp:txXfrm>
    </dsp:sp>
    <dsp:sp modelId="{C3A210D2-887F-469E-8AFB-FF818E76C136}">
      <dsp:nvSpPr>
        <dsp:cNvPr id="0" name=""/>
        <dsp:cNvSpPr/>
      </dsp:nvSpPr>
      <dsp:spPr>
        <a:xfrm>
          <a:off x="2468909" y="199327"/>
          <a:ext cx="1310580" cy="1310580"/>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t>Property 1</a:t>
          </a:r>
        </a:p>
      </dsp:txBody>
      <dsp:txXfrm>
        <a:off x="2660839" y="391257"/>
        <a:ext cx="926720" cy="926720"/>
      </dsp:txXfrm>
    </dsp:sp>
    <dsp:sp modelId="{51FE9102-E22D-445D-98C3-93C91F8FB8B0}">
      <dsp:nvSpPr>
        <dsp:cNvPr id="0" name=""/>
        <dsp:cNvSpPr/>
      </dsp:nvSpPr>
      <dsp:spPr>
        <a:xfrm>
          <a:off x="3945751" y="2757292"/>
          <a:ext cx="1310580" cy="1310580"/>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t>Property 2</a:t>
          </a:r>
        </a:p>
      </dsp:txBody>
      <dsp:txXfrm>
        <a:off x="4137681" y="2949222"/>
        <a:ext cx="926720" cy="926720"/>
      </dsp:txXfrm>
    </dsp:sp>
    <dsp:sp modelId="{D2BE2F4D-2F70-4AEF-A12B-01E1384EC609}">
      <dsp:nvSpPr>
        <dsp:cNvPr id="0" name=""/>
        <dsp:cNvSpPr/>
      </dsp:nvSpPr>
      <dsp:spPr>
        <a:xfrm>
          <a:off x="992067" y="2757292"/>
          <a:ext cx="1310580" cy="1310580"/>
        </a:xfrm>
        <a:prstGeom prst="ellipse">
          <a:avLst/>
        </a:prstGeom>
        <a:solidFill>
          <a:schemeClr val="accent5">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t>Property 3</a:t>
          </a:r>
        </a:p>
      </dsp:txBody>
      <dsp:txXfrm>
        <a:off x="1183997" y="2949222"/>
        <a:ext cx="926720" cy="92672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A780A-8945-4C29-B50A-2359BAB018C8}">
      <dsp:nvSpPr>
        <dsp:cNvPr id="0" name=""/>
        <dsp:cNvSpPr/>
      </dsp:nvSpPr>
      <dsp:spPr>
        <a:xfrm>
          <a:off x="0" y="111539"/>
          <a:ext cx="7013386" cy="7675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a:t>Ranjit  Vithal Dass 137 ITD 267</a:t>
          </a:r>
        </a:p>
      </dsp:txBody>
      <dsp:txXfrm>
        <a:off x="37467" y="149006"/>
        <a:ext cx="6938452" cy="69258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45208-ED89-41CB-A66A-95ECB967EA97}">
      <dsp:nvSpPr>
        <dsp:cNvPr id="0" name=""/>
        <dsp:cNvSpPr/>
      </dsp:nvSpPr>
      <dsp:spPr>
        <a:xfrm>
          <a:off x="0" y="75473"/>
          <a:ext cx="8308830" cy="11536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dirty="0"/>
            <a:t>Whether capital gain of multiple years can be claimed against the same property?</a:t>
          </a:r>
        </a:p>
      </dsp:txBody>
      <dsp:txXfrm>
        <a:off x="56315" y="131788"/>
        <a:ext cx="8196200" cy="1040990"/>
      </dsp:txXfrm>
    </dsp:sp>
    <dsp:sp modelId="{1BEAF5C5-4768-4AD3-9569-039D31915C14}">
      <dsp:nvSpPr>
        <dsp:cNvPr id="0" name=""/>
        <dsp:cNvSpPr/>
      </dsp:nvSpPr>
      <dsp:spPr>
        <a:xfrm>
          <a:off x="0" y="1229094"/>
          <a:ext cx="8308830"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805" tIns="36830" rIns="206248" bIns="36830" numCol="1" spcCol="1270" anchor="t" anchorCtr="0">
          <a:noAutofit/>
        </a:bodyPr>
        <a:lstStyle/>
        <a:p>
          <a:pPr marL="228600" lvl="1" indent="-228600" algn="ctr" defTabSz="1022350" rtl="0">
            <a:lnSpc>
              <a:spcPct val="90000"/>
            </a:lnSpc>
            <a:spcBef>
              <a:spcPct val="0"/>
            </a:spcBef>
            <a:spcAft>
              <a:spcPct val="20000"/>
            </a:spcAft>
            <a:buChar char="•"/>
          </a:pPr>
          <a:r>
            <a:rPr lang="en-US" sz="2300" kern="1200" dirty="0"/>
            <a:t>Yes. See </a:t>
          </a:r>
          <a:r>
            <a:rPr lang="en-US" sz="2300" kern="1200" dirty="0" err="1"/>
            <a:t>Smt</a:t>
          </a:r>
          <a:r>
            <a:rPr lang="en-US" sz="2300" kern="1200" dirty="0"/>
            <a:t> </a:t>
          </a:r>
          <a:r>
            <a:rPr lang="en-US" sz="2300" kern="1200" dirty="0" err="1"/>
            <a:t>Anagha</a:t>
          </a:r>
          <a:r>
            <a:rPr lang="en-US" sz="2300" kern="1200" dirty="0"/>
            <a:t> </a:t>
          </a:r>
          <a:r>
            <a:rPr lang="en-US" sz="2300" kern="1200" dirty="0" err="1"/>
            <a:t>Ajit</a:t>
          </a:r>
          <a:r>
            <a:rPr lang="en-US" sz="2300" kern="1200" dirty="0"/>
            <a:t> </a:t>
          </a:r>
          <a:r>
            <a:rPr lang="en-US" sz="2300" kern="1200" dirty="0" err="1"/>
            <a:t>Patnekar</a:t>
          </a:r>
          <a:r>
            <a:rPr lang="en-US" sz="2300" kern="1200" dirty="0"/>
            <a:t> 9 SOT 685</a:t>
          </a:r>
        </a:p>
      </dsp:txBody>
      <dsp:txXfrm>
        <a:off x="0" y="1229094"/>
        <a:ext cx="8308830" cy="480240"/>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67605-936D-4841-ADF8-BECE38AE76F9}">
      <dsp:nvSpPr>
        <dsp:cNvPr id="0" name=""/>
        <dsp:cNvSpPr/>
      </dsp:nvSpPr>
      <dsp:spPr>
        <a:xfrm>
          <a:off x="0" y="6427"/>
          <a:ext cx="8229600" cy="10740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i="1" kern="1200" dirty="0"/>
            <a:t>CIT</a:t>
          </a:r>
          <a:r>
            <a:rPr lang="en-US" sz="2700" kern="1200" dirty="0"/>
            <a:t> v. </a:t>
          </a:r>
          <a:r>
            <a:rPr lang="en-US" sz="2700" i="1" kern="1200" dirty="0"/>
            <a:t>J. R. </a:t>
          </a:r>
          <a:r>
            <a:rPr lang="en-US" sz="2700" i="1" kern="1200" dirty="0" err="1"/>
            <a:t>Subramanya</a:t>
          </a:r>
          <a:r>
            <a:rPr lang="en-US" sz="2700" i="1" kern="1200" dirty="0"/>
            <a:t> </a:t>
          </a:r>
          <a:r>
            <a:rPr lang="en-US" sz="2700" i="1" kern="1200" dirty="0" err="1"/>
            <a:t>Bhat</a:t>
          </a:r>
          <a:r>
            <a:rPr lang="en-US" sz="2700" kern="1200" dirty="0"/>
            <a:t> [1987] </a:t>
          </a:r>
          <a:r>
            <a:rPr lang="en-US" sz="2700" kern="1200" dirty="0">
              <a:hlinkClick xmlns:r="http://schemas.openxmlformats.org/officeDocument/2006/relationships" r:id="rId1"/>
            </a:rPr>
            <a:t>165 ITR 571</a:t>
          </a:r>
          <a:r>
            <a:rPr lang="en-US" sz="2700" kern="1200" dirty="0"/>
            <a:t>/[</a:t>
          </a:r>
          <a:r>
            <a:rPr lang="en-US" sz="2700" kern="1200" dirty="0" err="1"/>
            <a:t>Kar</a:t>
          </a:r>
          <a:r>
            <a:rPr lang="en-US" sz="2700" kern="1200" dirty="0"/>
            <a:t>]</a:t>
          </a:r>
        </a:p>
      </dsp:txBody>
      <dsp:txXfrm>
        <a:off x="52431" y="58858"/>
        <a:ext cx="8124738" cy="969198"/>
      </dsp:txXfrm>
    </dsp:sp>
    <dsp:sp modelId="{484D1570-6B62-4FF4-B9E1-C6E3AC2D6311}">
      <dsp:nvSpPr>
        <dsp:cNvPr id="0" name=""/>
        <dsp:cNvSpPr/>
      </dsp:nvSpPr>
      <dsp:spPr>
        <a:xfrm>
          <a:off x="0" y="1080487"/>
          <a:ext cx="8229600" cy="1313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dirty="0"/>
            <a:t>Construction can started prior to the date of transfer, but it shall be completed within 3 years of the date of transfer. </a:t>
          </a:r>
        </a:p>
        <a:p>
          <a:pPr marL="228600" lvl="1" indent="-228600" algn="l" defTabSz="933450" rtl="0">
            <a:lnSpc>
              <a:spcPct val="90000"/>
            </a:lnSpc>
            <a:spcBef>
              <a:spcPct val="0"/>
            </a:spcBef>
            <a:spcAft>
              <a:spcPct val="20000"/>
            </a:spcAft>
            <a:buChar char="•"/>
          </a:pPr>
          <a:endParaRPr lang="en-US" sz="2100" kern="1200" dirty="0"/>
        </a:p>
      </dsp:txBody>
      <dsp:txXfrm>
        <a:off x="0" y="1080487"/>
        <a:ext cx="8229600" cy="1313414"/>
      </dsp:txXfrm>
    </dsp:sp>
    <dsp:sp modelId="{AD10961C-3057-4E96-8F67-C9488FD61675}">
      <dsp:nvSpPr>
        <dsp:cNvPr id="0" name=""/>
        <dsp:cNvSpPr/>
      </dsp:nvSpPr>
      <dsp:spPr>
        <a:xfrm>
          <a:off x="0" y="2393902"/>
          <a:ext cx="8229600" cy="10740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u="sng" kern="1200" dirty="0"/>
            <a:t>Smt. </a:t>
          </a:r>
          <a:r>
            <a:rPr lang="en-US" sz="2700" u="sng" kern="1200" dirty="0" err="1"/>
            <a:t>Nimmagadda</a:t>
          </a:r>
          <a:r>
            <a:rPr lang="en-US" sz="2700" u="sng" kern="1200" dirty="0"/>
            <a:t> </a:t>
          </a:r>
          <a:r>
            <a:rPr lang="en-US" sz="2700" u="sng" kern="1200" dirty="0" err="1"/>
            <a:t>Sridevi</a:t>
          </a:r>
          <a:r>
            <a:rPr lang="en-US" sz="2700" u="sng" kern="1200" dirty="0"/>
            <a:t> 33 taxmann.com 306 (hyd.)</a:t>
          </a:r>
          <a:endParaRPr lang="en-US" sz="2700" kern="1200" dirty="0"/>
        </a:p>
      </dsp:txBody>
      <dsp:txXfrm>
        <a:off x="52431" y="2446333"/>
        <a:ext cx="8124738" cy="969198"/>
      </dsp:txXfrm>
    </dsp:sp>
    <dsp:sp modelId="{4FBD1981-340A-4514-9625-C7C3B68CA084}">
      <dsp:nvSpPr>
        <dsp:cNvPr id="0" name=""/>
        <dsp:cNvSpPr/>
      </dsp:nvSpPr>
      <dsp:spPr>
        <a:xfrm>
          <a:off x="0" y="3467962"/>
          <a:ext cx="8229600" cy="1844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dirty="0"/>
            <a:t>However,  construction </a:t>
          </a:r>
          <a:r>
            <a:rPr lang="en-US" sz="2100" b="1" u="sng" kern="1200" dirty="0"/>
            <a:t>shall not be completed </a:t>
          </a:r>
          <a:r>
            <a:rPr lang="en-US" sz="2100" kern="1200" dirty="0"/>
            <a:t>before the date of transfer. In it was held that assessee is not entitled to deduction under section 54F as construction was done before the date of transfer. Also, </a:t>
          </a:r>
          <a:r>
            <a:rPr lang="en-US" sz="2100" i="1" kern="1200" dirty="0"/>
            <a:t>JT. CIT</a:t>
          </a:r>
          <a:r>
            <a:rPr lang="en-US" sz="2100" kern="1200" dirty="0"/>
            <a:t> v. </a:t>
          </a:r>
          <a:r>
            <a:rPr lang="en-US" sz="2100" i="1" kern="1200" dirty="0"/>
            <a:t>Raj Kumar </a:t>
          </a:r>
          <a:r>
            <a:rPr lang="en-US" sz="2100" i="1" kern="1200" dirty="0" err="1"/>
            <a:t>Aggarwala</a:t>
          </a:r>
          <a:r>
            <a:rPr lang="en-US" sz="2100" kern="1200" dirty="0"/>
            <a:t> </a:t>
          </a:r>
          <a:r>
            <a:rPr lang="en-US" sz="2100" i="1" kern="1200" dirty="0"/>
            <a:t>&amp; Sons </a:t>
          </a:r>
          <a:r>
            <a:rPr lang="en-US" sz="2100" kern="1200" dirty="0"/>
            <a:t>[2005] 95 TTJ (Delhi) 315. </a:t>
          </a:r>
        </a:p>
      </dsp:txBody>
      <dsp:txXfrm>
        <a:off x="0" y="3467962"/>
        <a:ext cx="8229600" cy="18443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A60C4-CE19-4B46-BF7B-A502EAEB5013}">
      <dsp:nvSpPr>
        <dsp:cNvPr id="0" name=""/>
        <dsp:cNvSpPr/>
      </dsp:nvSpPr>
      <dsp:spPr>
        <a:xfrm>
          <a:off x="0" y="38753"/>
          <a:ext cx="8229600" cy="11123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Not 10% variation allowed in 50C</a:t>
          </a:r>
        </a:p>
      </dsp:txBody>
      <dsp:txXfrm>
        <a:off x="54298" y="93051"/>
        <a:ext cx="8121004" cy="1003708"/>
      </dsp:txXfrm>
    </dsp:sp>
    <dsp:sp modelId="{17C9EE20-5882-44D2-AA32-B6153879EA7E}">
      <dsp:nvSpPr>
        <dsp:cNvPr id="0" name=""/>
        <dsp:cNvSpPr/>
      </dsp:nvSpPr>
      <dsp:spPr>
        <a:xfrm>
          <a:off x="0" y="1231697"/>
          <a:ext cx="8229600" cy="11123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10% of Actual sale consideration </a:t>
          </a:r>
          <a:r>
            <a:rPr lang="en-US" sz="2800" b="1" u="sng" kern="1200"/>
            <a:t>not Stamp Value</a:t>
          </a:r>
          <a:endParaRPr lang="en-US" sz="2800" kern="1200"/>
        </a:p>
      </dsp:txBody>
      <dsp:txXfrm>
        <a:off x="54298" y="1285995"/>
        <a:ext cx="8121004" cy="1003708"/>
      </dsp:txXfrm>
    </dsp:sp>
    <dsp:sp modelId="{E2B5A241-7E4A-4084-933F-D6E91DD3218A}">
      <dsp:nvSpPr>
        <dsp:cNvPr id="0" name=""/>
        <dsp:cNvSpPr/>
      </dsp:nvSpPr>
      <dsp:spPr>
        <a:xfrm>
          <a:off x="0" y="2424642"/>
          <a:ext cx="8229600" cy="11123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Retrospective</a:t>
          </a:r>
        </a:p>
      </dsp:txBody>
      <dsp:txXfrm>
        <a:off x="54298" y="2478940"/>
        <a:ext cx="8121004" cy="1003708"/>
      </dsp:txXfrm>
    </dsp:sp>
    <dsp:sp modelId="{028B26C2-1058-4519-A0DC-2FF2E084CD4E}">
      <dsp:nvSpPr>
        <dsp:cNvPr id="0" name=""/>
        <dsp:cNvSpPr/>
      </dsp:nvSpPr>
      <dsp:spPr>
        <a:xfrm>
          <a:off x="0" y="3536946"/>
          <a:ext cx="8229600" cy="1362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a:t>Chandra Prakash Jhunjhunwala [TS-462-ITAT-2019(Kol)]</a:t>
          </a:r>
        </a:p>
        <a:p>
          <a:pPr marL="228600" lvl="1" indent="-228600" algn="l" defTabSz="977900" rtl="0">
            <a:lnSpc>
              <a:spcPct val="90000"/>
            </a:lnSpc>
            <a:spcBef>
              <a:spcPct val="0"/>
            </a:spcBef>
            <a:spcAft>
              <a:spcPct val="20000"/>
            </a:spcAft>
            <a:buChar char="•"/>
          </a:pPr>
          <a:r>
            <a:rPr lang="en-US" sz="2200" kern="1200"/>
            <a:t>Manoj Mittal vs ACIT ITA (4596/Del/2016) dtd 19.02.20</a:t>
          </a:r>
        </a:p>
      </dsp:txBody>
      <dsp:txXfrm>
        <a:off x="0" y="3536946"/>
        <a:ext cx="8229600" cy="136206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ECA78C-1DDE-4A19-B48B-F1E1EBD8DE50}">
      <dsp:nvSpPr>
        <dsp:cNvPr id="0" name=""/>
        <dsp:cNvSpPr/>
      </dsp:nvSpPr>
      <dsp:spPr>
        <a:xfrm>
          <a:off x="0" y="23084"/>
          <a:ext cx="8229600" cy="14847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The requirement that the house shall be constructed with permission of municipal laws,</a:t>
          </a:r>
          <a:r>
            <a:rPr lang="en-US" sz="2700" b="1" kern="1200"/>
            <a:t> </a:t>
          </a:r>
          <a:r>
            <a:rPr lang="en-US" sz="2700" kern="1200"/>
            <a:t>cannot be read in section 54/ 54F.</a:t>
          </a:r>
        </a:p>
      </dsp:txBody>
      <dsp:txXfrm>
        <a:off x="72479" y="95563"/>
        <a:ext cx="8084642" cy="1339772"/>
      </dsp:txXfrm>
    </dsp:sp>
    <dsp:sp modelId="{32A91AC7-062E-4701-8F82-E49E5C37C9EB}">
      <dsp:nvSpPr>
        <dsp:cNvPr id="0" name=""/>
        <dsp:cNvSpPr/>
      </dsp:nvSpPr>
      <dsp:spPr>
        <a:xfrm>
          <a:off x="0" y="1585575"/>
          <a:ext cx="8229600" cy="14847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IN" sz="2700" b="1" u="sng" kern="1200"/>
            <a:t>B. Sivasubramaniam 45 taxmann.com 74 (Chennai)</a:t>
          </a:r>
          <a:r>
            <a:rPr lang="en-IN" sz="2700" kern="1200"/>
            <a:t> </a:t>
          </a:r>
          <a:endParaRPr lang="en-US" sz="2700" kern="1200"/>
        </a:p>
      </dsp:txBody>
      <dsp:txXfrm>
        <a:off x="72479" y="1658054"/>
        <a:ext cx="8084642" cy="1339772"/>
      </dsp:txXfrm>
    </dsp:sp>
    <dsp:sp modelId="{69A2D064-D5BF-4B14-B9AD-7EDC35CD2B74}">
      <dsp:nvSpPr>
        <dsp:cNvPr id="0" name=""/>
        <dsp:cNvSpPr/>
      </dsp:nvSpPr>
      <dsp:spPr>
        <a:xfrm>
          <a:off x="0" y="3070305"/>
          <a:ext cx="8229600" cy="1844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IN" sz="2100" kern="1200"/>
            <a:t>it was clearly held that provisions of section 54F mandate construction of a residential house, within period specified, however, there is no condition that building plan of residential house should be approved by Municipal Corporation or any other competent authority.</a:t>
          </a:r>
          <a:endParaRPr lang="en-US" sz="2100" kern="1200"/>
        </a:p>
      </dsp:txBody>
      <dsp:txXfrm>
        <a:off x="0" y="3070305"/>
        <a:ext cx="8229600" cy="1844369"/>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5ECD7-6CFC-4CE1-9BC8-A4C6C3640576}">
      <dsp:nvSpPr>
        <dsp:cNvPr id="0" name=""/>
        <dsp:cNvSpPr/>
      </dsp:nvSpPr>
      <dsp:spPr>
        <a:xfrm>
          <a:off x="0" y="330733"/>
          <a:ext cx="8229600" cy="12472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a:t>Adjacent houses</a:t>
          </a:r>
        </a:p>
      </dsp:txBody>
      <dsp:txXfrm>
        <a:off x="60884" y="391617"/>
        <a:ext cx="8107832" cy="1125452"/>
      </dsp:txXfrm>
    </dsp:sp>
    <dsp:sp modelId="{BF9E8BFF-D9D1-41DD-9049-68AA45173067}">
      <dsp:nvSpPr>
        <dsp:cNvPr id="0" name=""/>
        <dsp:cNvSpPr/>
      </dsp:nvSpPr>
      <dsp:spPr>
        <a:xfrm>
          <a:off x="0" y="1727714"/>
          <a:ext cx="8229600" cy="12472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a:t>Different floor - duplex</a:t>
          </a:r>
        </a:p>
      </dsp:txBody>
      <dsp:txXfrm>
        <a:off x="60884" y="1788598"/>
        <a:ext cx="8107832" cy="1125452"/>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996099-63C6-4427-99A6-BE2A77F60C6D}">
      <dsp:nvSpPr>
        <dsp:cNvPr id="0" name=""/>
        <dsp:cNvSpPr/>
      </dsp:nvSpPr>
      <dsp:spPr>
        <a:xfrm>
          <a:off x="0" y="173849"/>
          <a:ext cx="8229600" cy="11138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u="sng" kern="1200" dirty="0"/>
            <a:t>J.V. Krishna </a:t>
          </a:r>
          <a:r>
            <a:rPr lang="en-IN" sz="2800" u="sng" kern="1200" dirty="0" err="1"/>
            <a:t>Rao</a:t>
          </a:r>
          <a:r>
            <a:rPr lang="en-IN" sz="2800" u="sng" kern="1200" dirty="0"/>
            <a:t> 24 taxmann.com 104 (Hyd.)</a:t>
          </a:r>
          <a:endParaRPr lang="en-US" sz="2800" kern="1200" dirty="0"/>
        </a:p>
      </dsp:txBody>
      <dsp:txXfrm>
        <a:off x="54373" y="228222"/>
        <a:ext cx="8120854" cy="1005094"/>
      </dsp:txXfrm>
    </dsp:sp>
    <dsp:sp modelId="{2F19CC84-7E8B-43D1-82BF-84CA1BA4F0F3}">
      <dsp:nvSpPr>
        <dsp:cNvPr id="0" name=""/>
        <dsp:cNvSpPr/>
      </dsp:nvSpPr>
      <dsp:spPr>
        <a:xfrm>
          <a:off x="0" y="1287689"/>
          <a:ext cx="8229600" cy="1304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IN" sz="2200" kern="1200"/>
            <a:t>Merely because capital gains earned had been utilized for other purposes and borrowed funds were deposited in capital gains investment account, benefit of section 54F exemption cannot be denied.</a:t>
          </a:r>
          <a:endParaRPr lang="en-US" sz="2200" kern="1200"/>
        </a:p>
      </dsp:txBody>
      <dsp:txXfrm>
        <a:off x="0" y="1287689"/>
        <a:ext cx="8229600" cy="1304100"/>
      </dsp:txXfrm>
    </dsp:sp>
    <dsp:sp modelId="{58271125-5E96-4020-8A09-7FB42FAB5463}">
      <dsp:nvSpPr>
        <dsp:cNvPr id="0" name=""/>
        <dsp:cNvSpPr/>
      </dsp:nvSpPr>
      <dsp:spPr>
        <a:xfrm>
          <a:off x="0" y="2591789"/>
          <a:ext cx="8229600" cy="11138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See also</a:t>
          </a:r>
        </a:p>
      </dsp:txBody>
      <dsp:txXfrm>
        <a:off x="54373" y="2646162"/>
        <a:ext cx="8120854" cy="1005094"/>
      </dsp:txXfrm>
    </dsp:sp>
    <dsp:sp modelId="{2E025CBB-D165-4E31-BE73-6CCF0FE20DF9}">
      <dsp:nvSpPr>
        <dsp:cNvPr id="0" name=""/>
        <dsp:cNvSpPr/>
      </dsp:nvSpPr>
      <dsp:spPr>
        <a:xfrm>
          <a:off x="0" y="3705629"/>
          <a:ext cx="8229600" cy="75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a:t>Pushpa  vs ITO 31 taxmann.com 33 (Ker.)</a:t>
          </a:r>
        </a:p>
        <a:p>
          <a:pPr marL="228600" lvl="1" indent="-228600" algn="l" defTabSz="977900" rtl="0">
            <a:lnSpc>
              <a:spcPct val="90000"/>
            </a:lnSpc>
            <a:spcBef>
              <a:spcPct val="0"/>
            </a:spcBef>
            <a:spcAft>
              <a:spcPct val="20000"/>
            </a:spcAft>
            <a:buChar char="•"/>
          </a:pPr>
          <a:r>
            <a:rPr lang="en-US" sz="2200" u="sng" kern="1200"/>
            <a:t>ITO vs K.C. Gopalan (1999) 107 Taxman 591 (Ker.)</a:t>
          </a:r>
          <a:endParaRPr lang="en-US" sz="2200" kern="1200"/>
        </a:p>
      </dsp:txBody>
      <dsp:txXfrm>
        <a:off x="0" y="3705629"/>
        <a:ext cx="8229600" cy="753480"/>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3CB36-579A-4EC0-A61F-3191F42F9944}">
      <dsp:nvSpPr>
        <dsp:cNvPr id="0" name=""/>
        <dsp:cNvSpPr/>
      </dsp:nvSpPr>
      <dsp:spPr>
        <a:xfrm>
          <a:off x="0" y="389472"/>
          <a:ext cx="7499176" cy="2597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US" sz="3000" kern="1200" dirty="0"/>
            <a:t>“the word “purchase” is not synonymous with the word “own” and to claim exemption u/s. 54 one need not become a complete owner of the newly acquired property.</a:t>
          </a:r>
        </a:p>
      </dsp:txBody>
      <dsp:txXfrm>
        <a:off x="126795" y="516267"/>
        <a:ext cx="7245586" cy="2343810"/>
      </dsp:txXfrm>
    </dsp:sp>
    <dsp:sp modelId="{A05C8129-FC2A-4865-8B43-1C3F17631565}">
      <dsp:nvSpPr>
        <dsp:cNvPr id="0" name=""/>
        <dsp:cNvSpPr/>
      </dsp:nvSpPr>
      <dsp:spPr>
        <a:xfrm>
          <a:off x="0" y="2986872"/>
          <a:ext cx="7499176" cy="7917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8099"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i="1" kern="1200"/>
            <a:t>Mrs. Shahzada Begum 5 ITD 292 (Trib. Hyd.)</a:t>
          </a:r>
          <a:endParaRPr lang="en-US" sz="2300" kern="1200"/>
        </a:p>
        <a:p>
          <a:pPr marL="228600" lvl="1" indent="-228600" algn="l" defTabSz="1022350" rtl="0">
            <a:lnSpc>
              <a:spcPct val="90000"/>
            </a:lnSpc>
            <a:spcBef>
              <a:spcPct val="0"/>
            </a:spcBef>
            <a:spcAft>
              <a:spcPct val="20000"/>
            </a:spcAft>
            <a:buChar char="•"/>
          </a:pPr>
          <a:r>
            <a:rPr lang="en-US" sz="2300" kern="1200"/>
            <a:t>Sri Rajaram vs ITO 19 ITD 141 (Hyd.)</a:t>
          </a:r>
        </a:p>
      </dsp:txBody>
      <dsp:txXfrm>
        <a:off x="0" y="2986872"/>
        <a:ext cx="7499176" cy="79177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675EAE-6CF4-4757-BA6B-2F45898252BC}">
      <dsp:nvSpPr>
        <dsp:cNvPr id="0" name=""/>
        <dsp:cNvSpPr/>
      </dsp:nvSpPr>
      <dsp:spPr>
        <a:xfrm>
          <a:off x="0" y="144809"/>
          <a:ext cx="8229600" cy="123317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Kalya vs CIT 22 taxmann.com 67 (Raj.)	</a:t>
          </a:r>
        </a:p>
      </dsp:txBody>
      <dsp:txXfrm>
        <a:off x="60199" y="205008"/>
        <a:ext cx="8109202" cy="1112781"/>
      </dsp:txXfrm>
    </dsp:sp>
    <dsp:sp modelId="{E4C85228-0963-453B-BB70-57AF0EFC00EC}">
      <dsp:nvSpPr>
        <dsp:cNvPr id="0" name=""/>
        <dsp:cNvSpPr/>
      </dsp:nvSpPr>
      <dsp:spPr>
        <a:xfrm>
          <a:off x="0" y="1377989"/>
          <a:ext cx="8229600" cy="1090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Investment in name of son and daughter-in-law. It was held that section 54B would require a literal interpretation of words “assessee”. </a:t>
          </a:r>
        </a:p>
      </dsp:txBody>
      <dsp:txXfrm>
        <a:off x="0" y="1377989"/>
        <a:ext cx="8229600" cy="1090890"/>
      </dsp:txXfrm>
    </dsp:sp>
    <dsp:sp modelId="{E84B27BB-0DD1-49E3-B46B-D15EC7F0A44E}">
      <dsp:nvSpPr>
        <dsp:cNvPr id="0" name=""/>
        <dsp:cNvSpPr/>
      </dsp:nvSpPr>
      <dsp:spPr>
        <a:xfrm>
          <a:off x="0" y="2468880"/>
          <a:ext cx="8229600" cy="123317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Jai Narain 306 ITR 335 (P &amp; H)	</a:t>
          </a:r>
        </a:p>
      </dsp:txBody>
      <dsp:txXfrm>
        <a:off x="60199" y="2529079"/>
        <a:ext cx="8109202" cy="1112781"/>
      </dsp:txXfrm>
    </dsp:sp>
    <dsp:sp modelId="{FED0A731-D747-485C-964E-452118B6EAF9}">
      <dsp:nvSpPr>
        <dsp:cNvPr id="0" name=""/>
        <dsp:cNvSpPr/>
      </dsp:nvSpPr>
      <dsp:spPr>
        <a:xfrm>
          <a:off x="0" y="3702060"/>
          <a:ext cx="8229600" cy="1090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Investment in name of son. It was held that section 54B would require a literal interpretation of words “assessee”.</a:t>
          </a:r>
        </a:p>
      </dsp:txBody>
      <dsp:txXfrm>
        <a:off x="0" y="3702060"/>
        <a:ext cx="8229600" cy="109089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E83BB-6813-4F09-ACEE-CED7D76EE040}">
      <dsp:nvSpPr>
        <dsp:cNvPr id="0" name=""/>
        <dsp:cNvSpPr/>
      </dsp:nvSpPr>
      <dsp:spPr>
        <a:xfrm>
          <a:off x="0" y="166114"/>
          <a:ext cx="8229600" cy="10821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No, Indexation available </a:t>
          </a:r>
        </a:p>
      </dsp:txBody>
      <dsp:txXfrm>
        <a:off x="52828" y="218942"/>
        <a:ext cx="8123944" cy="976536"/>
      </dsp:txXfrm>
    </dsp:sp>
    <dsp:sp modelId="{55E0A5E3-6186-442A-9919-C1055EE45E33}">
      <dsp:nvSpPr>
        <dsp:cNvPr id="0" name=""/>
        <dsp:cNvSpPr/>
      </dsp:nvSpPr>
      <dsp:spPr>
        <a:xfrm>
          <a:off x="0" y="1305906"/>
          <a:ext cx="8229600" cy="11470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dirty="0"/>
            <a:t>Always be short term Capital Gain</a:t>
          </a:r>
        </a:p>
      </dsp:txBody>
      <dsp:txXfrm>
        <a:off x="55995" y="1361901"/>
        <a:ext cx="8117610" cy="1035070"/>
      </dsp:txXfrm>
    </dsp:sp>
    <dsp:sp modelId="{899745D3-2925-4646-8974-A19EB207669B}">
      <dsp:nvSpPr>
        <dsp:cNvPr id="0" name=""/>
        <dsp:cNvSpPr/>
      </dsp:nvSpPr>
      <dsp:spPr>
        <a:xfrm>
          <a:off x="0" y="2510567"/>
          <a:ext cx="8229600" cy="107125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t>Block Concept will be applicable</a:t>
          </a:r>
        </a:p>
      </dsp:txBody>
      <dsp:txXfrm>
        <a:off x="52295" y="2562862"/>
        <a:ext cx="8125010" cy="966669"/>
      </dsp:txXfrm>
    </dsp:sp>
    <dsp:sp modelId="{7B6DE363-ACCF-4245-9415-2D5A4A7DC4D9}">
      <dsp:nvSpPr>
        <dsp:cNvPr id="0" name=""/>
        <dsp:cNvSpPr/>
      </dsp:nvSpPr>
      <dsp:spPr>
        <a:xfrm>
          <a:off x="0" y="3632430"/>
          <a:ext cx="8229600" cy="107125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dirty="0"/>
            <a:t>Gain on Sale of Depreciable assets held for more than 3 Years Taxed @ applicable to LTCG. (</a:t>
          </a:r>
          <a:r>
            <a:rPr lang="en-US" sz="2000" kern="1200" dirty="0" err="1"/>
            <a:t>Manali</a:t>
          </a:r>
          <a:r>
            <a:rPr lang="en-US" sz="2000" kern="1200" dirty="0"/>
            <a:t> Investment) (Ace </a:t>
          </a:r>
          <a:r>
            <a:rPr lang="en-US" sz="2000" kern="1200" dirty="0" err="1"/>
            <a:t>Bulder</a:t>
          </a:r>
          <a:r>
            <a:rPr lang="en-US" sz="2000" kern="1200" dirty="0"/>
            <a:t>)</a:t>
          </a:r>
        </a:p>
      </dsp:txBody>
      <dsp:txXfrm>
        <a:off x="52295" y="3684725"/>
        <a:ext cx="8125010" cy="966669"/>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E83BB-6813-4F09-ACEE-CED7D76EE040}">
      <dsp:nvSpPr>
        <dsp:cNvPr id="0" name=""/>
        <dsp:cNvSpPr/>
      </dsp:nvSpPr>
      <dsp:spPr>
        <a:xfrm>
          <a:off x="0" y="1298"/>
          <a:ext cx="8229600" cy="9931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Assessee sold Building for 50 </a:t>
          </a:r>
          <a:r>
            <a:rPr lang="en-US" sz="2500" kern="1200" dirty="0" err="1"/>
            <a:t>Lakhs</a:t>
          </a:r>
          <a:endParaRPr lang="en-US" sz="2500" kern="1200" dirty="0"/>
        </a:p>
      </dsp:txBody>
      <dsp:txXfrm>
        <a:off x="48481" y="49779"/>
        <a:ext cx="8132638" cy="896166"/>
      </dsp:txXfrm>
    </dsp:sp>
    <dsp:sp modelId="{55E0A5E3-6186-442A-9919-C1055EE45E33}">
      <dsp:nvSpPr>
        <dsp:cNvPr id="0" name=""/>
        <dsp:cNvSpPr/>
      </dsp:nvSpPr>
      <dsp:spPr>
        <a:xfrm>
          <a:off x="0" y="1066427"/>
          <a:ext cx="8229600" cy="9931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Depreciation was claimed on such Building</a:t>
          </a:r>
        </a:p>
      </dsp:txBody>
      <dsp:txXfrm>
        <a:off x="48481" y="1114908"/>
        <a:ext cx="8132638" cy="896166"/>
      </dsp:txXfrm>
    </dsp:sp>
    <dsp:sp modelId="{899745D3-2925-4646-8974-A19EB207669B}">
      <dsp:nvSpPr>
        <dsp:cNvPr id="0" name=""/>
        <dsp:cNvSpPr/>
      </dsp:nvSpPr>
      <dsp:spPr>
        <a:xfrm>
          <a:off x="0" y="2131556"/>
          <a:ext cx="8229600" cy="9931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Sale consideration on Sale of Land invested in REC Bonds.</a:t>
          </a:r>
        </a:p>
      </dsp:txBody>
      <dsp:txXfrm>
        <a:off x="48481" y="2180037"/>
        <a:ext cx="8132638" cy="896166"/>
      </dsp:txXfrm>
    </dsp:sp>
    <dsp:sp modelId="{18E7F8DF-2515-4DE9-BB1E-8C0B40B48357}">
      <dsp:nvSpPr>
        <dsp:cNvPr id="0" name=""/>
        <dsp:cNvSpPr/>
      </dsp:nvSpPr>
      <dsp:spPr>
        <a:xfrm>
          <a:off x="0" y="3196685"/>
          <a:ext cx="8229600" cy="9931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Exemption u/s 54EC?</a:t>
          </a:r>
        </a:p>
      </dsp:txBody>
      <dsp:txXfrm>
        <a:off x="48481" y="3245166"/>
        <a:ext cx="8132638" cy="896166"/>
      </dsp:txXfrm>
    </dsp:sp>
    <dsp:sp modelId="{0147FF81-2C85-42D0-9C08-E5796480CC57}">
      <dsp:nvSpPr>
        <dsp:cNvPr id="0" name=""/>
        <dsp:cNvSpPr/>
      </dsp:nvSpPr>
      <dsp:spPr>
        <a:xfrm>
          <a:off x="0" y="4189814"/>
          <a:ext cx="8229600" cy="685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Assam Petroleum (262 ITR 587)(</a:t>
          </a:r>
          <a:r>
            <a:rPr lang="en-US" sz="2000" kern="1200" dirty="0" err="1"/>
            <a:t>Gau</a:t>
          </a:r>
          <a:r>
            <a:rPr lang="en-US" sz="2000" kern="1200" dirty="0"/>
            <a:t>)</a:t>
          </a:r>
        </a:p>
        <a:p>
          <a:pPr marL="228600" lvl="1" indent="-228600" algn="l" defTabSz="889000" rtl="0">
            <a:lnSpc>
              <a:spcPct val="90000"/>
            </a:lnSpc>
            <a:spcBef>
              <a:spcPct val="0"/>
            </a:spcBef>
            <a:spcAft>
              <a:spcPct val="20000"/>
            </a:spcAft>
            <a:buChar char="•"/>
          </a:pPr>
          <a:r>
            <a:rPr lang="en-US" sz="2000" kern="1200" dirty="0"/>
            <a:t>Ace Builders (281 ITR 210)(</a:t>
          </a:r>
          <a:r>
            <a:rPr lang="en-US" sz="2000" kern="1200" dirty="0" err="1"/>
            <a:t>Bom</a:t>
          </a:r>
          <a:r>
            <a:rPr lang="en-US" sz="2000" kern="1200" dirty="0"/>
            <a:t>)</a:t>
          </a:r>
        </a:p>
      </dsp:txBody>
      <dsp:txXfrm>
        <a:off x="0" y="4189814"/>
        <a:ext cx="8229600" cy="6856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33B43-2C6C-4806-90C8-543F5DBD9E55}">
      <dsp:nvSpPr>
        <dsp:cNvPr id="0" name=""/>
        <dsp:cNvSpPr/>
      </dsp:nvSpPr>
      <dsp:spPr>
        <a:xfrm>
          <a:off x="0" y="2927"/>
          <a:ext cx="8229600" cy="12757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Section 50 creates a fiction as under: </a:t>
          </a:r>
        </a:p>
      </dsp:txBody>
      <dsp:txXfrm>
        <a:off x="62275" y="65202"/>
        <a:ext cx="8105050" cy="1151152"/>
      </dsp:txXfrm>
    </dsp:sp>
    <dsp:sp modelId="{B788B875-F8FD-4A58-A860-6B811F7807A5}">
      <dsp:nvSpPr>
        <dsp:cNvPr id="0" name=""/>
        <dsp:cNvSpPr/>
      </dsp:nvSpPr>
      <dsp:spPr>
        <a:xfrm>
          <a:off x="0" y="1278630"/>
          <a:ext cx="8229600" cy="130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i="1" kern="1200"/>
            <a:t>Notwithstanding anything contained in clause (42A) of section 2, ……………………..the provisions of section 48 and 49 shall be subject to the following modifications………………..such excess shall be deemed to be the capital gains arising from the transfer of short-term capital assets”</a:t>
          </a:r>
          <a:endParaRPr lang="en-US" sz="1800" kern="1200"/>
        </a:p>
      </dsp:txBody>
      <dsp:txXfrm>
        <a:off x="0" y="1278630"/>
        <a:ext cx="8229600" cy="1309275"/>
      </dsp:txXfrm>
    </dsp:sp>
    <dsp:sp modelId="{9C2AFDDF-C1AD-42BD-BA2B-BF1AC4B6E775}">
      <dsp:nvSpPr>
        <dsp:cNvPr id="0" name=""/>
        <dsp:cNvSpPr/>
      </dsp:nvSpPr>
      <dsp:spPr>
        <a:xfrm>
          <a:off x="0" y="2587904"/>
          <a:ext cx="8229600" cy="12757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The fiction created u/s. 50 is only in respect of section 48 and 49 and cannot extend to the purposes of making reinvestment u/s. 54EC. </a:t>
          </a:r>
        </a:p>
      </dsp:txBody>
      <dsp:txXfrm>
        <a:off x="62275" y="2650179"/>
        <a:ext cx="8105050" cy="1151152"/>
      </dsp:txXfrm>
    </dsp:sp>
    <dsp:sp modelId="{F7BC2F7F-2EEA-44BD-92A4-4A0FDB0158E7}">
      <dsp:nvSpPr>
        <dsp:cNvPr id="0" name=""/>
        <dsp:cNvSpPr/>
      </dsp:nvSpPr>
      <dsp:spPr>
        <a:xfrm>
          <a:off x="0" y="3863607"/>
          <a:ext cx="8229600" cy="1071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IN" sz="1800" i="1" kern="1200"/>
            <a:t>The legal fiction created by the statute is to deem the capital gain as short-term capital gain and not to deem the asset as short-term capital asset. Therefore, it cannot be said that section 50 converts long-term capital asset into a short-term capital asset.</a:t>
          </a:r>
          <a:r>
            <a:rPr lang="en-IN" sz="1800" kern="1200"/>
            <a:t>”</a:t>
          </a:r>
          <a:endParaRPr lang="en-US" sz="1800" kern="1200"/>
        </a:p>
      </dsp:txBody>
      <dsp:txXfrm>
        <a:off x="0" y="3863607"/>
        <a:ext cx="8229600" cy="1071225"/>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653EE-4CF1-459E-BB5B-52FE35A40746}">
      <dsp:nvSpPr>
        <dsp:cNvPr id="0" name=""/>
        <dsp:cNvSpPr/>
      </dsp:nvSpPr>
      <dsp:spPr>
        <a:xfrm>
          <a:off x="0" y="13859"/>
          <a:ext cx="8229600" cy="12647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The issue is no more res-integra in the light of various judgments on the issue. U/s. 54-54F it is stated as under: </a:t>
          </a:r>
        </a:p>
      </dsp:txBody>
      <dsp:txXfrm>
        <a:off x="61741" y="75600"/>
        <a:ext cx="8106118" cy="1141288"/>
      </dsp:txXfrm>
    </dsp:sp>
    <dsp:sp modelId="{6374C6E7-2922-44BE-9F7E-0170BAFED341}">
      <dsp:nvSpPr>
        <dsp:cNvPr id="0" name=""/>
        <dsp:cNvSpPr/>
      </dsp:nvSpPr>
      <dsp:spPr>
        <a:xfrm>
          <a:off x="0" y="1278629"/>
          <a:ext cx="8229600" cy="809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“The amount of the capital gain which is not appropriated by the assessee ………….. before the date of furnishing the return of income under section 139, shall be deposited………………”</a:t>
          </a:r>
        </a:p>
      </dsp:txBody>
      <dsp:txXfrm>
        <a:off x="0" y="1278629"/>
        <a:ext cx="8229600" cy="809370"/>
      </dsp:txXfrm>
    </dsp:sp>
    <dsp:sp modelId="{A7F3B14C-4598-4002-81EB-9999A766DA17}">
      <dsp:nvSpPr>
        <dsp:cNvPr id="0" name=""/>
        <dsp:cNvSpPr/>
      </dsp:nvSpPr>
      <dsp:spPr>
        <a:xfrm>
          <a:off x="0" y="2087999"/>
          <a:ext cx="8229600" cy="12647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Jurisprudence</a:t>
          </a:r>
        </a:p>
      </dsp:txBody>
      <dsp:txXfrm>
        <a:off x="61741" y="2149740"/>
        <a:ext cx="8106118" cy="1141288"/>
      </dsp:txXfrm>
    </dsp:sp>
    <dsp:sp modelId="{9A42463A-4EA9-493E-AE1F-80245A0FBCF1}">
      <dsp:nvSpPr>
        <dsp:cNvPr id="0" name=""/>
        <dsp:cNvSpPr/>
      </dsp:nvSpPr>
      <dsp:spPr>
        <a:xfrm>
          <a:off x="0" y="3352769"/>
          <a:ext cx="8229600" cy="1571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fi-FI" sz="1800" kern="1200"/>
            <a:t>Rajesh Kumar Jalan 286 ITR 274 (Gau)</a:t>
          </a:r>
          <a:endParaRPr lang="en-US" sz="1800" kern="1200"/>
        </a:p>
        <a:p>
          <a:pPr marL="171450" lvl="1" indent="-171450" algn="l" defTabSz="800100" rtl="0">
            <a:lnSpc>
              <a:spcPct val="90000"/>
            </a:lnSpc>
            <a:spcBef>
              <a:spcPct val="0"/>
            </a:spcBef>
            <a:spcAft>
              <a:spcPct val="20000"/>
            </a:spcAft>
            <a:buChar char="•"/>
          </a:pPr>
          <a:r>
            <a:rPr lang="en-US" sz="1800" kern="1200"/>
            <a:t>(a)	Nipun Mehrotra 297 ITR (Trib.) 110 (Bang.)</a:t>
          </a:r>
        </a:p>
        <a:p>
          <a:pPr marL="171450" lvl="1" indent="-171450" algn="l" defTabSz="800100" rtl="0">
            <a:lnSpc>
              <a:spcPct val="90000"/>
            </a:lnSpc>
            <a:spcBef>
              <a:spcPct val="0"/>
            </a:spcBef>
            <a:spcAft>
              <a:spcPct val="20000"/>
            </a:spcAft>
            <a:buChar char="•"/>
          </a:pPr>
          <a:r>
            <a:rPr lang="en-US" sz="1800" kern="1200"/>
            <a:t>(b)	Fatima Bai 32 DTR 243 (Kar.)</a:t>
          </a:r>
        </a:p>
        <a:p>
          <a:pPr marL="171450" lvl="1" indent="-171450" algn="l" defTabSz="800100" rtl="0">
            <a:lnSpc>
              <a:spcPct val="90000"/>
            </a:lnSpc>
            <a:spcBef>
              <a:spcPct val="0"/>
            </a:spcBef>
            <a:spcAft>
              <a:spcPct val="20000"/>
            </a:spcAft>
            <a:buChar char="•"/>
          </a:pPr>
          <a:r>
            <a:rPr lang="en-US" sz="1800" kern="1200"/>
            <a:t>(c)	P. Thirumoorthy 135 TTJ (Chennai)(UO) 75  </a:t>
          </a:r>
        </a:p>
        <a:p>
          <a:pPr marL="171450" lvl="1" indent="-171450" algn="l" defTabSz="800100" rtl="0">
            <a:lnSpc>
              <a:spcPct val="90000"/>
            </a:lnSpc>
            <a:spcBef>
              <a:spcPct val="0"/>
            </a:spcBef>
            <a:spcAft>
              <a:spcPct val="20000"/>
            </a:spcAft>
            <a:buChar char="•"/>
          </a:pPr>
          <a:r>
            <a:rPr lang="en-US" sz="1800" kern="1200"/>
            <a:t>(d)	CIT vs Jagriti Agrawal 339 ITR 610 (P &amp; H)</a:t>
          </a:r>
        </a:p>
      </dsp:txBody>
      <dsp:txXfrm>
        <a:off x="0" y="3352769"/>
        <a:ext cx="8229600" cy="1571130"/>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927F0-578C-436D-BB84-8450E1DE933F}">
      <dsp:nvSpPr>
        <dsp:cNvPr id="0" name=""/>
        <dsp:cNvSpPr/>
      </dsp:nvSpPr>
      <dsp:spPr>
        <a:xfrm>
          <a:off x="0" y="292410"/>
          <a:ext cx="8229600" cy="25271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en-US" sz="3600" kern="1200"/>
            <a:t>Powers u/s. 143(1) are limited to prima-facie mistake apparent on record. If the assessee has offered the actual consideration:</a:t>
          </a:r>
        </a:p>
      </dsp:txBody>
      <dsp:txXfrm>
        <a:off x="123368" y="415778"/>
        <a:ext cx="7982864" cy="2280463"/>
      </dsp:txXfrm>
    </dsp:sp>
    <dsp:sp modelId="{809D0DFC-EC42-493E-AD03-DDBF66901BED}">
      <dsp:nvSpPr>
        <dsp:cNvPr id="0" name=""/>
        <dsp:cNvSpPr/>
      </dsp:nvSpPr>
      <dsp:spPr>
        <a:xfrm>
          <a:off x="0" y="2819609"/>
          <a:ext cx="8229600" cy="1825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en-US" sz="2800" kern="1200"/>
            <a:t>Grievance redressal mechanism. </a:t>
          </a:r>
        </a:p>
        <a:p>
          <a:pPr marL="285750" lvl="1" indent="-285750" algn="l" defTabSz="1244600" rtl="0">
            <a:lnSpc>
              <a:spcPct val="90000"/>
            </a:lnSpc>
            <a:spcBef>
              <a:spcPct val="0"/>
            </a:spcBef>
            <a:spcAft>
              <a:spcPct val="20000"/>
            </a:spcAft>
            <a:buChar char="•"/>
          </a:pPr>
          <a:r>
            <a:rPr lang="en-US" sz="2800" kern="1200"/>
            <a:t>It is not a prima-facie mistake. </a:t>
          </a:r>
        </a:p>
        <a:p>
          <a:pPr marL="285750" lvl="1" indent="-285750" algn="l" defTabSz="1244600" rtl="0">
            <a:lnSpc>
              <a:spcPct val="90000"/>
            </a:lnSpc>
            <a:spcBef>
              <a:spcPct val="0"/>
            </a:spcBef>
            <a:spcAft>
              <a:spcPct val="20000"/>
            </a:spcAft>
            <a:buChar char="•"/>
          </a:pPr>
          <a:r>
            <a:rPr lang="en-US" sz="2800" kern="1200"/>
            <a:t>A rectification or appeal against order u/s. 143(1) may be a proper solution.</a:t>
          </a:r>
        </a:p>
      </dsp:txBody>
      <dsp:txXfrm>
        <a:off x="0" y="2819609"/>
        <a:ext cx="8229600" cy="18257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A147E-3B46-4E80-87F9-65A0A0EDEA9E}">
      <dsp:nvSpPr>
        <dsp:cNvPr id="0" name=""/>
        <dsp:cNvSpPr/>
      </dsp:nvSpPr>
      <dsp:spPr>
        <a:xfrm>
          <a:off x="0" y="0"/>
          <a:ext cx="8229600" cy="29694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just" defTabSz="2400300" rtl="0">
            <a:lnSpc>
              <a:spcPct val="90000"/>
            </a:lnSpc>
            <a:spcBef>
              <a:spcPct val="0"/>
            </a:spcBef>
            <a:spcAft>
              <a:spcPct val="35000"/>
            </a:spcAft>
            <a:buNone/>
          </a:pPr>
          <a:r>
            <a:rPr lang="en-US" sz="5400" i="1" kern="1200" dirty="0"/>
            <a:t>“the year in which the asset was first held by the assessee”</a:t>
          </a:r>
          <a:endParaRPr lang="en-US" sz="5400" kern="1200" dirty="0"/>
        </a:p>
      </dsp:txBody>
      <dsp:txXfrm>
        <a:off x="144957" y="144957"/>
        <a:ext cx="7939686" cy="2679546"/>
      </dsp:txXfrm>
    </dsp:sp>
    <dsp:sp modelId="{2EEC8132-FE11-429E-AAD5-1E49E79B8CD3}">
      <dsp:nvSpPr>
        <dsp:cNvPr id="0" name=""/>
        <dsp:cNvSpPr/>
      </dsp:nvSpPr>
      <dsp:spPr>
        <a:xfrm>
          <a:off x="0" y="3154642"/>
          <a:ext cx="8229600" cy="1536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85750" lvl="1" indent="-285750" algn="l" defTabSz="1422400" rtl="0">
            <a:lnSpc>
              <a:spcPct val="90000"/>
            </a:lnSpc>
            <a:spcBef>
              <a:spcPct val="0"/>
            </a:spcBef>
            <a:spcAft>
              <a:spcPct val="20000"/>
            </a:spcAft>
            <a:buChar char="•"/>
          </a:pPr>
          <a:r>
            <a:rPr lang="en-US" sz="3200" kern="1200" dirty="0" err="1"/>
            <a:t>Manjula</a:t>
          </a:r>
          <a:r>
            <a:rPr lang="en-US" sz="3200" kern="1200" dirty="0"/>
            <a:t> Shah 16 Taxman.com 42 (</a:t>
          </a:r>
          <a:r>
            <a:rPr lang="en-US" sz="3200" kern="1200" dirty="0" err="1"/>
            <a:t>Bom</a:t>
          </a:r>
          <a:r>
            <a:rPr lang="en-US" sz="3200" kern="1200" dirty="0"/>
            <a:t>)</a:t>
          </a:r>
        </a:p>
        <a:p>
          <a:pPr marL="285750" lvl="1" indent="-285750" algn="l" defTabSz="1422400" rtl="0">
            <a:lnSpc>
              <a:spcPct val="90000"/>
            </a:lnSpc>
            <a:spcBef>
              <a:spcPct val="0"/>
            </a:spcBef>
            <a:spcAft>
              <a:spcPct val="20000"/>
            </a:spcAft>
            <a:buChar char="•"/>
          </a:pPr>
          <a:r>
            <a:rPr lang="en-US" sz="3200" kern="1200" dirty="0" err="1"/>
            <a:t>Jhanvi</a:t>
          </a:r>
          <a:r>
            <a:rPr lang="en-US" sz="3200" kern="1200" dirty="0"/>
            <a:t> S Desai 7 TMI 496 (</a:t>
          </a:r>
          <a:r>
            <a:rPr lang="en-US" sz="3200" kern="1200" dirty="0" err="1"/>
            <a:t>Bom</a:t>
          </a:r>
          <a:r>
            <a:rPr lang="en-US" sz="3200" kern="1200" dirty="0"/>
            <a:t>)</a:t>
          </a:r>
        </a:p>
      </dsp:txBody>
      <dsp:txXfrm>
        <a:off x="0" y="3154642"/>
        <a:ext cx="8229600" cy="153697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E6B5D8-CD2B-4851-9CAC-57F338CC4656}">
      <dsp:nvSpPr>
        <dsp:cNvPr id="0" name=""/>
        <dsp:cNvSpPr/>
      </dsp:nvSpPr>
      <dsp:spPr>
        <a:xfrm>
          <a:off x="0" y="99607"/>
          <a:ext cx="8229600" cy="19492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rtl="0">
            <a:lnSpc>
              <a:spcPct val="90000"/>
            </a:lnSpc>
            <a:spcBef>
              <a:spcPct val="0"/>
            </a:spcBef>
            <a:spcAft>
              <a:spcPct val="35000"/>
            </a:spcAft>
            <a:buNone/>
          </a:pPr>
          <a:r>
            <a:rPr lang="en-US" sz="4900" i="1" kern="1200"/>
            <a:t>Sunil Kumar Agarwal 372 ITR 83 (Cal.), </a:t>
          </a:r>
          <a:endParaRPr lang="en-US" sz="4900" kern="1200"/>
        </a:p>
      </dsp:txBody>
      <dsp:txXfrm>
        <a:off x="95153" y="194760"/>
        <a:ext cx="8039294" cy="1758914"/>
      </dsp:txXfrm>
    </dsp:sp>
    <dsp:sp modelId="{6E7BE18A-AA81-43FE-887F-6FF70289A110}">
      <dsp:nvSpPr>
        <dsp:cNvPr id="0" name=""/>
        <dsp:cNvSpPr/>
      </dsp:nvSpPr>
      <dsp:spPr>
        <a:xfrm>
          <a:off x="0" y="2048827"/>
          <a:ext cx="8229600" cy="2789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2230" rIns="348488" bIns="62230" numCol="1" spcCol="1270" anchor="t" anchorCtr="0">
          <a:noAutofit/>
        </a:bodyPr>
        <a:lstStyle/>
        <a:p>
          <a:pPr marL="285750" lvl="1" indent="-285750" algn="l" defTabSz="1689100" rtl="0">
            <a:lnSpc>
              <a:spcPct val="90000"/>
            </a:lnSpc>
            <a:spcBef>
              <a:spcPct val="0"/>
            </a:spcBef>
            <a:spcAft>
              <a:spcPct val="20000"/>
            </a:spcAft>
            <a:buChar char="•"/>
          </a:pPr>
          <a:r>
            <a:rPr lang="en-US" sz="3800" kern="1200" dirty="0"/>
            <a:t>reference to the Valuation Officer shall be made u/s. 50C(2), even if the assessee did not pray for making reference to Valuation Officer. </a:t>
          </a:r>
        </a:p>
      </dsp:txBody>
      <dsp:txXfrm>
        <a:off x="0" y="2048827"/>
        <a:ext cx="8229600" cy="2789324"/>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267EB-934A-440A-A2A4-F30D29A41A96}">
      <dsp:nvSpPr>
        <dsp:cNvPr id="0" name=""/>
        <dsp:cNvSpPr/>
      </dsp:nvSpPr>
      <dsp:spPr>
        <a:xfrm>
          <a:off x="0" y="269846"/>
          <a:ext cx="8187179" cy="1684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A building under construction cannot be regarded as a “building”; as held in respect of Wealth-tax cases. [</a:t>
          </a:r>
          <a:r>
            <a:rPr lang="en-US" sz="2400" i="1" kern="1200" dirty="0"/>
            <a:t>CWT </a:t>
          </a:r>
          <a:r>
            <a:rPr lang="en-US" sz="2400" i="1" kern="1200" dirty="0" err="1"/>
            <a:t>vs</a:t>
          </a:r>
          <a:r>
            <a:rPr lang="en-US" sz="2400" i="1" kern="1200" dirty="0"/>
            <a:t> Smt. </a:t>
          </a:r>
          <a:r>
            <a:rPr lang="en-US" sz="2400" i="1" kern="1200" dirty="0" err="1"/>
            <a:t>Neena</a:t>
          </a:r>
          <a:r>
            <a:rPr lang="en-US" sz="2400" i="1" kern="1200" dirty="0"/>
            <a:t> Jain 230 CTR 554 (P &amp; H); also Apollo </a:t>
          </a:r>
          <a:r>
            <a:rPr lang="en-US" sz="2400" i="1" kern="1200" dirty="0" err="1"/>
            <a:t>Tyres</a:t>
          </a:r>
          <a:r>
            <a:rPr lang="en-US" sz="2400" i="1" kern="1200" dirty="0"/>
            <a:t> Ltd. 231 CTR 498 (Ker.)</a:t>
          </a:r>
          <a:r>
            <a:rPr lang="en-US" sz="2400" kern="1200" dirty="0"/>
            <a:t>]</a:t>
          </a:r>
        </a:p>
      </dsp:txBody>
      <dsp:txXfrm>
        <a:off x="82245" y="352091"/>
        <a:ext cx="8022689" cy="1520310"/>
      </dsp:txXfrm>
    </dsp:sp>
    <dsp:sp modelId="{50A5E2C5-2FD1-4893-9618-DCE7D2FAC787}">
      <dsp:nvSpPr>
        <dsp:cNvPr id="0" name=""/>
        <dsp:cNvSpPr/>
      </dsp:nvSpPr>
      <dsp:spPr>
        <a:xfrm>
          <a:off x="0" y="2000362"/>
          <a:ext cx="8187179" cy="1684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Thus, one of the arguments could be section 50C would not apply when the transfer takes place at the level the building is under construction. </a:t>
          </a:r>
        </a:p>
      </dsp:txBody>
      <dsp:txXfrm>
        <a:off x="82245" y="2082607"/>
        <a:ext cx="8022689" cy="1520310"/>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91045-3CE9-4470-AC47-514F89DFC2C3}">
      <dsp:nvSpPr>
        <dsp:cNvPr id="0" name=""/>
        <dsp:cNvSpPr/>
      </dsp:nvSpPr>
      <dsp:spPr>
        <a:xfrm>
          <a:off x="0" y="32638"/>
          <a:ext cx="8229600" cy="154928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en-US" sz="3900" kern="1200"/>
            <a:t>From AY 2018-19</a:t>
          </a:r>
        </a:p>
      </dsp:txBody>
      <dsp:txXfrm>
        <a:off x="75630" y="108268"/>
        <a:ext cx="8078340" cy="1398021"/>
      </dsp:txXfrm>
    </dsp:sp>
    <dsp:sp modelId="{32D29361-7B3B-4228-8B2C-D004A0663252}">
      <dsp:nvSpPr>
        <dsp:cNvPr id="0" name=""/>
        <dsp:cNvSpPr/>
      </dsp:nvSpPr>
      <dsp:spPr>
        <a:xfrm>
          <a:off x="0" y="1694239"/>
          <a:ext cx="8229600" cy="154928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en-US" sz="3900" kern="1200"/>
            <a:t>Investment time limit increased from 3 to 5 years</a:t>
          </a:r>
        </a:p>
      </dsp:txBody>
      <dsp:txXfrm>
        <a:off x="75630" y="1769869"/>
        <a:ext cx="8078340" cy="1398021"/>
      </dsp:txXfrm>
    </dsp:sp>
    <dsp:sp modelId="{84AF9EF6-361D-499B-8138-5CE7D997AE33}">
      <dsp:nvSpPr>
        <dsp:cNvPr id="0" name=""/>
        <dsp:cNvSpPr/>
      </dsp:nvSpPr>
      <dsp:spPr>
        <a:xfrm>
          <a:off x="0" y="3355840"/>
          <a:ext cx="8229600" cy="154928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en-US" sz="3900" kern="1200"/>
            <a:t>NHAI or REC bonds</a:t>
          </a:r>
        </a:p>
      </dsp:txBody>
      <dsp:txXfrm>
        <a:off x="75630" y="3431470"/>
        <a:ext cx="8078340" cy="13980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C601AF-D126-4259-B8E3-EEA92F619D24}">
      <dsp:nvSpPr>
        <dsp:cNvPr id="0" name=""/>
        <dsp:cNvSpPr/>
      </dsp:nvSpPr>
      <dsp:spPr>
        <a:xfrm>
          <a:off x="0" y="45360"/>
          <a:ext cx="8229600" cy="3580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rtl="0">
            <a:lnSpc>
              <a:spcPct val="90000"/>
            </a:lnSpc>
            <a:spcBef>
              <a:spcPct val="0"/>
            </a:spcBef>
            <a:spcAft>
              <a:spcPct val="35000"/>
            </a:spcAft>
            <a:buNone/>
          </a:pPr>
          <a:r>
            <a:rPr lang="en-US" sz="5100" kern="1200"/>
            <a:t>Amount paid to tenant for vacating the premises is allowed as expenses on transfer </a:t>
          </a:r>
        </a:p>
      </dsp:txBody>
      <dsp:txXfrm>
        <a:off x="174771" y="220131"/>
        <a:ext cx="7880058" cy="3230658"/>
      </dsp:txXfrm>
    </dsp:sp>
    <dsp:sp modelId="{46E75FD9-3F9D-471C-AFD1-5DB03DF972AC}">
      <dsp:nvSpPr>
        <dsp:cNvPr id="0" name=""/>
        <dsp:cNvSpPr/>
      </dsp:nvSpPr>
      <dsp:spPr>
        <a:xfrm>
          <a:off x="0" y="3625560"/>
          <a:ext cx="8229600" cy="1266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4770" rIns="362712" bIns="64770" numCol="1" spcCol="1270" anchor="t" anchorCtr="0">
          <a:noAutofit/>
        </a:bodyPr>
        <a:lstStyle/>
        <a:p>
          <a:pPr marL="285750" lvl="1" indent="-285750" algn="l" defTabSz="1778000" rtl="0">
            <a:lnSpc>
              <a:spcPct val="90000"/>
            </a:lnSpc>
            <a:spcBef>
              <a:spcPct val="0"/>
            </a:spcBef>
            <a:spcAft>
              <a:spcPct val="20000"/>
            </a:spcAft>
            <a:buChar char="•"/>
          </a:pPr>
          <a:r>
            <a:rPr lang="en-US" sz="4000" kern="1200"/>
            <a:t>Eagle Theatres 205 Taxman 449 (Delhi)</a:t>
          </a:r>
        </a:p>
      </dsp:txBody>
      <dsp:txXfrm>
        <a:off x="0" y="3625560"/>
        <a:ext cx="8229600" cy="12668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B776C0-A107-4538-AF6C-C21E8A1ECC27}">
      <dsp:nvSpPr>
        <dsp:cNvPr id="0" name=""/>
        <dsp:cNvSpPr/>
      </dsp:nvSpPr>
      <dsp:spPr>
        <a:xfrm>
          <a:off x="0" y="22049"/>
          <a:ext cx="8229600" cy="743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Section 45(3) </a:t>
          </a:r>
        </a:p>
      </dsp:txBody>
      <dsp:txXfrm>
        <a:off x="36296" y="58345"/>
        <a:ext cx="8157008" cy="670943"/>
      </dsp:txXfrm>
    </dsp:sp>
    <dsp:sp modelId="{A929F8B0-FF76-4EF4-9762-DCB8A6966497}">
      <dsp:nvSpPr>
        <dsp:cNvPr id="0" name=""/>
        <dsp:cNvSpPr/>
      </dsp:nvSpPr>
      <dsp:spPr>
        <a:xfrm>
          <a:off x="0" y="765584"/>
          <a:ext cx="8229600" cy="753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a:t>Sale Consideration = Amount recorded in books of firm</a:t>
          </a:r>
        </a:p>
      </dsp:txBody>
      <dsp:txXfrm>
        <a:off x="0" y="765584"/>
        <a:ext cx="8229600" cy="753997"/>
      </dsp:txXfrm>
    </dsp:sp>
    <dsp:sp modelId="{9902F041-6B76-4FFE-BF61-039063C518D6}">
      <dsp:nvSpPr>
        <dsp:cNvPr id="0" name=""/>
        <dsp:cNvSpPr/>
      </dsp:nvSpPr>
      <dsp:spPr>
        <a:xfrm>
          <a:off x="0" y="1519582"/>
          <a:ext cx="8229600" cy="743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Section 50C vs. 45(3)</a:t>
          </a:r>
        </a:p>
      </dsp:txBody>
      <dsp:txXfrm>
        <a:off x="36296" y="1555878"/>
        <a:ext cx="8157008" cy="670943"/>
      </dsp:txXfrm>
    </dsp:sp>
    <dsp:sp modelId="{EEAD8ABC-A21B-48F7-8B91-1235DF39AFC8}">
      <dsp:nvSpPr>
        <dsp:cNvPr id="0" name=""/>
        <dsp:cNvSpPr/>
      </dsp:nvSpPr>
      <dsp:spPr>
        <a:xfrm>
          <a:off x="0" y="2263117"/>
          <a:ext cx="8229600" cy="753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pt-BR" sz="2400" kern="1200" dirty="0"/>
            <a:t>DCIT v. M/s Amartara Pvt Ltd [2018] TIOL 125 (Mum T)</a:t>
          </a:r>
          <a:endParaRPr lang="en-US" sz="2400" kern="1200" dirty="0"/>
        </a:p>
      </dsp:txBody>
      <dsp:txXfrm>
        <a:off x="0" y="2263117"/>
        <a:ext cx="8229600" cy="753997"/>
      </dsp:txXfrm>
    </dsp:sp>
    <dsp:sp modelId="{E54A87AC-7CE2-47C0-8CE6-30664477559A}">
      <dsp:nvSpPr>
        <dsp:cNvPr id="0" name=""/>
        <dsp:cNvSpPr/>
      </dsp:nvSpPr>
      <dsp:spPr>
        <a:xfrm>
          <a:off x="0" y="3017114"/>
          <a:ext cx="8229600" cy="743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Madhya Pradesh Stamp Law</a:t>
          </a:r>
        </a:p>
      </dsp:txBody>
      <dsp:txXfrm>
        <a:off x="36296" y="3053410"/>
        <a:ext cx="8157008" cy="670943"/>
      </dsp:txXfrm>
    </dsp:sp>
    <dsp:sp modelId="{9684C498-0057-4AB0-BE3D-8ED63D5981B4}">
      <dsp:nvSpPr>
        <dsp:cNvPr id="0" name=""/>
        <dsp:cNvSpPr/>
      </dsp:nvSpPr>
      <dsp:spPr>
        <a:xfrm>
          <a:off x="0" y="3760650"/>
          <a:ext cx="8229600" cy="1155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just" defTabSz="1066800" rtl="0">
            <a:lnSpc>
              <a:spcPct val="90000"/>
            </a:lnSpc>
            <a:spcBef>
              <a:spcPct val="0"/>
            </a:spcBef>
            <a:spcAft>
              <a:spcPct val="20000"/>
            </a:spcAft>
            <a:buChar char="•"/>
          </a:pPr>
          <a:r>
            <a:rPr lang="en-US" sz="2400" kern="1200" dirty="0"/>
            <a:t>Article 49(c) of Schedule 1-A “Stamp duty on Instruments”</a:t>
          </a:r>
        </a:p>
        <a:p>
          <a:pPr marL="228600" lvl="1" indent="-228600" algn="just" defTabSz="1066800" rtl="0">
            <a:lnSpc>
              <a:spcPct val="90000"/>
            </a:lnSpc>
            <a:spcBef>
              <a:spcPct val="0"/>
            </a:spcBef>
            <a:spcAft>
              <a:spcPct val="20000"/>
            </a:spcAft>
            <a:buChar char="•"/>
          </a:pPr>
          <a:r>
            <a:rPr lang="en-US" sz="2400" kern="1200" dirty="0"/>
            <a:t>2% duty on contribution of property in firm</a:t>
          </a:r>
        </a:p>
      </dsp:txBody>
      <dsp:txXfrm>
        <a:off x="0" y="3760650"/>
        <a:ext cx="8229600" cy="11550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4B61B5-CCE8-4B69-BDC4-41E085A391FD}">
      <dsp:nvSpPr>
        <dsp:cNvPr id="0" name=""/>
        <dsp:cNvSpPr/>
      </dsp:nvSpPr>
      <dsp:spPr>
        <a:xfrm>
          <a:off x="0" y="37434"/>
          <a:ext cx="7543800" cy="1825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t>In case of introduction of a capital asset as capital contribution by Partners in Partnership Firms, can section 56(2)(x) be invoked in the  hands of the firm?</a:t>
          </a:r>
        </a:p>
      </dsp:txBody>
      <dsp:txXfrm>
        <a:off x="89099" y="126533"/>
        <a:ext cx="7365602" cy="1647002"/>
      </dsp:txXfrm>
    </dsp:sp>
    <dsp:sp modelId="{4B969D34-DA84-47DF-BC3D-73787D59D4EC}">
      <dsp:nvSpPr>
        <dsp:cNvPr id="0" name=""/>
        <dsp:cNvSpPr/>
      </dsp:nvSpPr>
      <dsp:spPr>
        <a:xfrm>
          <a:off x="0" y="1862634"/>
          <a:ext cx="7543800" cy="2852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Sunil </a:t>
          </a:r>
          <a:r>
            <a:rPr lang="en-US" sz="2000" kern="1200" dirty="0" err="1"/>
            <a:t>Siddharthbhai</a:t>
          </a:r>
          <a:r>
            <a:rPr lang="en-US" sz="2000" kern="1200" dirty="0"/>
            <a:t> 156 ITR 509 (SC)</a:t>
          </a:r>
        </a:p>
        <a:p>
          <a:pPr marL="457200" lvl="2" indent="-228600" algn="l" defTabSz="889000" rtl="0">
            <a:lnSpc>
              <a:spcPct val="90000"/>
            </a:lnSpc>
            <a:spcBef>
              <a:spcPct val="0"/>
            </a:spcBef>
            <a:spcAft>
              <a:spcPct val="20000"/>
            </a:spcAft>
            <a:buChar char="•"/>
          </a:pPr>
          <a:r>
            <a:rPr lang="en-US" sz="2000" kern="1200"/>
            <a:t>Contributing partner derives consideration which is not measurable in present</a:t>
          </a:r>
        </a:p>
        <a:p>
          <a:pPr marL="457200" lvl="2" indent="-228600" algn="l" defTabSz="889000" rtl="0">
            <a:lnSpc>
              <a:spcPct val="90000"/>
            </a:lnSpc>
            <a:spcBef>
              <a:spcPct val="0"/>
            </a:spcBef>
            <a:spcAft>
              <a:spcPct val="20000"/>
            </a:spcAft>
            <a:buChar char="•"/>
          </a:pPr>
          <a:r>
            <a:rPr lang="en-US" sz="2000" kern="1200"/>
            <a:t>It lies in the womb of future</a:t>
          </a:r>
        </a:p>
        <a:p>
          <a:pPr marL="228600" lvl="1" indent="-228600" algn="l" defTabSz="889000" rtl="0">
            <a:lnSpc>
              <a:spcPct val="90000"/>
            </a:lnSpc>
            <a:spcBef>
              <a:spcPct val="0"/>
            </a:spcBef>
            <a:spcAft>
              <a:spcPct val="20000"/>
            </a:spcAft>
            <a:buChar char="•"/>
          </a:pPr>
          <a:r>
            <a:rPr lang="en-US" sz="2000" kern="1200" dirty="0"/>
            <a:t>CIT vs. </a:t>
          </a:r>
          <a:r>
            <a:rPr lang="en-US" sz="2000" kern="1200" dirty="0" err="1"/>
            <a:t>Marudhar</a:t>
          </a:r>
          <a:r>
            <a:rPr lang="en-US" sz="2000" kern="1200" dirty="0"/>
            <a:t> Hotel (P) Ltd. [2004] 269 ITR 310 (Rajasthan HC)</a:t>
          </a:r>
        </a:p>
        <a:p>
          <a:pPr marL="457200" lvl="2" indent="-228600" algn="l" defTabSz="889000" rtl="0">
            <a:lnSpc>
              <a:spcPct val="90000"/>
            </a:lnSpc>
            <a:spcBef>
              <a:spcPct val="0"/>
            </a:spcBef>
            <a:spcAft>
              <a:spcPct val="20000"/>
            </a:spcAft>
            <a:buChar char="•"/>
          </a:pPr>
          <a:r>
            <a:rPr lang="en-US" sz="2000" kern="1200"/>
            <a:t>Difference between the value of asset introduced and amount at which it was recorded in the books of the firm was held to be not liable to gift-tax</a:t>
          </a:r>
        </a:p>
      </dsp:txBody>
      <dsp:txXfrm>
        <a:off x="0" y="1862634"/>
        <a:ext cx="7543800" cy="28524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133731-D2D8-4894-BF47-5DD73379E198}">
      <dsp:nvSpPr>
        <dsp:cNvPr id="0" name=""/>
        <dsp:cNvSpPr/>
      </dsp:nvSpPr>
      <dsp:spPr>
        <a:xfrm>
          <a:off x="5075992" y="2002052"/>
          <a:ext cx="248023" cy="760606"/>
        </a:xfrm>
        <a:custGeom>
          <a:avLst/>
          <a:gdLst/>
          <a:ahLst/>
          <a:cxnLst/>
          <a:rect l="0" t="0" r="0" b="0"/>
          <a:pathLst>
            <a:path>
              <a:moveTo>
                <a:pt x="0" y="0"/>
              </a:moveTo>
              <a:lnTo>
                <a:pt x="0" y="760606"/>
              </a:lnTo>
              <a:lnTo>
                <a:pt x="248023" y="76060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6A71F0-99E5-4643-A6D8-C8C25AFFC8E4}">
      <dsp:nvSpPr>
        <dsp:cNvPr id="0" name=""/>
        <dsp:cNvSpPr/>
      </dsp:nvSpPr>
      <dsp:spPr>
        <a:xfrm>
          <a:off x="3736663" y="828072"/>
          <a:ext cx="2000725" cy="347233"/>
        </a:xfrm>
        <a:custGeom>
          <a:avLst/>
          <a:gdLst/>
          <a:ahLst/>
          <a:cxnLst/>
          <a:rect l="0" t="0" r="0" b="0"/>
          <a:pathLst>
            <a:path>
              <a:moveTo>
                <a:pt x="0" y="0"/>
              </a:moveTo>
              <a:lnTo>
                <a:pt x="0" y="173616"/>
              </a:lnTo>
              <a:lnTo>
                <a:pt x="2000725" y="173616"/>
              </a:lnTo>
              <a:lnTo>
                <a:pt x="2000725" y="347233"/>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13EE42-3504-41BE-B514-D414CFB7918F}">
      <dsp:nvSpPr>
        <dsp:cNvPr id="0" name=""/>
        <dsp:cNvSpPr/>
      </dsp:nvSpPr>
      <dsp:spPr>
        <a:xfrm>
          <a:off x="3075266" y="2002052"/>
          <a:ext cx="248023" cy="1934585"/>
        </a:xfrm>
        <a:custGeom>
          <a:avLst/>
          <a:gdLst/>
          <a:ahLst/>
          <a:cxnLst/>
          <a:rect l="0" t="0" r="0" b="0"/>
          <a:pathLst>
            <a:path>
              <a:moveTo>
                <a:pt x="0" y="0"/>
              </a:moveTo>
              <a:lnTo>
                <a:pt x="0" y="1934585"/>
              </a:lnTo>
              <a:lnTo>
                <a:pt x="248023" y="1934585"/>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24E0CB-E11B-4874-9E20-01F12EA7CF5D}">
      <dsp:nvSpPr>
        <dsp:cNvPr id="0" name=""/>
        <dsp:cNvSpPr/>
      </dsp:nvSpPr>
      <dsp:spPr>
        <a:xfrm>
          <a:off x="3075266" y="2002052"/>
          <a:ext cx="248023" cy="760606"/>
        </a:xfrm>
        <a:custGeom>
          <a:avLst/>
          <a:gdLst/>
          <a:ahLst/>
          <a:cxnLst/>
          <a:rect l="0" t="0" r="0" b="0"/>
          <a:pathLst>
            <a:path>
              <a:moveTo>
                <a:pt x="0" y="0"/>
              </a:moveTo>
              <a:lnTo>
                <a:pt x="0" y="760606"/>
              </a:lnTo>
              <a:lnTo>
                <a:pt x="248023" y="76060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0F57EB-D68E-464E-8BCE-3643E9161F59}">
      <dsp:nvSpPr>
        <dsp:cNvPr id="0" name=""/>
        <dsp:cNvSpPr/>
      </dsp:nvSpPr>
      <dsp:spPr>
        <a:xfrm>
          <a:off x="3690943" y="828072"/>
          <a:ext cx="91440" cy="347233"/>
        </a:xfrm>
        <a:custGeom>
          <a:avLst/>
          <a:gdLst/>
          <a:ahLst/>
          <a:cxnLst/>
          <a:rect l="0" t="0" r="0" b="0"/>
          <a:pathLst>
            <a:path>
              <a:moveTo>
                <a:pt x="45720" y="0"/>
              </a:moveTo>
              <a:lnTo>
                <a:pt x="45720" y="347233"/>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41D482-7BCC-422F-B79B-133F8E68D903}">
      <dsp:nvSpPr>
        <dsp:cNvPr id="0" name=""/>
        <dsp:cNvSpPr/>
      </dsp:nvSpPr>
      <dsp:spPr>
        <a:xfrm>
          <a:off x="1074541" y="3176031"/>
          <a:ext cx="248023" cy="760606"/>
        </a:xfrm>
        <a:custGeom>
          <a:avLst/>
          <a:gdLst/>
          <a:ahLst/>
          <a:cxnLst/>
          <a:rect l="0" t="0" r="0" b="0"/>
          <a:pathLst>
            <a:path>
              <a:moveTo>
                <a:pt x="0" y="0"/>
              </a:moveTo>
              <a:lnTo>
                <a:pt x="0" y="760606"/>
              </a:lnTo>
              <a:lnTo>
                <a:pt x="248023" y="760606"/>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F22A89-6CB9-4862-A32D-025499376E7E}">
      <dsp:nvSpPr>
        <dsp:cNvPr id="0" name=""/>
        <dsp:cNvSpPr/>
      </dsp:nvSpPr>
      <dsp:spPr>
        <a:xfrm>
          <a:off x="1690218" y="2002052"/>
          <a:ext cx="91440" cy="347233"/>
        </a:xfrm>
        <a:custGeom>
          <a:avLst/>
          <a:gdLst/>
          <a:ahLst/>
          <a:cxnLst/>
          <a:rect l="0" t="0" r="0" b="0"/>
          <a:pathLst>
            <a:path>
              <a:moveTo>
                <a:pt x="45720" y="0"/>
              </a:moveTo>
              <a:lnTo>
                <a:pt x="45720" y="347233"/>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748E99-DE41-4C4B-AF8E-AF426C643010}">
      <dsp:nvSpPr>
        <dsp:cNvPr id="0" name=""/>
        <dsp:cNvSpPr/>
      </dsp:nvSpPr>
      <dsp:spPr>
        <a:xfrm>
          <a:off x="1735938" y="828072"/>
          <a:ext cx="2000725" cy="347233"/>
        </a:xfrm>
        <a:custGeom>
          <a:avLst/>
          <a:gdLst/>
          <a:ahLst/>
          <a:cxnLst/>
          <a:rect l="0" t="0" r="0" b="0"/>
          <a:pathLst>
            <a:path>
              <a:moveTo>
                <a:pt x="2000725" y="0"/>
              </a:moveTo>
              <a:lnTo>
                <a:pt x="2000725" y="173616"/>
              </a:lnTo>
              <a:lnTo>
                <a:pt x="0" y="173616"/>
              </a:lnTo>
              <a:lnTo>
                <a:pt x="0" y="347233"/>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2479E1-E6BD-48B3-9815-F1DDBD7E204F}">
      <dsp:nvSpPr>
        <dsp:cNvPr id="0" name=""/>
        <dsp:cNvSpPr/>
      </dsp:nvSpPr>
      <dsp:spPr>
        <a:xfrm>
          <a:off x="2909917" y="1326"/>
          <a:ext cx="1653492" cy="8267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Asset flows from</a:t>
          </a:r>
        </a:p>
      </dsp:txBody>
      <dsp:txXfrm>
        <a:off x="2909917" y="1326"/>
        <a:ext cx="1653492" cy="826746"/>
      </dsp:txXfrm>
    </dsp:sp>
    <dsp:sp modelId="{739D7AC9-B963-4A23-A960-298A1BF5DB99}">
      <dsp:nvSpPr>
        <dsp:cNvPr id="0" name=""/>
        <dsp:cNvSpPr/>
      </dsp:nvSpPr>
      <dsp:spPr>
        <a:xfrm>
          <a:off x="909192" y="1175306"/>
          <a:ext cx="1653492" cy="82674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b="1" kern="1200" dirty="0"/>
            <a:t>ADMISSION </a:t>
          </a:r>
          <a:r>
            <a:rPr lang="en-US" sz="1700" kern="1200" dirty="0"/>
            <a:t>(contribution of immovable)</a:t>
          </a:r>
        </a:p>
      </dsp:txBody>
      <dsp:txXfrm>
        <a:off x="909192" y="1175306"/>
        <a:ext cx="1653492" cy="826746"/>
      </dsp:txXfrm>
    </dsp:sp>
    <dsp:sp modelId="{04EFACFA-3ED4-4132-94E3-515931A6897F}">
      <dsp:nvSpPr>
        <dsp:cNvPr id="0" name=""/>
        <dsp:cNvSpPr/>
      </dsp:nvSpPr>
      <dsp:spPr>
        <a:xfrm>
          <a:off x="909192" y="2349285"/>
          <a:ext cx="1653492" cy="82674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45(3)</a:t>
          </a:r>
        </a:p>
      </dsp:txBody>
      <dsp:txXfrm>
        <a:off x="909192" y="2349285"/>
        <a:ext cx="1653492" cy="826746"/>
      </dsp:txXfrm>
    </dsp:sp>
    <dsp:sp modelId="{D6E15BED-869B-4010-A6B1-6DDAD0A9B451}">
      <dsp:nvSpPr>
        <dsp:cNvPr id="0" name=""/>
        <dsp:cNvSpPr/>
      </dsp:nvSpPr>
      <dsp:spPr>
        <a:xfrm>
          <a:off x="1322565" y="3523265"/>
          <a:ext cx="1653492" cy="82674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Partner’s hands taxable</a:t>
          </a:r>
        </a:p>
      </dsp:txBody>
      <dsp:txXfrm>
        <a:off x="1322565" y="3523265"/>
        <a:ext cx="1653492" cy="826746"/>
      </dsp:txXfrm>
    </dsp:sp>
    <dsp:sp modelId="{A4857D07-4A2D-49B1-B6CF-597C35BF168E}">
      <dsp:nvSpPr>
        <dsp:cNvPr id="0" name=""/>
        <dsp:cNvSpPr/>
      </dsp:nvSpPr>
      <dsp:spPr>
        <a:xfrm>
          <a:off x="2909917" y="1175306"/>
          <a:ext cx="1653492" cy="82674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b="1" kern="1200" dirty="0"/>
            <a:t>Firm to Partner </a:t>
          </a:r>
          <a:r>
            <a:rPr lang="en-US" sz="1700" kern="1200" dirty="0"/>
            <a:t>(distribution)</a:t>
          </a:r>
        </a:p>
      </dsp:txBody>
      <dsp:txXfrm>
        <a:off x="2909917" y="1175306"/>
        <a:ext cx="1653492" cy="826746"/>
      </dsp:txXfrm>
    </dsp:sp>
    <dsp:sp modelId="{1DCAD393-9496-44E4-8B50-E8FBCC14A40A}">
      <dsp:nvSpPr>
        <dsp:cNvPr id="0" name=""/>
        <dsp:cNvSpPr/>
      </dsp:nvSpPr>
      <dsp:spPr>
        <a:xfrm>
          <a:off x="3323290" y="2349285"/>
          <a:ext cx="1653492" cy="82674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9B</a:t>
          </a:r>
        </a:p>
      </dsp:txBody>
      <dsp:txXfrm>
        <a:off x="3323290" y="2349285"/>
        <a:ext cx="1653492" cy="826746"/>
      </dsp:txXfrm>
    </dsp:sp>
    <dsp:sp modelId="{CE85A8B4-A16C-4625-BE9E-CE4B19DFD67F}">
      <dsp:nvSpPr>
        <dsp:cNvPr id="0" name=""/>
        <dsp:cNvSpPr/>
      </dsp:nvSpPr>
      <dsp:spPr>
        <a:xfrm>
          <a:off x="3323290" y="3523265"/>
          <a:ext cx="1653492" cy="82674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45(4)</a:t>
          </a:r>
        </a:p>
      </dsp:txBody>
      <dsp:txXfrm>
        <a:off x="3323290" y="3523265"/>
        <a:ext cx="1653492" cy="826746"/>
      </dsp:txXfrm>
    </dsp:sp>
    <dsp:sp modelId="{5AC1430E-9B0E-470F-AD16-F9F56C5BCB97}">
      <dsp:nvSpPr>
        <dsp:cNvPr id="0" name=""/>
        <dsp:cNvSpPr/>
      </dsp:nvSpPr>
      <dsp:spPr>
        <a:xfrm>
          <a:off x="4910642" y="1175306"/>
          <a:ext cx="1653492" cy="82674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b="1" kern="1200" dirty="0"/>
            <a:t>Partner to Partner         </a:t>
          </a:r>
          <a:r>
            <a:rPr lang="en-US" sz="1700" kern="1200" dirty="0"/>
            <a:t> (sale of share)</a:t>
          </a:r>
        </a:p>
      </dsp:txBody>
      <dsp:txXfrm>
        <a:off x="4910642" y="1175306"/>
        <a:ext cx="1653492" cy="826746"/>
      </dsp:txXfrm>
    </dsp:sp>
    <dsp:sp modelId="{A2FE6978-11EC-411C-86C3-B435E7A2E13E}">
      <dsp:nvSpPr>
        <dsp:cNvPr id="0" name=""/>
        <dsp:cNvSpPr/>
      </dsp:nvSpPr>
      <dsp:spPr>
        <a:xfrm>
          <a:off x="5324015" y="2349285"/>
          <a:ext cx="1653492" cy="82674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45(1)</a:t>
          </a:r>
        </a:p>
      </dsp:txBody>
      <dsp:txXfrm>
        <a:off x="5324015" y="2349285"/>
        <a:ext cx="1653492" cy="82674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C17882-2D7F-4B25-BE65-F2421F237963}" type="datetimeFigureOut">
              <a:rPr lang="en-US" smtClean="0"/>
              <a:pPr/>
              <a:t>5/24/2025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5EC9C6-6C2F-42DB-89E9-0BA9C6200ED3}" type="slidenum">
              <a:rPr lang="en-US" smtClean="0"/>
              <a:pPr/>
              <a:t>‹#›</a:t>
            </a:fld>
            <a:endParaRPr lang="en-US"/>
          </a:p>
        </p:txBody>
      </p:sp>
    </p:spTree>
    <p:extLst>
      <p:ext uri="{BB962C8B-B14F-4D97-AF65-F5344CB8AC3E}">
        <p14:creationId xmlns:p14="http://schemas.microsoft.com/office/powerpoint/2010/main" val="3520552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224B3CF-F259-4A28-903B-717A47301081}" type="slidenum">
              <a:rPr lang="en-US" smtClean="0"/>
              <a:pPr/>
              <a:t>38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4B6DCF6-189F-42F2-A422-B8E0FD2F56F7}" type="datetimeFigureOut">
              <a:rPr lang="en-US" smtClean="0"/>
              <a:pPr/>
              <a:t>5/24/2025</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8E62B062-570E-46A4-9EDE-F6F420786518}"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B6DCF6-189F-42F2-A422-B8E0FD2F56F7}" type="datetimeFigureOut">
              <a:rPr lang="en-US" smtClean="0"/>
              <a:pPr/>
              <a:t>5/24/2025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2B062-570E-46A4-9EDE-F6F42078651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B6DCF6-189F-42F2-A422-B8E0FD2F56F7}" type="datetimeFigureOut">
              <a:rPr lang="en-US" smtClean="0"/>
              <a:pPr/>
              <a:t>5/24/2025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2B062-570E-46A4-9EDE-F6F420786518}"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14B6DCF6-189F-42F2-A422-B8E0FD2F56F7}" type="datetimeFigureOut">
              <a:rPr lang="en-US" smtClean="0"/>
              <a:pPr/>
              <a:t>5/24/2025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2B062-570E-46A4-9EDE-F6F420786518}"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4B6DCF6-189F-42F2-A422-B8E0FD2F56F7}" type="datetimeFigureOut">
              <a:rPr lang="en-US" smtClean="0"/>
              <a:pPr/>
              <a:t>5/24/2025</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8E62B062-570E-46A4-9EDE-F6F420786518}"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14B6DCF6-189F-42F2-A422-B8E0FD2F56F7}" type="datetimeFigureOut">
              <a:rPr lang="en-US" smtClean="0"/>
              <a:pPr/>
              <a:t>5/24/2025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2B062-570E-46A4-9EDE-F6F420786518}"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14B6DCF6-189F-42F2-A422-B8E0FD2F56F7}" type="datetimeFigureOut">
              <a:rPr lang="en-US" smtClean="0"/>
              <a:pPr/>
              <a:t>5/24/2025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62B062-570E-46A4-9EDE-F6F420786518}"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4B6DCF6-189F-42F2-A422-B8E0FD2F56F7}" type="datetimeFigureOut">
              <a:rPr lang="en-US" smtClean="0"/>
              <a:pPr/>
              <a:t>5/24/2025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62B062-570E-46A4-9EDE-F6F420786518}"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B6DCF6-189F-42F2-A422-B8E0FD2F56F7}" type="datetimeFigureOut">
              <a:rPr lang="en-US" smtClean="0"/>
              <a:pPr/>
              <a:t>5/24/2025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62B062-570E-46A4-9EDE-F6F420786518}"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4B6DCF6-189F-42F2-A422-B8E0FD2F56F7}" type="datetimeFigureOut">
              <a:rPr lang="en-US" smtClean="0"/>
              <a:pPr/>
              <a:t>5/24/2025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2B062-570E-46A4-9EDE-F6F420786518}"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4B6DCF6-189F-42F2-A422-B8E0FD2F56F7}" type="datetimeFigureOut">
              <a:rPr lang="en-US" smtClean="0"/>
              <a:pPr/>
              <a:t>5/24/2025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2B062-570E-46A4-9EDE-F6F420786518}"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4B6DCF6-189F-42F2-A422-B8E0FD2F56F7}" type="datetimeFigureOut">
              <a:rPr lang="en-US" smtClean="0"/>
              <a:pPr/>
              <a:t>5/24/2025</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8E62B062-570E-46A4-9EDE-F6F420786518}"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2.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10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hyperlink" Target="mailto:pankajgshah@gmail.com" TargetMode="Externa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mailto:pankajgshah@gmail.com"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8.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7.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taxmann.com/fileopen.aspx?id=101010000000066844&amp;source=link" TargetMode="External"/><Relationship Id="rId2" Type="http://schemas.openxmlformats.org/officeDocument/2006/relationships/hyperlink" Target="https://indiankanoon.org/doc/456575/" TargetMode="External"/><Relationship Id="rId1" Type="http://schemas.openxmlformats.org/officeDocument/2006/relationships/slideLayout" Target="../slideLayouts/slideLayout2.xml"/><Relationship Id="rId4" Type="http://schemas.openxmlformats.org/officeDocument/2006/relationships/hyperlink" Target="https://www.taxmann.com/fileopen.aspx?id=101010000000081317&amp;source=link" TargetMode="Externa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35.xml"/><Relationship Id="rId7" Type="http://schemas.openxmlformats.org/officeDocument/2006/relationships/image" Target="../media/image10.png"/><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76.xml.rels><?xml version="1.0" encoding="UTF-8" standalone="yes"?>
<Relationships xmlns="http://schemas.openxmlformats.org/package/2006/relationships"><Relationship Id="rId2" Type="http://schemas.openxmlformats.org/officeDocument/2006/relationships/hyperlink" Target="https://www.taxmann.com/fileopen.aspx?id=101010000000023275&amp;source=link"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s://www.taxmann.com/fileopen.aspx?id=101010000000045313&amp;source=link" TargetMode="External"/><Relationship Id="rId2" Type="http://schemas.openxmlformats.org/officeDocument/2006/relationships/hyperlink" Target="https://www.taxmann.com/fileopen.aspx?id=101010000000066050&amp;source=link" TargetMode="External"/><Relationship Id="rId1" Type="http://schemas.openxmlformats.org/officeDocument/2006/relationships/slideLayout" Target="../slideLayouts/slideLayout2.xml"/><Relationship Id="rId4" Type="http://schemas.openxmlformats.org/officeDocument/2006/relationships/hyperlink" Target="https://www.taxmann.com/fileopen.aspx?id=101010000000037316&amp;source=link" TargetMode="External"/></Relationships>
</file>

<file path=ppt/slides/_rels/slide78.xml.rels><?xml version="1.0" encoding="UTF-8" standalone="yes"?>
<Relationships xmlns="http://schemas.openxmlformats.org/package/2006/relationships"><Relationship Id="rId2" Type="http://schemas.openxmlformats.org/officeDocument/2006/relationships/hyperlink" Target="https://www.taxmann.com/fileopen.aspx?id=101010000000060177&amp;source=link"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8" Type="http://schemas.openxmlformats.org/officeDocument/2006/relationships/diagramLayout" Target="../diagrams/layout37.xml"/><Relationship Id="rId3" Type="http://schemas.openxmlformats.org/officeDocument/2006/relationships/diagramLayout" Target="../diagrams/layout36.xml"/><Relationship Id="rId7" Type="http://schemas.openxmlformats.org/officeDocument/2006/relationships/diagramData" Target="../diagrams/data37.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11" Type="http://schemas.microsoft.com/office/2007/relationships/diagramDrawing" Target="../diagrams/drawing37.xml"/><Relationship Id="rId5" Type="http://schemas.openxmlformats.org/officeDocument/2006/relationships/diagramColors" Target="../diagrams/colors36.xml"/><Relationship Id="rId10" Type="http://schemas.openxmlformats.org/officeDocument/2006/relationships/diagramColors" Target="../diagrams/colors37.xml"/><Relationship Id="rId4" Type="http://schemas.openxmlformats.org/officeDocument/2006/relationships/diagramQuickStyle" Target="../diagrams/quickStyle36.xml"/><Relationship Id="rId9" Type="http://schemas.openxmlformats.org/officeDocument/2006/relationships/diagramQuickStyle" Target="../diagrams/quickStyle3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76450" y="3806552"/>
            <a:ext cx="4991100" cy="990600"/>
          </a:xfrm>
        </p:spPr>
        <p:txBody>
          <a:bodyPr>
            <a:noAutofit/>
          </a:bodyPr>
          <a:lstStyle/>
          <a:p>
            <a:pPr algn="ctr"/>
            <a:r>
              <a:rPr lang="en-US" b="1" dirty="0">
                <a:solidFill>
                  <a:schemeClr val="bg2">
                    <a:lumMod val="25000"/>
                  </a:schemeClr>
                </a:solidFill>
                <a:latin typeface="Verdana" panose="020B0604030504040204" pitchFamily="34" charset="0"/>
                <a:ea typeface="Verdana" panose="020B0604030504040204" pitchFamily="34" charset="0"/>
              </a:rPr>
              <a:t>Direct taxation on Real Estate</a:t>
            </a:r>
          </a:p>
        </p:txBody>
      </p:sp>
      <p:sp>
        <p:nvSpPr>
          <p:cNvPr id="3" name="Subtitle 2"/>
          <p:cNvSpPr>
            <a:spLocks noGrp="1"/>
          </p:cNvSpPr>
          <p:nvPr>
            <p:ph type="subTitle" idx="1"/>
          </p:nvPr>
        </p:nvSpPr>
        <p:spPr>
          <a:xfrm>
            <a:off x="1295400" y="5029200"/>
            <a:ext cx="6934200" cy="685800"/>
          </a:xfrm>
        </p:spPr>
        <p:txBody>
          <a:bodyPr>
            <a:noAutofit/>
          </a:bodyPr>
          <a:lstStyle/>
          <a:p>
            <a:pPr algn="ctr"/>
            <a:r>
              <a:rPr lang="en-US" b="1" dirty="0">
                <a:solidFill>
                  <a:schemeClr val="bg2">
                    <a:lumMod val="25000"/>
                  </a:schemeClr>
                </a:solidFill>
              </a:rPr>
              <a:t>PANKAJ SHAH</a:t>
            </a:r>
          </a:p>
          <a:p>
            <a:pPr algn="ctr"/>
            <a:r>
              <a:rPr lang="en-US" sz="1600" b="1" dirty="0">
                <a:solidFill>
                  <a:schemeClr val="bg2">
                    <a:lumMod val="25000"/>
                  </a:schemeClr>
                </a:solidFill>
              </a:rPr>
              <a:t>Chartered Accountant</a:t>
            </a:r>
            <a:endParaRPr lang="en-US" sz="1600" dirty="0">
              <a:solidFill>
                <a:schemeClr val="bg2">
                  <a:lumMod val="25000"/>
                </a:schemeClr>
              </a:solidFill>
            </a:endParaRPr>
          </a:p>
        </p:txBody>
      </p:sp>
      <p:pic>
        <p:nvPicPr>
          <p:cNvPr id="5" name="Picture 2" descr="Real Estate: Definition, Types, How the Industry Works"/>
          <p:cNvPicPr>
            <a:picLocks noChangeAspect="1" noChangeArrowheads="1"/>
          </p:cNvPicPr>
          <p:nvPr/>
        </p:nvPicPr>
        <p:blipFill rotWithShape="1">
          <a:blip r:embed="rId2">
            <a:extLst>
              <a:ext uri="{28A0092B-C50C-407E-A947-70E740481C1C}">
                <a14:useLocalDpi xmlns:a14="http://schemas.microsoft.com/office/drawing/2010/main" val="0"/>
              </a:ext>
            </a:extLst>
          </a:blip>
          <a:srcRect t="25208" b="6429"/>
          <a:stretch/>
        </p:blipFill>
        <p:spPr bwMode="auto">
          <a:xfrm>
            <a:off x="1143000" y="227239"/>
            <a:ext cx="6858000" cy="31255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346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Interesting issues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6797487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47622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4000" dirty="0"/>
          </a:p>
          <a:p>
            <a:pPr algn="ctr">
              <a:buNone/>
            </a:pPr>
            <a:r>
              <a:rPr lang="en-US" sz="4000" dirty="0"/>
              <a:t>Whether section 50C applies when the “building” which is under construction is transferred?</a:t>
            </a:r>
            <a:endParaRPr lang="en-IN" sz="4000"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69234331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lvl="0"/>
            <a:r>
              <a:rPr lang="en-US" dirty="0"/>
              <a:t>Section 50C applies on transfer of “land or building or both”. </a:t>
            </a:r>
          </a:p>
        </p:txBody>
      </p:sp>
      <p:graphicFrame>
        <p:nvGraphicFramePr>
          <p:cNvPr id="4" name="Content Placeholder 3"/>
          <p:cNvGraphicFramePr>
            <a:graphicFrameLocks noGrp="1"/>
          </p:cNvGraphicFramePr>
          <p:nvPr>
            <p:ph sz="quarter" idx="1"/>
          </p:nvPr>
        </p:nvGraphicFramePr>
        <p:xfrm>
          <a:off x="410066" y="2271859"/>
          <a:ext cx="8187179" cy="3931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52193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5804" y="1600200"/>
            <a:ext cx="8229600" cy="4525963"/>
          </a:xfrm>
        </p:spPr>
        <p:txBody>
          <a:bodyPr>
            <a:normAutofit/>
          </a:bodyPr>
          <a:lstStyle/>
          <a:p>
            <a:pPr algn="ctr">
              <a:buNone/>
            </a:pPr>
            <a:r>
              <a:rPr lang="en-US" sz="6600" dirty="0"/>
              <a:t>Section 50C vs 54F ?</a:t>
            </a:r>
            <a:endParaRPr lang="en-IN" sz="6600"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45320436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19200"/>
            <a:ext cx="8229600" cy="5257800"/>
          </a:xfrm>
        </p:spPr>
        <p:txBody>
          <a:bodyPr>
            <a:normAutofit fontScale="77500" lnSpcReduction="20000"/>
          </a:bodyPr>
          <a:lstStyle/>
          <a:p>
            <a:pPr algn="just">
              <a:lnSpc>
                <a:spcPct val="200000"/>
              </a:lnSpc>
            </a:pPr>
            <a:r>
              <a:rPr lang="en-US" dirty="0"/>
              <a:t>As per section 50C, the full value of consideration, “for the purposes of section 48”, shall be deemed to by the stamp value. The fiction is limited to section 48. U/s. 54F, the assessee investment is to be made of net consideration, which is the “full value of consideration” received or accruing as a result of transfer of the capital asset as reduced by any expenditure incurred wholly and exclusively in connection with such transfer. </a:t>
            </a:r>
          </a:p>
        </p:txBody>
      </p:sp>
    </p:spTree>
    <p:extLst>
      <p:ext uri="{BB962C8B-B14F-4D97-AF65-F5344CB8AC3E}">
        <p14:creationId xmlns:p14="http://schemas.microsoft.com/office/powerpoint/2010/main" val="10827652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85000" lnSpcReduction="10000"/>
          </a:bodyPr>
          <a:lstStyle/>
          <a:p>
            <a:pPr>
              <a:lnSpc>
                <a:spcPct val="200000"/>
              </a:lnSpc>
            </a:pPr>
            <a:r>
              <a:rPr lang="en-US" dirty="0"/>
              <a:t>A direct judgment in the </a:t>
            </a:r>
            <a:r>
              <a:rPr lang="en-US" dirty="0" err="1"/>
              <a:t>favour</a:t>
            </a:r>
            <a:r>
              <a:rPr lang="en-US" dirty="0"/>
              <a:t> of assessee was given in the case of </a:t>
            </a:r>
            <a:r>
              <a:rPr lang="en-US" i="1" dirty="0" err="1"/>
              <a:t>Gyan</a:t>
            </a:r>
            <a:r>
              <a:rPr lang="en-US" i="1" dirty="0"/>
              <a:t> Chand </a:t>
            </a:r>
            <a:r>
              <a:rPr lang="en-US" i="1" dirty="0" err="1"/>
              <a:t>Batra</a:t>
            </a:r>
            <a:r>
              <a:rPr lang="en-US" i="1" dirty="0"/>
              <a:t> 133 TTJ 482 (</a:t>
            </a:r>
            <a:r>
              <a:rPr lang="en-US" i="1" dirty="0" err="1"/>
              <a:t>Jp</a:t>
            </a:r>
            <a:r>
              <a:rPr lang="en-US" i="1" dirty="0"/>
              <a:t>.); Mohammed </a:t>
            </a:r>
            <a:r>
              <a:rPr lang="en-US" i="1" dirty="0" err="1"/>
              <a:t>Shoib</a:t>
            </a:r>
            <a:r>
              <a:rPr lang="en-US" i="1" dirty="0"/>
              <a:t> 29 DTR 306: 127 TTJ 459(Luck); DCIT </a:t>
            </a:r>
            <a:r>
              <a:rPr lang="en-US" i="1" dirty="0" err="1"/>
              <a:t>vs</a:t>
            </a:r>
            <a:r>
              <a:rPr lang="en-US" i="1" dirty="0"/>
              <a:t> Dr. </a:t>
            </a:r>
            <a:r>
              <a:rPr lang="en-US" i="1" dirty="0" err="1"/>
              <a:t>Chalasani</a:t>
            </a:r>
            <a:r>
              <a:rPr lang="en-US" i="1" dirty="0"/>
              <a:t> </a:t>
            </a:r>
            <a:r>
              <a:rPr lang="en-US" i="1" dirty="0" err="1"/>
              <a:t>Mallikarjuna</a:t>
            </a:r>
            <a:r>
              <a:rPr lang="en-US" i="1" dirty="0"/>
              <a:t> </a:t>
            </a:r>
            <a:r>
              <a:rPr lang="en-US" i="1" dirty="0" err="1"/>
              <a:t>Rao</a:t>
            </a:r>
            <a:r>
              <a:rPr lang="en-US" i="1" dirty="0"/>
              <a:t> 75 taxmann.com 270 (</a:t>
            </a:r>
            <a:r>
              <a:rPr lang="en-US" i="1" dirty="0" err="1"/>
              <a:t>Vishak</a:t>
            </a:r>
            <a:r>
              <a:rPr lang="en-US" i="1" dirty="0"/>
              <a:t>.); Raj </a:t>
            </a:r>
            <a:r>
              <a:rPr lang="en-US" i="1" dirty="0" err="1"/>
              <a:t>Babbar</a:t>
            </a:r>
            <a:r>
              <a:rPr lang="en-US" i="1" dirty="0"/>
              <a:t> 29 taxmann.com 11 (Mum.)</a:t>
            </a:r>
            <a:r>
              <a:rPr lang="en-US" dirty="0"/>
              <a:t> applying the above analogy.</a:t>
            </a:r>
            <a:r>
              <a:rPr lang="en-US" u="sng" dirty="0"/>
              <a:t> </a:t>
            </a:r>
          </a:p>
          <a:p>
            <a:pPr>
              <a:lnSpc>
                <a:spcPct val="200000"/>
              </a:lnSpc>
            </a:pPr>
            <a:r>
              <a:rPr lang="en-US" u="sng" dirty="0" err="1"/>
              <a:t>Dhanveer</a:t>
            </a:r>
            <a:r>
              <a:rPr lang="en-US" u="sng" dirty="0"/>
              <a:t> Singh </a:t>
            </a:r>
            <a:r>
              <a:rPr lang="en-US" u="sng" dirty="0" err="1"/>
              <a:t>Gambhir</a:t>
            </a:r>
            <a:r>
              <a:rPr lang="en-US" u="sng" dirty="0"/>
              <a:t> (ITAT Indore)</a:t>
            </a:r>
            <a:endParaRPr lang="en-US" dirty="0"/>
          </a:p>
          <a:p>
            <a:pPr marL="0" indent="0">
              <a:lnSpc>
                <a:spcPct val="200000"/>
              </a:lnSpc>
              <a:buNone/>
            </a:pPr>
            <a:endParaRPr lang="en-US" dirty="0"/>
          </a:p>
        </p:txBody>
      </p:sp>
    </p:spTree>
    <p:extLst>
      <p:ext uri="{BB962C8B-B14F-4D97-AF65-F5344CB8AC3E}">
        <p14:creationId xmlns:p14="http://schemas.microsoft.com/office/powerpoint/2010/main" val="136678790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Section 54 </a:t>
            </a:r>
            <a:r>
              <a:rPr lang="en-US" sz="2000" dirty="0"/>
              <a:t>(Amendment from AY 20-21)</a:t>
            </a:r>
            <a:endParaRPr lang="en-US" sz="4000" dirty="0"/>
          </a:p>
        </p:txBody>
      </p:sp>
      <p:sp>
        <p:nvSpPr>
          <p:cNvPr id="3" name="Content Placeholder 2"/>
          <p:cNvSpPr>
            <a:spLocks noGrp="1"/>
          </p:cNvSpPr>
          <p:nvPr>
            <p:ph sz="quarter" idx="1"/>
          </p:nvPr>
        </p:nvSpPr>
        <p:spPr/>
        <p:txBody>
          <a:bodyPr>
            <a:normAutofit fontScale="85000" lnSpcReduction="20000"/>
          </a:bodyPr>
          <a:lstStyle/>
          <a:p>
            <a:r>
              <a:rPr lang="en-US" i="1" dirty="0"/>
              <a:t>Provided that where the amount of the </a:t>
            </a:r>
            <a:r>
              <a:rPr lang="en-US" b="1" i="1" u="sng" dirty="0"/>
              <a:t>capital gain does not exceed two </a:t>
            </a:r>
            <a:r>
              <a:rPr lang="en-US" b="1" i="1" u="sng" dirty="0" err="1"/>
              <a:t>crore</a:t>
            </a:r>
            <a:r>
              <a:rPr lang="en-US" b="1" i="1" u="sng" dirty="0"/>
              <a:t> rupees</a:t>
            </a:r>
            <a:r>
              <a:rPr lang="en-US" i="1" dirty="0"/>
              <a:t>, the </a:t>
            </a:r>
            <a:r>
              <a:rPr lang="en-US" i="1" dirty="0" err="1"/>
              <a:t>assessee</a:t>
            </a:r>
            <a:r>
              <a:rPr lang="en-US" i="1" dirty="0"/>
              <a:t> may, at his option, purchase or construct </a:t>
            </a:r>
            <a:r>
              <a:rPr lang="en-US" b="1" i="1" u="sng" dirty="0"/>
              <a:t>two residential houses </a:t>
            </a:r>
            <a:r>
              <a:rPr lang="en-US" i="1" dirty="0"/>
              <a:t>in India, and where such option has been exercised,—</a:t>
            </a:r>
          </a:p>
          <a:p>
            <a:r>
              <a:rPr lang="en-US" i="1" dirty="0"/>
              <a:t>(a)	 the provisions of this sub-section shall have effect as if for the words "one residential house in India", the words "two residential houses in India" had been substituted;</a:t>
            </a:r>
          </a:p>
          <a:p>
            <a:r>
              <a:rPr lang="en-US" i="1" dirty="0"/>
              <a:t>(b)	 any reference in this sub-section and sub-section (2) to "new asset" shall be construed as a reference to the two residential houses in India:</a:t>
            </a:r>
          </a:p>
          <a:p>
            <a:r>
              <a:rPr lang="en-US" i="1" dirty="0"/>
              <a:t>Provided further that where during any assessment year, the </a:t>
            </a:r>
            <a:r>
              <a:rPr lang="en-US" b="1" i="1" u="sng" dirty="0" err="1"/>
              <a:t>assessee</a:t>
            </a:r>
            <a:r>
              <a:rPr lang="en-US" b="1" i="1" u="sng" dirty="0"/>
              <a:t> has exercised the option </a:t>
            </a:r>
            <a:r>
              <a:rPr lang="en-US" i="1" dirty="0"/>
              <a:t>referred to in the first proviso, he </a:t>
            </a:r>
            <a:r>
              <a:rPr lang="en-US" b="1" i="1" u="sng" dirty="0"/>
              <a:t>shall not be subsequently entitled </a:t>
            </a:r>
            <a:r>
              <a:rPr lang="en-US" i="1" dirty="0"/>
              <a:t>to exercise the option for the same or any other assessment year.</a:t>
            </a:r>
          </a:p>
        </p:txBody>
      </p:sp>
    </p:spTree>
    <p:extLst>
      <p:ext uri="{BB962C8B-B14F-4D97-AF65-F5344CB8AC3E}">
        <p14:creationId xmlns:p14="http://schemas.microsoft.com/office/powerpoint/2010/main" val="40928674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54EC</a:t>
            </a:r>
          </a:p>
        </p:txBody>
      </p:sp>
      <p:graphicFrame>
        <p:nvGraphicFramePr>
          <p:cNvPr id="4" name="Content Placeholder 3"/>
          <p:cNvGraphicFramePr>
            <a:graphicFrameLocks noGrp="1"/>
          </p:cNvGraphicFramePr>
          <p:nvPr>
            <p:ph sz="quarter" idx="1"/>
          </p:nvPr>
        </p:nvGraphicFramePr>
        <p:xfrm>
          <a:off x="457200" y="1407738"/>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258102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BA59C-F519-7E2C-74B2-2DC8B766C7FD}"/>
              </a:ext>
            </a:extLst>
          </p:cNvPr>
          <p:cNvSpPr>
            <a:spLocks noGrp="1"/>
          </p:cNvSpPr>
          <p:nvPr>
            <p:ph type="title"/>
          </p:nvPr>
        </p:nvSpPr>
        <p:spPr>
          <a:xfrm>
            <a:off x="628650" y="116632"/>
            <a:ext cx="7886700" cy="1325563"/>
          </a:xfrm>
        </p:spPr>
        <p:txBody>
          <a:bodyPr>
            <a:noAutofit/>
          </a:bodyPr>
          <a:lstStyle/>
          <a:p>
            <a:pPr algn="just"/>
            <a:r>
              <a:rPr lang="en-US" sz="2000" dirty="0"/>
              <a:t>Whether benefit of exemption u/s. 54/54F is available in case the new asset is used partly for residential and partly for commercial purpose?</a:t>
            </a:r>
          </a:p>
        </p:txBody>
      </p:sp>
      <p:sp>
        <p:nvSpPr>
          <p:cNvPr id="3" name="Content Placeholder 2">
            <a:extLst>
              <a:ext uri="{FF2B5EF4-FFF2-40B4-BE49-F238E27FC236}">
                <a16:creationId xmlns:a16="http://schemas.microsoft.com/office/drawing/2014/main" id="{6E749181-8386-A66E-ADF4-FCE034450388}"/>
              </a:ext>
            </a:extLst>
          </p:cNvPr>
          <p:cNvSpPr>
            <a:spLocks noGrp="1"/>
          </p:cNvSpPr>
          <p:nvPr>
            <p:ph idx="1"/>
          </p:nvPr>
        </p:nvSpPr>
        <p:spPr>
          <a:xfrm>
            <a:off x="600370" y="1627658"/>
            <a:ext cx="7886700" cy="646815"/>
          </a:xfrm>
        </p:spPr>
        <p:style>
          <a:lnRef idx="2">
            <a:schemeClr val="accent1">
              <a:shade val="15000"/>
            </a:schemeClr>
          </a:lnRef>
          <a:fillRef idx="1">
            <a:schemeClr val="accent1"/>
          </a:fillRef>
          <a:effectRef idx="0">
            <a:schemeClr val="accent1"/>
          </a:effectRef>
          <a:fontRef idx="minor">
            <a:schemeClr val="lt1"/>
          </a:fontRef>
        </p:style>
        <p:txBody>
          <a:bodyPr>
            <a:normAutofit lnSpcReduction="10000"/>
          </a:bodyPr>
          <a:lstStyle/>
          <a:p>
            <a:r>
              <a:rPr lang="en-US" sz="2000" b="1" dirty="0"/>
              <a:t>Ashok </a:t>
            </a:r>
            <a:r>
              <a:rPr lang="en-US" sz="2000" b="1" dirty="0" err="1"/>
              <a:t>Kukreja</a:t>
            </a:r>
            <a:r>
              <a:rPr lang="en-US" sz="2000" b="1" dirty="0"/>
              <a:t> v. Income-tax Officer [2021] 132 taxmann.com 102 (Indore - Trib.)</a:t>
            </a:r>
          </a:p>
        </p:txBody>
      </p:sp>
      <p:pic>
        <p:nvPicPr>
          <p:cNvPr id="5" name="Picture 4">
            <a:extLst>
              <a:ext uri="{FF2B5EF4-FFF2-40B4-BE49-F238E27FC236}">
                <a16:creationId xmlns:a16="http://schemas.microsoft.com/office/drawing/2014/main" id="{4F46836A-275A-B162-CD65-AA9685804512}"/>
              </a:ext>
            </a:extLst>
          </p:cNvPr>
          <p:cNvPicPr>
            <a:picLocks noChangeAspect="1"/>
          </p:cNvPicPr>
          <p:nvPr/>
        </p:nvPicPr>
        <p:blipFill>
          <a:blip r:embed="rId2"/>
          <a:stretch>
            <a:fillRect/>
          </a:stretch>
        </p:blipFill>
        <p:spPr>
          <a:xfrm>
            <a:off x="836629" y="2321608"/>
            <a:ext cx="7470742" cy="2651559"/>
          </a:xfrm>
          <a:prstGeom prst="rect">
            <a:avLst/>
          </a:prstGeom>
        </p:spPr>
      </p:pic>
      <p:pic>
        <p:nvPicPr>
          <p:cNvPr id="7" name="Picture 6">
            <a:extLst>
              <a:ext uri="{FF2B5EF4-FFF2-40B4-BE49-F238E27FC236}">
                <a16:creationId xmlns:a16="http://schemas.microsoft.com/office/drawing/2014/main" id="{08AA0E24-B8D3-7FD9-5585-5360164A2226}"/>
              </a:ext>
            </a:extLst>
          </p:cNvPr>
          <p:cNvPicPr>
            <a:picLocks noChangeAspect="1"/>
          </p:cNvPicPr>
          <p:nvPr/>
        </p:nvPicPr>
        <p:blipFill>
          <a:blip r:embed="rId3"/>
          <a:stretch>
            <a:fillRect/>
          </a:stretch>
        </p:blipFill>
        <p:spPr>
          <a:xfrm>
            <a:off x="836629" y="5056472"/>
            <a:ext cx="7470742" cy="1782674"/>
          </a:xfrm>
          <a:prstGeom prst="rect">
            <a:avLst/>
          </a:prstGeom>
        </p:spPr>
      </p:pic>
    </p:spTree>
    <p:extLst>
      <p:ext uri="{BB962C8B-B14F-4D97-AF65-F5344CB8AC3E}">
        <p14:creationId xmlns:p14="http://schemas.microsoft.com/office/powerpoint/2010/main" val="692595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5FDE3-F8D6-D989-BAAB-1D256231F02C}"/>
              </a:ext>
            </a:extLst>
          </p:cNvPr>
          <p:cNvSpPr>
            <a:spLocks noGrp="1"/>
          </p:cNvSpPr>
          <p:nvPr>
            <p:ph type="title"/>
          </p:nvPr>
        </p:nvSpPr>
        <p:spPr/>
        <p:txBody>
          <a:bodyPr>
            <a:noAutofit/>
          </a:bodyPr>
          <a:lstStyle/>
          <a:p>
            <a:r>
              <a:rPr lang="en-US" sz="2000" dirty="0"/>
              <a:t>Whether benefit of exemption u/s 54/54F is available in case the new asset is used for commercial purpose in future?</a:t>
            </a:r>
          </a:p>
        </p:txBody>
      </p:sp>
      <p:sp>
        <p:nvSpPr>
          <p:cNvPr id="3" name="Content Placeholder 2">
            <a:extLst>
              <a:ext uri="{FF2B5EF4-FFF2-40B4-BE49-F238E27FC236}">
                <a16:creationId xmlns:a16="http://schemas.microsoft.com/office/drawing/2014/main" id="{E8EF59C1-F286-E13A-1AF6-A487921AA4EF}"/>
              </a:ext>
            </a:extLst>
          </p:cNvPr>
          <p:cNvSpPr>
            <a:spLocks noGrp="1"/>
          </p:cNvSpPr>
          <p:nvPr>
            <p:ph idx="1"/>
          </p:nvPr>
        </p:nvSpPr>
        <p:spPr>
          <a:xfrm>
            <a:off x="628650" y="1608809"/>
            <a:ext cx="7886700" cy="597063"/>
          </a:xfrm>
        </p:spPr>
        <p:style>
          <a:lnRef idx="2">
            <a:schemeClr val="accent1">
              <a:shade val="15000"/>
            </a:schemeClr>
          </a:lnRef>
          <a:fillRef idx="1">
            <a:schemeClr val="accent1"/>
          </a:fillRef>
          <a:effectRef idx="0">
            <a:schemeClr val="accent1"/>
          </a:effectRef>
          <a:fontRef idx="minor">
            <a:schemeClr val="lt1"/>
          </a:fontRef>
        </p:style>
        <p:txBody>
          <a:bodyPr>
            <a:normAutofit fontScale="85000" lnSpcReduction="10000"/>
          </a:bodyPr>
          <a:lstStyle/>
          <a:p>
            <a:r>
              <a:rPr lang="en-US" sz="2000" dirty="0"/>
              <a:t>HIGH COURT OF MADRAS Commissioner of Income Tax, Chennai v. Ramesh Shroff [2020] 120 taxmann.com 403 (Madras)</a:t>
            </a:r>
          </a:p>
        </p:txBody>
      </p:sp>
      <p:pic>
        <p:nvPicPr>
          <p:cNvPr id="5" name="Picture 4">
            <a:extLst>
              <a:ext uri="{FF2B5EF4-FFF2-40B4-BE49-F238E27FC236}">
                <a16:creationId xmlns:a16="http://schemas.microsoft.com/office/drawing/2014/main" id="{269BD364-91D4-4B9A-8587-5CE631D3F4DF}"/>
              </a:ext>
            </a:extLst>
          </p:cNvPr>
          <p:cNvPicPr>
            <a:picLocks noChangeAspect="1"/>
          </p:cNvPicPr>
          <p:nvPr/>
        </p:nvPicPr>
        <p:blipFill>
          <a:blip r:embed="rId2"/>
          <a:stretch>
            <a:fillRect/>
          </a:stretch>
        </p:blipFill>
        <p:spPr>
          <a:xfrm>
            <a:off x="886120" y="2316470"/>
            <a:ext cx="6834434" cy="2959489"/>
          </a:xfrm>
          <a:prstGeom prst="rect">
            <a:avLst/>
          </a:prstGeom>
        </p:spPr>
      </p:pic>
      <p:pic>
        <p:nvPicPr>
          <p:cNvPr id="7" name="Picture 6">
            <a:extLst>
              <a:ext uri="{FF2B5EF4-FFF2-40B4-BE49-F238E27FC236}">
                <a16:creationId xmlns:a16="http://schemas.microsoft.com/office/drawing/2014/main" id="{62FB7219-D60F-3EA0-ABA5-A04CF1E5534E}"/>
              </a:ext>
            </a:extLst>
          </p:cNvPr>
          <p:cNvPicPr>
            <a:picLocks noChangeAspect="1"/>
          </p:cNvPicPr>
          <p:nvPr/>
        </p:nvPicPr>
        <p:blipFill>
          <a:blip r:embed="rId3"/>
          <a:stretch>
            <a:fillRect/>
          </a:stretch>
        </p:blipFill>
        <p:spPr>
          <a:xfrm>
            <a:off x="886120" y="5386557"/>
            <a:ext cx="6975836" cy="1355729"/>
          </a:xfrm>
          <a:prstGeom prst="rect">
            <a:avLst/>
          </a:prstGeom>
        </p:spPr>
      </p:pic>
    </p:spTree>
    <p:extLst>
      <p:ext uri="{BB962C8B-B14F-4D97-AF65-F5344CB8AC3E}">
        <p14:creationId xmlns:p14="http://schemas.microsoft.com/office/powerpoint/2010/main" val="27038895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75159D-6FA8-0A7E-846D-AAC3BAD5ACFA}"/>
              </a:ext>
            </a:extLst>
          </p:cNvPr>
          <p:cNvSpPr>
            <a:spLocks noGrp="1"/>
          </p:cNvSpPr>
          <p:nvPr>
            <p:ph idx="1"/>
          </p:nvPr>
        </p:nvSpPr>
        <p:spPr>
          <a:xfrm>
            <a:off x="477821" y="996067"/>
            <a:ext cx="7886700" cy="823307"/>
          </a:xfrm>
        </p:spPr>
        <p:style>
          <a:lnRef idx="2">
            <a:schemeClr val="accent1">
              <a:shade val="15000"/>
            </a:schemeClr>
          </a:lnRef>
          <a:fillRef idx="1">
            <a:schemeClr val="accent1"/>
          </a:fillRef>
          <a:effectRef idx="0">
            <a:schemeClr val="accent1"/>
          </a:effectRef>
          <a:fontRef idx="minor">
            <a:schemeClr val="lt1"/>
          </a:fontRef>
        </p:style>
        <p:txBody>
          <a:bodyPr>
            <a:normAutofit/>
          </a:bodyPr>
          <a:lstStyle/>
          <a:p>
            <a:r>
              <a:rPr lang="en-US" sz="2400" dirty="0"/>
              <a:t>S K Luthra v. ITO [2007] 11 SOT 646 (Mumbai)[30-08-2006]</a:t>
            </a:r>
          </a:p>
        </p:txBody>
      </p:sp>
      <p:pic>
        <p:nvPicPr>
          <p:cNvPr id="5" name="Picture 4">
            <a:extLst>
              <a:ext uri="{FF2B5EF4-FFF2-40B4-BE49-F238E27FC236}">
                <a16:creationId xmlns:a16="http://schemas.microsoft.com/office/drawing/2014/main" id="{BB8BDE70-BB17-CB40-4811-6C76ADEA7A97}"/>
              </a:ext>
            </a:extLst>
          </p:cNvPr>
          <p:cNvPicPr>
            <a:picLocks noChangeAspect="1"/>
          </p:cNvPicPr>
          <p:nvPr/>
        </p:nvPicPr>
        <p:blipFill>
          <a:blip r:embed="rId2"/>
          <a:stretch>
            <a:fillRect/>
          </a:stretch>
        </p:blipFill>
        <p:spPr>
          <a:xfrm>
            <a:off x="477821" y="2077829"/>
            <a:ext cx="8515350" cy="1251585"/>
          </a:xfrm>
          <a:prstGeom prst="rect">
            <a:avLst/>
          </a:prstGeom>
        </p:spPr>
      </p:pic>
      <p:pic>
        <p:nvPicPr>
          <p:cNvPr id="7" name="Picture 6">
            <a:extLst>
              <a:ext uri="{FF2B5EF4-FFF2-40B4-BE49-F238E27FC236}">
                <a16:creationId xmlns:a16="http://schemas.microsoft.com/office/drawing/2014/main" id="{E13A4043-DB24-9648-642F-8C8BC048BC45}"/>
              </a:ext>
            </a:extLst>
          </p:cNvPr>
          <p:cNvPicPr>
            <a:picLocks noChangeAspect="1"/>
          </p:cNvPicPr>
          <p:nvPr/>
        </p:nvPicPr>
        <p:blipFill>
          <a:blip r:embed="rId3"/>
          <a:stretch>
            <a:fillRect/>
          </a:stretch>
        </p:blipFill>
        <p:spPr>
          <a:xfrm>
            <a:off x="477821" y="3660302"/>
            <a:ext cx="8515350" cy="1843407"/>
          </a:xfrm>
          <a:prstGeom prst="rect">
            <a:avLst/>
          </a:prstGeom>
        </p:spPr>
      </p:pic>
    </p:spTree>
    <p:extLst>
      <p:ext uri="{BB962C8B-B14F-4D97-AF65-F5344CB8AC3E}">
        <p14:creationId xmlns:p14="http://schemas.microsoft.com/office/powerpoint/2010/main" val="3147892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3545E-47D5-AEFC-7C2F-0048804CD355}"/>
              </a:ext>
            </a:extLst>
          </p:cNvPr>
          <p:cNvSpPr>
            <a:spLocks noGrp="1"/>
          </p:cNvSpPr>
          <p:nvPr>
            <p:ph type="title"/>
          </p:nvPr>
        </p:nvSpPr>
        <p:spPr/>
        <p:txBody>
          <a:bodyPr>
            <a:normAutofit fontScale="90000"/>
          </a:bodyPr>
          <a:lstStyle/>
          <a:p>
            <a:r>
              <a:rPr lang="en-US" dirty="0"/>
              <a:t>Large piece of land sold in small parcels </a:t>
            </a:r>
            <a:br>
              <a:rPr lang="en-US" dirty="0"/>
            </a:br>
            <a:r>
              <a:rPr lang="en-US" dirty="0"/>
              <a:t>business profit or capital gain</a:t>
            </a:r>
          </a:p>
        </p:txBody>
      </p:sp>
      <p:sp>
        <p:nvSpPr>
          <p:cNvPr id="3" name="Content Placeholder 2">
            <a:extLst>
              <a:ext uri="{FF2B5EF4-FFF2-40B4-BE49-F238E27FC236}">
                <a16:creationId xmlns:a16="http://schemas.microsoft.com/office/drawing/2014/main" id="{268264BC-8D3E-465A-D56D-40383F7529C7}"/>
              </a:ext>
            </a:extLst>
          </p:cNvPr>
          <p:cNvSpPr>
            <a:spLocks noGrp="1"/>
          </p:cNvSpPr>
          <p:nvPr>
            <p:ph sz="quarter" idx="1"/>
          </p:nvPr>
        </p:nvSpPr>
        <p:spPr>
          <a:xfrm>
            <a:off x="457200" y="1219200"/>
            <a:ext cx="8229600" cy="5306144"/>
          </a:xfrm>
        </p:spPr>
        <p:txBody>
          <a:bodyPr>
            <a:normAutofit fontScale="92500" lnSpcReduction="20000"/>
          </a:bodyPr>
          <a:lstStyle/>
          <a:p>
            <a:r>
              <a:rPr lang="en-US" sz="2400" dirty="0"/>
              <a:t>Narendra J. Bhimani 169 ITD 245 (Rajkot – Trib.)</a:t>
            </a:r>
          </a:p>
          <a:p>
            <a:pPr lvl="1" algn="just"/>
            <a:r>
              <a:rPr lang="en-US" sz="2100" dirty="0" err="1"/>
              <a:t>Assessee</a:t>
            </a:r>
            <a:r>
              <a:rPr lang="en-US" sz="2100" dirty="0"/>
              <a:t> sold certain plots of land and offered resultant gain to tax as capital gains.</a:t>
            </a:r>
          </a:p>
          <a:p>
            <a:pPr lvl="1" algn="just"/>
            <a:r>
              <a:rPr lang="en-US" sz="2100" dirty="0"/>
              <a:t>AO found that </a:t>
            </a:r>
            <a:r>
              <a:rPr lang="en-US" sz="2100" dirty="0" err="1"/>
              <a:t>assessee</a:t>
            </a:r>
            <a:r>
              <a:rPr lang="en-US" sz="2100" dirty="0"/>
              <a:t> converted an agricultural land into non-agricultural land, floated plotting scheme with due permission of the authorities and eventually sold such plots. AO treated Business income</a:t>
            </a:r>
          </a:p>
          <a:p>
            <a:pPr algn="just"/>
            <a:r>
              <a:rPr lang="en-US" sz="2400" dirty="0"/>
              <a:t>Held as capital gains for following ratio</a:t>
            </a:r>
          </a:p>
          <a:p>
            <a:pPr lvl="1" algn="just"/>
            <a:r>
              <a:rPr lang="en-US" sz="2100" dirty="0"/>
              <a:t>Land was purchased years back;</a:t>
            </a:r>
          </a:p>
          <a:p>
            <a:pPr lvl="1" algn="just"/>
            <a:r>
              <a:rPr lang="en-US" sz="2100" dirty="0"/>
              <a:t>Land was all along held as “capital asset”;</a:t>
            </a:r>
          </a:p>
          <a:p>
            <a:pPr lvl="1" algn="just"/>
            <a:r>
              <a:rPr lang="en-US" sz="2100" dirty="0"/>
              <a:t>With the passage of time and rapid </a:t>
            </a:r>
            <a:r>
              <a:rPr lang="en-US" sz="2100" dirty="0" err="1"/>
              <a:t>urbanization,“sellable</a:t>
            </a:r>
            <a:r>
              <a:rPr lang="en-US" sz="2100" dirty="0"/>
              <a:t> standard unit size” had considerably come down; Further, since land was in residential area, where smaller sized plots are required by the end users, </a:t>
            </a:r>
            <a:r>
              <a:rPr lang="en-US" sz="2100" dirty="0" err="1"/>
              <a:t>assessee</a:t>
            </a:r>
            <a:r>
              <a:rPr lang="en-US" sz="2100" dirty="0"/>
              <a:t> had to divide the land holding into plots in order to get the market price for land;</a:t>
            </a:r>
          </a:p>
          <a:p>
            <a:pPr lvl="1" algn="just"/>
            <a:r>
              <a:rPr lang="en-US" sz="2100" dirty="0"/>
              <a:t>It was a one-off transaction;</a:t>
            </a:r>
          </a:p>
          <a:p>
            <a:pPr lvl="1" algn="just"/>
            <a:r>
              <a:rPr lang="en-US" sz="2100" dirty="0"/>
              <a:t>Even sale consideration was not ploughed back in land investments;</a:t>
            </a:r>
          </a:p>
        </p:txBody>
      </p:sp>
    </p:spTree>
    <p:extLst>
      <p:ext uri="{BB962C8B-B14F-4D97-AF65-F5344CB8AC3E}">
        <p14:creationId xmlns:p14="http://schemas.microsoft.com/office/powerpoint/2010/main" val="266615624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F27083-0913-A48E-C755-0E81DD3C60DD}"/>
              </a:ext>
            </a:extLst>
          </p:cNvPr>
          <p:cNvPicPr>
            <a:picLocks noChangeAspect="1"/>
          </p:cNvPicPr>
          <p:nvPr/>
        </p:nvPicPr>
        <p:blipFill>
          <a:blip r:embed="rId2"/>
          <a:stretch>
            <a:fillRect/>
          </a:stretch>
        </p:blipFill>
        <p:spPr>
          <a:xfrm>
            <a:off x="0" y="1072955"/>
            <a:ext cx="9144000" cy="4712089"/>
          </a:xfrm>
          <a:prstGeom prst="rect">
            <a:avLst/>
          </a:prstGeom>
        </p:spPr>
      </p:pic>
    </p:spTree>
    <p:extLst>
      <p:ext uri="{BB962C8B-B14F-4D97-AF65-F5344CB8AC3E}">
        <p14:creationId xmlns:p14="http://schemas.microsoft.com/office/powerpoint/2010/main" val="386106430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D915E-F598-E87A-1619-46489ADE4A18}"/>
              </a:ext>
            </a:extLst>
          </p:cNvPr>
          <p:cNvSpPr>
            <a:spLocks noGrp="1"/>
          </p:cNvSpPr>
          <p:nvPr>
            <p:ph type="title"/>
          </p:nvPr>
        </p:nvSpPr>
        <p:spPr/>
        <p:txBody>
          <a:bodyPr>
            <a:noAutofit/>
          </a:bodyPr>
          <a:lstStyle/>
          <a:p>
            <a:pPr algn="just"/>
            <a:r>
              <a:rPr lang="en-US" sz="2400" dirty="0"/>
              <a:t>Whether after purchase of residential house expenditure incurred on making the house habitable would also qualify for deduction u/s 54/54F </a:t>
            </a:r>
          </a:p>
        </p:txBody>
      </p:sp>
      <p:sp>
        <p:nvSpPr>
          <p:cNvPr id="3" name="Content Placeholder 2">
            <a:extLst>
              <a:ext uri="{FF2B5EF4-FFF2-40B4-BE49-F238E27FC236}">
                <a16:creationId xmlns:a16="http://schemas.microsoft.com/office/drawing/2014/main" id="{3A777FAC-B154-C949-9B9B-260EC446E790}"/>
              </a:ext>
            </a:extLst>
          </p:cNvPr>
          <p:cNvSpPr>
            <a:spLocks noGrp="1"/>
          </p:cNvSpPr>
          <p:nvPr>
            <p:ph idx="1"/>
          </p:nvPr>
        </p:nvSpPr>
        <p:spPr/>
        <p:txBody>
          <a:bodyPr>
            <a:normAutofit/>
          </a:bodyPr>
          <a:lstStyle/>
          <a:p>
            <a:pPr algn="just"/>
            <a:r>
              <a:rPr lang="en-US" dirty="0"/>
              <a:t>Mumbai Bench of ITAT in the case of Saleem </a:t>
            </a:r>
            <a:r>
              <a:rPr lang="en-US" dirty="0" err="1"/>
              <a:t>Fazelbhoy</a:t>
            </a:r>
            <a:r>
              <a:rPr lang="en-US" dirty="0"/>
              <a:t> v. Dy. CIT [2007] 106 ITD 167 (Mum.) held that </a:t>
            </a:r>
          </a:p>
          <a:p>
            <a:pPr lvl="1" algn="just"/>
            <a:r>
              <a:rPr lang="en-US" dirty="0"/>
              <a:t>expenditure incurred in making the house habitable will also qualify for exemption u/s 54/54F as unless a house purchased is fit enough for living, it cannot be said to be a residential. However no exemption is allowable if expenditure is incurred to make the house comfortable as there is a difference between </a:t>
            </a:r>
            <a:r>
              <a:rPr lang="en-US" b="1" dirty="0"/>
              <a:t>'habitable</a:t>
            </a:r>
            <a:r>
              <a:rPr lang="en-US" dirty="0"/>
              <a:t>' and </a:t>
            </a:r>
            <a:r>
              <a:rPr lang="en-US" b="1" dirty="0"/>
              <a:t>'comfortable</a:t>
            </a:r>
            <a:r>
              <a:rPr lang="en-US" dirty="0"/>
              <a:t>'.</a:t>
            </a:r>
          </a:p>
          <a:p>
            <a:pPr algn="just"/>
            <a:endParaRPr lang="en-US" dirty="0"/>
          </a:p>
        </p:txBody>
      </p:sp>
    </p:spTree>
    <p:extLst>
      <p:ext uri="{BB962C8B-B14F-4D97-AF65-F5344CB8AC3E}">
        <p14:creationId xmlns:p14="http://schemas.microsoft.com/office/powerpoint/2010/main" val="30362254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C6AA9E-5CB2-F505-A948-E54FDC3A2C11}"/>
              </a:ext>
            </a:extLst>
          </p:cNvPr>
          <p:cNvPicPr>
            <a:picLocks noChangeAspect="1"/>
          </p:cNvPicPr>
          <p:nvPr/>
        </p:nvPicPr>
        <p:blipFill>
          <a:blip r:embed="rId2"/>
          <a:stretch>
            <a:fillRect/>
          </a:stretch>
        </p:blipFill>
        <p:spPr>
          <a:xfrm>
            <a:off x="0" y="1372556"/>
            <a:ext cx="9144000" cy="4112887"/>
          </a:xfrm>
          <a:prstGeom prst="rect">
            <a:avLst/>
          </a:prstGeom>
        </p:spPr>
      </p:pic>
    </p:spTree>
    <p:extLst>
      <p:ext uri="{BB962C8B-B14F-4D97-AF65-F5344CB8AC3E}">
        <p14:creationId xmlns:p14="http://schemas.microsoft.com/office/powerpoint/2010/main" val="95432114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7A018-B151-7312-9385-FC76A8588198}"/>
              </a:ext>
            </a:extLst>
          </p:cNvPr>
          <p:cNvSpPr>
            <a:spLocks noGrp="1"/>
          </p:cNvSpPr>
          <p:nvPr>
            <p:ph type="title"/>
          </p:nvPr>
        </p:nvSpPr>
        <p:spPr>
          <a:xfrm>
            <a:off x="457200" y="476672"/>
            <a:ext cx="8229600" cy="990600"/>
          </a:xfrm>
        </p:spPr>
        <p:txBody>
          <a:bodyPr>
            <a:noAutofit/>
          </a:bodyPr>
          <a:lstStyle/>
          <a:p>
            <a:r>
              <a:rPr lang="en-US" sz="3200" dirty="0"/>
              <a:t>Whether the benefit under section 54EC and 54F can be taken simultaneously?</a:t>
            </a:r>
          </a:p>
        </p:txBody>
      </p:sp>
      <p:pic>
        <p:nvPicPr>
          <p:cNvPr id="5" name="Content Placeholder 4">
            <a:extLst>
              <a:ext uri="{FF2B5EF4-FFF2-40B4-BE49-F238E27FC236}">
                <a16:creationId xmlns:a16="http://schemas.microsoft.com/office/drawing/2014/main" id="{B2FC2C2F-4B3D-A6A9-ECD3-7327A4F0E989}"/>
              </a:ext>
            </a:extLst>
          </p:cNvPr>
          <p:cNvPicPr>
            <a:picLocks noGrp="1" noChangeAspect="1"/>
          </p:cNvPicPr>
          <p:nvPr>
            <p:ph idx="1"/>
          </p:nvPr>
        </p:nvPicPr>
        <p:blipFill>
          <a:blip r:embed="rId2"/>
          <a:stretch>
            <a:fillRect/>
          </a:stretch>
        </p:blipFill>
        <p:spPr>
          <a:xfrm>
            <a:off x="628650" y="2069774"/>
            <a:ext cx="7886700" cy="808756"/>
          </a:xfrm>
        </p:spPr>
      </p:pic>
    </p:spTree>
    <p:extLst>
      <p:ext uri="{BB962C8B-B14F-4D97-AF65-F5344CB8AC3E}">
        <p14:creationId xmlns:p14="http://schemas.microsoft.com/office/powerpoint/2010/main" val="265538604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61674-C987-6625-F816-52738D32D318}"/>
              </a:ext>
            </a:extLst>
          </p:cNvPr>
          <p:cNvSpPr>
            <a:spLocks noGrp="1"/>
          </p:cNvSpPr>
          <p:nvPr>
            <p:ph type="title"/>
          </p:nvPr>
        </p:nvSpPr>
        <p:spPr/>
        <p:txBody>
          <a:bodyPr>
            <a:noAutofit/>
          </a:bodyPr>
          <a:lstStyle/>
          <a:p>
            <a:r>
              <a:rPr lang="en-US" sz="2400" dirty="0"/>
              <a:t>Where the minor has transferred an asset, will the exemption under section 54F/54EC be allowed to the minor or the parent. </a:t>
            </a:r>
          </a:p>
        </p:txBody>
      </p:sp>
      <p:pic>
        <p:nvPicPr>
          <p:cNvPr id="5" name="Content Placeholder 4">
            <a:extLst>
              <a:ext uri="{FF2B5EF4-FFF2-40B4-BE49-F238E27FC236}">
                <a16:creationId xmlns:a16="http://schemas.microsoft.com/office/drawing/2014/main" id="{E72ED070-228C-2E4C-7579-9A97AD1C48C1}"/>
              </a:ext>
            </a:extLst>
          </p:cNvPr>
          <p:cNvPicPr>
            <a:picLocks noGrp="1" noChangeAspect="1"/>
          </p:cNvPicPr>
          <p:nvPr>
            <p:ph idx="1"/>
          </p:nvPr>
        </p:nvPicPr>
        <p:blipFill>
          <a:blip r:embed="rId2"/>
          <a:stretch>
            <a:fillRect/>
          </a:stretch>
        </p:blipFill>
        <p:spPr>
          <a:xfrm>
            <a:off x="409087" y="1885360"/>
            <a:ext cx="8325825" cy="3769123"/>
          </a:xfrm>
        </p:spPr>
      </p:pic>
    </p:spTree>
    <p:extLst>
      <p:ext uri="{BB962C8B-B14F-4D97-AF65-F5344CB8AC3E}">
        <p14:creationId xmlns:p14="http://schemas.microsoft.com/office/powerpoint/2010/main" val="171328756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C5553-B230-4C67-65B4-C40259ED2471}"/>
              </a:ext>
            </a:extLst>
          </p:cNvPr>
          <p:cNvSpPr>
            <a:spLocks noGrp="1"/>
          </p:cNvSpPr>
          <p:nvPr>
            <p:ph type="title"/>
          </p:nvPr>
        </p:nvSpPr>
        <p:spPr>
          <a:xfrm>
            <a:off x="628650" y="2274097"/>
            <a:ext cx="7886700" cy="3565292"/>
          </a:xfrm>
        </p:spPr>
        <p:txBody>
          <a:bodyPr>
            <a:normAutofit/>
          </a:bodyPr>
          <a:lstStyle/>
          <a:p>
            <a:pPr algn="ctr"/>
            <a:r>
              <a:rPr lang="en-US" sz="8625" dirty="0">
                <a:latin typeface="Edwardian Script ITC" panose="030303020407070D0804" pitchFamily="66" charset="0"/>
              </a:rPr>
              <a:t>Thank you</a:t>
            </a:r>
            <a:br>
              <a:rPr lang="en-US" dirty="0"/>
            </a:br>
            <a:br>
              <a:rPr lang="en-US" dirty="0"/>
            </a:br>
            <a:r>
              <a:rPr lang="en-US" sz="2700" dirty="0"/>
              <a:t>Pankaj Shah</a:t>
            </a:r>
            <a:br>
              <a:rPr lang="en-US" sz="2700" dirty="0"/>
            </a:br>
            <a:r>
              <a:rPr lang="en-US" sz="1500" dirty="0"/>
              <a:t>Chartered Accountant</a:t>
            </a:r>
            <a:br>
              <a:rPr lang="en-US" sz="1500" dirty="0"/>
            </a:br>
            <a:br>
              <a:rPr lang="en-US" sz="1500" dirty="0"/>
            </a:br>
            <a:r>
              <a:rPr lang="en-US" sz="1500" dirty="0"/>
              <a:t>| </a:t>
            </a:r>
            <a:r>
              <a:rPr lang="en-US" sz="1500" dirty="0">
                <a:hlinkClick r:id="rId2"/>
              </a:rPr>
              <a:t>pankajgshah@gmail.com</a:t>
            </a:r>
            <a:r>
              <a:rPr lang="en-US" sz="1500" dirty="0"/>
              <a:t> | +91 969 189 3040 |</a:t>
            </a:r>
            <a:endParaRPr lang="en-US" sz="2700" dirty="0"/>
          </a:p>
        </p:txBody>
      </p:sp>
    </p:spTree>
    <p:extLst>
      <p:ext uri="{BB962C8B-B14F-4D97-AF65-F5344CB8AC3E}">
        <p14:creationId xmlns:p14="http://schemas.microsoft.com/office/powerpoint/2010/main" val="1956981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8ED8E-B113-D6E2-85D3-E2039A718EB5}"/>
              </a:ext>
            </a:extLst>
          </p:cNvPr>
          <p:cNvSpPr>
            <a:spLocks noGrp="1"/>
          </p:cNvSpPr>
          <p:nvPr>
            <p:ph type="title"/>
          </p:nvPr>
        </p:nvSpPr>
        <p:spPr/>
        <p:txBody>
          <a:bodyPr>
            <a:noAutofit/>
          </a:bodyPr>
          <a:lstStyle/>
          <a:p>
            <a:r>
              <a:rPr lang="en-US" sz="2400" dirty="0"/>
              <a:t>Determination of cost of acquisition when capital </a:t>
            </a:r>
            <a:br>
              <a:rPr lang="en-US" sz="2400" dirty="0"/>
            </a:br>
            <a:r>
              <a:rPr lang="en-US" sz="2400" dirty="0"/>
              <a:t>asset was of different nature as on 01/04/2001</a:t>
            </a:r>
          </a:p>
        </p:txBody>
      </p:sp>
      <p:sp>
        <p:nvSpPr>
          <p:cNvPr id="3" name="Content Placeholder 2">
            <a:extLst>
              <a:ext uri="{FF2B5EF4-FFF2-40B4-BE49-F238E27FC236}">
                <a16:creationId xmlns:a16="http://schemas.microsoft.com/office/drawing/2014/main" id="{88437E6F-252C-8F0C-C3DB-0A9B14C360CC}"/>
              </a:ext>
            </a:extLst>
          </p:cNvPr>
          <p:cNvSpPr>
            <a:spLocks noGrp="1"/>
          </p:cNvSpPr>
          <p:nvPr>
            <p:ph sz="quarter" idx="1"/>
          </p:nvPr>
        </p:nvSpPr>
        <p:spPr>
          <a:xfrm>
            <a:off x="457200" y="1659592"/>
            <a:ext cx="8229600" cy="4937760"/>
          </a:xfrm>
        </p:spPr>
        <p:txBody>
          <a:bodyPr/>
          <a:lstStyle/>
          <a:p>
            <a:pPr>
              <a:lnSpc>
                <a:spcPct val="200000"/>
              </a:lnSpc>
            </a:pPr>
            <a:r>
              <a:rPr lang="en-US" dirty="0"/>
              <a:t>01.04.2001 – Status Agricultural land</a:t>
            </a:r>
          </a:p>
          <a:p>
            <a:pPr>
              <a:lnSpc>
                <a:spcPct val="200000"/>
              </a:lnSpc>
            </a:pPr>
            <a:r>
              <a:rPr lang="en-US" dirty="0"/>
              <a:t>31.03.2005 – Diverted into non agricultural</a:t>
            </a:r>
          </a:p>
          <a:p>
            <a:pPr>
              <a:lnSpc>
                <a:spcPct val="200000"/>
              </a:lnSpc>
            </a:pPr>
            <a:r>
              <a:rPr lang="en-US" dirty="0"/>
              <a:t>01.04.2022 – Sold non Agricultural land</a:t>
            </a:r>
          </a:p>
          <a:p>
            <a:pPr>
              <a:lnSpc>
                <a:spcPct val="200000"/>
              </a:lnSpc>
            </a:pPr>
            <a:r>
              <a:rPr lang="en-US" dirty="0"/>
              <a:t>Cost of acquisition – Agricultural or Diverted?</a:t>
            </a:r>
          </a:p>
          <a:p>
            <a:pPr lvl="1" algn="just">
              <a:lnSpc>
                <a:spcPct val="200000"/>
              </a:lnSpc>
            </a:pPr>
            <a:r>
              <a:rPr lang="en-US" sz="2000" dirty="0"/>
              <a:t>Shri </a:t>
            </a:r>
            <a:r>
              <a:rPr lang="en-US" sz="2000" dirty="0" err="1"/>
              <a:t>Pravinbhai</a:t>
            </a:r>
            <a:r>
              <a:rPr lang="en-US" sz="2000" dirty="0"/>
              <a:t> J. Pandya (ITA No.3290/Ahd/2010)</a:t>
            </a:r>
          </a:p>
        </p:txBody>
      </p:sp>
    </p:spTree>
    <p:extLst>
      <p:ext uri="{BB962C8B-B14F-4D97-AF65-F5344CB8AC3E}">
        <p14:creationId xmlns:p14="http://schemas.microsoft.com/office/powerpoint/2010/main" val="352873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9FAB4-1646-BBF1-3449-08908CE6F7A9}"/>
              </a:ext>
            </a:extLst>
          </p:cNvPr>
          <p:cNvSpPr>
            <a:spLocks noGrp="1"/>
          </p:cNvSpPr>
          <p:nvPr>
            <p:ph type="title"/>
          </p:nvPr>
        </p:nvSpPr>
        <p:spPr/>
        <p:txBody>
          <a:bodyPr/>
          <a:lstStyle/>
          <a:p>
            <a:r>
              <a:rPr lang="en-US" dirty="0"/>
              <a:t>New regime -22.07.2024</a:t>
            </a:r>
          </a:p>
        </p:txBody>
      </p:sp>
      <p:sp>
        <p:nvSpPr>
          <p:cNvPr id="3" name="Content Placeholder 2">
            <a:extLst>
              <a:ext uri="{FF2B5EF4-FFF2-40B4-BE49-F238E27FC236}">
                <a16:creationId xmlns:a16="http://schemas.microsoft.com/office/drawing/2014/main" id="{343C4DDE-8A6E-A919-AC67-0196E65FB3BA}"/>
              </a:ext>
            </a:extLst>
          </p:cNvPr>
          <p:cNvSpPr>
            <a:spLocks noGrp="1"/>
          </p:cNvSpPr>
          <p:nvPr>
            <p:ph sz="quarter" idx="1"/>
          </p:nvPr>
        </p:nvSpPr>
        <p:spPr/>
        <p:txBody>
          <a:bodyPr/>
          <a:lstStyle/>
          <a:p>
            <a:pPr>
              <a:lnSpc>
                <a:spcPct val="200000"/>
              </a:lnSpc>
            </a:pPr>
            <a:r>
              <a:rPr lang="en-US" dirty="0"/>
              <a:t>Capital asset</a:t>
            </a:r>
          </a:p>
          <a:p>
            <a:pPr>
              <a:lnSpc>
                <a:spcPct val="200000"/>
              </a:lnSpc>
            </a:pPr>
            <a:r>
              <a:rPr lang="en-US" dirty="0"/>
              <a:t>Converted into Stock in trade on 01.07.2024</a:t>
            </a:r>
          </a:p>
          <a:p>
            <a:pPr>
              <a:lnSpc>
                <a:spcPct val="200000"/>
              </a:lnSpc>
            </a:pPr>
            <a:r>
              <a:rPr lang="en-US" dirty="0"/>
              <a:t>Stock in trade sold in April 2025</a:t>
            </a:r>
          </a:p>
          <a:p>
            <a:pPr>
              <a:lnSpc>
                <a:spcPct val="200000"/>
              </a:lnSpc>
            </a:pPr>
            <a:r>
              <a:rPr lang="en-US" dirty="0"/>
              <a:t>Capital Gain in AY 2026-27</a:t>
            </a:r>
          </a:p>
          <a:p>
            <a:pPr lvl="1">
              <a:lnSpc>
                <a:spcPct val="200000"/>
              </a:lnSpc>
            </a:pPr>
            <a:r>
              <a:rPr lang="en-US" dirty="0"/>
              <a:t>Rate on capital gains 12.5% or 20%</a:t>
            </a:r>
          </a:p>
        </p:txBody>
      </p:sp>
    </p:spTree>
    <p:extLst>
      <p:ext uri="{BB962C8B-B14F-4D97-AF65-F5344CB8AC3E}">
        <p14:creationId xmlns:p14="http://schemas.microsoft.com/office/powerpoint/2010/main" val="3174443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Contribution of immovable property in firm</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8143807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1097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7384"/>
            <a:ext cx="7936577" cy="1088068"/>
          </a:xfrm>
        </p:spPr>
        <p:txBody>
          <a:bodyPr>
            <a:normAutofit/>
          </a:bodyPr>
          <a:lstStyle/>
          <a:p>
            <a:r>
              <a:rPr lang="en-US" sz="2800" dirty="0"/>
              <a:t>Capital contribution in Firm S.56(2)(x)</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49165523"/>
              </p:ext>
            </p:extLst>
          </p:nvPr>
        </p:nvGraphicFramePr>
        <p:xfrm>
          <a:off x="822960" y="1412776"/>
          <a:ext cx="754380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5312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Transactions</a:t>
            </a:r>
          </a:p>
        </p:txBody>
      </p:sp>
      <p:graphicFrame>
        <p:nvGraphicFramePr>
          <p:cNvPr id="4" name="Content Placeholder 3"/>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55A28154-E856-DC0C-588D-603BA1D7AE45}"/>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7"/>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val="799392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4294967295"/>
          </p:nvPr>
        </p:nvGraphicFramePr>
        <p:xfrm>
          <a:off x="20320" y="327025"/>
          <a:ext cx="8950960" cy="6216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ight Brace 6"/>
          <p:cNvSpPr/>
          <p:nvPr/>
        </p:nvSpPr>
        <p:spPr>
          <a:xfrm>
            <a:off x="6741585" y="3107904"/>
            <a:ext cx="328999" cy="2397210"/>
          </a:xfrm>
          <a:prstGeom prst="rightBrace">
            <a:avLst>
              <a:gd name="adj1" fmla="val 8333"/>
              <a:gd name="adj2" fmla="val 4948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7070584" y="3893937"/>
            <a:ext cx="750673" cy="1200329"/>
          </a:xfrm>
          <a:prstGeom prst="rect">
            <a:avLst/>
          </a:prstGeom>
          <a:noFill/>
        </p:spPr>
        <p:txBody>
          <a:bodyPr wrap="square" rtlCol="0">
            <a:spAutoFit/>
          </a:bodyPr>
          <a:lstStyle/>
          <a:p>
            <a:r>
              <a:rPr lang="en-US" dirty="0"/>
              <a:t>Deemed transfer</a:t>
            </a:r>
          </a:p>
        </p:txBody>
      </p:sp>
      <p:sp>
        <p:nvSpPr>
          <p:cNvPr id="9" name="Right Brace 8"/>
          <p:cNvSpPr/>
          <p:nvPr/>
        </p:nvSpPr>
        <p:spPr>
          <a:xfrm rot="10800000">
            <a:off x="464352" y="3269920"/>
            <a:ext cx="396962" cy="254069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30119" y="3893937"/>
            <a:ext cx="670354" cy="646331"/>
          </a:xfrm>
          <a:prstGeom prst="rect">
            <a:avLst/>
          </a:prstGeom>
          <a:noFill/>
        </p:spPr>
        <p:txBody>
          <a:bodyPr wrap="square" rtlCol="0">
            <a:spAutoFit/>
          </a:bodyPr>
          <a:lstStyle/>
          <a:p>
            <a:r>
              <a:rPr lang="en-US" dirty="0"/>
              <a:t>Receipt</a:t>
            </a:r>
          </a:p>
        </p:txBody>
      </p:sp>
    </p:spTree>
    <p:extLst>
      <p:ext uri="{BB962C8B-B14F-4D97-AF65-F5344CB8AC3E}">
        <p14:creationId xmlns:p14="http://schemas.microsoft.com/office/powerpoint/2010/main" val="590732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99EF7-919C-A1B2-D67D-E69FDD6AAA72}"/>
              </a:ext>
            </a:extLst>
          </p:cNvPr>
          <p:cNvSpPr>
            <a:spLocks noGrp="1"/>
          </p:cNvSpPr>
          <p:nvPr>
            <p:ph type="title"/>
          </p:nvPr>
        </p:nvSpPr>
        <p:spPr/>
        <p:txBody>
          <a:bodyPr/>
          <a:lstStyle/>
          <a:p>
            <a:r>
              <a:rPr lang="en-US" dirty="0"/>
              <a:t>Section 45(4) Computation</a:t>
            </a:r>
          </a:p>
        </p:txBody>
      </p:sp>
      <p:graphicFrame>
        <p:nvGraphicFramePr>
          <p:cNvPr id="5" name="Content Placeholder 4">
            <a:extLst>
              <a:ext uri="{FF2B5EF4-FFF2-40B4-BE49-F238E27FC236}">
                <a16:creationId xmlns:a16="http://schemas.microsoft.com/office/drawing/2014/main" id="{B694EB2B-EA9F-1048-0205-188C06F723CC}"/>
              </a:ext>
            </a:extLst>
          </p:cNvPr>
          <p:cNvGraphicFramePr>
            <a:graphicFrameLocks noGrp="1"/>
          </p:cNvGraphicFramePr>
          <p:nvPr>
            <p:ph idx="1"/>
          </p:nvPr>
        </p:nvGraphicFramePr>
        <p:xfrm>
          <a:off x="628650" y="1412776"/>
          <a:ext cx="7672070" cy="4361816"/>
        </p:xfrm>
        <a:graphic>
          <a:graphicData uri="http://schemas.openxmlformats.org/drawingml/2006/table">
            <a:tbl>
              <a:tblPr firstRow="1" bandRow="1">
                <a:tableStyleId>{5C22544A-7EE6-4342-B048-85BDC9FD1C3A}</a:tableStyleId>
              </a:tblPr>
              <a:tblGrid>
                <a:gridCol w="498507">
                  <a:extLst>
                    <a:ext uri="{9D8B030D-6E8A-4147-A177-3AD203B41FA5}">
                      <a16:colId xmlns:a16="http://schemas.microsoft.com/office/drawing/2014/main" val="20000"/>
                    </a:ext>
                  </a:extLst>
                </a:gridCol>
                <a:gridCol w="4626442">
                  <a:extLst>
                    <a:ext uri="{9D8B030D-6E8A-4147-A177-3AD203B41FA5}">
                      <a16:colId xmlns:a16="http://schemas.microsoft.com/office/drawing/2014/main" val="20001"/>
                    </a:ext>
                  </a:extLst>
                </a:gridCol>
                <a:gridCol w="2547121">
                  <a:extLst>
                    <a:ext uri="{9D8B030D-6E8A-4147-A177-3AD203B41FA5}">
                      <a16:colId xmlns:a16="http://schemas.microsoft.com/office/drawing/2014/main" val="20002"/>
                    </a:ext>
                  </a:extLst>
                </a:gridCol>
              </a:tblGrid>
              <a:tr h="1090454">
                <a:tc>
                  <a:txBody>
                    <a:bodyPr/>
                    <a:lstStyle/>
                    <a:p>
                      <a:r>
                        <a:rPr lang="en-US" sz="2400" dirty="0"/>
                        <a:t>A</a:t>
                      </a:r>
                    </a:p>
                  </a:txBody>
                  <a:tcPr marL="68580" marR="68580"/>
                </a:tc>
                <a:tc>
                  <a:txBody>
                    <a:bodyPr/>
                    <a:lstStyle/>
                    <a:p>
                      <a:r>
                        <a:rPr lang="en-US" sz="2400" dirty="0"/>
                        <a:t>Taxable income capital gains</a:t>
                      </a:r>
                    </a:p>
                  </a:txBody>
                  <a:tcPr marL="68580" marR="68580"/>
                </a:tc>
                <a:tc>
                  <a:txBody>
                    <a:bodyPr/>
                    <a:lstStyle/>
                    <a:p>
                      <a:endParaRPr lang="en-US" sz="2400" dirty="0"/>
                    </a:p>
                  </a:txBody>
                  <a:tcPr marL="68580" marR="68580"/>
                </a:tc>
                <a:extLst>
                  <a:ext uri="{0D108BD9-81ED-4DB2-BD59-A6C34878D82A}">
                    <a16:rowId xmlns:a16="http://schemas.microsoft.com/office/drawing/2014/main" val="10000"/>
                  </a:ext>
                </a:extLst>
              </a:tr>
              <a:tr h="1090454">
                <a:tc>
                  <a:txBody>
                    <a:bodyPr/>
                    <a:lstStyle/>
                    <a:p>
                      <a:r>
                        <a:rPr lang="en-US" sz="2400" dirty="0"/>
                        <a:t>B</a:t>
                      </a:r>
                    </a:p>
                  </a:txBody>
                  <a:tcPr marL="68580" marR="68580"/>
                </a:tc>
                <a:tc>
                  <a:txBody>
                    <a:bodyPr/>
                    <a:lstStyle/>
                    <a:p>
                      <a:r>
                        <a:rPr lang="en-US" sz="2400" dirty="0"/>
                        <a:t>Value of </a:t>
                      </a:r>
                      <a:r>
                        <a:rPr lang="en-US" sz="2400" b="1" dirty="0"/>
                        <a:t>Money </a:t>
                      </a:r>
                      <a:r>
                        <a:rPr lang="en-US" sz="2400" dirty="0"/>
                        <a:t>received</a:t>
                      </a:r>
                    </a:p>
                  </a:txBody>
                  <a:tcPr marL="68580" marR="68580"/>
                </a:tc>
                <a:tc>
                  <a:txBody>
                    <a:bodyPr/>
                    <a:lstStyle/>
                    <a:p>
                      <a:r>
                        <a:rPr lang="en-US" sz="2400" dirty="0"/>
                        <a:t>Date</a:t>
                      </a:r>
                      <a:r>
                        <a:rPr lang="en-US" sz="2400" baseline="0" dirty="0"/>
                        <a:t> of receipt</a:t>
                      </a:r>
                      <a:endParaRPr lang="en-US" sz="2400" dirty="0"/>
                    </a:p>
                  </a:txBody>
                  <a:tcPr marL="68580" marR="68580"/>
                </a:tc>
                <a:extLst>
                  <a:ext uri="{0D108BD9-81ED-4DB2-BD59-A6C34878D82A}">
                    <a16:rowId xmlns:a16="http://schemas.microsoft.com/office/drawing/2014/main" val="10001"/>
                  </a:ext>
                </a:extLst>
              </a:tr>
              <a:tr h="1090454">
                <a:tc>
                  <a:txBody>
                    <a:bodyPr/>
                    <a:lstStyle/>
                    <a:p>
                      <a:r>
                        <a:rPr lang="en-US" sz="2400" dirty="0"/>
                        <a:t>C</a:t>
                      </a:r>
                    </a:p>
                  </a:txBody>
                  <a:tcPr marL="68580" marR="68580"/>
                </a:tc>
                <a:tc>
                  <a:txBody>
                    <a:bodyPr/>
                    <a:lstStyle/>
                    <a:p>
                      <a:r>
                        <a:rPr lang="en-US" sz="2400" dirty="0"/>
                        <a:t>FMV</a:t>
                      </a:r>
                      <a:r>
                        <a:rPr lang="en-US" sz="2400" baseline="0" dirty="0"/>
                        <a:t> of </a:t>
                      </a:r>
                      <a:r>
                        <a:rPr lang="en-US" sz="2400" b="1" baseline="0" dirty="0"/>
                        <a:t>capital asset</a:t>
                      </a:r>
                      <a:r>
                        <a:rPr lang="en-US" sz="2400" baseline="0" dirty="0"/>
                        <a:t> received</a:t>
                      </a:r>
                      <a:endParaRPr lang="en-US" sz="2400" dirty="0"/>
                    </a:p>
                  </a:txBody>
                  <a:tcPr marL="68580" marR="68580"/>
                </a:tc>
                <a:tc>
                  <a:txBody>
                    <a:bodyPr/>
                    <a:lstStyle/>
                    <a:p>
                      <a:r>
                        <a:rPr lang="en-US" sz="2400" dirty="0"/>
                        <a:t>Date of receipt</a:t>
                      </a:r>
                    </a:p>
                  </a:txBody>
                  <a:tcPr marL="68580" marR="68580"/>
                </a:tc>
                <a:extLst>
                  <a:ext uri="{0D108BD9-81ED-4DB2-BD59-A6C34878D82A}">
                    <a16:rowId xmlns:a16="http://schemas.microsoft.com/office/drawing/2014/main" val="10002"/>
                  </a:ext>
                </a:extLst>
              </a:tr>
              <a:tr h="1090454">
                <a:tc>
                  <a:txBody>
                    <a:bodyPr/>
                    <a:lstStyle/>
                    <a:p>
                      <a:r>
                        <a:rPr lang="en-US" sz="2400" dirty="0"/>
                        <a:t>D</a:t>
                      </a:r>
                    </a:p>
                  </a:txBody>
                  <a:tcPr marL="68580" marR="68580"/>
                </a:tc>
                <a:tc>
                  <a:txBody>
                    <a:bodyPr/>
                    <a:lstStyle/>
                    <a:p>
                      <a:r>
                        <a:rPr lang="en-US" sz="2400" dirty="0"/>
                        <a:t>Balance in Capital account in books of firm</a:t>
                      </a:r>
                    </a:p>
                  </a:txBody>
                  <a:tcPr marL="68580" marR="68580"/>
                </a:tc>
                <a:tc>
                  <a:txBody>
                    <a:bodyPr/>
                    <a:lstStyle/>
                    <a:p>
                      <a:r>
                        <a:rPr lang="en-US" sz="2400" dirty="0"/>
                        <a:t>Date of reconstitution</a:t>
                      </a:r>
                    </a:p>
                  </a:txBody>
                  <a:tcPr marL="68580" marR="68580"/>
                </a:tc>
                <a:extLst>
                  <a:ext uri="{0D108BD9-81ED-4DB2-BD59-A6C34878D82A}">
                    <a16:rowId xmlns:a16="http://schemas.microsoft.com/office/drawing/2014/main" val="10003"/>
                  </a:ext>
                </a:extLst>
              </a:tr>
            </a:tbl>
          </a:graphicData>
        </a:graphic>
      </p:graphicFrame>
      <p:sp>
        <p:nvSpPr>
          <p:cNvPr id="6" name="TextBox 5">
            <a:extLst>
              <a:ext uri="{FF2B5EF4-FFF2-40B4-BE49-F238E27FC236}">
                <a16:creationId xmlns:a16="http://schemas.microsoft.com/office/drawing/2014/main" id="{3E1523F5-781F-8907-3B90-C2DC887EF41F}"/>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val="263102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Example 1</a:t>
            </a:r>
          </a:p>
        </p:txBody>
      </p:sp>
      <p:sp>
        <p:nvSpPr>
          <p:cNvPr id="5" name="Text Placeholder 4"/>
          <p:cNvSpPr>
            <a:spLocks noGrp="1"/>
          </p:cNvSpPr>
          <p:nvPr>
            <p:ph type="body" idx="1"/>
          </p:nvPr>
        </p:nvSpPr>
        <p:spPr/>
        <p:txBody>
          <a:bodyPr/>
          <a:lstStyle/>
          <a:p>
            <a:r>
              <a:rPr lang="en-US" dirty="0"/>
              <a:t>Retirement cases As per CBDT Circular 14 of 2021</a:t>
            </a:r>
          </a:p>
        </p:txBody>
      </p:sp>
    </p:spTree>
    <p:extLst>
      <p:ext uri="{BB962C8B-B14F-4D97-AF65-F5344CB8AC3E}">
        <p14:creationId xmlns:p14="http://schemas.microsoft.com/office/powerpoint/2010/main" val="2365486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1079"/>
            <a:ext cx="8229600" cy="769441"/>
          </a:xfrm>
          <a:prstGeom prst="rect">
            <a:avLst/>
          </a:prstGeom>
          <a:noFill/>
        </p:spPr>
        <p:txBody>
          <a:bodyPr wrap="square" rtlCol="0">
            <a:spAutoFit/>
          </a:bodyPr>
          <a:lstStyle/>
          <a:p>
            <a:pPr algn="ctr"/>
            <a:r>
              <a:rPr lang="en-US" sz="4400" dirty="0"/>
              <a:t>CHARGEABILITY</a:t>
            </a:r>
          </a:p>
        </p:txBody>
      </p:sp>
      <p:graphicFrame>
        <p:nvGraphicFramePr>
          <p:cNvPr id="5" name="Diagram 4"/>
          <p:cNvGraphicFramePr/>
          <p:nvPr>
            <p:extLst>
              <p:ext uri="{D42A27DB-BD31-4B8C-83A1-F6EECF244321}">
                <p14:modId xmlns:p14="http://schemas.microsoft.com/office/powerpoint/2010/main" val="2235556786"/>
              </p:ext>
            </p:extLst>
          </p:nvPr>
        </p:nvGraphicFramePr>
        <p:xfrm>
          <a:off x="762000" y="1524000"/>
          <a:ext cx="71628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7218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4294967295"/>
          </p:nvPr>
        </p:nvPicPr>
        <p:blipFill>
          <a:blip r:embed="rId2">
            <a:extLst>
              <a:ext uri="{BEBA8EAE-BF5A-486C-A8C5-ECC9F3942E4B}">
                <a14:imgProps xmlns:a14="http://schemas.microsoft.com/office/drawing/2010/main">
                  <a14:imgLayer r:embed="rId3">
                    <a14:imgEffect>
                      <a14:sharpenSoften amount="56000"/>
                    </a14:imgEffect>
                  </a14:imgLayer>
                </a14:imgProps>
              </a:ext>
              <a:ext uri="{28A0092B-C50C-407E-A947-70E740481C1C}">
                <a14:useLocalDpi xmlns:a14="http://schemas.microsoft.com/office/drawing/2010/main" val="0"/>
              </a:ext>
            </a:extLst>
          </a:blip>
          <a:srcRect/>
          <a:stretch>
            <a:fillRect/>
          </a:stretch>
        </p:blipFill>
        <p:spPr bwMode="auto">
          <a:xfrm>
            <a:off x="426720" y="546100"/>
            <a:ext cx="797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42143999-5E58-8BD1-BA3A-46B465E5C461}"/>
              </a:ext>
            </a:extLst>
          </p:cNvPr>
          <p:cNvSpPr txBox="1"/>
          <p:nvPr/>
        </p:nvSpPr>
        <p:spPr>
          <a:xfrm>
            <a:off x="1107440" y="4541520"/>
            <a:ext cx="5953760"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Indexed Cost of acquisition of Land U is 15 Lakhs</a:t>
            </a:r>
          </a:p>
        </p:txBody>
      </p:sp>
      <p:sp>
        <p:nvSpPr>
          <p:cNvPr id="3" name="TextBox 2">
            <a:extLst>
              <a:ext uri="{FF2B5EF4-FFF2-40B4-BE49-F238E27FC236}">
                <a16:creationId xmlns:a16="http://schemas.microsoft.com/office/drawing/2014/main" id="{512D186F-0348-DCD7-4CC0-6630A707C12F}"/>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4"/>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val="2974827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0882" y="2377875"/>
            <a:ext cx="7585364"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u="sng" dirty="0"/>
              <a:t>Section 45(4) for Partner A</a:t>
            </a:r>
          </a:p>
          <a:p>
            <a:endParaRPr lang="en-US" sz="1600" dirty="0"/>
          </a:p>
          <a:p>
            <a:r>
              <a:rPr lang="en-US" sz="1600" dirty="0"/>
              <a:t>B= FMV of land U 		= 50 Lakhs (Cost 10 and Index cost 15 L)</a:t>
            </a:r>
          </a:p>
          <a:p>
            <a:r>
              <a:rPr lang="en-US" sz="1600" dirty="0"/>
              <a:t>C= Money received 	= 11 Lakhs</a:t>
            </a:r>
          </a:p>
          <a:p>
            <a:endParaRPr lang="en-US" sz="1600" dirty="0"/>
          </a:p>
          <a:p>
            <a:r>
              <a:rPr lang="en-US" sz="1600" b="1" dirty="0"/>
              <a:t>D= Balance of Capital  	=  21 Lakhs			</a:t>
            </a:r>
          </a:p>
          <a:p>
            <a:r>
              <a:rPr lang="en-US" sz="1600" b="1" u="sng" dirty="0"/>
              <a:t>Taxable = 40 Lakhs </a:t>
            </a:r>
            <a:r>
              <a:rPr lang="en-US" sz="1200" u="sng" dirty="0"/>
              <a:t>(LTCG as per circular)</a:t>
            </a:r>
            <a:endParaRPr lang="en-US" sz="1600" u="sng" dirty="0"/>
          </a:p>
          <a:p>
            <a:r>
              <a:rPr lang="en-US" sz="1600" i="1" dirty="0"/>
              <a:t>(Original Rs.10 Lakhs </a:t>
            </a:r>
          </a:p>
          <a:p>
            <a:r>
              <a:rPr lang="en-US" i="1" dirty="0"/>
              <a:t>FMV of land 50 Lakhs – Book value 10 Lakhs = 40 Lakhs –Rs7 Lakhs (Tax) = 33 Lakhs</a:t>
            </a:r>
          </a:p>
          <a:p>
            <a:r>
              <a:rPr lang="en-US" b="1" i="1" dirty="0"/>
              <a:t>Distribute 11 Lakhs to Partner A</a:t>
            </a:r>
          </a:p>
          <a:p>
            <a:r>
              <a:rPr lang="en-US" b="1" i="1" dirty="0"/>
              <a:t>Revised Capital balance = 21 Lakhs)</a:t>
            </a:r>
          </a:p>
        </p:txBody>
      </p:sp>
      <p:sp>
        <p:nvSpPr>
          <p:cNvPr id="3" name="TextBox 2"/>
          <p:cNvSpPr txBox="1"/>
          <p:nvPr/>
        </p:nvSpPr>
        <p:spPr>
          <a:xfrm>
            <a:off x="820882" y="526474"/>
            <a:ext cx="7585364"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u="sng" dirty="0"/>
              <a:t>Section 9B for Partner A</a:t>
            </a:r>
          </a:p>
          <a:p>
            <a:endParaRPr lang="en-US" dirty="0"/>
          </a:p>
          <a:p>
            <a:r>
              <a:rPr lang="en-US" dirty="0"/>
              <a:t>FMV of land U 		= 50 Lakhs </a:t>
            </a:r>
          </a:p>
          <a:p>
            <a:r>
              <a:rPr lang="en-US" dirty="0"/>
              <a:t>Index cost 		-  15 Lakhs</a:t>
            </a:r>
          </a:p>
          <a:p>
            <a:r>
              <a:rPr lang="en-US" b="1" dirty="0"/>
              <a:t>Capital Gains		= 35 Lakhs</a:t>
            </a:r>
          </a:p>
        </p:txBody>
      </p:sp>
      <p:sp>
        <p:nvSpPr>
          <p:cNvPr id="4" name="TextBox 3"/>
          <p:cNvSpPr txBox="1"/>
          <p:nvPr/>
        </p:nvSpPr>
        <p:spPr>
          <a:xfrm>
            <a:off x="872477" y="5805264"/>
            <a:ext cx="8050805" cy="338554"/>
          </a:xfrm>
          <a:prstGeom prst="rect">
            <a:avLst/>
          </a:prstGeom>
          <a:noFill/>
        </p:spPr>
        <p:txBody>
          <a:bodyPr wrap="square" rtlCol="0">
            <a:spAutoFit/>
          </a:bodyPr>
          <a:lstStyle/>
          <a:p>
            <a:r>
              <a:rPr lang="en-US" sz="1600" b="1" i="1" dirty="0"/>
              <a:t>*Value of Rs.40 Lakhs as per S.45(4) shall be attributed to remaining lands ‘S’ and ‘T’</a:t>
            </a:r>
          </a:p>
        </p:txBody>
      </p:sp>
      <p:sp>
        <p:nvSpPr>
          <p:cNvPr id="5" name="TextBox 4">
            <a:extLst>
              <a:ext uri="{FF2B5EF4-FFF2-40B4-BE49-F238E27FC236}">
                <a16:creationId xmlns:a16="http://schemas.microsoft.com/office/drawing/2014/main" id="{1E0F2D4D-FC51-9E3E-0963-25948148CC42}"/>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val="711029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Compulsory acquisition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10929261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7869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Compulsary</a:t>
            </a:r>
            <a:r>
              <a:rPr lang="en-US" dirty="0"/>
              <a:t> acquisition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42631212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8171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533400"/>
            <a:ext cx="8229600" cy="990600"/>
          </a:xfrm>
          <a:prstGeom prst="rect">
            <a:avLst/>
          </a:prstGeom>
        </p:spPr>
        <p:txBody>
          <a:bodyPr>
            <a:normAutofit fontScale="97500"/>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n-US"/>
              <a:t>Interest on Loan for Acquisition of Asset</a:t>
            </a:r>
            <a:endParaRPr lang="en-US" dirty="0"/>
          </a:p>
        </p:txBody>
      </p:sp>
      <p:graphicFrame>
        <p:nvGraphicFramePr>
          <p:cNvPr id="5" name="Content Placeholder 3"/>
          <p:cNvGraphicFramePr>
            <a:graphicFrameLocks/>
          </p:cNvGraphicFramePr>
          <p:nvPr>
            <p:extLst>
              <p:ext uri="{D42A27DB-BD31-4B8C-83A1-F6EECF244321}">
                <p14:modId xmlns:p14="http://schemas.microsoft.com/office/powerpoint/2010/main" val="3912537270"/>
              </p:ext>
            </p:extLst>
          </p:nvPr>
        </p:nvGraphicFramePr>
        <p:xfrm>
          <a:off x="304800" y="1219200"/>
          <a:ext cx="8686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5818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99060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n-US" dirty="0"/>
              <a:t>Family Settlements</a:t>
            </a:r>
          </a:p>
        </p:txBody>
      </p:sp>
      <p:graphicFrame>
        <p:nvGraphicFramePr>
          <p:cNvPr id="3" name="Content Placeholder 3"/>
          <p:cNvGraphicFramePr>
            <a:graphicFrameLocks/>
          </p:cNvGraphicFramePr>
          <p:nvPr>
            <p:extLst>
              <p:ext uri="{D42A27DB-BD31-4B8C-83A1-F6EECF244321}">
                <p14:modId xmlns:p14="http://schemas.microsoft.com/office/powerpoint/2010/main" val="3076234760"/>
              </p:ext>
            </p:extLst>
          </p:nvPr>
        </p:nvGraphicFramePr>
        <p:xfrm>
          <a:off x="457200" y="12192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5816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Section 56(2)(x)(b) – Immovable property</a:t>
            </a:r>
          </a:p>
        </p:txBody>
      </p:sp>
      <p:sp>
        <p:nvSpPr>
          <p:cNvPr id="3" name="Content Placeholder 2"/>
          <p:cNvSpPr>
            <a:spLocks noGrp="1"/>
          </p:cNvSpPr>
          <p:nvPr>
            <p:ph sz="quarter" idx="1"/>
          </p:nvPr>
        </p:nvSpPr>
        <p:spPr/>
        <p:txBody>
          <a:bodyPr/>
          <a:lstStyle/>
          <a:p>
            <a:pPr>
              <a:lnSpc>
                <a:spcPct val="150000"/>
              </a:lnSpc>
            </a:pPr>
            <a:r>
              <a:rPr lang="en-US" dirty="0"/>
              <a:t>Without consideration</a:t>
            </a:r>
          </a:p>
          <a:p>
            <a:pPr lvl="1">
              <a:lnSpc>
                <a:spcPct val="150000"/>
              </a:lnSpc>
            </a:pPr>
            <a:r>
              <a:rPr lang="en-US" dirty="0"/>
              <a:t>Stamp duty value will be IFOS </a:t>
            </a:r>
          </a:p>
          <a:p>
            <a:pPr lvl="1">
              <a:lnSpc>
                <a:spcPct val="150000"/>
              </a:lnSpc>
            </a:pPr>
            <a:r>
              <a:rPr lang="en-US" dirty="0"/>
              <a:t>(If exceeding Rs.50000)</a:t>
            </a:r>
          </a:p>
          <a:p>
            <a:pPr>
              <a:lnSpc>
                <a:spcPct val="150000"/>
              </a:lnSpc>
            </a:pPr>
            <a:r>
              <a:rPr lang="en-US" dirty="0"/>
              <a:t>Inadequate consideration</a:t>
            </a:r>
          </a:p>
          <a:p>
            <a:pPr lvl="1">
              <a:lnSpc>
                <a:spcPct val="150000"/>
              </a:lnSpc>
            </a:pPr>
            <a:r>
              <a:rPr lang="en-US" dirty="0"/>
              <a:t>Stamp duty value – Actual Consideration= Difference will be IFOS</a:t>
            </a:r>
          </a:p>
          <a:p>
            <a:pPr lvl="1">
              <a:lnSpc>
                <a:spcPct val="150000"/>
              </a:lnSpc>
            </a:pPr>
            <a:r>
              <a:rPr lang="en-US" dirty="0"/>
              <a:t>(If difference is exceeding Rs.50000 or 10% of </a:t>
            </a:r>
            <a:r>
              <a:rPr lang="en-US" dirty="0" err="1"/>
              <a:t>acutal</a:t>
            </a:r>
            <a:r>
              <a:rPr lang="en-US" dirty="0"/>
              <a:t> cons.</a:t>
            </a:r>
          </a:p>
        </p:txBody>
      </p:sp>
    </p:spTree>
    <p:extLst>
      <p:ext uri="{BB962C8B-B14F-4D97-AF65-F5344CB8AC3E}">
        <p14:creationId xmlns:p14="http://schemas.microsoft.com/office/powerpoint/2010/main" val="1234014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Rural Agricultural land</a:t>
            </a:r>
          </a:p>
        </p:txBody>
      </p:sp>
      <p:sp>
        <p:nvSpPr>
          <p:cNvPr id="3" name="Content Placeholder 2"/>
          <p:cNvSpPr>
            <a:spLocks noGrp="1"/>
          </p:cNvSpPr>
          <p:nvPr>
            <p:ph sz="quarter" idx="1"/>
          </p:nvPr>
        </p:nvSpPr>
        <p:spPr/>
        <p:txBody>
          <a:bodyPr>
            <a:normAutofit fontScale="92500" lnSpcReduction="20000"/>
          </a:bodyPr>
          <a:lstStyle/>
          <a:p>
            <a:r>
              <a:rPr lang="en-US" dirty="0"/>
              <a:t>ITO vs. </a:t>
            </a:r>
            <a:r>
              <a:rPr lang="en-US" dirty="0" err="1"/>
              <a:t>Trilokchand</a:t>
            </a:r>
            <a:r>
              <a:rPr lang="en-US" dirty="0"/>
              <a:t> </a:t>
            </a:r>
            <a:r>
              <a:rPr lang="en-US" dirty="0" err="1"/>
              <a:t>Sain</a:t>
            </a:r>
            <a:r>
              <a:rPr lang="en-US" dirty="0"/>
              <a:t> 101 taxmann.com 391(</a:t>
            </a:r>
            <a:r>
              <a:rPr lang="en-US" dirty="0" err="1"/>
              <a:t>Jp</a:t>
            </a:r>
            <a:r>
              <a:rPr lang="en-US" dirty="0"/>
              <a:t>)</a:t>
            </a:r>
          </a:p>
          <a:p>
            <a:pPr lvl="1"/>
            <a:r>
              <a:rPr lang="en-US" dirty="0"/>
              <a:t>Agricultural land is an immovable property</a:t>
            </a:r>
          </a:p>
          <a:p>
            <a:pPr lvl="1"/>
            <a:r>
              <a:rPr lang="en-US" dirty="0"/>
              <a:t>Immaterial whether it is capital asset or SIT</a:t>
            </a:r>
          </a:p>
          <a:p>
            <a:r>
              <a:rPr lang="en-US" dirty="0"/>
              <a:t>Mubarak </a:t>
            </a:r>
            <a:r>
              <a:rPr lang="en-US" dirty="0" err="1"/>
              <a:t>Gafur</a:t>
            </a:r>
            <a:r>
              <a:rPr lang="en-US" dirty="0"/>
              <a:t> </a:t>
            </a:r>
            <a:r>
              <a:rPr lang="en-US" dirty="0" err="1"/>
              <a:t>Korabu</a:t>
            </a:r>
            <a:r>
              <a:rPr lang="en-US" dirty="0"/>
              <a:t>  [TS-8832-ITAT-2019(PUNE)-O]</a:t>
            </a:r>
          </a:p>
          <a:p>
            <a:pPr lvl="1"/>
            <a:r>
              <a:rPr lang="en-US" dirty="0"/>
              <a:t>held that agricultural land purchased by </a:t>
            </a:r>
            <a:r>
              <a:rPr lang="en-US" dirty="0" err="1"/>
              <a:t>assesee</a:t>
            </a:r>
            <a:r>
              <a:rPr lang="en-US" dirty="0"/>
              <a:t> is not governed by the provisions of section 56(2)(vii)(b) of the Act since it is not a 'capital asset'. Further, the Pune Bench observed that clause (c) is also not attracted in view of the definition of the term 'property', which inter-alia, covers immovable properties which are capital assets.  </a:t>
            </a:r>
          </a:p>
          <a:p>
            <a:pPr lvl="1"/>
            <a:r>
              <a:rPr lang="en-US" dirty="0"/>
              <a:t>The decision of the Jaipur Bench of the ITAT in case of </a:t>
            </a:r>
            <a:r>
              <a:rPr lang="en-US" dirty="0" err="1"/>
              <a:t>Trilok</a:t>
            </a:r>
            <a:r>
              <a:rPr lang="en-US" dirty="0"/>
              <a:t> Chand </a:t>
            </a:r>
            <a:r>
              <a:rPr lang="en-US" dirty="0" err="1"/>
              <a:t>Sain</a:t>
            </a:r>
            <a:r>
              <a:rPr lang="en-US" dirty="0"/>
              <a:t> was distinguished on the ground that the said decision failed to take cognizance of the provisions of section 56(2)(vii)(c) of the Act. </a:t>
            </a:r>
          </a:p>
        </p:txBody>
      </p:sp>
    </p:spTree>
    <p:extLst>
      <p:ext uri="{BB962C8B-B14F-4D97-AF65-F5344CB8AC3E}">
        <p14:creationId xmlns:p14="http://schemas.microsoft.com/office/powerpoint/2010/main" val="1455845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Land held as Stock in trade</a:t>
            </a:r>
          </a:p>
        </p:txBody>
      </p:sp>
      <p:sp>
        <p:nvSpPr>
          <p:cNvPr id="3" name="Content Placeholder 2"/>
          <p:cNvSpPr>
            <a:spLocks noGrp="1"/>
          </p:cNvSpPr>
          <p:nvPr>
            <p:ph sz="quarter" idx="1"/>
          </p:nvPr>
        </p:nvSpPr>
        <p:spPr/>
        <p:txBody>
          <a:bodyPr>
            <a:normAutofit fontScale="92500" lnSpcReduction="20000"/>
          </a:bodyPr>
          <a:lstStyle/>
          <a:p>
            <a:pPr algn="just"/>
            <a:r>
              <a:rPr lang="en-US" dirty="0" err="1"/>
              <a:t>Satendra</a:t>
            </a:r>
            <a:r>
              <a:rPr lang="en-US" dirty="0"/>
              <a:t> </a:t>
            </a:r>
            <a:r>
              <a:rPr lang="en-US" dirty="0" err="1"/>
              <a:t>Koushik</a:t>
            </a:r>
            <a:r>
              <a:rPr lang="en-US" dirty="0"/>
              <a:t> v. ITO  [TS-5942-ITAT-2019(JAIPUR)-O] </a:t>
            </a:r>
          </a:p>
          <a:p>
            <a:pPr lvl="1" algn="just"/>
            <a:r>
              <a:rPr lang="en-US" dirty="0"/>
              <a:t>provisions of section 56(2)(vii)(b) were invoked on purchase of land by the </a:t>
            </a:r>
            <a:r>
              <a:rPr lang="en-US" dirty="0" err="1"/>
              <a:t>assesee</a:t>
            </a:r>
            <a:r>
              <a:rPr lang="en-US" dirty="0"/>
              <a:t> engaged in real estate business. </a:t>
            </a:r>
          </a:p>
          <a:p>
            <a:pPr lvl="1" algn="just"/>
            <a:r>
              <a:rPr lang="en-US" dirty="0"/>
              <a:t>held that section 56(2)(vii) has application to 'property' which is in the nature of a capital asset of the recipient and therefore does not apply to stock-in-trade, raw material and consumable stores. </a:t>
            </a:r>
          </a:p>
          <a:p>
            <a:pPr lvl="1" algn="just"/>
            <a:r>
              <a:rPr lang="en-US" dirty="0"/>
              <a:t>It also held that provisions of section 56(2)(vii) were introduced as a counter evasion mechanism to prevent laundering of unaccounted income and the intent is not to tax transactions entered in the normal course of business or trade. </a:t>
            </a:r>
          </a:p>
          <a:p>
            <a:pPr lvl="1" algn="just"/>
            <a:r>
              <a:rPr lang="en-US" dirty="0"/>
              <a:t>Ultimately, the matter was remanded back to the assessing officer for deciding the matter afresh.</a:t>
            </a:r>
          </a:p>
        </p:txBody>
      </p:sp>
    </p:spTree>
    <p:extLst>
      <p:ext uri="{BB962C8B-B14F-4D97-AF65-F5344CB8AC3E}">
        <p14:creationId xmlns:p14="http://schemas.microsoft.com/office/powerpoint/2010/main" val="783194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Section 56(2)(x)(b) – Immovable property</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6415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i="1" dirty="0"/>
              <a:t>“transfer”</a:t>
            </a:r>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49532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Section 56(2)(x)(b) – Immovable property</a:t>
            </a:r>
          </a:p>
        </p:txBody>
      </p:sp>
      <p:sp>
        <p:nvSpPr>
          <p:cNvPr id="3" name="Content Placeholder 2"/>
          <p:cNvSpPr>
            <a:spLocks noGrp="1"/>
          </p:cNvSpPr>
          <p:nvPr>
            <p:ph sz="quarter" idx="1"/>
          </p:nvPr>
        </p:nvSpPr>
        <p:spPr/>
        <p:txBody>
          <a:bodyPr>
            <a:normAutofit fontScale="92500" lnSpcReduction="10000"/>
          </a:bodyPr>
          <a:lstStyle/>
          <a:p>
            <a:pPr algn="just"/>
            <a:r>
              <a:rPr lang="en-US" dirty="0"/>
              <a:t>Valuation made by SVA is revised in any appeal or revision proceedings later on, Section 155(15) provides for modification of the order of assessment u/s 154, within 4 years from the end of the financial year in which such revision has taken place. </a:t>
            </a:r>
          </a:p>
          <a:p>
            <a:pPr algn="just"/>
            <a:r>
              <a:rPr lang="en-US" dirty="0"/>
              <a:t>Request to refer to the DVO</a:t>
            </a:r>
          </a:p>
          <a:p>
            <a:pPr algn="just"/>
            <a:r>
              <a:rPr lang="en-US" dirty="0"/>
              <a:t>Assessing Officer bound to refer to DVO if requested</a:t>
            </a:r>
          </a:p>
          <a:p>
            <a:pPr lvl="1" algn="just"/>
            <a:r>
              <a:rPr lang="en-US" sz="1800" dirty="0"/>
              <a:t>-M/s Fortuna Structures Pvt. Ltd. v ACIT (2008)(60 </a:t>
            </a:r>
            <a:r>
              <a:rPr lang="en-US" sz="1800" dirty="0" err="1"/>
              <a:t>itatindia</a:t>
            </a:r>
            <a:r>
              <a:rPr lang="en-US" sz="1800" dirty="0"/>
              <a:t> 886)(</a:t>
            </a:r>
            <a:r>
              <a:rPr lang="en-US" sz="1800" dirty="0" err="1"/>
              <a:t>Lucknow</a:t>
            </a:r>
            <a:r>
              <a:rPr lang="en-US" sz="1800" dirty="0"/>
              <a:t>)</a:t>
            </a:r>
          </a:p>
          <a:p>
            <a:pPr lvl="1" algn="just"/>
            <a:r>
              <a:rPr lang="en-US" sz="1800" dirty="0"/>
              <a:t>-</a:t>
            </a:r>
            <a:r>
              <a:rPr lang="en-US" sz="1800" dirty="0" err="1"/>
              <a:t>Meghraj</a:t>
            </a:r>
            <a:r>
              <a:rPr lang="en-US" sz="1800" dirty="0"/>
              <a:t> </a:t>
            </a:r>
            <a:r>
              <a:rPr lang="en-US" sz="1800" dirty="0" err="1"/>
              <a:t>Baid</a:t>
            </a:r>
            <a:r>
              <a:rPr lang="en-US" sz="1800" dirty="0"/>
              <a:t> v ITO 23 SOT 25 (</a:t>
            </a:r>
            <a:r>
              <a:rPr lang="en-US" sz="1800" dirty="0" err="1"/>
              <a:t>Jodh</a:t>
            </a:r>
            <a:r>
              <a:rPr lang="en-US" sz="1800" dirty="0"/>
              <a:t>.)</a:t>
            </a:r>
          </a:p>
          <a:p>
            <a:pPr lvl="1" algn="just"/>
            <a:r>
              <a:rPr lang="en-US" sz="1800" dirty="0"/>
              <a:t>-</a:t>
            </a:r>
            <a:r>
              <a:rPr lang="en-US" sz="1800" dirty="0" err="1"/>
              <a:t>Kalpataru</a:t>
            </a:r>
            <a:r>
              <a:rPr lang="en-US" sz="1800" dirty="0"/>
              <a:t> </a:t>
            </a:r>
            <a:r>
              <a:rPr lang="en-US" sz="1800" dirty="0" err="1"/>
              <a:t>Kalpataru</a:t>
            </a:r>
            <a:r>
              <a:rPr lang="en-US" sz="1800" dirty="0"/>
              <a:t> Industries </a:t>
            </a:r>
            <a:r>
              <a:rPr lang="en-US" sz="1800" dirty="0" err="1"/>
              <a:t>Industries</a:t>
            </a:r>
            <a:r>
              <a:rPr lang="en-US" sz="1800" dirty="0"/>
              <a:t> v ITO (ITA No. 5540/Mum/2007)</a:t>
            </a:r>
          </a:p>
          <a:p>
            <a:pPr lvl="1" algn="just"/>
            <a:r>
              <a:rPr lang="en-US" sz="1800" dirty="0"/>
              <a:t>-Abbas T. </a:t>
            </a:r>
            <a:r>
              <a:rPr lang="en-US" sz="1800" dirty="0" err="1"/>
              <a:t>Reshamwala</a:t>
            </a:r>
            <a:r>
              <a:rPr lang="en-US" sz="1800" dirty="0"/>
              <a:t> v ITO (ITA No. 3093/Mum/2009)</a:t>
            </a:r>
          </a:p>
          <a:p>
            <a:endParaRPr lang="en-US" dirty="0"/>
          </a:p>
        </p:txBody>
      </p:sp>
    </p:spTree>
    <p:extLst>
      <p:ext uri="{BB962C8B-B14F-4D97-AF65-F5344CB8AC3E}">
        <p14:creationId xmlns:p14="http://schemas.microsoft.com/office/powerpoint/2010/main" val="2677808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Development Agreements</a:t>
            </a:r>
          </a:p>
        </p:txBody>
      </p:sp>
      <p:pic>
        <p:nvPicPr>
          <p:cNvPr id="4" name="Content Placeholder 3" descr="joint.jpg"/>
          <p:cNvPicPr>
            <a:picLocks noGrp="1" noChangeAspect="1"/>
          </p:cNvPicPr>
          <p:nvPr>
            <p:ph idx="1"/>
          </p:nvPr>
        </p:nvPicPr>
        <p:blipFill>
          <a:blip r:embed="rId2"/>
          <a:stretch>
            <a:fillRect/>
          </a:stretch>
        </p:blipFill>
        <p:spPr>
          <a:xfrm>
            <a:off x="762000" y="2776537"/>
            <a:ext cx="7696200" cy="3471863"/>
          </a:xfrm>
        </p:spPr>
      </p:pic>
    </p:spTree>
    <p:extLst>
      <p:ext uri="{BB962C8B-B14F-4D97-AF65-F5344CB8AC3E}">
        <p14:creationId xmlns:p14="http://schemas.microsoft.com/office/powerpoint/2010/main" val="21428769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C492D4-B5EE-71CA-05CB-C2983A14DF20}"/>
              </a:ext>
            </a:extLst>
          </p:cNvPr>
          <p:cNvSpPr>
            <a:spLocks noGrp="1"/>
          </p:cNvSpPr>
          <p:nvPr>
            <p:ph type="title"/>
          </p:nvPr>
        </p:nvSpPr>
        <p:spPr/>
        <p:txBody>
          <a:bodyPr>
            <a:normAutofit/>
          </a:bodyPr>
          <a:lstStyle/>
          <a:p>
            <a:r>
              <a:rPr lang="en-US" sz="2800" dirty="0"/>
              <a:t>Section 45(5A) in The Income Tax Act, 1961</a:t>
            </a:r>
          </a:p>
        </p:txBody>
      </p:sp>
      <p:sp>
        <p:nvSpPr>
          <p:cNvPr id="7" name="Content Placeholder 6">
            <a:extLst>
              <a:ext uri="{FF2B5EF4-FFF2-40B4-BE49-F238E27FC236}">
                <a16:creationId xmlns:a16="http://schemas.microsoft.com/office/drawing/2014/main" id="{B17DCEC8-8015-E0DA-C099-5B1892161628}"/>
              </a:ext>
            </a:extLst>
          </p:cNvPr>
          <p:cNvSpPr>
            <a:spLocks noGrp="1"/>
          </p:cNvSpPr>
          <p:nvPr>
            <p:ph sz="quarter" idx="1"/>
          </p:nvPr>
        </p:nvSpPr>
        <p:spPr/>
        <p:txBody>
          <a:bodyPr>
            <a:noAutofit/>
          </a:bodyPr>
          <a:lstStyle/>
          <a:p>
            <a:pPr algn="just">
              <a:lnSpc>
                <a:spcPct val="210000"/>
              </a:lnSpc>
            </a:pPr>
            <a:r>
              <a:rPr lang="en-US" sz="1500" dirty="0"/>
              <a:t>Notwithstanding anything contained in sub-section (1), where the capital gain arises to an </a:t>
            </a:r>
            <a:r>
              <a:rPr lang="en-US" sz="1500" b="1" u="sng" dirty="0" err="1"/>
              <a:t>assessee</a:t>
            </a:r>
            <a:r>
              <a:rPr lang="en-US" sz="1500" b="1" u="sng" dirty="0"/>
              <a:t>, being an individual or a Hindu undivided family</a:t>
            </a:r>
            <a:r>
              <a:rPr lang="en-US" sz="1500" dirty="0"/>
              <a:t>, from the transfer of a capital asset, </a:t>
            </a:r>
            <a:r>
              <a:rPr lang="en-US" sz="1500" b="1" u="sng" dirty="0"/>
              <a:t>being land or building or both</a:t>
            </a:r>
            <a:r>
              <a:rPr lang="en-US" sz="1500" dirty="0"/>
              <a:t>, under a </a:t>
            </a:r>
            <a:r>
              <a:rPr lang="en-US" sz="1500" b="1" u="sng" dirty="0"/>
              <a:t>specified agreement</a:t>
            </a:r>
            <a:r>
              <a:rPr lang="en-US" sz="1500" dirty="0"/>
              <a:t>, the capital gains shall be </a:t>
            </a:r>
            <a:r>
              <a:rPr lang="en-US" sz="1500" b="1" u="sng" dirty="0"/>
              <a:t>chargeable </a:t>
            </a:r>
            <a:r>
              <a:rPr lang="en-US" sz="1500" dirty="0"/>
              <a:t>to income-tax as income of the previous year </a:t>
            </a:r>
            <a:r>
              <a:rPr lang="en-US" sz="1500" b="1" u="sng" dirty="0"/>
              <a:t>in which the certificate of completion for the whole or part of the project is issued </a:t>
            </a:r>
            <a:r>
              <a:rPr lang="en-US" sz="1500" dirty="0"/>
              <a:t>by the competent authority; and for the purposes of section 48, </a:t>
            </a:r>
            <a:r>
              <a:rPr lang="en-US" sz="1500" b="1" u="sng" dirty="0"/>
              <a:t>the stamp duty value</a:t>
            </a:r>
            <a:r>
              <a:rPr lang="en-US" sz="1500" dirty="0"/>
              <a:t>, on the date of issue of the said certificate, of his share, being land or building or both in the project, </a:t>
            </a:r>
            <a:r>
              <a:rPr lang="en-US" sz="1500" b="1" u="sng" dirty="0"/>
              <a:t>as increased by the consideration received in cash</a:t>
            </a:r>
            <a:r>
              <a:rPr lang="en-US" sz="1500" dirty="0"/>
              <a:t>, if any, </a:t>
            </a:r>
            <a:r>
              <a:rPr lang="en-US" sz="1500" b="1" u="sng" dirty="0"/>
              <a:t>shall be deemed to be the full value of the consideration </a:t>
            </a:r>
            <a:r>
              <a:rPr lang="en-US" sz="1500" dirty="0"/>
              <a:t>received or accruing as a result of the transfer of the capital asset :</a:t>
            </a:r>
          </a:p>
        </p:txBody>
      </p:sp>
    </p:spTree>
    <p:extLst>
      <p:ext uri="{BB962C8B-B14F-4D97-AF65-F5344CB8AC3E}">
        <p14:creationId xmlns:p14="http://schemas.microsoft.com/office/powerpoint/2010/main" val="23730437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B704-C818-AA98-9F90-1DA408EC400C}"/>
              </a:ext>
            </a:extLst>
          </p:cNvPr>
          <p:cNvSpPr>
            <a:spLocks noGrp="1"/>
          </p:cNvSpPr>
          <p:nvPr>
            <p:ph type="title"/>
          </p:nvPr>
        </p:nvSpPr>
        <p:spPr/>
        <p:txBody>
          <a:bodyPr/>
          <a:lstStyle/>
          <a:p>
            <a:r>
              <a:rPr lang="en-US" dirty="0"/>
              <a:t>Proviso</a:t>
            </a:r>
          </a:p>
        </p:txBody>
      </p:sp>
      <p:sp>
        <p:nvSpPr>
          <p:cNvPr id="3" name="Content Placeholder 2">
            <a:extLst>
              <a:ext uri="{FF2B5EF4-FFF2-40B4-BE49-F238E27FC236}">
                <a16:creationId xmlns:a16="http://schemas.microsoft.com/office/drawing/2014/main" id="{7155BC0F-11E4-C070-4705-566C040547A7}"/>
              </a:ext>
            </a:extLst>
          </p:cNvPr>
          <p:cNvSpPr>
            <a:spLocks noGrp="1"/>
          </p:cNvSpPr>
          <p:nvPr>
            <p:ph sz="quarter" idx="1"/>
          </p:nvPr>
        </p:nvSpPr>
        <p:spPr/>
        <p:txBody>
          <a:bodyPr/>
          <a:lstStyle/>
          <a:p>
            <a:pPr algn="just"/>
            <a:r>
              <a:rPr lang="en-US" dirty="0"/>
              <a:t>Provided that the provisions of this sub-section </a:t>
            </a:r>
            <a:r>
              <a:rPr lang="en-US" b="1" dirty="0"/>
              <a:t>shall not apply</a:t>
            </a:r>
            <a:r>
              <a:rPr lang="en-US" dirty="0"/>
              <a:t> where the </a:t>
            </a:r>
            <a:r>
              <a:rPr lang="en-US" dirty="0" err="1"/>
              <a:t>assessee</a:t>
            </a:r>
            <a:r>
              <a:rPr lang="en-US" dirty="0"/>
              <a:t> </a:t>
            </a:r>
            <a:r>
              <a:rPr lang="en-US" b="1" dirty="0"/>
              <a:t>transfers his share in the project</a:t>
            </a:r>
            <a:r>
              <a:rPr lang="en-US" dirty="0"/>
              <a:t> </a:t>
            </a:r>
            <a:r>
              <a:rPr lang="en-US" b="1" dirty="0"/>
              <a:t>on or before the date of issue of the said certificate </a:t>
            </a:r>
            <a:r>
              <a:rPr lang="en-US" dirty="0"/>
              <a:t>of completion, and the </a:t>
            </a:r>
            <a:r>
              <a:rPr lang="en-US" b="1" dirty="0"/>
              <a:t>capital gains shall be deemed to be the income </a:t>
            </a:r>
            <a:r>
              <a:rPr lang="en-US" dirty="0"/>
              <a:t>of the previous year in which such transfer takes place and the provisions of this Act, other than the provisions of this sub-section, shall apply for the purpose of determination of full value of consideration received or accruing as a result of such transfer.</a:t>
            </a:r>
          </a:p>
        </p:txBody>
      </p:sp>
    </p:spTree>
    <p:extLst>
      <p:ext uri="{BB962C8B-B14F-4D97-AF65-F5344CB8AC3E}">
        <p14:creationId xmlns:p14="http://schemas.microsoft.com/office/powerpoint/2010/main" val="2401635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029B6-54EB-AC03-DED7-3FAC38EB308F}"/>
              </a:ext>
            </a:extLst>
          </p:cNvPr>
          <p:cNvSpPr>
            <a:spLocks noGrp="1"/>
          </p:cNvSpPr>
          <p:nvPr>
            <p:ph type="title"/>
          </p:nvPr>
        </p:nvSpPr>
        <p:spPr/>
        <p:txBody>
          <a:bodyPr/>
          <a:lstStyle/>
          <a:p>
            <a:r>
              <a:rPr lang="en-US" dirty="0"/>
              <a:t>Area Sharing</a:t>
            </a:r>
          </a:p>
        </p:txBody>
      </p:sp>
      <p:sp>
        <p:nvSpPr>
          <p:cNvPr id="3" name="Content Placeholder 2">
            <a:extLst>
              <a:ext uri="{FF2B5EF4-FFF2-40B4-BE49-F238E27FC236}">
                <a16:creationId xmlns:a16="http://schemas.microsoft.com/office/drawing/2014/main" id="{0F035740-24CC-BC6F-1AC3-3334AC47EE68}"/>
              </a:ext>
            </a:extLst>
          </p:cNvPr>
          <p:cNvSpPr>
            <a:spLocks noGrp="1"/>
          </p:cNvSpPr>
          <p:nvPr>
            <p:ph sz="quarter" idx="1"/>
          </p:nvPr>
        </p:nvSpPr>
        <p:spPr>
          <a:xfrm>
            <a:off x="457200" y="1443568"/>
            <a:ext cx="8229600" cy="4937760"/>
          </a:xfrm>
        </p:spPr>
        <p:txBody>
          <a:bodyPr>
            <a:normAutofit/>
          </a:bodyPr>
          <a:lstStyle/>
          <a:p>
            <a:pPr algn="just"/>
            <a:r>
              <a:rPr lang="en-US" sz="2400" b="1" dirty="0"/>
              <a:t>"specified agreement"</a:t>
            </a:r>
            <a:r>
              <a:rPr lang="en-US" sz="2400" dirty="0"/>
              <a:t> means a registered agreement in which a person owning land or building or both, agrees to allow another person to develop a real estate project on such land or building or both, in consideration of a share, being land or building or both in such project, whether with or without payment of part of the consideration in cash;</a:t>
            </a:r>
          </a:p>
        </p:txBody>
      </p:sp>
    </p:spTree>
    <p:extLst>
      <p:ext uri="{BB962C8B-B14F-4D97-AF65-F5344CB8AC3E}">
        <p14:creationId xmlns:p14="http://schemas.microsoft.com/office/powerpoint/2010/main" val="37926817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development Agreement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2576950383"/>
              </p:ext>
            </p:extLst>
          </p:nvPr>
        </p:nvGraphicFramePr>
        <p:xfrm>
          <a:off x="285720" y="428604"/>
          <a:ext cx="864399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Development Agreements</a:t>
            </a:r>
          </a:p>
        </p:txBody>
      </p:sp>
      <p:sp>
        <p:nvSpPr>
          <p:cNvPr id="5" name="Content Placeholder 4"/>
          <p:cNvSpPr>
            <a:spLocks noGrp="1"/>
          </p:cNvSpPr>
          <p:nvPr>
            <p:ph idx="1"/>
          </p:nvPr>
        </p:nvSpPr>
        <p:spPr/>
        <p:txBody>
          <a:bodyPr/>
          <a:lstStyle/>
          <a:p>
            <a:pPr>
              <a:buNone/>
            </a:pPr>
            <a:r>
              <a:rPr lang="en-US" dirty="0"/>
              <a:t>Builders comes and offer</a:t>
            </a:r>
          </a:p>
          <a:p>
            <a:pPr>
              <a:buNone/>
            </a:pPr>
            <a:endParaRPr lang="en-US" dirty="0"/>
          </a:p>
          <a:p>
            <a:pPr>
              <a:buNone/>
            </a:pPr>
            <a:endParaRPr lang="en-US" dirty="0"/>
          </a:p>
          <a:p>
            <a:pPr>
              <a:buNone/>
            </a:pPr>
            <a:endParaRPr lang="en-US" dirty="0"/>
          </a:p>
          <a:p>
            <a:pPr>
              <a:buNone/>
            </a:pPr>
            <a:endParaRPr lang="en-US" dirty="0"/>
          </a:p>
          <a:p>
            <a:pPr>
              <a:buFontTx/>
              <a:buChar char="-"/>
            </a:pPr>
            <a:r>
              <a:rPr lang="en-US" dirty="0"/>
              <a:t>Will it be liable to Capital Gain ?</a:t>
            </a:r>
          </a:p>
          <a:p>
            <a:pPr>
              <a:buFontTx/>
              <a:buChar char="-"/>
            </a:pPr>
            <a:r>
              <a:rPr lang="en-US" dirty="0"/>
              <a:t>What Amount ?</a:t>
            </a:r>
          </a:p>
          <a:p>
            <a:pPr>
              <a:buFontTx/>
              <a:buChar char="-"/>
            </a:pPr>
            <a:r>
              <a:rPr lang="en-US" dirty="0"/>
              <a:t>Which point of Time Capital Gain arise ?</a:t>
            </a:r>
          </a:p>
          <a:p>
            <a:pPr>
              <a:buFontTx/>
              <a:buChar char="-"/>
            </a:pPr>
            <a:r>
              <a:rPr lang="en-US" dirty="0"/>
              <a:t>Can avail benefit U/s 54/54F ?</a:t>
            </a:r>
          </a:p>
          <a:p>
            <a:endParaRPr lang="en-US" dirty="0"/>
          </a:p>
        </p:txBody>
      </p:sp>
      <p:graphicFrame>
        <p:nvGraphicFramePr>
          <p:cNvPr id="6" name="Diagram 5"/>
          <p:cNvGraphicFramePr/>
          <p:nvPr/>
        </p:nvGraphicFramePr>
        <p:xfrm>
          <a:off x="990600" y="2057400"/>
          <a:ext cx="6629400" cy="144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3235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“Transfer”</a:t>
            </a:r>
          </a:p>
        </p:txBody>
      </p:sp>
      <p:graphicFrame>
        <p:nvGraphicFramePr>
          <p:cNvPr id="5" name="Diagram 4"/>
          <p:cNvGraphicFramePr/>
          <p:nvPr/>
        </p:nvGraphicFramePr>
        <p:xfrm>
          <a:off x="0" y="5638800"/>
          <a:ext cx="7848600" cy="165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369965116"/>
              </p:ext>
            </p:extLst>
          </p:nvPr>
        </p:nvGraphicFramePr>
        <p:xfrm>
          <a:off x="685800" y="1295400"/>
          <a:ext cx="7848600" cy="4749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5278646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to Compute Capital Gain in JDA </a:t>
            </a:r>
          </a:p>
        </p:txBody>
      </p:sp>
      <p:sp>
        <p:nvSpPr>
          <p:cNvPr id="3" name="Content Placeholder 2"/>
          <p:cNvSpPr>
            <a:spLocks noGrp="1"/>
          </p:cNvSpPr>
          <p:nvPr>
            <p:ph idx="1"/>
          </p:nvPr>
        </p:nvSpPr>
        <p:spPr/>
        <p:txBody>
          <a:bodyPr>
            <a:normAutofit/>
          </a:bodyPr>
          <a:lstStyle/>
          <a:p>
            <a:pPr lvl="1" algn="ctr">
              <a:buNone/>
            </a:pPr>
            <a:r>
              <a:rPr lang="en-US" sz="2400" dirty="0"/>
              <a:t>Consideration</a:t>
            </a:r>
          </a:p>
          <a:p>
            <a:pPr lvl="1" algn="ctr">
              <a:buNone/>
            </a:pPr>
            <a:endParaRPr lang="en-US" sz="2400" dirty="0"/>
          </a:p>
          <a:p>
            <a:pPr lvl="1" algn="ctr">
              <a:buNone/>
            </a:pPr>
            <a:endParaRPr lang="en-US" sz="2400" dirty="0"/>
          </a:p>
          <a:p>
            <a:pPr lvl="1" algn="ctr">
              <a:buNone/>
            </a:pPr>
            <a:endParaRPr lang="en-US" sz="2400" dirty="0"/>
          </a:p>
          <a:p>
            <a:pPr lvl="1">
              <a:buNone/>
            </a:pPr>
            <a:r>
              <a:rPr lang="en-US" sz="2400" dirty="0"/>
              <a:t>50% Constructed Area			       Kind + Money</a:t>
            </a:r>
          </a:p>
          <a:p>
            <a:pPr lvl="1">
              <a:buNone/>
            </a:pPr>
            <a:endParaRPr lang="en-US" sz="2400" dirty="0"/>
          </a:p>
          <a:p>
            <a:pPr lvl="1">
              <a:buNone/>
            </a:pPr>
            <a:r>
              <a:rPr lang="en-US" sz="2400" dirty="0"/>
              <a:t>- Take Guideline Value/ Stamp Valuation</a:t>
            </a:r>
          </a:p>
          <a:p>
            <a:pPr lvl="1">
              <a:buNone/>
            </a:pPr>
            <a:r>
              <a:rPr lang="en-US" sz="2400" dirty="0"/>
              <a:t>-Sec 50(D) If consideration is not determine take Market Value.</a:t>
            </a:r>
          </a:p>
          <a:p>
            <a:pPr lvl="1">
              <a:buNone/>
            </a:pPr>
            <a:endParaRPr lang="en-US" sz="2400" dirty="0"/>
          </a:p>
          <a:p>
            <a:pPr lvl="1">
              <a:buNone/>
            </a:pPr>
            <a:endParaRPr lang="en-US" sz="2400" dirty="0"/>
          </a:p>
        </p:txBody>
      </p:sp>
      <p:cxnSp>
        <p:nvCxnSpPr>
          <p:cNvPr id="5" name="Straight Arrow Connector 4"/>
          <p:cNvCxnSpPr/>
          <p:nvPr/>
        </p:nvCxnSpPr>
        <p:spPr>
          <a:xfrm rot="5400000">
            <a:off x="4420394" y="2209006"/>
            <a:ext cx="608806" cy="794"/>
          </a:xfrm>
          <a:prstGeom prst="straightConnector1">
            <a:avLst/>
          </a:prstGeom>
          <a:ln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209800" y="2514600"/>
            <a:ext cx="5181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1905794" y="2818606"/>
            <a:ext cx="608806" cy="794"/>
          </a:xfrm>
          <a:prstGeom prst="straightConnector1">
            <a:avLst/>
          </a:prstGeom>
          <a:ln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7087394" y="2818606"/>
            <a:ext cx="608806" cy="794"/>
          </a:xfrm>
          <a:prstGeom prst="straightConnector1">
            <a:avLst/>
          </a:prstGeom>
          <a:ln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609600" y="6202680"/>
            <a:ext cx="6781800"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en-US" sz="1400" dirty="0">
              <a:solidFill>
                <a:schemeClr val="tx1"/>
              </a:solidFill>
            </a:endParaRPr>
          </a:p>
          <a:p>
            <a:pPr algn="just">
              <a:buFontTx/>
              <a:buChar char="-"/>
            </a:pPr>
            <a:r>
              <a:rPr lang="en-US" sz="1400" dirty="0">
                <a:solidFill>
                  <a:schemeClr val="tx1"/>
                </a:solidFill>
              </a:rPr>
              <a:t> </a:t>
            </a:r>
            <a:r>
              <a:rPr lang="en-US" sz="1600" dirty="0">
                <a:solidFill>
                  <a:schemeClr val="tx1"/>
                </a:solidFill>
              </a:rPr>
              <a:t>If you have provide old building and ask for scrap, benefit u/s 54 can not be availed.</a:t>
            </a:r>
          </a:p>
          <a:p>
            <a:pPr algn="just"/>
            <a:endParaRPr lang="en-US" sz="1600" dirty="0">
              <a:solidFill>
                <a:schemeClr val="tx1"/>
              </a:solidFill>
            </a:endParaRPr>
          </a:p>
          <a:p>
            <a:pPr algn="just">
              <a:buFontTx/>
              <a:buChar char="-"/>
            </a:pPr>
            <a:r>
              <a:rPr lang="en-US" sz="1600" dirty="0">
                <a:solidFill>
                  <a:schemeClr val="tx1"/>
                </a:solidFill>
              </a:rPr>
              <a:t> Conversion of capital assets in to stock in trade and then enter in to agreement.</a:t>
            </a:r>
          </a:p>
          <a:p>
            <a:endParaRPr lang="en-US" sz="1400" dirty="0">
              <a:solidFill>
                <a:schemeClr val="tx1"/>
              </a:solidFill>
            </a:endParaRPr>
          </a:p>
        </p:txBody>
      </p:sp>
    </p:spTree>
    <p:extLst>
      <p:ext uri="{BB962C8B-B14F-4D97-AF65-F5344CB8AC3E}">
        <p14:creationId xmlns:p14="http://schemas.microsoft.com/office/powerpoint/2010/main" val="2699651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​CIT vs. </a:t>
            </a:r>
            <a:r>
              <a:rPr lang="en-US" b="1" dirty="0" err="1"/>
              <a:t>BalbirSinghMaini</a:t>
            </a:r>
            <a:r>
              <a:rPr lang="en-US" b="1" dirty="0"/>
              <a:t> 398 ITR 531(SC)​</a:t>
            </a:r>
            <a:endParaRPr lang="en-US" dirty="0"/>
          </a:p>
        </p:txBody>
      </p:sp>
      <p:sp>
        <p:nvSpPr>
          <p:cNvPr id="3" name="Content Placeholder 2"/>
          <p:cNvSpPr>
            <a:spLocks noGrp="1"/>
          </p:cNvSpPr>
          <p:nvPr>
            <p:ph sz="quarter" idx="1"/>
          </p:nvPr>
        </p:nvSpPr>
        <p:spPr/>
        <p:txBody>
          <a:bodyPr>
            <a:normAutofit fontScale="92500"/>
          </a:bodyPr>
          <a:lstStyle/>
          <a:p>
            <a:pPr algn="just">
              <a:lnSpc>
                <a:spcPct val="150000"/>
              </a:lnSpc>
            </a:pPr>
            <a:r>
              <a:rPr lang="en-US" sz="2000" dirty="0"/>
              <a:t>The effect of the aforesaid amendment is that, on and after the commencement of the ​​Amendment Act of 2001, if an agreement, like the JDA, is not registered, then it shall ​​have no effect in law for the purposes of Section53A. This being the case, in order ​​to qualify as </a:t>
            </a:r>
            <a:r>
              <a:rPr lang="en-US" sz="2000" dirty="0" err="1"/>
              <a:t>a"transfer"of</a:t>
            </a:r>
            <a:r>
              <a:rPr lang="en-US" sz="2000" dirty="0"/>
              <a:t> a capital asset under Section2(47)(v) of the Act, there must be a​ "​contract“ which can been forced in law under Section 53A of the Transfer​​</a:t>
            </a:r>
            <a:r>
              <a:rPr lang="en-US" sz="2000" dirty="0" err="1"/>
              <a:t>ofPropertyAct</a:t>
            </a:r>
            <a:r>
              <a:rPr lang="en-US" sz="2000" dirty="0"/>
              <a:t>. A reading of Section17(1A) and Section49 of the Registration Act ​​shows that in the eyes of law, in the absence of registration, there is no contract ​​which can be taken cognizance of , for the purpose specified in Section53A</a:t>
            </a:r>
          </a:p>
        </p:txBody>
      </p:sp>
    </p:spTree>
    <p:extLst>
      <p:ext uri="{BB962C8B-B14F-4D97-AF65-F5344CB8AC3E}">
        <p14:creationId xmlns:p14="http://schemas.microsoft.com/office/powerpoint/2010/main" val="974578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Section 45(5A)</a:t>
            </a:r>
          </a:p>
        </p:txBody>
      </p:sp>
      <p:sp>
        <p:nvSpPr>
          <p:cNvPr id="3" name="Content Placeholder 2"/>
          <p:cNvSpPr>
            <a:spLocks noGrp="1"/>
          </p:cNvSpPr>
          <p:nvPr>
            <p:ph sz="quarter" idx="1"/>
          </p:nvPr>
        </p:nvSpPr>
        <p:spPr/>
        <p:txBody>
          <a:bodyPr>
            <a:normAutofit fontScale="92500"/>
          </a:bodyPr>
          <a:lstStyle/>
          <a:p>
            <a:r>
              <a:rPr lang="en-US" dirty="0"/>
              <a:t>From AY 2018-19</a:t>
            </a:r>
          </a:p>
          <a:p>
            <a:pPr lvl="1"/>
            <a:r>
              <a:rPr lang="en-US" dirty="0"/>
              <a:t>Individual and HUF only</a:t>
            </a:r>
          </a:p>
          <a:p>
            <a:r>
              <a:rPr lang="en-US" dirty="0"/>
              <a:t>Taxable in the year completion certificate received in full or part</a:t>
            </a:r>
          </a:p>
          <a:p>
            <a:pPr lvl="1"/>
            <a:r>
              <a:rPr lang="en-US" dirty="0"/>
              <a:t>Sale consideration = stamp duty value on date of CC</a:t>
            </a:r>
          </a:p>
          <a:p>
            <a:r>
              <a:rPr lang="en-US" dirty="0"/>
              <a:t>Registered agreement</a:t>
            </a:r>
          </a:p>
          <a:p>
            <a:r>
              <a:rPr lang="en-US" dirty="0"/>
              <a:t>TDS </a:t>
            </a:r>
          </a:p>
          <a:p>
            <a:r>
              <a:rPr lang="en-US" dirty="0"/>
              <a:t>Issues</a:t>
            </a:r>
          </a:p>
          <a:p>
            <a:pPr lvl="1"/>
            <a:r>
              <a:rPr lang="en-US" dirty="0"/>
              <a:t>Deduction u/s54/54F</a:t>
            </a:r>
          </a:p>
          <a:p>
            <a:pPr lvl="1"/>
            <a:r>
              <a:rPr lang="en-US" dirty="0"/>
              <a:t>Unsold property – House property</a:t>
            </a:r>
          </a:p>
          <a:p>
            <a:pPr lvl="1"/>
            <a:r>
              <a:rPr lang="en-US" dirty="0"/>
              <a:t>Prospective</a:t>
            </a:r>
          </a:p>
          <a:p>
            <a:pPr lvl="1"/>
            <a:r>
              <a:rPr lang="en-US" dirty="0"/>
              <a:t>Part completion certificate received earlier</a:t>
            </a:r>
          </a:p>
        </p:txBody>
      </p:sp>
    </p:spTree>
    <p:extLst>
      <p:ext uri="{BB962C8B-B14F-4D97-AF65-F5344CB8AC3E}">
        <p14:creationId xmlns:p14="http://schemas.microsoft.com/office/powerpoint/2010/main" val="2859608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F4DE9-C68B-2F33-AB47-6C2BCB8B5334}"/>
              </a:ext>
            </a:extLst>
          </p:cNvPr>
          <p:cNvSpPr>
            <a:spLocks noGrp="1"/>
          </p:cNvSpPr>
          <p:nvPr>
            <p:ph type="title"/>
          </p:nvPr>
        </p:nvSpPr>
        <p:spPr/>
        <p:txBody>
          <a:bodyPr>
            <a:normAutofit/>
          </a:bodyPr>
          <a:lstStyle/>
          <a:p>
            <a:r>
              <a:rPr lang="en-US" sz="2700" dirty="0"/>
              <a:t>Case Study : Real estate business structuring</a:t>
            </a:r>
          </a:p>
        </p:txBody>
      </p:sp>
      <p:sp>
        <p:nvSpPr>
          <p:cNvPr id="3" name="Content Placeholder 2">
            <a:extLst>
              <a:ext uri="{FF2B5EF4-FFF2-40B4-BE49-F238E27FC236}">
                <a16:creationId xmlns:a16="http://schemas.microsoft.com/office/drawing/2014/main" id="{0B2D722D-637E-5753-69CE-B2941B3DAAEA}"/>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
              <a:lnSpc>
                <a:spcPct val="107000"/>
              </a:lnSpc>
              <a:spcAft>
                <a:spcPts val="600"/>
              </a:spcAft>
            </a:pPr>
            <a:r>
              <a:rPr lang="en-US" sz="1800" dirty="0">
                <a:latin typeface="Verdana" panose="020B0604030504040204" pitchFamily="34" charset="0"/>
                <a:ea typeface="Calibri" panose="020F0502020204030204" pitchFamily="34" charset="0"/>
                <a:cs typeface="Shruti" panose="020B0502040204020203" pitchFamily="34" charset="0"/>
              </a:rPr>
              <a:t>Shri </a:t>
            </a:r>
            <a:r>
              <a:rPr lang="en-US" sz="1800" dirty="0" err="1">
                <a:latin typeface="Verdana" panose="020B0604030504040204" pitchFamily="34" charset="0"/>
                <a:ea typeface="Calibri" panose="020F0502020204030204" pitchFamily="34" charset="0"/>
                <a:cs typeface="Shruti" panose="020B0502040204020203" pitchFamily="34" charset="0"/>
              </a:rPr>
              <a:t>Ramlal</a:t>
            </a:r>
            <a:r>
              <a:rPr lang="en-US" sz="1800" dirty="0">
                <a:latin typeface="Verdana" panose="020B0604030504040204" pitchFamily="34" charset="0"/>
                <a:ea typeface="Calibri" panose="020F0502020204030204" pitchFamily="34" charset="0"/>
                <a:cs typeface="Shruti" panose="020B0502040204020203" pitchFamily="34" charset="0"/>
              </a:rPr>
              <a:t> has an ancestral agricultural land admeasuring 10 acres having fair market value of Rs. 6 crore. Shyamlal a builder has approached to enter into a ratio deal with </a:t>
            </a:r>
            <a:r>
              <a:rPr lang="en-US" sz="1800" dirty="0" err="1">
                <a:latin typeface="Verdana" panose="020B0604030504040204" pitchFamily="34" charset="0"/>
                <a:ea typeface="Calibri" panose="020F0502020204030204" pitchFamily="34" charset="0"/>
                <a:cs typeface="Shruti" panose="020B0502040204020203" pitchFamily="34" charset="0"/>
              </a:rPr>
              <a:t>Ramlal</a:t>
            </a:r>
            <a:r>
              <a:rPr lang="en-US" sz="1800" dirty="0">
                <a:latin typeface="Verdana" panose="020B0604030504040204" pitchFamily="34" charset="0"/>
                <a:ea typeface="Calibri" panose="020F0502020204030204" pitchFamily="34" charset="0"/>
                <a:cs typeface="Shruti" panose="020B0502040204020203" pitchFamily="34" charset="0"/>
              </a:rPr>
              <a:t> to carryout development of property and it is planned that a saleable area of 2 Lakh </a:t>
            </a:r>
            <a:r>
              <a:rPr lang="en-US" sz="1800" dirty="0" err="1">
                <a:latin typeface="Verdana" panose="020B0604030504040204" pitchFamily="34" charset="0"/>
                <a:ea typeface="Calibri" panose="020F0502020204030204" pitchFamily="34" charset="0"/>
                <a:cs typeface="Shruti" panose="020B0502040204020203" pitchFamily="34" charset="0"/>
              </a:rPr>
              <a:t>sq.ft</a:t>
            </a:r>
            <a:r>
              <a:rPr lang="en-US" sz="1800" dirty="0">
                <a:latin typeface="Verdana" panose="020B0604030504040204" pitchFamily="34" charset="0"/>
                <a:ea typeface="Calibri" panose="020F0502020204030204" pitchFamily="34" charset="0"/>
                <a:cs typeface="Shruti" panose="020B0502040204020203" pitchFamily="34" charset="0"/>
              </a:rPr>
              <a:t> will be constructed. They have decided that to share the revenue or property 50:50</a:t>
            </a:r>
            <a:endParaRPr lang="en-US" sz="1800" dirty="0">
              <a:latin typeface="Calibri" panose="020F0502020204030204" pitchFamily="34" charset="0"/>
              <a:ea typeface="Calibri" panose="020F0502020204030204" pitchFamily="34" charset="0"/>
              <a:cs typeface="Shruti" panose="020B0502040204020203" pitchFamily="34" charset="0"/>
            </a:endParaRPr>
          </a:p>
          <a:p>
            <a:pPr algn="just">
              <a:lnSpc>
                <a:spcPct val="107000"/>
              </a:lnSpc>
              <a:spcAft>
                <a:spcPts val="600"/>
              </a:spcAft>
            </a:pPr>
            <a:r>
              <a:rPr lang="en-US" sz="1800" dirty="0">
                <a:latin typeface="Verdana" panose="020B0604030504040204" pitchFamily="34" charset="0"/>
                <a:ea typeface="Calibri" panose="020F0502020204030204" pitchFamily="34" charset="0"/>
                <a:cs typeface="Shruti" panose="020B0502040204020203" pitchFamily="34" charset="0"/>
              </a:rPr>
              <a:t>The agreement is entered on 01.04.22 and an advance of Rs.2 crore is given to </a:t>
            </a:r>
            <a:r>
              <a:rPr lang="en-US" sz="1800" dirty="0" err="1">
                <a:latin typeface="Verdana" panose="020B0604030504040204" pitchFamily="34" charset="0"/>
                <a:ea typeface="Calibri" panose="020F0502020204030204" pitchFamily="34" charset="0"/>
                <a:cs typeface="Shruti" panose="020B0502040204020203" pitchFamily="34" charset="0"/>
              </a:rPr>
              <a:t>Ramlal</a:t>
            </a:r>
            <a:r>
              <a:rPr lang="en-US" sz="1800" dirty="0">
                <a:latin typeface="Verdana" panose="020B0604030504040204" pitchFamily="34" charset="0"/>
                <a:ea typeface="Calibri" panose="020F0502020204030204" pitchFamily="34" charset="0"/>
                <a:cs typeface="Shruti" panose="020B0502040204020203" pitchFamily="34" charset="0"/>
              </a:rPr>
              <a:t> out of which Rs.1 crore is security deposit</a:t>
            </a:r>
            <a:endParaRPr lang="en-US" sz="1800" dirty="0">
              <a:latin typeface="Calibri" panose="020F0502020204030204" pitchFamily="34" charset="0"/>
              <a:ea typeface="Calibri" panose="020F0502020204030204" pitchFamily="34" charset="0"/>
              <a:cs typeface="Shruti" panose="020B0502040204020203" pitchFamily="34" charset="0"/>
            </a:endParaRPr>
          </a:p>
          <a:p>
            <a:pPr>
              <a:lnSpc>
                <a:spcPct val="107000"/>
              </a:lnSpc>
              <a:spcAft>
                <a:spcPts val="600"/>
              </a:spcAft>
            </a:pPr>
            <a:r>
              <a:rPr lang="en-US" sz="1800" dirty="0">
                <a:latin typeface="Verdana" panose="020B0604030504040204" pitchFamily="34" charset="0"/>
                <a:ea typeface="Calibri" panose="020F0502020204030204" pitchFamily="34" charset="0"/>
                <a:cs typeface="Shruti" panose="020B0502040204020203" pitchFamily="34" charset="0"/>
              </a:rPr>
              <a:t>The project is completed on 01.04.23 and the stamp duty value of </a:t>
            </a:r>
            <a:r>
              <a:rPr lang="en-US" sz="1800" dirty="0" err="1">
                <a:latin typeface="Verdana" panose="020B0604030504040204" pitchFamily="34" charset="0"/>
                <a:ea typeface="Calibri" panose="020F0502020204030204" pitchFamily="34" charset="0"/>
                <a:cs typeface="Shruti" panose="020B0502040204020203" pitchFamily="34" charset="0"/>
              </a:rPr>
              <a:t>Ramlal’s</a:t>
            </a:r>
            <a:r>
              <a:rPr lang="en-US" sz="1800" dirty="0">
                <a:latin typeface="Verdana" panose="020B0604030504040204" pitchFamily="34" charset="0"/>
                <a:ea typeface="Calibri" panose="020F0502020204030204" pitchFamily="34" charset="0"/>
                <a:cs typeface="Shruti" panose="020B0502040204020203" pitchFamily="34" charset="0"/>
              </a:rPr>
              <a:t> share is 10 crore. </a:t>
            </a:r>
            <a:r>
              <a:rPr lang="en-US" sz="1800" dirty="0" err="1">
                <a:latin typeface="Verdana" panose="020B0604030504040204" pitchFamily="34" charset="0"/>
                <a:ea typeface="Calibri" panose="020F0502020204030204" pitchFamily="34" charset="0"/>
                <a:cs typeface="Shruti" panose="020B0502040204020203" pitchFamily="34" charset="0"/>
              </a:rPr>
              <a:t>Ramlal</a:t>
            </a:r>
            <a:r>
              <a:rPr lang="en-US" sz="1800" dirty="0">
                <a:latin typeface="Verdana" panose="020B0604030504040204" pitchFamily="34" charset="0"/>
                <a:ea typeface="Calibri" panose="020F0502020204030204" pitchFamily="34" charset="0"/>
                <a:cs typeface="Shruti" panose="020B0502040204020203" pitchFamily="34" charset="0"/>
              </a:rPr>
              <a:t> has sold one fifth of his saleable area in 2023-24.</a:t>
            </a:r>
            <a:endParaRPr lang="en-US" sz="1800" dirty="0">
              <a:latin typeface="Calibri" panose="020F0502020204030204" pitchFamily="34" charset="0"/>
              <a:ea typeface="Calibri" panose="020F0502020204030204" pitchFamily="34" charset="0"/>
              <a:cs typeface="Shruti" panose="020B0502040204020203" pitchFamily="34" charset="0"/>
            </a:endParaRPr>
          </a:p>
          <a:p>
            <a:pPr algn="just">
              <a:lnSpc>
                <a:spcPct val="107000"/>
              </a:lnSpc>
              <a:spcAft>
                <a:spcPts val="600"/>
              </a:spcAft>
            </a:pPr>
            <a:r>
              <a:rPr lang="en-US" sz="1800" dirty="0" err="1">
                <a:latin typeface="Verdana" panose="020B0604030504040204" pitchFamily="34" charset="0"/>
                <a:ea typeface="Calibri" panose="020F0502020204030204" pitchFamily="34" charset="0"/>
                <a:cs typeface="Shruti" panose="020B0502040204020203" pitchFamily="34" charset="0"/>
              </a:rPr>
              <a:t>Ramlal</a:t>
            </a:r>
            <a:r>
              <a:rPr lang="en-US" sz="1800" dirty="0">
                <a:latin typeface="Verdana" panose="020B0604030504040204" pitchFamily="34" charset="0"/>
                <a:ea typeface="Calibri" panose="020F0502020204030204" pitchFamily="34" charset="0"/>
                <a:cs typeface="Shruti" panose="020B0502040204020203" pitchFamily="34" charset="0"/>
              </a:rPr>
              <a:t> will be taking 2 adjacent residential houses worth Rs.2 crore and 1 residential house in another block worth Rs.1 crore on 01.07.2024 against his share</a:t>
            </a:r>
            <a:endParaRPr lang="en-US" sz="1800" dirty="0">
              <a:latin typeface="Calibri" panose="020F0502020204030204" pitchFamily="34" charset="0"/>
              <a:ea typeface="Calibri" panose="020F0502020204030204" pitchFamily="34" charset="0"/>
              <a:cs typeface="Shruti" panose="020B0502040204020203" pitchFamily="34" charset="0"/>
            </a:endParaRPr>
          </a:p>
          <a:p>
            <a:pPr>
              <a:lnSpc>
                <a:spcPct val="107000"/>
              </a:lnSpc>
              <a:spcAft>
                <a:spcPts val="600"/>
              </a:spcAft>
            </a:pPr>
            <a:r>
              <a:rPr lang="en-US" sz="1800" b="1" dirty="0">
                <a:latin typeface="Verdana" panose="020B0604030504040204" pitchFamily="34" charset="0"/>
                <a:ea typeface="Calibri" panose="020F0502020204030204" pitchFamily="34" charset="0"/>
                <a:cs typeface="Shruti" panose="020B0502040204020203" pitchFamily="34" charset="0"/>
              </a:rPr>
              <a:t>What is the most tax efficient structure and tax implications of the transactions?</a:t>
            </a:r>
            <a:endParaRPr lang="en-US" sz="1800" b="1" dirty="0">
              <a:latin typeface="Calibri" panose="020F0502020204030204" pitchFamily="34" charset="0"/>
              <a:ea typeface="Calibri" panose="020F0502020204030204" pitchFamily="34" charset="0"/>
              <a:cs typeface="Shruti" panose="020B0502040204020203" pitchFamily="34" charset="0"/>
            </a:endParaRPr>
          </a:p>
        </p:txBody>
      </p:sp>
    </p:spTree>
    <p:extLst>
      <p:ext uri="{BB962C8B-B14F-4D97-AF65-F5344CB8AC3E}">
        <p14:creationId xmlns:p14="http://schemas.microsoft.com/office/powerpoint/2010/main" val="661285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80C31-7012-598B-8EC1-AB2D4B8F5BC6}"/>
              </a:ext>
            </a:extLst>
          </p:cNvPr>
          <p:cNvSpPr>
            <a:spLocks noGrp="1"/>
          </p:cNvSpPr>
          <p:nvPr>
            <p:ph type="title"/>
          </p:nvPr>
        </p:nvSpPr>
        <p:spPr/>
        <p:txBody>
          <a:bodyPr/>
          <a:lstStyle/>
          <a:p>
            <a:r>
              <a:rPr lang="en-US" dirty="0">
                <a:solidFill>
                  <a:schemeClr val="accent1"/>
                </a:solidFill>
              </a:rPr>
              <a:t>Discussion : Real estate structuring</a:t>
            </a:r>
            <a:endParaRPr lang="en-US" dirty="0"/>
          </a:p>
        </p:txBody>
      </p:sp>
      <p:sp>
        <p:nvSpPr>
          <p:cNvPr id="7" name="Content Placeholder 6">
            <a:extLst>
              <a:ext uri="{FF2B5EF4-FFF2-40B4-BE49-F238E27FC236}">
                <a16:creationId xmlns:a16="http://schemas.microsoft.com/office/drawing/2014/main" id="{74048C66-46C9-A2BD-6D02-3F87CC9AAA22}"/>
              </a:ext>
            </a:extLst>
          </p:cNvPr>
          <p:cNvSpPr>
            <a:spLocks noGrp="1"/>
          </p:cNvSpPr>
          <p:nvPr>
            <p:ph idx="1"/>
          </p:nvPr>
        </p:nvSpPr>
        <p:spPr>
          <a:xfrm>
            <a:off x="628650" y="1340768"/>
            <a:ext cx="7886700" cy="4545682"/>
          </a:xfrm>
        </p:spPr>
        <p:txBody>
          <a:bodyPr>
            <a:normAutofit/>
          </a:bodyPr>
          <a:lstStyle/>
          <a:p>
            <a:r>
              <a:rPr lang="en-US" dirty="0"/>
              <a:t>TDS under Section S.194IC </a:t>
            </a:r>
          </a:p>
          <a:p>
            <a:pPr lvl="1"/>
            <a:r>
              <a:rPr lang="en-US" dirty="0"/>
              <a:t>Consideration </a:t>
            </a:r>
          </a:p>
          <a:p>
            <a:pPr lvl="1"/>
            <a:r>
              <a:rPr lang="en-US" dirty="0"/>
              <a:t>Security deposit</a:t>
            </a:r>
          </a:p>
        </p:txBody>
      </p:sp>
      <p:sp>
        <p:nvSpPr>
          <p:cNvPr id="8" name="Rectangle 7">
            <a:extLst>
              <a:ext uri="{FF2B5EF4-FFF2-40B4-BE49-F238E27FC236}">
                <a16:creationId xmlns:a16="http://schemas.microsoft.com/office/drawing/2014/main" id="{0BF827D9-D188-5521-A016-6A8626AEEA3E}"/>
              </a:ext>
            </a:extLst>
          </p:cNvPr>
          <p:cNvSpPr/>
          <p:nvPr/>
        </p:nvSpPr>
        <p:spPr>
          <a:xfrm>
            <a:off x="628650" y="3270997"/>
            <a:ext cx="7584141" cy="212463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8575" marR="28575" algn="just">
              <a:spcAft>
                <a:spcPts val="300"/>
              </a:spcAft>
            </a:pPr>
            <a:r>
              <a:rPr lang="en-US" b="1" i="1" dirty="0">
                <a:latin typeface="Times New Roman" panose="02020603050405020304" pitchFamily="18" charset="0"/>
              </a:rPr>
              <a:t>194-IC. </a:t>
            </a:r>
            <a:r>
              <a:rPr lang="en-US" i="1" dirty="0">
                <a:latin typeface="Times New Roman" panose="02020603050405020304" pitchFamily="18" charset="0"/>
              </a:rPr>
              <a:t>Notwithstanding anything contained in </a:t>
            </a:r>
            <a:r>
              <a:rPr lang="en-US" i="1" u="sng" dirty="0">
                <a:solidFill>
                  <a:srgbClr val="0000FF"/>
                </a:solidFill>
                <a:latin typeface="Times New Roman" panose="02020603050405020304" pitchFamily="18" charset="0"/>
              </a:rPr>
              <a:t>section 194-IA</a:t>
            </a:r>
            <a:r>
              <a:rPr lang="en-US" i="1" dirty="0">
                <a:latin typeface="Times New Roman" panose="02020603050405020304" pitchFamily="18" charset="0"/>
              </a:rPr>
              <a:t>, any person responsible for paying to a resident any sum </a:t>
            </a:r>
            <a:r>
              <a:rPr lang="en-US" b="1" i="1" u="sng" dirty="0">
                <a:latin typeface="Times New Roman" panose="02020603050405020304" pitchFamily="18" charset="0"/>
              </a:rPr>
              <a:t>by way of consideration</a:t>
            </a:r>
            <a:r>
              <a:rPr lang="en-US" i="1" dirty="0">
                <a:latin typeface="Times New Roman" panose="02020603050405020304" pitchFamily="18" charset="0"/>
              </a:rPr>
              <a:t>, not being consideration in kind, under the agreement referred to in sub-section (5A) of </a:t>
            </a:r>
            <a:r>
              <a:rPr lang="en-US" i="1" u="sng" dirty="0">
                <a:solidFill>
                  <a:srgbClr val="0000FF"/>
                </a:solidFill>
                <a:latin typeface="Times New Roman" panose="02020603050405020304" pitchFamily="18" charset="0"/>
              </a:rPr>
              <a:t>section 45</a:t>
            </a:r>
            <a:r>
              <a:rPr lang="en-US" i="1" dirty="0">
                <a:latin typeface="Times New Roman" panose="02020603050405020304" pitchFamily="18" charset="0"/>
              </a:rPr>
              <a:t>, shall at the time of credit of such sum to the account of the payee or at the time of payment thereof in cash or by issue of a cheque or draft or by any other mode, whichever is earlier, deduct an amount equal to ten per cent of such sum as income-tax thereon.]</a:t>
            </a:r>
          </a:p>
        </p:txBody>
      </p:sp>
    </p:spTree>
    <p:extLst>
      <p:ext uri="{BB962C8B-B14F-4D97-AF65-F5344CB8AC3E}">
        <p14:creationId xmlns:p14="http://schemas.microsoft.com/office/powerpoint/2010/main" val="21443503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EB4F9-317C-65F3-0416-4639B6EA8A66}"/>
              </a:ext>
            </a:extLst>
          </p:cNvPr>
          <p:cNvSpPr>
            <a:spLocks noGrp="1"/>
          </p:cNvSpPr>
          <p:nvPr>
            <p:ph type="title"/>
          </p:nvPr>
        </p:nvSpPr>
        <p:spPr/>
        <p:txBody>
          <a:bodyPr/>
          <a:lstStyle/>
          <a:p>
            <a:r>
              <a:rPr lang="en-US" dirty="0">
                <a:solidFill>
                  <a:schemeClr val="accent1"/>
                </a:solidFill>
              </a:rPr>
              <a:t>Discussion : Real estate structuring</a:t>
            </a:r>
          </a:p>
        </p:txBody>
      </p:sp>
      <p:sp>
        <p:nvSpPr>
          <p:cNvPr id="4" name="Text Placeholder 3">
            <a:extLst>
              <a:ext uri="{FF2B5EF4-FFF2-40B4-BE49-F238E27FC236}">
                <a16:creationId xmlns:a16="http://schemas.microsoft.com/office/drawing/2014/main" id="{E573F5A2-D617-8DB0-A774-AC1780667F60}"/>
              </a:ext>
            </a:extLst>
          </p:cNvPr>
          <p:cNvSpPr>
            <a:spLocks noGrp="1"/>
          </p:cNvSpPr>
          <p:nvPr>
            <p:ph type="body" idx="1"/>
          </p:nvPr>
        </p:nvSpPr>
        <p:spPr/>
        <p:txBody>
          <a:bodyPr/>
          <a:lstStyle/>
          <a:p>
            <a:r>
              <a:rPr lang="en-US" dirty="0"/>
              <a:t>Section 45(5A)</a:t>
            </a:r>
          </a:p>
        </p:txBody>
      </p:sp>
      <p:sp>
        <p:nvSpPr>
          <p:cNvPr id="5" name="Content Placeholder 4">
            <a:extLst>
              <a:ext uri="{FF2B5EF4-FFF2-40B4-BE49-F238E27FC236}">
                <a16:creationId xmlns:a16="http://schemas.microsoft.com/office/drawing/2014/main" id="{94D54FFD-495D-6F46-C80E-909B83DCA776}"/>
              </a:ext>
            </a:extLst>
          </p:cNvPr>
          <p:cNvSpPr>
            <a:spLocks noGrp="1"/>
          </p:cNvSpPr>
          <p:nvPr>
            <p:ph sz="half" idx="2"/>
          </p:nvPr>
        </p:nvSpPr>
        <p:spPr/>
        <p:txBody>
          <a:bodyPr>
            <a:normAutofit/>
          </a:bodyPr>
          <a:lstStyle/>
          <a:p>
            <a:r>
              <a:rPr lang="en-US" sz="1500" dirty="0"/>
              <a:t>Applies only to individual and HUF</a:t>
            </a:r>
          </a:p>
          <a:p>
            <a:r>
              <a:rPr lang="en-US" sz="1500" dirty="0"/>
              <a:t>Taxable on receipt of Completion Certificate as Capital gains</a:t>
            </a:r>
          </a:p>
          <a:p>
            <a:r>
              <a:rPr lang="en-US" sz="1500" dirty="0"/>
              <a:t>Irrespective of sale immediate outgo of capital gains tax</a:t>
            </a:r>
          </a:p>
          <a:p>
            <a:endParaRPr lang="en-US" sz="1500" dirty="0"/>
          </a:p>
        </p:txBody>
      </p:sp>
      <p:sp>
        <p:nvSpPr>
          <p:cNvPr id="6" name="Text Placeholder 5">
            <a:extLst>
              <a:ext uri="{FF2B5EF4-FFF2-40B4-BE49-F238E27FC236}">
                <a16:creationId xmlns:a16="http://schemas.microsoft.com/office/drawing/2014/main" id="{2CB42E12-6E8D-7E0E-BEB5-15FF9003F8DE}"/>
              </a:ext>
            </a:extLst>
          </p:cNvPr>
          <p:cNvSpPr>
            <a:spLocks noGrp="1"/>
          </p:cNvSpPr>
          <p:nvPr>
            <p:ph type="body" sz="quarter" idx="3"/>
          </p:nvPr>
        </p:nvSpPr>
        <p:spPr/>
        <p:txBody>
          <a:bodyPr/>
          <a:lstStyle/>
          <a:p>
            <a:r>
              <a:rPr lang="en-US" dirty="0"/>
              <a:t>Section 45(2)</a:t>
            </a:r>
          </a:p>
        </p:txBody>
      </p:sp>
      <p:sp>
        <p:nvSpPr>
          <p:cNvPr id="7" name="Content Placeholder 6">
            <a:extLst>
              <a:ext uri="{FF2B5EF4-FFF2-40B4-BE49-F238E27FC236}">
                <a16:creationId xmlns:a16="http://schemas.microsoft.com/office/drawing/2014/main" id="{BEFDCB9B-F879-7F5E-1B91-4914AE313F2C}"/>
              </a:ext>
            </a:extLst>
          </p:cNvPr>
          <p:cNvSpPr>
            <a:spLocks noGrp="1"/>
          </p:cNvSpPr>
          <p:nvPr>
            <p:ph sz="quarter" idx="4"/>
          </p:nvPr>
        </p:nvSpPr>
        <p:spPr/>
        <p:txBody>
          <a:bodyPr>
            <a:normAutofit/>
          </a:bodyPr>
          <a:lstStyle/>
          <a:p>
            <a:pPr algn="just"/>
            <a:r>
              <a:rPr lang="en-US" sz="1500" dirty="0"/>
              <a:t>Convert into stock in trade</a:t>
            </a:r>
          </a:p>
          <a:p>
            <a:pPr algn="just"/>
            <a:r>
              <a:rPr lang="en-US" sz="1500" dirty="0"/>
              <a:t>Liability to pay capital gain freezes but </a:t>
            </a:r>
            <a:r>
              <a:rPr lang="en-US" sz="1500" dirty="0" err="1"/>
              <a:t>crystallises</a:t>
            </a:r>
            <a:r>
              <a:rPr lang="en-US" sz="1500" dirty="0"/>
              <a:t> only on actual sale</a:t>
            </a:r>
          </a:p>
          <a:p>
            <a:pPr algn="just"/>
            <a:r>
              <a:rPr lang="en-US" sz="1500" dirty="0"/>
              <a:t>Joint development agreement of asset held as stock in trade would not be taxable (akin to </a:t>
            </a:r>
            <a:r>
              <a:rPr lang="en-US" sz="1500" dirty="0" err="1"/>
              <a:t>jobwork</a:t>
            </a:r>
            <a:r>
              <a:rPr lang="en-US" sz="1500" dirty="0"/>
              <a:t>)</a:t>
            </a:r>
          </a:p>
          <a:p>
            <a:pPr algn="just"/>
            <a:r>
              <a:rPr lang="en-US" sz="1500" dirty="0"/>
              <a:t>Business income proportion is eligible for S.44AD benefit if consideration within limits</a:t>
            </a:r>
          </a:p>
        </p:txBody>
      </p:sp>
    </p:spTree>
    <p:extLst>
      <p:ext uri="{BB962C8B-B14F-4D97-AF65-F5344CB8AC3E}">
        <p14:creationId xmlns:p14="http://schemas.microsoft.com/office/powerpoint/2010/main" val="26394347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02F56B3-7FFA-0D01-AD66-5D0B20D83470}"/>
              </a:ext>
            </a:extLst>
          </p:cNvPr>
          <p:cNvSpPr txBox="1"/>
          <p:nvPr/>
        </p:nvSpPr>
        <p:spPr>
          <a:xfrm>
            <a:off x="2195736" y="476672"/>
            <a:ext cx="4572000" cy="300082"/>
          </a:xfrm>
          <a:prstGeom prst="rect">
            <a:avLst/>
          </a:prstGeom>
          <a:noFill/>
        </p:spPr>
        <p:txBody>
          <a:bodyPr wrap="square">
            <a:spAutoFit/>
          </a:bodyPr>
          <a:lstStyle/>
          <a:p>
            <a:r>
              <a:rPr lang="en-US" sz="1350" b="1" u="sng" dirty="0"/>
              <a:t>Illustrative working of tax under S.45(5A) and S.45(2)</a:t>
            </a:r>
          </a:p>
        </p:txBody>
      </p:sp>
      <p:pic>
        <p:nvPicPr>
          <p:cNvPr id="9" name="Picture 8">
            <a:extLst>
              <a:ext uri="{FF2B5EF4-FFF2-40B4-BE49-F238E27FC236}">
                <a16:creationId xmlns:a16="http://schemas.microsoft.com/office/drawing/2014/main" id="{22C4B34C-6DDE-C0EB-727F-5D95407AE695}"/>
              </a:ext>
            </a:extLst>
          </p:cNvPr>
          <p:cNvPicPr>
            <a:picLocks noChangeAspect="1"/>
          </p:cNvPicPr>
          <p:nvPr/>
        </p:nvPicPr>
        <p:blipFill>
          <a:blip r:embed="rId2"/>
          <a:stretch>
            <a:fillRect/>
          </a:stretch>
        </p:blipFill>
        <p:spPr>
          <a:xfrm>
            <a:off x="63305" y="1412776"/>
            <a:ext cx="3558043" cy="2016224"/>
          </a:xfrm>
          <a:prstGeom prst="rect">
            <a:avLst/>
          </a:prstGeom>
        </p:spPr>
      </p:pic>
      <p:pic>
        <p:nvPicPr>
          <p:cNvPr id="10" name="Picture 9">
            <a:extLst>
              <a:ext uri="{FF2B5EF4-FFF2-40B4-BE49-F238E27FC236}">
                <a16:creationId xmlns:a16="http://schemas.microsoft.com/office/drawing/2014/main" id="{1155A4C2-155E-B13A-5376-C9308FD5440D}"/>
              </a:ext>
            </a:extLst>
          </p:cNvPr>
          <p:cNvPicPr>
            <a:picLocks noChangeAspect="1"/>
          </p:cNvPicPr>
          <p:nvPr/>
        </p:nvPicPr>
        <p:blipFill>
          <a:blip r:embed="rId3"/>
          <a:stretch>
            <a:fillRect/>
          </a:stretch>
        </p:blipFill>
        <p:spPr>
          <a:xfrm>
            <a:off x="3707904" y="2964872"/>
            <a:ext cx="5372791" cy="3314058"/>
          </a:xfrm>
          <a:prstGeom prst="rect">
            <a:avLst/>
          </a:prstGeom>
        </p:spPr>
      </p:pic>
    </p:spTree>
    <p:extLst>
      <p:ext uri="{BB962C8B-B14F-4D97-AF65-F5344CB8AC3E}">
        <p14:creationId xmlns:p14="http://schemas.microsoft.com/office/powerpoint/2010/main" val="7562950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Transfer</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43208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AF7AF-207A-E18A-A5A2-B98B3C9BEB1D}"/>
              </a:ext>
            </a:extLst>
          </p:cNvPr>
          <p:cNvSpPr>
            <a:spLocks noGrp="1"/>
          </p:cNvSpPr>
          <p:nvPr>
            <p:ph type="title"/>
          </p:nvPr>
        </p:nvSpPr>
        <p:spPr/>
        <p:txBody>
          <a:bodyPr/>
          <a:lstStyle/>
          <a:p>
            <a:r>
              <a:rPr lang="en-US" dirty="0"/>
              <a:t>Conversion of Company to LLP</a:t>
            </a:r>
          </a:p>
        </p:txBody>
      </p:sp>
      <p:graphicFrame>
        <p:nvGraphicFramePr>
          <p:cNvPr id="4" name="Content Placeholder 3">
            <a:extLst>
              <a:ext uri="{FF2B5EF4-FFF2-40B4-BE49-F238E27FC236}">
                <a16:creationId xmlns:a16="http://schemas.microsoft.com/office/drawing/2014/main" id="{A5B251DA-F06A-0568-5E45-E49526A58B76}"/>
              </a:ext>
            </a:extLst>
          </p:cNvPr>
          <p:cNvGraphicFramePr>
            <a:graphicFrameLocks noGrp="1"/>
          </p:cNvGraphicFramePr>
          <p:nvPr>
            <p:ph sz="quarter" idx="1"/>
            <p:extLst>
              <p:ext uri="{D42A27DB-BD31-4B8C-83A1-F6EECF244321}">
                <p14:modId xmlns:p14="http://schemas.microsoft.com/office/powerpoint/2010/main" val="18003069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89297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Hardship compensation</a:t>
            </a:r>
          </a:p>
        </p:txBody>
      </p:sp>
      <p:graphicFrame>
        <p:nvGraphicFramePr>
          <p:cNvPr id="4" name="Content Placeholder 3"/>
          <p:cNvGraphicFramePr>
            <a:graphicFrameLocks noGrp="1"/>
          </p:cNvGraphicFramePr>
          <p:nvPr>
            <p:ph sz="quarter" idx="1"/>
          </p:nvPr>
        </p:nvGraphicFramePr>
        <p:xfrm>
          <a:off x="1485900" y="1771650"/>
          <a:ext cx="6172200" cy="3703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Compulsory acquisition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126080235"/>
              </p:ext>
            </p:extLst>
          </p:nvPr>
        </p:nvGraphicFramePr>
        <p:xfrm>
          <a:off x="539552" y="1143000"/>
          <a:ext cx="8352928" cy="4950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73748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Compulsary</a:t>
            </a:r>
            <a:r>
              <a:rPr lang="en-US" dirty="0"/>
              <a:t> acquisition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215543748"/>
              </p:ext>
            </p:extLst>
          </p:nvPr>
        </p:nvGraphicFramePr>
        <p:xfrm>
          <a:off x="457200" y="1340768"/>
          <a:ext cx="7931224"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0755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Consequences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52071110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46431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971600" y="400050"/>
            <a:ext cx="6172200" cy="74295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n-US" sz="2400" dirty="0"/>
              <a:t>Family Settlements</a:t>
            </a:r>
          </a:p>
        </p:txBody>
      </p:sp>
      <p:graphicFrame>
        <p:nvGraphicFramePr>
          <p:cNvPr id="3" name="Content Placeholder 3"/>
          <p:cNvGraphicFramePr>
            <a:graphicFrameLocks/>
          </p:cNvGraphicFramePr>
          <p:nvPr>
            <p:extLst>
              <p:ext uri="{D42A27DB-BD31-4B8C-83A1-F6EECF244321}">
                <p14:modId xmlns:p14="http://schemas.microsoft.com/office/powerpoint/2010/main" val="3400446947"/>
              </p:ext>
            </p:extLst>
          </p:nvPr>
        </p:nvGraphicFramePr>
        <p:xfrm>
          <a:off x="611560" y="1143000"/>
          <a:ext cx="7848872" cy="4878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26621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5DAE7-4481-8277-7ACA-5D75103BD001}"/>
              </a:ext>
            </a:extLst>
          </p:cNvPr>
          <p:cNvSpPr>
            <a:spLocks noGrp="1"/>
          </p:cNvSpPr>
          <p:nvPr>
            <p:ph type="title"/>
          </p:nvPr>
        </p:nvSpPr>
        <p:spPr/>
        <p:txBody>
          <a:bodyPr/>
          <a:lstStyle/>
          <a:p>
            <a:r>
              <a:rPr lang="en-US" dirty="0"/>
              <a:t>On Money - Real Estate Developer</a:t>
            </a:r>
          </a:p>
        </p:txBody>
      </p:sp>
      <p:pic>
        <p:nvPicPr>
          <p:cNvPr id="5" name="Content Placeholder 4">
            <a:extLst>
              <a:ext uri="{FF2B5EF4-FFF2-40B4-BE49-F238E27FC236}">
                <a16:creationId xmlns:a16="http://schemas.microsoft.com/office/drawing/2014/main" id="{90879D93-DCB4-5119-0075-BFB795D2F2B3}"/>
              </a:ext>
            </a:extLst>
          </p:cNvPr>
          <p:cNvPicPr>
            <a:picLocks noGrp="1" noChangeAspect="1"/>
          </p:cNvPicPr>
          <p:nvPr>
            <p:ph idx="1"/>
          </p:nvPr>
        </p:nvPicPr>
        <p:blipFill>
          <a:blip r:embed="rId2"/>
          <a:stretch>
            <a:fillRect/>
          </a:stretch>
        </p:blipFill>
        <p:spPr>
          <a:xfrm>
            <a:off x="179512" y="1570252"/>
            <a:ext cx="8895382" cy="2198746"/>
          </a:xfrm>
        </p:spPr>
      </p:pic>
      <p:sp>
        <p:nvSpPr>
          <p:cNvPr id="6" name="TextBox 5">
            <a:extLst>
              <a:ext uri="{FF2B5EF4-FFF2-40B4-BE49-F238E27FC236}">
                <a16:creationId xmlns:a16="http://schemas.microsoft.com/office/drawing/2014/main" id="{97A43D7A-67C1-28EF-8E2C-ACF5DE59DE78}"/>
              </a:ext>
            </a:extLst>
          </p:cNvPr>
          <p:cNvSpPr txBox="1"/>
          <p:nvPr/>
        </p:nvSpPr>
        <p:spPr>
          <a:xfrm>
            <a:off x="805992" y="4201408"/>
            <a:ext cx="7140804" cy="1631216"/>
          </a:xfrm>
          <a:prstGeom prst="rect">
            <a:avLst/>
          </a:prstGeom>
          <a:noFill/>
        </p:spPr>
        <p:txBody>
          <a:bodyPr wrap="square" rtlCol="0">
            <a:spAutoFit/>
          </a:bodyPr>
          <a:lstStyle/>
          <a:p>
            <a:pPr algn="just"/>
            <a:r>
              <a:rPr lang="en-US" sz="2000" dirty="0">
                <a:latin typeface="ZapfElliptical711BT-Roman"/>
              </a:rPr>
              <a:t>The assessing officer observed that the agreement value mentioned as 1.60 stands for Rs.1.60 Crores and so on. Accordingly the assessing officer concluded that total Rs. 2.20 Crore is cash received by the assessee on account of on money on sale of the above flats.</a:t>
            </a:r>
            <a:endParaRPr lang="en-US" sz="2000" dirty="0"/>
          </a:p>
        </p:txBody>
      </p:sp>
    </p:spTree>
    <p:extLst>
      <p:ext uri="{BB962C8B-B14F-4D97-AF65-F5344CB8AC3E}">
        <p14:creationId xmlns:p14="http://schemas.microsoft.com/office/powerpoint/2010/main" val="29364538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54EB3-DB17-AEAD-9320-1E649166122A}"/>
              </a:ext>
            </a:extLst>
          </p:cNvPr>
          <p:cNvSpPr>
            <a:spLocks noGrp="1"/>
          </p:cNvSpPr>
          <p:nvPr>
            <p:ph type="title"/>
          </p:nvPr>
        </p:nvSpPr>
        <p:spPr/>
        <p:txBody>
          <a:bodyPr/>
          <a:lstStyle/>
          <a:p>
            <a:r>
              <a:rPr lang="en-US" dirty="0"/>
              <a:t>Poser 1</a:t>
            </a:r>
          </a:p>
        </p:txBody>
      </p:sp>
      <p:sp>
        <p:nvSpPr>
          <p:cNvPr id="3" name="Content Placeholder 2">
            <a:extLst>
              <a:ext uri="{FF2B5EF4-FFF2-40B4-BE49-F238E27FC236}">
                <a16:creationId xmlns:a16="http://schemas.microsoft.com/office/drawing/2014/main" id="{E7906A2C-0096-408F-4F16-A5ED2FB4F7F2}"/>
              </a:ext>
            </a:extLst>
          </p:cNvPr>
          <p:cNvSpPr>
            <a:spLocks noGrp="1"/>
          </p:cNvSpPr>
          <p:nvPr>
            <p:ph idx="1"/>
          </p:nvPr>
        </p:nvSpPr>
        <p:spPr/>
        <p:txBody>
          <a:bodyPr>
            <a:normAutofit/>
          </a:bodyPr>
          <a:lstStyle/>
          <a:p>
            <a:pPr algn="just">
              <a:lnSpc>
                <a:spcPct val="150000"/>
              </a:lnSpc>
            </a:pPr>
            <a:r>
              <a:rPr lang="en-US" sz="2700" dirty="0"/>
              <a:t>Whether the addition can be made on the basis of the entries in the Diary in a situation where no excess cash is found during the course of search?</a:t>
            </a:r>
          </a:p>
        </p:txBody>
      </p:sp>
    </p:spTree>
    <p:extLst>
      <p:ext uri="{BB962C8B-B14F-4D97-AF65-F5344CB8AC3E}">
        <p14:creationId xmlns:p14="http://schemas.microsoft.com/office/powerpoint/2010/main" val="31509040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902E-A14E-3A0D-D599-BB0EF8FA0D28}"/>
              </a:ext>
            </a:extLst>
          </p:cNvPr>
          <p:cNvSpPr>
            <a:spLocks noGrp="1"/>
          </p:cNvSpPr>
          <p:nvPr>
            <p:ph type="title"/>
          </p:nvPr>
        </p:nvSpPr>
        <p:spPr/>
        <p:txBody>
          <a:bodyPr/>
          <a:lstStyle/>
          <a:p>
            <a:r>
              <a:rPr lang="en-US" dirty="0"/>
              <a:t>Poser 2</a:t>
            </a:r>
          </a:p>
        </p:txBody>
      </p:sp>
      <p:sp>
        <p:nvSpPr>
          <p:cNvPr id="3" name="Content Placeholder 2">
            <a:extLst>
              <a:ext uri="{FF2B5EF4-FFF2-40B4-BE49-F238E27FC236}">
                <a16:creationId xmlns:a16="http://schemas.microsoft.com/office/drawing/2014/main" id="{18A8CB38-F476-318B-E585-E2AD4983DA33}"/>
              </a:ext>
            </a:extLst>
          </p:cNvPr>
          <p:cNvSpPr>
            <a:spLocks noGrp="1"/>
          </p:cNvSpPr>
          <p:nvPr>
            <p:ph idx="1"/>
          </p:nvPr>
        </p:nvSpPr>
        <p:spPr/>
        <p:txBody>
          <a:bodyPr>
            <a:normAutofit/>
          </a:bodyPr>
          <a:lstStyle/>
          <a:p>
            <a:pPr algn="just">
              <a:lnSpc>
                <a:spcPct val="150000"/>
              </a:lnSpc>
            </a:pPr>
            <a:r>
              <a:rPr lang="en-US" sz="2700" dirty="0"/>
              <a:t>Would it make a difference if instead of a Diary which does not bear any signature of any person, the above entries are found in the form of an excel worksheet in the computer of accountant of the assessee?</a:t>
            </a:r>
          </a:p>
        </p:txBody>
      </p:sp>
    </p:spTree>
    <p:extLst>
      <p:ext uri="{BB962C8B-B14F-4D97-AF65-F5344CB8AC3E}">
        <p14:creationId xmlns:p14="http://schemas.microsoft.com/office/powerpoint/2010/main" val="6026322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45A0F-EFAC-7EC7-04CA-5482FC70C9C0}"/>
              </a:ext>
            </a:extLst>
          </p:cNvPr>
          <p:cNvSpPr>
            <a:spLocks noGrp="1"/>
          </p:cNvSpPr>
          <p:nvPr>
            <p:ph type="title"/>
          </p:nvPr>
        </p:nvSpPr>
        <p:spPr/>
        <p:txBody>
          <a:bodyPr/>
          <a:lstStyle/>
          <a:p>
            <a:r>
              <a:rPr lang="en-US" dirty="0">
                <a:solidFill>
                  <a:schemeClr val="accent1"/>
                </a:solidFill>
              </a:rPr>
              <a:t>Poser 1</a:t>
            </a:r>
          </a:p>
        </p:txBody>
      </p:sp>
      <p:graphicFrame>
        <p:nvGraphicFramePr>
          <p:cNvPr id="4" name="Content Placeholder 3">
            <a:extLst>
              <a:ext uri="{FF2B5EF4-FFF2-40B4-BE49-F238E27FC236}">
                <a16:creationId xmlns:a16="http://schemas.microsoft.com/office/drawing/2014/main" id="{8D5332F1-4AF0-4424-0A76-88677C60B481}"/>
              </a:ext>
            </a:extLst>
          </p:cNvPr>
          <p:cNvGraphicFramePr>
            <a:graphicFrameLocks noGrp="1"/>
          </p:cNvGraphicFramePr>
          <p:nvPr>
            <p:ph idx="1"/>
            <p:extLst>
              <p:ext uri="{D42A27DB-BD31-4B8C-83A1-F6EECF244321}">
                <p14:modId xmlns:p14="http://schemas.microsoft.com/office/powerpoint/2010/main" val="1408778828"/>
              </p:ext>
            </p:extLst>
          </p:nvPr>
        </p:nvGraphicFramePr>
        <p:xfrm>
          <a:off x="611560" y="1412776"/>
          <a:ext cx="8229600" cy="4649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1874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24DFD-0B3E-3D46-F51E-7AAC352593F3}"/>
              </a:ext>
            </a:extLst>
          </p:cNvPr>
          <p:cNvSpPr>
            <a:spLocks noGrp="1"/>
          </p:cNvSpPr>
          <p:nvPr>
            <p:ph type="title"/>
          </p:nvPr>
        </p:nvSpPr>
        <p:spPr/>
        <p:txBody>
          <a:bodyPr/>
          <a:lstStyle/>
          <a:p>
            <a:r>
              <a:rPr lang="en-US" dirty="0"/>
              <a:t>Poser 3</a:t>
            </a:r>
          </a:p>
        </p:txBody>
      </p:sp>
      <p:sp>
        <p:nvSpPr>
          <p:cNvPr id="3" name="Content Placeholder 2">
            <a:extLst>
              <a:ext uri="{FF2B5EF4-FFF2-40B4-BE49-F238E27FC236}">
                <a16:creationId xmlns:a16="http://schemas.microsoft.com/office/drawing/2014/main" id="{2EA702B2-E135-F80C-356F-2C1B39E22EEC}"/>
              </a:ext>
            </a:extLst>
          </p:cNvPr>
          <p:cNvSpPr>
            <a:spLocks noGrp="1"/>
          </p:cNvSpPr>
          <p:nvPr>
            <p:ph idx="1"/>
          </p:nvPr>
        </p:nvSpPr>
        <p:spPr/>
        <p:txBody>
          <a:bodyPr>
            <a:normAutofit fontScale="92500" lnSpcReduction="10000"/>
          </a:bodyPr>
          <a:lstStyle/>
          <a:p>
            <a:pPr algn="just">
              <a:lnSpc>
                <a:spcPct val="150000"/>
              </a:lnSpc>
            </a:pPr>
            <a:r>
              <a:rPr lang="en-US" sz="2400" dirty="0"/>
              <a:t>Whether it will be legally permissible for the assessing officer to contend that the cash of Rs. 2.20 Crores is received but the same would have been already spent in some way and therefore, the same is not found during the search?</a:t>
            </a:r>
          </a:p>
          <a:p>
            <a:pPr algn="just">
              <a:lnSpc>
                <a:spcPct val="150000"/>
              </a:lnSpc>
            </a:pPr>
            <a:r>
              <a:rPr lang="en-US" sz="2400" dirty="0"/>
              <a:t>If answer to above is yes, whether the assessee can claim benefit of deduction for the same on the pretext that the amount spent is towards business expenses which has been incurred out of the on money received?</a:t>
            </a:r>
          </a:p>
        </p:txBody>
      </p:sp>
    </p:spTree>
    <p:extLst>
      <p:ext uri="{BB962C8B-B14F-4D97-AF65-F5344CB8AC3E}">
        <p14:creationId xmlns:p14="http://schemas.microsoft.com/office/powerpoint/2010/main" val="27472156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A2415-36E2-9C44-827F-64547AC0A7B2}"/>
              </a:ext>
            </a:extLst>
          </p:cNvPr>
          <p:cNvSpPr>
            <a:spLocks noGrp="1"/>
          </p:cNvSpPr>
          <p:nvPr>
            <p:ph type="title"/>
          </p:nvPr>
        </p:nvSpPr>
        <p:spPr/>
        <p:txBody>
          <a:bodyPr/>
          <a:lstStyle/>
          <a:p>
            <a:r>
              <a:rPr lang="en-US" dirty="0">
                <a:solidFill>
                  <a:schemeClr val="accent1"/>
                </a:solidFill>
              </a:rPr>
              <a:t>Poser 3</a:t>
            </a:r>
          </a:p>
        </p:txBody>
      </p:sp>
      <p:sp>
        <p:nvSpPr>
          <p:cNvPr id="3" name="Content Placeholder 2">
            <a:extLst>
              <a:ext uri="{FF2B5EF4-FFF2-40B4-BE49-F238E27FC236}">
                <a16:creationId xmlns:a16="http://schemas.microsoft.com/office/drawing/2014/main" id="{63983C8E-06BF-079F-D8A9-2F815EC907A9}"/>
              </a:ext>
            </a:extLst>
          </p:cNvPr>
          <p:cNvSpPr>
            <a:spLocks noGrp="1"/>
          </p:cNvSpPr>
          <p:nvPr>
            <p:ph idx="1"/>
          </p:nvPr>
        </p:nvSpPr>
        <p:spPr/>
        <p:txBody>
          <a:bodyPr>
            <a:normAutofit fontScale="92500" lnSpcReduction="10000"/>
          </a:bodyPr>
          <a:lstStyle/>
          <a:p>
            <a:pPr algn="just">
              <a:lnSpc>
                <a:spcPct val="150000"/>
              </a:lnSpc>
            </a:pPr>
            <a:r>
              <a:rPr lang="en-US" dirty="0">
                <a:solidFill>
                  <a:schemeClr val="accent1"/>
                </a:solidFill>
              </a:rPr>
              <a:t>Assessing Officer cannot make a loose observation that the amount would have been received and also spent on some unknown item. Surmises and suspicions cannot be the basis of addition </a:t>
            </a:r>
          </a:p>
          <a:p>
            <a:pPr lvl="1" algn="just">
              <a:lnSpc>
                <a:spcPct val="150000"/>
              </a:lnSpc>
            </a:pPr>
            <a:r>
              <a:rPr lang="en-US" dirty="0" err="1">
                <a:solidFill>
                  <a:schemeClr val="accent1"/>
                </a:solidFill>
              </a:rPr>
              <a:t>Dhakeshwari</a:t>
            </a:r>
            <a:r>
              <a:rPr lang="en-US" dirty="0">
                <a:solidFill>
                  <a:schemeClr val="accent1"/>
                </a:solidFill>
              </a:rPr>
              <a:t> Cotton Mills Ltd v CIT 26 ITR 775 </a:t>
            </a:r>
          </a:p>
          <a:p>
            <a:pPr lvl="1" algn="just">
              <a:lnSpc>
                <a:spcPct val="150000"/>
              </a:lnSpc>
            </a:pPr>
            <a:r>
              <a:rPr lang="en-US" dirty="0" err="1">
                <a:solidFill>
                  <a:schemeClr val="accent1"/>
                </a:solidFill>
              </a:rPr>
              <a:t>Lalchand</a:t>
            </a:r>
            <a:r>
              <a:rPr lang="en-US" dirty="0">
                <a:solidFill>
                  <a:schemeClr val="accent1"/>
                </a:solidFill>
              </a:rPr>
              <a:t> Bhagat </a:t>
            </a:r>
            <a:r>
              <a:rPr lang="en-US" dirty="0" err="1">
                <a:solidFill>
                  <a:schemeClr val="accent1"/>
                </a:solidFill>
              </a:rPr>
              <a:t>Ambica</a:t>
            </a:r>
            <a:r>
              <a:rPr lang="en-US" dirty="0">
                <a:solidFill>
                  <a:schemeClr val="accent1"/>
                </a:solidFill>
              </a:rPr>
              <a:t> Ram v CIT 37 ITR 288</a:t>
            </a:r>
          </a:p>
          <a:p>
            <a:pPr algn="just">
              <a:lnSpc>
                <a:spcPct val="150000"/>
              </a:lnSpc>
            </a:pPr>
            <a:r>
              <a:rPr lang="en-US" dirty="0">
                <a:solidFill>
                  <a:schemeClr val="accent1"/>
                </a:solidFill>
              </a:rPr>
              <a:t>Any claim for deduction will need to be suitably supported by evidences</a:t>
            </a:r>
          </a:p>
        </p:txBody>
      </p:sp>
    </p:spTree>
    <p:extLst>
      <p:ext uri="{BB962C8B-B14F-4D97-AF65-F5344CB8AC3E}">
        <p14:creationId xmlns:p14="http://schemas.microsoft.com/office/powerpoint/2010/main" val="32819247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0D2ED-7D8E-F967-B3C5-0C1595AA45E7}"/>
              </a:ext>
            </a:extLst>
          </p:cNvPr>
          <p:cNvSpPr>
            <a:spLocks noGrp="1"/>
          </p:cNvSpPr>
          <p:nvPr>
            <p:ph type="title"/>
          </p:nvPr>
        </p:nvSpPr>
        <p:spPr/>
        <p:txBody>
          <a:bodyPr/>
          <a:lstStyle/>
          <a:p>
            <a:r>
              <a:rPr lang="en-US" dirty="0"/>
              <a:t>Poser 4</a:t>
            </a:r>
          </a:p>
        </p:txBody>
      </p:sp>
      <p:sp>
        <p:nvSpPr>
          <p:cNvPr id="3" name="Content Placeholder 2">
            <a:extLst>
              <a:ext uri="{FF2B5EF4-FFF2-40B4-BE49-F238E27FC236}">
                <a16:creationId xmlns:a16="http://schemas.microsoft.com/office/drawing/2014/main" id="{36872460-CA57-D2CD-FF14-62E371667BC9}"/>
              </a:ext>
            </a:extLst>
          </p:cNvPr>
          <p:cNvSpPr>
            <a:spLocks noGrp="1"/>
          </p:cNvSpPr>
          <p:nvPr>
            <p:ph idx="1"/>
          </p:nvPr>
        </p:nvSpPr>
        <p:spPr/>
        <p:txBody>
          <a:bodyPr/>
          <a:lstStyle/>
          <a:p>
            <a:pPr algn="just">
              <a:lnSpc>
                <a:spcPct val="150000"/>
              </a:lnSpc>
            </a:pPr>
            <a:r>
              <a:rPr lang="en-US" dirty="0"/>
              <a:t>Can the assessee contend that the amount mentioned as 0.80 cannot be interpreted as 0.80 Crore but it represents reimbursement of some expenses incurred on behalf of the buyers of the flats and the same represents Rs. 80,000/- and not 80 Lakhs?</a:t>
            </a:r>
          </a:p>
        </p:txBody>
      </p:sp>
    </p:spTree>
    <p:extLst>
      <p:ext uri="{BB962C8B-B14F-4D97-AF65-F5344CB8AC3E}">
        <p14:creationId xmlns:p14="http://schemas.microsoft.com/office/powerpoint/2010/main" val="22326598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FADBF-E682-87C7-1E21-C265A9323473}"/>
              </a:ext>
            </a:extLst>
          </p:cNvPr>
          <p:cNvSpPr>
            <a:spLocks noGrp="1"/>
          </p:cNvSpPr>
          <p:nvPr>
            <p:ph type="title"/>
          </p:nvPr>
        </p:nvSpPr>
        <p:spPr/>
        <p:txBody>
          <a:bodyPr/>
          <a:lstStyle/>
          <a:p>
            <a:r>
              <a:rPr lang="en-US" dirty="0">
                <a:solidFill>
                  <a:schemeClr val="accent1"/>
                </a:solidFill>
              </a:rPr>
              <a:t>Poser 4</a:t>
            </a:r>
          </a:p>
        </p:txBody>
      </p:sp>
      <p:graphicFrame>
        <p:nvGraphicFramePr>
          <p:cNvPr id="4" name="Content Placeholder 3">
            <a:extLst>
              <a:ext uri="{FF2B5EF4-FFF2-40B4-BE49-F238E27FC236}">
                <a16:creationId xmlns:a16="http://schemas.microsoft.com/office/drawing/2014/main" id="{0F475394-3503-9D3E-1AA5-5653EFAC7D40}"/>
              </a:ext>
            </a:extLst>
          </p:cNvPr>
          <p:cNvGraphicFramePr>
            <a:graphicFrameLocks noGrp="1"/>
          </p:cNvGraphicFramePr>
          <p:nvPr>
            <p:ph idx="1"/>
          </p:nvPr>
        </p:nvGraphicFramePr>
        <p:xfrm>
          <a:off x="628650" y="2219398"/>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37968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FA8DC-45FB-8AF9-C2DE-6DCAFD58A3E9}"/>
              </a:ext>
            </a:extLst>
          </p:cNvPr>
          <p:cNvSpPr>
            <a:spLocks noGrp="1"/>
          </p:cNvSpPr>
          <p:nvPr>
            <p:ph type="title"/>
          </p:nvPr>
        </p:nvSpPr>
        <p:spPr/>
        <p:txBody>
          <a:bodyPr/>
          <a:lstStyle/>
          <a:p>
            <a:r>
              <a:rPr lang="en-US" dirty="0"/>
              <a:t>Poser 5</a:t>
            </a:r>
          </a:p>
        </p:txBody>
      </p:sp>
      <p:sp>
        <p:nvSpPr>
          <p:cNvPr id="3" name="Content Placeholder 2">
            <a:extLst>
              <a:ext uri="{FF2B5EF4-FFF2-40B4-BE49-F238E27FC236}">
                <a16:creationId xmlns:a16="http://schemas.microsoft.com/office/drawing/2014/main" id="{EA6A0E29-4B24-8CA1-141E-0FBF5535F24E}"/>
              </a:ext>
            </a:extLst>
          </p:cNvPr>
          <p:cNvSpPr>
            <a:spLocks noGrp="1"/>
          </p:cNvSpPr>
          <p:nvPr>
            <p:ph idx="1"/>
          </p:nvPr>
        </p:nvSpPr>
        <p:spPr/>
        <p:txBody>
          <a:bodyPr/>
          <a:lstStyle/>
          <a:p>
            <a:pPr>
              <a:lnSpc>
                <a:spcPct val="200000"/>
              </a:lnSpc>
            </a:pPr>
            <a:r>
              <a:rPr lang="en-US" dirty="0"/>
              <a:t>What will be the position if cash of Rs. 2.40 Crores is found in excess of the cash balance at the time of search?</a:t>
            </a:r>
          </a:p>
        </p:txBody>
      </p:sp>
    </p:spTree>
    <p:extLst>
      <p:ext uri="{BB962C8B-B14F-4D97-AF65-F5344CB8AC3E}">
        <p14:creationId xmlns:p14="http://schemas.microsoft.com/office/powerpoint/2010/main" val="2908342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Registration relates back to execution date of agreement</a:t>
            </a:r>
          </a:p>
        </p:txBody>
      </p:sp>
      <p:sp>
        <p:nvSpPr>
          <p:cNvPr id="3" name="Content Placeholder 2"/>
          <p:cNvSpPr>
            <a:spLocks noGrp="1"/>
          </p:cNvSpPr>
          <p:nvPr>
            <p:ph sz="quarter" idx="1"/>
          </p:nvPr>
        </p:nvSpPr>
        <p:spPr/>
        <p:txBody>
          <a:bodyPr>
            <a:normAutofit fontScale="70000" lnSpcReduction="20000"/>
          </a:bodyPr>
          <a:lstStyle/>
          <a:p>
            <a:pPr algn="just">
              <a:lnSpc>
                <a:spcPct val="170000"/>
              </a:lnSpc>
            </a:pPr>
            <a:r>
              <a:rPr lang="en-US" dirty="0">
                <a:hlinkClick r:id="rId2"/>
              </a:rPr>
              <a:t>Section 47</a:t>
            </a:r>
            <a:r>
              <a:rPr lang="en-US" dirty="0"/>
              <a:t> of the Registration Act, 1908, a registered document shall relate back to the date on which it is executed and not from the date on which it has been so registered.</a:t>
            </a:r>
          </a:p>
          <a:p>
            <a:pPr algn="just">
              <a:lnSpc>
                <a:spcPct val="170000"/>
              </a:lnSpc>
            </a:pPr>
            <a:r>
              <a:rPr lang="en-US" i="1" dirty="0" err="1"/>
              <a:t>Jitendra</a:t>
            </a:r>
            <a:r>
              <a:rPr lang="en-US" i="1" dirty="0"/>
              <a:t> Mohan </a:t>
            </a:r>
            <a:r>
              <a:rPr lang="en-US" dirty="0"/>
              <a:t>v. </a:t>
            </a:r>
            <a:r>
              <a:rPr lang="en-US" i="1" dirty="0"/>
              <a:t>ITO </a:t>
            </a:r>
            <a:r>
              <a:rPr lang="en-US" u="sng" dirty="0">
                <a:hlinkClick r:id="rId3"/>
              </a:rPr>
              <a:t>[2007] 11 SOT 594 (Delhi)</a:t>
            </a:r>
            <a:r>
              <a:rPr lang="en-US" dirty="0"/>
              <a:t>, it has been held that it is the date of allotment which is relevant for the purpose of computing a holding period and not the date of registration of conveyance deed ; that section 47 of the Registration Act lays down that registration of a document operates retrospectively </a:t>
            </a:r>
          </a:p>
          <a:p>
            <a:pPr algn="just">
              <a:lnSpc>
                <a:spcPct val="170000"/>
              </a:lnSpc>
            </a:pPr>
            <a:r>
              <a:rPr lang="en-US" i="1" dirty="0" err="1"/>
              <a:t>Gurbax</a:t>
            </a:r>
            <a:r>
              <a:rPr lang="en-US" i="1" dirty="0"/>
              <a:t> Singh</a:t>
            </a:r>
            <a:r>
              <a:rPr lang="en-US" dirty="0"/>
              <a:t> v. </a:t>
            </a:r>
            <a:r>
              <a:rPr lang="en-US" i="1" dirty="0" err="1"/>
              <a:t>Kartar</a:t>
            </a:r>
            <a:r>
              <a:rPr lang="en-US" i="1" dirty="0"/>
              <a:t> Singh </a:t>
            </a:r>
            <a:r>
              <a:rPr lang="en-US" u="sng" dirty="0">
                <a:hlinkClick r:id="rId4"/>
              </a:rPr>
              <a:t>[2002] 254 ITR 112 (SC)</a:t>
            </a:r>
            <a:r>
              <a:rPr lang="en-US" dirty="0"/>
              <a:t>, it has been held that registration of a document would relate back to the date of its execution</a:t>
            </a:r>
          </a:p>
        </p:txBody>
      </p:sp>
    </p:spTree>
    <p:extLst>
      <p:ext uri="{BB962C8B-B14F-4D97-AF65-F5344CB8AC3E}">
        <p14:creationId xmlns:p14="http://schemas.microsoft.com/office/powerpoint/2010/main" val="41847127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1F37F-F25A-C4D5-E2D4-8813976E84C1}"/>
              </a:ext>
            </a:extLst>
          </p:cNvPr>
          <p:cNvSpPr>
            <a:spLocks noGrp="1"/>
          </p:cNvSpPr>
          <p:nvPr>
            <p:ph type="title"/>
          </p:nvPr>
        </p:nvSpPr>
        <p:spPr/>
        <p:txBody>
          <a:bodyPr/>
          <a:lstStyle/>
          <a:p>
            <a:r>
              <a:rPr lang="en-US" dirty="0">
                <a:solidFill>
                  <a:schemeClr val="accent1"/>
                </a:solidFill>
              </a:rPr>
              <a:t>Poser 5</a:t>
            </a:r>
          </a:p>
        </p:txBody>
      </p:sp>
      <p:graphicFrame>
        <p:nvGraphicFramePr>
          <p:cNvPr id="4" name="Content Placeholder 3">
            <a:extLst>
              <a:ext uri="{FF2B5EF4-FFF2-40B4-BE49-F238E27FC236}">
                <a16:creationId xmlns:a16="http://schemas.microsoft.com/office/drawing/2014/main" id="{788C9EAE-7BE7-F531-F1F8-53629C9133C6}"/>
              </a:ext>
            </a:extLst>
          </p:cNvPr>
          <p:cNvGraphicFramePr>
            <a:graphicFrameLocks noGrp="1"/>
          </p:cNvGraphicFramePr>
          <p:nvPr>
            <p:ph idx="1"/>
            <p:extLst>
              <p:ext uri="{D42A27DB-BD31-4B8C-83A1-F6EECF244321}">
                <p14:modId xmlns:p14="http://schemas.microsoft.com/office/powerpoint/2010/main" val="1386742197"/>
              </p:ext>
            </p:extLst>
          </p:nvPr>
        </p:nvGraphicFramePr>
        <p:xfrm>
          <a:off x="628650" y="1412776"/>
          <a:ext cx="7886700"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32874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7FB7F-5FD6-2AD2-4AEC-92FC4D674D9B}"/>
              </a:ext>
            </a:extLst>
          </p:cNvPr>
          <p:cNvSpPr>
            <a:spLocks noGrp="1"/>
          </p:cNvSpPr>
          <p:nvPr>
            <p:ph type="title"/>
          </p:nvPr>
        </p:nvSpPr>
        <p:spPr/>
        <p:txBody>
          <a:bodyPr/>
          <a:lstStyle/>
          <a:p>
            <a:r>
              <a:rPr lang="en-US" dirty="0"/>
              <a:t>Poser 6</a:t>
            </a:r>
          </a:p>
        </p:txBody>
      </p:sp>
      <p:sp>
        <p:nvSpPr>
          <p:cNvPr id="3" name="Content Placeholder 2">
            <a:extLst>
              <a:ext uri="{FF2B5EF4-FFF2-40B4-BE49-F238E27FC236}">
                <a16:creationId xmlns:a16="http://schemas.microsoft.com/office/drawing/2014/main" id="{2894CC3A-68DB-FE08-9F40-EC38A9288DF0}"/>
              </a:ext>
            </a:extLst>
          </p:cNvPr>
          <p:cNvSpPr>
            <a:spLocks noGrp="1"/>
          </p:cNvSpPr>
          <p:nvPr>
            <p:ph idx="1"/>
          </p:nvPr>
        </p:nvSpPr>
        <p:spPr/>
        <p:txBody>
          <a:bodyPr>
            <a:normAutofit lnSpcReduction="10000"/>
          </a:bodyPr>
          <a:lstStyle/>
          <a:p>
            <a:pPr algn="just">
              <a:lnSpc>
                <a:spcPct val="150000"/>
              </a:lnSpc>
            </a:pPr>
            <a:r>
              <a:rPr lang="en-US" dirty="0"/>
              <a:t>In a case where apart from the above diary the investigation team also finds some vouchers for expenses incurred on construction which are not recorded in the books of accounts</a:t>
            </a:r>
          </a:p>
          <a:p>
            <a:pPr lvl="1" algn="just">
              <a:lnSpc>
                <a:spcPct val="150000"/>
              </a:lnSpc>
            </a:pPr>
            <a:r>
              <a:rPr lang="en-US" dirty="0"/>
              <a:t>whether the assessing officer can make addition of Rs. 2.20 Crores + also addition for unrecorded expenses say – Rs. 1.80 Crores (Balance Rs. 40 Lakhs are found at the time of Search</a:t>
            </a:r>
          </a:p>
        </p:txBody>
      </p:sp>
    </p:spTree>
    <p:extLst>
      <p:ext uri="{BB962C8B-B14F-4D97-AF65-F5344CB8AC3E}">
        <p14:creationId xmlns:p14="http://schemas.microsoft.com/office/powerpoint/2010/main" val="25804998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3AF04-5D49-9FAC-2C7C-420FED37B235}"/>
              </a:ext>
            </a:extLst>
          </p:cNvPr>
          <p:cNvSpPr>
            <a:spLocks noGrp="1"/>
          </p:cNvSpPr>
          <p:nvPr>
            <p:ph type="title"/>
          </p:nvPr>
        </p:nvSpPr>
        <p:spPr/>
        <p:txBody>
          <a:bodyPr/>
          <a:lstStyle/>
          <a:p>
            <a:r>
              <a:rPr lang="en-US" dirty="0">
                <a:solidFill>
                  <a:schemeClr val="accent1"/>
                </a:solidFill>
              </a:rPr>
              <a:t>Poser 6</a:t>
            </a:r>
          </a:p>
        </p:txBody>
      </p:sp>
      <p:sp>
        <p:nvSpPr>
          <p:cNvPr id="3" name="Content Placeholder 2">
            <a:extLst>
              <a:ext uri="{FF2B5EF4-FFF2-40B4-BE49-F238E27FC236}">
                <a16:creationId xmlns:a16="http://schemas.microsoft.com/office/drawing/2014/main" id="{DD694FE5-BFFD-1489-D0C0-28D63DD212C0}"/>
              </a:ext>
            </a:extLst>
          </p:cNvPr>
          <p:cNvSpPr>
            <a:spLocks noGrp="1"/>
          </p:cNvSpPr>
          <p:nvPr>
            <p:ph idx="1"/>
          </p:nvPr>
        </p:nvSpPr>
        <p:spPr/>
        <p:txBody>
          <a:bodyPr>
            <a:normAutofit fontScale="92500" lnSpcReduction="20000"/>
          </a:bodyPr>
          <a:lstStyle/>
          <a:p>
            <a:pPr algn="just">
              <a:lnSpc>
                <a:spcPct val="150000"/>
              </a:lnSpc>
            </a:pPr>
            <a:r>
              <a:rPr lang="en-US" dirty="0">
                <a:solidFill>
                  <a:schemeClr val="accent1"/>
                </a:solidFill>
              </a:rPr>
              <a:t>Can Rs 1.80 Crore be said to be unexplained once the on money is admittedly received</a:t>
            </a:r>
          </a:p>
          <a:p>
            <a:pPr lvl="1" algn="just">
              <a:lnSpc>
                <a:spcPct val="150000"/>
              </a:lnSpc>
            </a:pPr>
            <a:r>
              <a:rPr lang="en-US" dirty="0">
                <a:solidFill>
                  <a:schemeClr val="accent1"/>
                </a:solidFill>
              </a:rPr>
              <a:t>Once ‘On Money’ was considered as revenue receipt, any expenditure out of such on money could not be treated as unexplained expenditure </a:t>
            </a:r>
          </a:p>
          <a:p>
            <a:pPr lvl="1" algn="just">
              <a:lnSpc>
                <a:spcPct val="150000"/>
              </a:lnSpc>
            </a:pPr>
            <a:r>
              <a:rPr lang="en-US" dirty="0">
                <a:solidFill>
                  <a:schemeClr val="accent1"/>
                </a:solidFill>
              </a:rPr>
              <a:t>Doing so would amount to double addition </a:t>
            </a:r>
          </a:p>
          <a:p>
            <a:pPr lvl="1" algn="just">
              <a:lnSpc>
                <a:spcPct val="150000"/>
              </a:lnSpc>
            </a:pPr>
            <a:r>
              <a:rPr lang="en-US" b="1" dirty="0">
                <a:solidFill>
                  <a:schemeClr val="accent1"/>
                </a:solidFill>
              </a:rPr>
              <a:t>CIT v Golani Brothers 85 </a:t>
            </a:r>
            <a:r>
              <a:rPr lang="en-US" b="1" dirty="0" err="1">
                <a:solidFill>
                  <a:schemeClr val="accent1"/>
                </a:solidFill>
              </a:rPr>
              <a:t>taxmann</a:t>
            </a:r>
            <a:r>
              <a:rPr lang="en-US" b="1" dirty="0">
                <a:solidFill>
                  <a:schemeClr val="accent1"/>
                </a:solidFill>
              </a:rPr>
              <a:t> com 355 Bom HC)</a:t>
            </a:r>
          </a:p>
          <a:p>
            <a:pPr algn="just">
              <a:lnSpc>
                <a:spcPct val="150000"/>
              </a:lnSpc>
            </a:pPr>
            <a:r>
              <a:rPr lang="en-US" dirty="0">
                <a:solidFill>
                  <a:schemeClr val="accent1"/>
                </a:solidFill>
              </a:rPr>
              <a:t>Only net Rs.40 L (2.20-1.80) would be income</a:t>
            </a:r>
          </a:p>
          <a:p>
            <a:pPr lvl="1" algn="just">
              <a:lnSpc>
                <a:spcPct val="150000"/>
              </a:lnSpc>
            </a:pPr>
            <a:r>
              <a:rPr lang="en-US" dirty="0">
                <a:solidFill>
                  <a:schemeClr val="accent1"/>
                </a:solidFill>
              </a:rPr>
              <a:t>Telescoping benefit should be given</a:t>
            </a:r>
          </a:p>
        </p:txBody>
      </p:sp>
    </p:spTree>
    <p:extLst>
      <p:ext uri="{BB962C8B-B14F-4D97-AF65-F5344CB8AC3E}">
        <p14:creationId xmlns:p14="http://schemas.microsoft.com/office/powerpoint/2010/main" val="11541659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89E02-1DC3-B5E8-8CC4-32F1EA207348}"/>
              </a:ext>
            </a:extLst>
          </p:cNvPr>
          <p:cNvSpPr>
            <a:spLocks noGrp="1"/>
          </p:cNvSpPr>
          <p:nvPr>
            <p:ph type="title"/>
          </p:nvPr>
        </p:nvSpPr>
        <p:spPr/>
        <p:txBody>
          <a:bodyPr/>
          <a:lstStyle/>
          <a:p>
            <a:r>
              <a:rPr lang="en-US" dirty="0">
                <a:solidFill>
                  <a:schemeClr val="accent1"/>
                </a:solidFill>
              </a:rPr>
              <a:t>Poser 6</a:t>
            </a:r>
          </a:p>
        </p:txBody>
      </p:sp>
      <p:sp>
        <p:nvSpPr>
          <p:cNvPr id="3" name="Content Placeholder 2">
            <a:extLst>
              <a:ext uri="{FF2B5EF4-FFF2-40B4-BE49-F238E27FC236}">
                <a16:creationId xmlns:a16="http://schemas.microsoft.com/office/drawing/2014/main" id="{98F24BBC-5E02-CE94-2E5C-F38F9D39C895}"/>
              </a:ext>
            </a:extLst>
          </p:cNvPr>
          <p:cNvSpPr>
            <a:spLocks noGrp="1"/>
          </p:cNvSpPr>
          <p:nvPr>
            <p:ph idx="1"/>
          </p:nvPr>
        </p:nvSpPr>
        <p:spPr/>
        <p:txBody>
          <a:bodyPr>
            <a:normAutofit/>
          </a:bodyPr>
          <a:lstStyle/>
          <a:p>
            <a:pPr algn="just">
              <a:lnSpc>
                <a:spcPct val="150000"/>
              </a:lnSpc>
            </a:pPr>
            <a:r>
              <a:rPr lang="en-US" sz="1600" b="1" dirty="0">
                <a:solidFill>
                  <a:schemeClr val="accent1"/>
                </a:solidFill>
              </a:rPr>
              <a:t>Pr. CIT v. </a:t>
            </a:r>
            <a:r>
              <a:rPr lang="en-US" sz="1600" b="1" dirty="0" err="1">
                <a:solidFill>
                  <a:schemeClr val="accent1"/>
                </a:solidFill>
              </a:rPr>
              <a:t>Aliasgar</a:t>
            </a:r>
            <a:r>
              <a:rPr lang="en-US" sz="1600" b="1" dirty="0">
                <a:solidFill>
                  <a:schemeClr val="accent1"/>
                </a:solidFill>
              </a:rPr>
              <a:t> </a:t>
            </a:r>
            <a:r>
              <a:rPr lang="en-US" sz="1600" b="1" dirty="0" err="1">
                <a:solidFill>
                  <a:schemeClr val="accent1"/>
                </a:solidFill>
              </a:rPr>
              <a:t>Anvarali</a:t>
            </a:r>
            <a:r>
              <a:rPr lang="en-US" sz="1600" b="1" dirty="0">
                <a:solidFill>
                  <a:schemeClr val="accent1"/>
                </a:solidFill>
              </a:rPr>
              <a:t> </a:t>
            </a:r>
            <a:r>
              <a:rPr lang="en-US" sz="1600" b="1" dirty="0" err="1">
                <a:solidFill>
                  <a:schemeClr val="accent1"/>
                </a:solidFill>
              </a:rPr>
              <a:t>Varteji</a:t>
            </a:r>
            <a:r>
              <a:rPr lang="en-US" sz="1600" b="1" dirty="0">
                <a:solidFill>
                  <a:schemeClr val="accent1"/>
                </a:solidFill>
              </a:rPr>
              <a:t> 96 taxmann.com 231 ( Guj )</a:t>
            </a:r>
          </a:p>
          <a:p>
            <a:pPr lvl="1" algn="just">
              <a:lnSpc>
                <a:spcPct val="150000"/>
              </a:lnSpc>
            </a:pPr>
            <a:r>
              <a:rPr lang="en-US" sz="1350" dirty="0">
                <a:solidFill>
                  <a:schemeClr val="accent1"/>
                </a:solidFill>
              </a:rPr>
              <a:t>Where entire unaccounted income found during search was offered as part of overall disclosure and negative balance in books of account was on account of payment made out of said unaccounted income, assessee could not be denied benefit of telescoping of original disclosure</a:t>
            </a:r>
          </a:p>
          <a:p>
            <a:pPr algn="just">
              <a:lnSpc>
                <a:spcPct val="150000"/>
              </a:lnSpc>
            </a:pPr>
            <a:r>
              <a:rPr lang="en-US" sz="1600" b="1" dirty="0" err="1">
                <a:solidFill>
                  <a:schemeClr val="accent1"/>
                </a:solidFill>
              </a:rPr>
              <a:t>Dhanvarsha</a:t>
            </a:r>
            <a:r>
              <a:rPr lang="en-US" sz="1600" b="1" dirty="0">
                <a:solidFill>
                  <a:schemeClr val="accent1"/>
                </a:solidFill>
              </a:rPr>
              <a:t> Builders Developers Pvt Ltd v DCIT 102 ITD 375</a:t>
            </a:r>
          </a:p>
          <a:p>
            <a:pPr lvl="1" algn="just">
              <a:lnSpc>
                <a:spcPct val="150000"/>
              </a:lnSpc>
            </a:pPr>
            <a:r>
              <a:rPr lang="en-US" sz="1350" dirty="0">
                <a:solidFill>
                  <a:schemeClr val="accent1"/>
                </a:solidFill>
              </a:rPr>
              <a:t>Seized Material should be read as a whole for computation of income </a:t>
            </a:r>
          </a:p>
          <a:p>
            <a:pPr lvl="1" algn="just">
              <a:lnSpc>
                <a:spcPct val="150000"/>
              </a:lnSpc>
            </a:pPr>
            <a:r>
              <a:rPr lang="en-US" sz="1350" dirty="0">
                <a:solidFill>
                  <a:schemeClr val="accent1"/>
                </a:solidFill>
              </a:rPr>
              <a:t>Expenditure as emerging from seized documents shall be allowed to assessee</a:t>
            </a:r>
          </a:p>
          <a:p>
            <a:pPr algn="just">
              <a:lnSpc>
                <a:spcPct val="150000"/>
              </a:lnSpc>
            </a:pPr>
            <a:r>
              <a:rPr lang="en-US" sz="1800" dirty="0">
                <a:solidFill>
                  <a:schemeClr val="accent1"/>
                </a:solidFill>
              </a:rPr>
              <a:t>Where computation is made de hors books of accounts </a:t>
            </a:r>
            <a:r>
              <a:rPr lang="en-US" sz="1800" b="1" dirty="0">
                <a:solidFill>
                  <a:schemeClr val="accent1"/>
                </a:solidFill>
              </a:rPr>
              <a:t>provisions of section 40 A(3) are not applicable</a:t>
            </a:r>
          </a:p>
        </p:txBody>
      </p:sp>
    </p:spTree>
    <p:extLst>
      <p:ext uri="{BB962C8B-B14F-4D97-AF65-F5344CB8AC3E}">
        <p14:creationId xmlns:p14="http://schemas.microsoft.com/office/powerpoint/2010/main" val="24192451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A193E-43AF-94D7-CE56-C70FAD23EBB8}"/>
              </a:ext>
            </a:extLst>
          </p:cNvPr>
          <p:cNvSpPr>
            <a:spLocks noGrp="1"/>
          </p:cNvSpPr>
          <p:nvPr>
            <p:ph type="title"/>
          </p:nvPr>
        </p:nvSpPr>
        <p:spPr/>
        <p:txBody>
          <a:bodyPr/>
          <a:lstStyle/>
          <a:p>
            <a:r>
              <a:rPr lang="en-US" dirty="0"/>
              <a:t>Poser 7</a:t>
            </a:r>
          </a:p>
        </p:txBody>
      </p:sp>
      <p:sp>
        <p:nvSpPr>
          <p:cNvPr id="3" name="Content Placeholder 2">
            <a:extLst>
              <a:ext uri="{FF2B5EF4-FFF2-40B4-BE49-F238E27FC236}">
                <a16:creationId xmlns:a16="http://schemas.microsoft.com/office/drawing/2014/main" id="{73779559-1D9F-6D6B-3609-00D40B3E81DD}"/>
              </a:ext>
            </a:extLst>
          </p:cNvPr>
          <p:cNvSpPr>
            <a:spLocks noGrp="1"/>
          </p:cNvSpPr>
          <p:nvPr>
            <p:ph idx="1"/>
          </p:nvPr>
        </p:nvSpPr>
        <p:spPr/>
        <p:txBody>
          <a:bodyPr/>
          <a:lstStyle/>
          <a:p>
            <a:pPr algn="just">
              <a:lnSpc>
                <a:spcPct val="150000"/>
              </a:lnSpc>
            </a:pPr>
            <a:r>
              <a:rPr lang="en-US" dirty="0"/>
              <a:t>The assessing officer takes a view that the assessee is having habit of receiving cash for sale of flats and the same is in the range of 38% to 55% of the agreement value. </a:t>
            </a:r>
          </a:p>
          <a:p>
            <a:pPr algn="just">
              <a:lnSpc>
                <a:spcPct val="150000"/>
              </a:lnSpc>
            </a:pPr>
            <a:r>
              <a:rPr lang="en-US" dirty="0"/>
              <a:t>The assessing officer accordingly makes an addition at 40% of agreement value for all the flats in the project. Whether this action of the assessing officer can be justified?</a:t>
            </a:r>
          </a:p>
        </p:txBody>
      </p:sp>
    </p:spTree>
    <p:extLst>
      <p:ext uri="{BB962C8B-B14F-4D97-AF65-F5344CB8AC3E}">
        <p14:creationId xmlns:p14="http://schemas.microsoft.com/office/powerpoint/2010/main" val="2183526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49E9B-1113-EA4A-06CF-8D017E39D937}"/>
              </a:ext>
            </a:extLst>
          </p:cNvPr>
          <p:cNvSpPr>
            <a:spLocks noGrp="1"/>
          </p:cNvSpPr>
          <p:nvPr>
            <p:ph type="title"/>
          </p:nvPr>
        </p:nvSpPr>
        <p:spPr/>
        <p:txBody>
          <a:bodyPr/>
          <a:lstStyle/>
          <a:p>
            <a:r>
              <a:rPr lang="en-US" dirty="0">
                <a:solidFill>
                  <a:schemeClr val="accent1"/>
                </a:solidFill>
              </a:rPr>
              <a:t>Poser 7: Extrapolation</a:t>
            </a:r>
          </a:p>
        </p:txBody>
      </p:sp>
      <p:graphicFrame>
        <p:nvGraphicFramePr>
          <p:cNvPr id="4" name="Content Placeholder 3">
            <a:extLst>
              <a:ext uri="{FF2B5EF4-FFF2-40B4-BE49-F238E27FC236}">
                <a16:creationId xmlns:a16="http://schemas.microsoft.com/office/drawing/2014/main" id="{34982698-2F0E-B596-672B-A89A5EB7EA31}"/>
              </a:ext>
            </a:extLst>
          </p:cNvPr>
          <p:cNvGraphicFramePr>
            <a:graphicFrameLocks noGrp="1"/>
          </p:cNvGraphicFramePr>
          <p:nvPr>
            <p:ph idx="1"/>
            <p:extLst>
              <p:ext uri="{D42A27DB-BD31-4B8C-83A1-F6EECF244321}">
                <p14:modId xmlns:p14="http://schemas.microsoft.com/office/powerpoint/2010/main" val="3769438874"/>
              </p:ext>
            </p:extLst>
          </p:nvPr>
        </p:nvGraphicFramePr>
        <p:xfrm>
          <a:off x="611560" y="1340768"/>
          <a:ext cx="790379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51445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0581B-D1EC-B417-B170-7A9280AF4664}"/>
              </a:ext>
            </a:extLst>
          </p:cNvPr>
          <p:cNvSpPr>
            <a:spLocks noGrp="1"/>
          </p:cNvSpPr>
          <p:nvPr>
            <p:ph type="title"/>
          </p:nvPr>
        </p:nvSpPr>
        <p:spPr/>
        <p:txBody>
          <a:bodyPr>
            <a:normAutofit/>
          </a:bodyPr>
          <a:lstStyle/>
          <a:p>
            <a:r>
              <a:rPr lang="en-US" sz="2400" dirty="0"/>
              <a:t>On money admitted by Builder – fate of buyers</a:t>
            </a:r>
          </a:p>
        </p:txBody>
      </p:sp>
      <p:graphicFrame>
        <p:nvGraphicFramePr>
          <p:cNvPr id="4" name="Content Placeholder 3">
            <a:extLst>
              <a:ext uri="{FF2B5EF4-FFF2-40B4-BE49-F238E27FC236}">
                <a16:creationId xmlns:a16="http://schemas.microsoft.com/office/drawing/2014/main" id="{FF1A881B-009E-95AA-599A-9FD308C7B700}"/>
              </a:ext>
            </a:extLst>
          </p:cNvPr>
          <p:cNvGraphicFramePr>
            <a:graphicFrameLocks noGrp="1"/>
          </p:cNvGraphicFramePr>
          <p:nvPr>
            <p:ph idx="1"/>
            <p:extLst>
              <p:ext uri="{D42A27DB-BD31-4B8C-83A1-F6EECF244321}">
                <p14:modId xmlns:p14="http://schemas.microsoft.com/office/powerpoint/2010/main" val="1704723757"/>
              </p:ext>
            </p:extLst>
          </p:nvPr>
        </p:nvGraphicFramePr>
        <p:xfrm>
          <a:off x="628650" y="1268760"/>
          <a:ext cx="7886700" cy="4221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64768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EE30C-8B01-C37D-1EBC-1FDB8496A7F5}"/>
              </a:ext>
            </a:extLst>
          </p:cNvPr>
          <p:cNvSpPr>
            <a:spLocks noGrp="1"/>
          </p:cNvSpPr>
          <p:nvPr>
            <p:ph type="title"/>
          </p:nvPr>
        </p:nvSpPr>
        <p:spPr/>
        <p:txBody>
          <a:bodyPr/>
          <a:lstStyle/>
          <a:p>
            <a:r>
              <a:rPr lang="en-US" dirty="0"/>
              <a:t>On money – implications on builder</a:t>
            </a:r>
          </a:p>
        </p:txBody>
      </p:sp>
      <p:graphicFrame>
        <p:nvGraphicFramePr>
          <p:cNvPr id="4" name="Content Placeholder 3">
            <a:extLst>
              <a:ext uri="{FF2B5EF4-FFF2-40B4-BE49-F238E27FC236}">
                <a16:creationId xmlns:a16="http://schemas.microsoft.com/office/drawing/2014/main" id="{844D306F-F0EA-8BA1-517A-496824FDE58C}"/>
              </a:ext>
            </a:extLst>
          </p:cNvPr>
          <p:cNvGraphicFramePr>
            <a:graphicFrameLocks noGrp="1"/>
          </p:cNvGraphicFramePr>
          <p:nvPr>
            <p:ph sz="quarter" idx="1"/>
            <p:extLst>
              <p:ext uri="{D42A27DB-BD31-4B8C-83A1-F6EECF244321}">
                <p14:modId xmlns:p14="http://schemas.microsoft.com/office/powerpoint/2010/main" val="409313559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2171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0308-9C52-37C5-3799-F70BC97313B2}"/>
              </a:ext>
            </a:extLst>
          </p:cNvPr>
          <p:cNvSpPr>
            <a:spLocks noGrp="1"/>
          </p:cNvSpPr>
          <p:nvPr>
            <p:ph type="title"/>
          </p:nvPr>
        </p:nvSpPr>
        <p:spPr/>
        <p:txBody>
          <a:bodyPr/>
          <a:lstStyle/>
          <a:p>
            <a:r>
              <a:rPr lang="en-US" dirty="0"/>
              <a:t>Jurisprudence</a:t>
            </a:r>
          </a:p>
        </p:txBody>
      </p:sp>
      <p:sp>
        <p:nvSpPr>
          <p:cNvPr id="3" name="Content Placeholder 2">
            <a:extLst>
              <a:ext uri="{FF2B5EF4-FFF2-40B4-BE49-F238E27FC236}">
                <a16:creationId xmlns:a16="http://schemas.microsoft.com/office/drawing/2014/main" id="{0CEF4415-8F9B-437F-F463-6EFA41481D76}"/>
              </a:ext>
            </a:extLst>
          </p:cNvPr>
          <p:cNvSpPr>
            <a:spLocks noGrp="1"/>
          </p:cNvSpPr>
          <p:nvPr>
            <p:ph idx="1"/>
          </p:nvPr>
        </p:nvSpPr>
        <p:spPr/>
        <p:txBody>
          <a:bodyPr>
            <a:normAutofit fontScale="92500" lnSpcReduction="10000"/>
          </a:bodyPr>
          <a:lstStyle/>
          <a:p>
            <a:pPr algn="just"/>
            <a:r>
              <a:rPr lang="en-US" dirty="0"/>
              <a:t>Asst CIT v Mohinder Singh 100 </a:t>
            </a:r>
            <a:r>
              <a:rPr lang="en-US" dirty="0" err="1"/>
              <a:t>taxmann</a:t>
            </a:r>
            <a:r>
              <a:rPr lang="en-US" dirty="0"/>
              <a:t> com 333 </a:t>
            </a:r>
            <a:r>
              <a:rPr lang="en-US" dirty="0" err="1"/>
              <a:t>Chd</a:t>
            </a:r>
            <a:r>
              <a:rPr lang="en-US" dirty="0"/>
              <a:t> </a:t>
            </a:r>
            <a:r>
              <a:rPr lang="en-US" dirty="0" err="1"/>
              <a:t>Trib</a:t>
            </a:r>
            <a:endParaRPr lang="en-US" dirty="0"/>
          </a:p>
          <a:p>
            <a:pPr lvl="1" algn="just"/>
            <a:r>
              <a:rPr lang="en-US" dirty="0"/>
              <a:t>Buyer’s case – Denied payment of on money</a:t>
            </a:r>
          </a:p>
          <a:p>
            <a:pPr lvl="1" algn="just"/>
            <a:r>
              <a:rPr lang="en-US" dirty="0"/>
              <a:t>Amount disclosed in the Agreement is the final amount and statement of buyer is not relevant</a:t>
            </a:r>
          </a:p>
          <a:p>
            <a:pPr lvl="1" algn="just"/>
            <a:r>
              <a:rPr lang="en-US" dirty="0"/>
              <a:t>Oral Evidence is to be ignored when there is a written evidence contrary to oral evidence Sec 92 of Indian Evidence Act, 1872</a:t>
            </a:r>
          </a:p>
          <a:p>
            <a:pPr algn="just"/>
            <a:r>
              <a:rPr lang="pt-BR" dirty="0"/>
              <a:t>Paramjit Singh v ITO 323 ITR 528 (P H)</a:t>
            </a:r>
          </a:p>
          <a:p>
            <a:pPr lvl="1" algn="just"/>
            <a:r>
              <a:rPr lang="en-US" dirty="0"/>
              <a:t>No oral evidence is admissible once documents contain all terms and conditions </a:t>
            </a:r>
          </a:p>
          <a:p>
            <a:pPr lvl="1" algn="just"/>
            <a:r>
              <a:rPr lang="en-US" dirty="0"/>
              <a:t>Sale consideration disclosed in sale deed in instant case was to be accepted and no oral evidence could have been adduced to contradict such sale consideration</a:t>
            </a:r>
          </a:p>
        </p:txBody>
      </p:sp>
    </p:spTree>
    <p:extLst>
      <p:ext uri="{BB962C8B-B14F-4D97-AF65-F5344CB8AC3E}">
        <p14:creationId xmlns:p14="http://schemas.microsoft.com/office/powerpoint/2010/main" val="41933108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FA011-A3B1-D650-0F64-AE4E0C331B26}"/>
              </a:ext>
            </a:extLst>
          </p:cNvPr>
          <p:cNvSpPr>
            <a:spLocks noGrp="1"/>
          </p:cNvSpPr>
          <p:nvPr>
            <p:ph type="ctrTitle"/>
          </p:nvPr>
        </p:nvSpPr>
        <p:spPr/>
        <p:txBody>
          <a:bodyPr>
            <a:normAutofit fontScale="90000"/>
          </a:bodyPr>
          <a:lstStyle/>
          <a:p>
            <a:r>
              <a:rPr lang="en-US" dirty="0"/>
              <a:t>Deductions under Section 54 to 54F of Income tax</a:t>
            </a:r>
          </a:p>
        </p:txBody>
      </p:sp>
    </p:spTree>
    <p:extLst>
      <p:ext uri="{BB962C8B-B14F-4D97-AF65-F5344CB8AC3E}">
        <p14:creationId xmlns:p14="http://schemas.microsoft.com/office/powerpoint/2010/main" val="4124238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Date of acquisition for holding period</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17024585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5193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Deductions</a:t>
            </a:r>
          </a:p>
        </p:txBody>
      </p:sp>
    </p:spTree>
    <p:extLst>
      <p:ext uri="{BB962C8B-B14F-4D97-AF65-F5344CB8AC3E}">
        <p14:creationId xmlns:p14="http://schemas.microsoft.com/office/powerpoint/2010/main" val="36528133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normAutofit/>
          </a:bodyPr>
          <a:lstStyle/>
          <a:p>
            <a:r>
              <a:rPr lang="en-US" dirty="0"/>
              <a:t>Capital Gains Exemption</a:t>
            </a:r>
          </a:p>
        </p:txBody>
      </p:sp>
      <p:pic>
        <p:nvPicPr>
          <p:cNvPr id="4" name="Content Placeholder 3" descr="Untitled.jpg"/>
          <p:cNvPicPr>
            <a:picLocks noGrp="1" noChangeAspect="1"/>
          </p:cNvPicPr>
          <p:nvPr>
            <p:ph idx="1"/>
          </p:nvPr>
        </p:nvPicPr>
        <p:blipFill>
          <a:blip r:embed="rId2"/>
          <a:stretch>
            <a:fillRect/>
          </a:stretch>
        </p:blipFill>
        <p:spPr>
          <a:xfrm>
            <a:off x="457200" y="1431681"/>
            <a:ext cx="8229600" cy="4985238"/>
          </a:xfrm>
        </p:spPr>
      </p:pic>
      <p:sp>
        <p:nvSpPr>
          <p:cNvPr id="5" name="TextBox 4"/>
          <p:cNvSpPr txBox="1"/>
          <p:nvPr/>
        </p:nvSpPr>
        <p:spPr>
          <a:xfrm>
            <a:off x="5357818" y="2643182"/>
            <a:ext cx="1571636"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LAND OR BUILDING</a:t>
            </a:r>
          </a:p>
          <a:p>
            <a:endParaRPr lang="en-US" sz="1400" dirty="0"/>
          </a:p>
          <a:p>
            <a:r>
              <a:rPr lang="en-US" sz="1400" dirty="0"/>
              <a:t>5 years</a:t>
            </a:r>
          </a:p>
        </p:txBody>
      </p:sp>
    </p:spTree>
    <p:extLst>
      <p:ext uri="{BB962C8B-B14F-4D97-AF65-F5344CB8AC3E}">
        <p14:creationId xmlns:p14="http://schemas.microsoft.com/office/powerpoint/2010/main" val="37183021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normAutofit/>
          </a:bodyPr>
          <a:lstStyle/>
          <a:p>
            <a:r>
              <a:rPr lang="en-US" dirty="0"/>
              <a:t>Capital Gains Exemption</a:t>
            </a:r>
          </a:p>
        </p:txBody>
      </p:sp>
      <p:pic>
        <p:nvPicPr>
          <p:cNvPr id="6" name="Content Placeholder 5" descr="Untitled.jpg"/>
          <p:cNvPicPr>
            <a:picLocks noGrp="1" noChangeAspect="1"/>
          </p:cNvPicPr>
          <p:nvPr>
            <p:ph idx="1"/>
          </p:nvPr>
        </p:nvPicPr>
        <p:blipFill>
          <a:blip r:embed="rId2"/>
          <a:stretch>
            <a:fillRect/>
          </a:stretch>
        </p:blipFill>
        <p:spPr>
          <a:xfrm>
            <a:off x="649356" y="1600200"/>
            <a:ext cx="7845287" cy="4876800"/>
          </a:xfrm>
        </p:spPr>
      </p:pic>
    </p:spTree>
    <p:extLst>
      <p:ext uri="{BB962C8B-B14F-4D97-AF65-F5344CB8AC3E}">
        <p14:creationId xmlns:p14="http://schemas.microsoft.com/office/powerpoint/2010/main" val="30386497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1445445"/>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76200" y="188893"/>
            <a:ext cx="8839200" cy="954107"/>
          </a:xfrm>
          <a:prstGeom prst="rect">
            <a:avLst/>
          </a:prstGeom>
        </p:spPr>
        <p:txBody>
          <a:bodyPr wrap="square">
            <a:spAutoFit/>
          </a:bodyPr>
          <a:lstStyle/>
          <a:p>
            <a:pPr algn="ctr">
              <a:buNone/>
            </a:pPr>
            <a:r>
              <a:rPr lang="en-US" sz="2800" dirty="0"/>
              <a:t>Whether exemption u/s. 54/ 54F would be available if the construction could not be completed within 3 years?</a:t>
            </a:r>
            <a:endParaRPr lang="en-IN" sz="2800" dirty="0"/>
          </a:p>
        </p:txBody>
      </p:sp>
    </p:spTree>
    <p:extLst>
      <p:ext uri="{BB962C8B-B14F-4D97-AF65-F5344CB8AC3E}">
        <p14:creationId xmlns:p14="http://schemas.microsoft.com/office/powerpoint/2010/main" val="16270825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1219200"/>
          <a:ext cx="8229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76200" y="-228600"/>
            <a:ext cx="8915400" cy="1815882"/>
          </a:xfrm>
          <a:prstGeom prst="rect">
            <a:avLst/>
          </a:prstGeom>
        </p:spPr>
        <p:txBody>
          <a:bodyPr wrap="square">
            <a:spAutoFit/>
          </a:bodyPr>
          <a:lstStyle/>
          <a:p>
            <a:pPr>
              <a:buNone/>
            </a:pPr>
            <a:endParaRPr lang="en-IN" sz="2800" dirty="0"/>
          </a:p>
          <a:p>
            <a:pPr algn="ctr">
              <a:buNone/>
            </a:pPr>
            <a:r>
              <a:rPr lang="en-US" sz="2800" dirty="0"/>
              <a:t>Whether a small construction be claimed as being eligible for exemption?</a:t>
            </a:r>
            <a:endParaRPr lang="en-IN" sz="2800" dirty="0"/>
          </a:p>
          <a:p>
            <a:pPr algn="ctr">
              <a:buNone/>
            </a:pPr>
            <a:endParaRPr lang="en-IN" sz="2800" dirty="0"/>
          </a:p>
        </p:txBody>
      </p:sp>
    </p:spTree>
    <p:extLst>
      <p:ext uri="{BB962C8B-B14F-4D97-AF65-F5344CB8AC3E}">
        <p14:creationId xmlns:p14="http://schemas.microsoft.com/office/powerpoint/2010/main" val="22052758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343400" y="609600"/>
          <a:ext cx="44958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Examples of typical panosikoma construction in the periphery of Athens (Philippidis1984: 313, 383)."/>
          <p:cNvPicPr>
            <a:picLocks noChangeAspect="1" noChangeArrowheads="1"/>
          </p:cNvPicPr>
          <p:nvPr/>
        </p:nvPicPr>
        <p:blipFill rotWithShape="1">
          <a:blip r:embed="rId7">
            <a:extLst>
              <a:ext uri="{28A0092B-C50C-407E-A947-70E740481C1C}">
                <a14:useLocalDpi xmlns:a14="http://schemas.microsoft.com/office/drawing/2010/main" val="0"/>
              </a:ext>
            </a:extLst>
          </a:blip>
          <a:srcRect l="33137" r="37555"/>
          <a:stretch/>
        </p:blipFill>
        <p:spPr bwMode="auto">
          <a:xfrm>
            <a:off x="381000" y="381000"/>
            <a:ext cx="3872754" cy="598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7087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i="1" dirty="0"/>
              <a:t>B. B. </a:t>
            </a:r>
            <a:r>
              <a:rPr lang="en-IN" i="1" dirty="0" err="1"/>
              <a:t>Sarkar</a:t>
            </a:r>
            <a:r>
              <a:rPr lang="en-IN" dirty="0"/>
              <a:t> v. </a:t>
            </a:r>
            <a:r>
              <a:rPr lang="en-IN" i="1" dirty="0"/>
              <a:t>CIT</a:t>
            </a:r>
            <a:r>
              <a:rPr lang="en-IN" dirty="0"/>
              <a:t> [1981] </a:t>
            </a:r>
            <a:r>
              <a:rPr lang="en-IN" dirty="0">
                <a:hlinkClick r:id="rId2"/>
              </a:rPr>
              <a:t>132 ITR 150</a:t>
            </a:r>
            <a:r>
              <a:rPr lang="en-IN" dirty="0"/>
              <a:t> (Cal.)</a:t>
            </a:r>
            <a:endParaRPr lang="en-US" dirty="0"/>
          </a:p>
        </p:txBody>
      </p:sp>
      <p:sp>
        <p:nvSpPr>
          <p:cNvPr id="3" name="Content Placeholder 2"/>
          <p:cNvSpPr>
            <a:spLocks noGrp="1"/>
          </p:cNvSpPr>
          <p:nvPr>
            <p:ph sz="quarter" idx="1"/>
          </p:nvPr>
        </p:nvSpPr>
        <p:spPr>
          <a:xfrm>
            <a:off x="457200" y="1897930"/>
            <a:ext cx="8229600" cy="5334000"/>
          </a:xfrm>
        </p:spPr>
        <p:txBody>
          <a:bodyPr>
            <a:normAutofit fontScale="85000" lnSpcReduction="10000"/>
          </a:bodyPr>
          <a:lstStyle/>
          <a:p>
            <a:pPr algn="just"/>
            <a:r>
              <a:rPr lang="en-IN" dirty="0"/>
              <a:t>If an assessee is entitled to relief on fulfilment of either of the two conditions, </a:t>
            </a:r>
            <a:r>
              <a:rPr lang="en-IN" i="1" dirty="0"/>
              <a:t>i.e.,</a:t>
            </a:r>
            <a:r>
              <a:rPr lang="en-IN" dirty="0"/>
              <a:t> either purchasing a house property within two years or constructing the house within three years, it would be improper to read that on fulfilment of both the conditions, he would be disentitled to that relief. Section 54 does not contemplate two kinds of relief; it only contemplates fulfilment of two alternative conditions. </a:t>
            </a:r>
            <a:r>
              <a:rPr lang="en-IN" u="sng" dirty="0"/>
              <a:t>If both the conditions are satisfied within the time stipulated, the assessee does not become disentitled to the relief if the other conditions are fulfilled.</a:t>
            </a:r>
            <a:r>
              <a:rPr lang="en-IN" dirty="0"/>
              <a:t> If a floor is added to the new house, or if it is renovated, it remains as one house only. The Assessing Officer is, therefore, not justified in restricting exemption to investment on purchase only holding that the exemption under section 54 is admissible either for purchase or for reconstruction, but not for both</a:t>
            </a:r>
            <a:endParaRPr lang="en-US" dirty="0"/>
          </a:p>
        </p:txBody>
      </p:sp>
    </p:spTree>
    <p:extLst>
      <p:ext uri="{BB962C8B-B14F-4D97-AF65-F5344CB8AC3E}">
        <p14:creationId xmlns:p14="http://schemas.microsoft.com/office/powerpoint/2010/main" val="32695652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Extension of house</a:t>
            </a:r>
          </a:p>
        </p:txBody>
      </p:sp>
      <p:sp>
        <p:nvSpPr>
          <p:cNvPr id="3" name="Content Placeholder 2"/>
          <p:cNvSpPr>
            <a:spLocks noGrp="1"/>
          </p:cNvSpPr>
          <p:nvPr>
            <p:ph sz="quarter" idx="1"/>
          </p:nvPr>
        </p:nvSpPr>
        <p:spPr>
          <a:xfrm>
            <a:off x="457200" y="1219200"/>
            <a:ext cx="8229600" cy="5334000"/>
          </a:xfrm>
        </p:spPr>
        <p:txBody>
          <a:bodyPr>
            <a:normAutofit fontScale="85000" lnSpcReduction="20000"/>
          </a:bodyPr>
          <a:lstStyle/>
          <a:p>
            <a:pPr>
              <a:lnSpc>
                <a:spcPct val="150000"/>
              </a:lnSpc>
            </a:pPr>
            <a:r>
              <a:rPr lang="en-US" b="1" u="sng" dirty="0"/>
              <a:t>Extension is Independent dwelling unit </a:t>
            </a:r>
          </a:p>
          <a:p>
            <a:pPr lvl="1" algn="just">
              <a:lnSpc>
                <a:spcPct val="150000"/>
              </a:lnSpc>
            </a:pPr>
            <a:r>
              <a:rPr lang="en-IN" i="1" dirty="0"/>
              <a:t>assessee did construction of one of the floors which was independent. It was held that exemption is available. Ashok Kumar, HUF </a:t>
            </a:r>
            <a:r>
              <a:rPr lang="en-IN" dirty="0"/>
              <a:t>v. </a:t>
            </a:r>
            <a:r>
              <a:rPr lang="en-IN" i="1" dirty="0" err="1"/>
              <a:t>Asstt</a:t>
            </a:r>
            <a:r>
              <a:rPr lang="en-IN" i="1" dirty="0"/>
              <a:t>. CIT</a:t>
            </a:r>
            <a:r>
              <a:rPr lang="en-IN" dirty="0"/>
              <a:t> [1998] </a:t>
            </a:r>
            <a:r>
              <a:rPr lang="en-IN" dirty="0">
                <a:hlinkClick r:id="rId2"/>
              </a:rPr>
              <a:t>65 ITD 352</a:t>
            </a:r>
            <a:r>
              <a:rPr lang="en-IN" dirty="0"/>
              <a:t> (Delhi)</a:t>
            </a:r>
          </a:p>
          <a:p>
            <a:pPr algn="just">
              <a:lnSpc>
                <a:spcPct val="150000"/>
              </a:lnSpc>
            </a:pPr>
            <a:r>
              <a:rPr lang="en-IN" dirty="0"/>
              <a:t>It is pertinent to note that mere construction by way of extension of the old existing house would not mean construction of a residential house as contemplated under section 54F.</a:t>
            </a:r>
            <a:endParaRPr lang="en-US" dirty="0"/>
          </a:p>
          <a:p>
            <a:pPr lvl="1">
              <a:lnSpc>
                <a:spcPct val="150000"/>
              </a:lnSpc>
            </a:pPr>
            <a:r>
              <a:rPr lang="en-IN" i="1" dirty="0"/>
              <a:t>CIT</a:t>
            </a:r>
            <a:r>
              <a:rPr lang="en-IN" dirty="0"/>
              <a:t> v. </a:t>
            </a:r>
            <a:r>
              <a:rPr lang="en-IN" i="1" dirty="0"/>
              <a:t>V. Pradeep Kumar</a:t>
            </a:r>
            <a:r>
              <a:rPr lang="en-IN" dirty="0"/>
              <a:t> [2007] </a:t>
            </a:r>
            <a:r>
              <a:rPr lang="en-IN" dirty="0">
                <a:hlinkClick r:id="rId3"/>
              </a:rPr>
              <a:t>290 ITR 90</a:t>
            </a:r>
            <a:r>
              <a:rPr lang="en-IN" dirty="0"/>
              <a:t>/[2006](Mad.).</a:t>
            </a:r>
            <a:endParaRPr lang="en-US" dirty="0"/>
          </a:p>
          <a:p>
            <a:pPr lvl="1">
              <a:lnSpc>
                <a:spcPct val="150000"/>
              </a:lnSpc>
            </a:pPr>
            <a:r>
              <a:rPr lang="en-IN" i="1" dirty="0" err="1"/>
              <a:t>Mrs.</a:t>
            </a:r>
            <a:r>
              <a:rPr lang="en-IN" i="1" dirty="0"/>
              <a:t> </a:t>
            </a:r>
            <a:r>
              <a:rPr lang="en-IN" i="1" dirty="0" err="1"/>
              <a:t>Meera</a:t>
            </a:r>
            <a:r>
              <a:rPr lang="en-IN" i="1" dirty="0"/>
              <a:t> Jacob</a:t>
            </a:r>
            <a:r>
              <a:rPr lang="en-IN" dirty="0"/>
              <a:t> v. </a:t>
            </a:r>
            <a:r>
              <a:rPr lang="en-IN" i="1" dirty="0"/>
              <a:t>ITO </a:t>
            </a:r>
            <a:r>
              <a:rPr lang="en-IN" dirty="0"/>
              <a:t>[2009] </a:t>
            </a:r>
            <a:r>
              <a:rPr lang="en-IN" dirty="0">
                <a:hlinkClick r:id="rId4"/>
              </a:rPr>
              <a:t>313 ITR 411</a:t>
            </a:r>
            <a:r>
              <a:rPr lang="en-IN" dirty="0"/>
              <a:t> (Ker.).</a:t>
            </a:r>
            <a:endParaRPr lang="en-US" dirty="0"/>
          </a:p>
          <a:p>
            <a:pPr lvl="1" algn="just">
              <a:lnSpc>
                <a:spcPct val="150000"/>
              </a:lnSpc>
            </a:pPr>
            <a:endParaRPr lang="en-US" dirty="0"/>
          </a:p>
        </p:txBody>
      </p:sp>
    </p:spTree>
    <p:extLst>
      <p:ext uri="{BB962C8B-B14F-4D97-AF65-F5344CB8AC3E}">
        <p14:creationId xmlns:p14="http://schemas.microsoft.com/office/powerpoint/2010/main" val="2313505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Demolish and construction of new house</a:t>
            </a:r>
          </a:p>
        </p:txBody>
      </p:sp>
      <p:sp>
        <p:nvSpPr>
          <p:cNvPr id="3" name="Content Placeholder 2"/>
          <p:cNvSpPr>
            <a:spLocks noGrp="1"/>
          </p:cNvSpPr>
          <p:nvPr>
            <p:ph sz="quarter" idx="1"/>
          </p:nvPr>
        </p:nvSpPr>
        <p:spPr/>
        <p:txBody>
          <a:bodyPr/>
          <a:lstStyle/>
          <a:p>
            <a:pPr>
              <a:lnSpc>
                <a:spcPct val="200000"/>
              </a:lnSpc>
            </a:pPr>
            <a:r>
              <a:rPr lang="en-IN" dirty="0"/>
              <a:t>Similarly assessee purchased old house, demolished it and constructed a new house. It was held that the exemption is available. </a:t>
            </a:r>
            <a:r>
              <a:rPr lang="en-IN" i="1" dirty="0"/>
              <a:t>See</a:t>
            </a:r>
            <a:r>
              <a:rPr lang="en-IN" dirty="0"/>
              <a:t> : </a:t>
            </a:r>
            <a:r>
              <a:rPr lang="en-IN" i="1" dirty="0"/>
              <a:t>M. </a:t>
            </a:r>
            <a:r>
              <a:rPr lang="en-IN" i="1" dirty="0" err="1"/>
              <a:t>Vijaya</a:t>
            </a:r>
            <a:r>
              <a:rPr lang="en-IN" i="1" dirty="0"/>
              <a:t> Kumar</a:t>
            </a:r>
            <a:r>
              <a:rPr lang="en-IN" dirty="0"/>
              <a:t> v. </a:t>
            </a:r>
            <a:r>
              <a:rPr lang="en-IN" i="1" dirty="0"/>
              <a:t>ITO</a:t>
            </a:r>
            <a:r>
              <a:rPr lang="en-IN" dirty="0"/>
              <a:t> [2010] </a:t>
            </a:r>
            <a:r>
              <a:rPr lang="en-IN" dirty="0">
                <a:hlinkClick r:id="rId2"/>
              </a:rPr>
              <a:t>122 ITD 15</a:t>
            </a:r>
            <a:r>
              <a:rPr lang="en-IN" dirty="0"/>
              <a:t> (Bang.).</a:t>
            </a:r>
            <a:endParaRPr lang="en-US" dirty="0"/>
          </a:p>
        </p:txBody>
      </p:sp>
    </p:spTree>
    <p:extLst>
      <p:ext uri="{BB962C8B-B14F-4D97-AF65-F5344CB8AC3E}">
        <p14:creationId xmlns:p14="http://schemas.microsoft.com/office/powerpoint/2010/main" val="1361202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990600"/>
          </a:xfrm>
        </p:spPr>
        <p:txBody>
          <a:bodyPr/>
          <a:lstStyle/>
          <a:p>
            <a:r>
              <a:rPr lang="en-US" dirty="0"/>
              <a:t>Sale of Multiple houses</a:t>
            </a:r>
          </a:p>
        </p:txBody>
      </p:sp>
      <p:graphicFrame>
        <p:nvGraphicFramePr>
          <p:cNvPr id="4" name="Content Placeholder 3"/>
          <p:cNvGraphicFramePr>
            <a:graphicFrameLocks noGrp="1"/>
          </p:cNvGraphicFramePr>
          <p:nvPr>
            <p:ph sz="quarter" idx="1"/>
          </p:nvPr>
        </p:nvGraphicFramePr>
        <p:xfrm>
          <a:off x="1676400" y="1143000"/>
          <a:ext cx="62484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1143000" y="5486400"/>
          <a:ext cx="7013386" cy="990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97802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50C Tolerance band</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04792318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2999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Capital Gains of multiple years</a:t>
            </a:r>
          </a:p>
        </p:txBody>
      </p:sp>
      <p:graphicFrame>
        <p:nvGraphicFramePr>
          <p:cNvPr id="5" name="Table 4"/>
          <p:cNvGraphicFramePr>
            <a:graphicFrameLocks noGrp="1"/>
          </p:cNvGraphicFramePr>
          <p:nvPr/>
        </p:nvGraphicFramePr>
        <p:xfrm>
          <a:off x="2667000" y="1371600"/>
          <a:ext cx="3684779" cy="1752600"/>
        </p:xfrm>
        <a:graphic>
          <a:graphicData uri="http://schemas.openxmlformats.org/drawingml/2006/table">
            <a:tbl>
              <a:tblPr firstRow="1" bandRow="1">
                <a:tableStyleId>{5C22544A-7EE6-4342-B048-85BDC9FD1C3A}</a:tableStyleId>
              </a:tblPr>
              <a:tblGrid>
                <a:gridCol w="2011871">
                  <a:extLst>
                    <a:ext uri="{9D8B030D-6E8A-4147-A177-3AD203B41FA5}">
                      <a16:colId xmlns:a16="http://schemas.microsoft.com/office/drawing/2014/main" val="20000"/>
                    </a:ext>
                  </a:extLst>
                </a:gridCol>
                <a:gridCol w="1672908">
                  <a:extLst>
                    <a:ext uri="{9D8B030D-6E8A-4147-A177-3AD203B41FA5}">
                      <a16:colId xmlns:a16="http://schemas.microsoft.com/office/drawing/2014/main" val="20001"/>
                    </a:ext>
                  </a:extLst>
                </a:gridCol>
              </a:tblGrid>
              <a:tr h="370840">
                <a:tc>
                  <a:txBody>
                    <a:bodyPr/>
                    <a:lstStyle/>
                    <a:p>
                      <a:r>
                        <a:rPr lang="en-US" dirty="0"/>
                        <a:t>Assessment</a:t>
                      </a:r>
                      <a:r>
                        <a:rPr lang="en-US" baseline="0" dirty="0"/>
                        <a:t> Year</a:t>
                      </a:r>
                      <a:endParaRPr lang="en-US" dirty="0"/>
                    </a:p>
                  </a:txBody>
                  <a:tcPr/>
                </a:tc>
                <a:tc>
                  <a:txBody>
                    <a:bodyPr/>
                    <a:lstStyle/>
                    <a:p>
                      <a:r>
                        <a:rPr lang="en-US" dirty="0"/>
                        <a:t>Capital Gains</a:t>
                      </a:r>
                    </a:p>
                  </a:txBody>
                  <a:tcPr/>
                </a:tc>
                <a:extLst>
                  <a:ext uri="{0D108BD9-81ED-4DB2-BD59-A6C34878D82A}">
                    <a16:rowId xmlns:a16="http://schemas.microsoft.com/office/drawing/2014/main" val="10000"/>
                  </a:ext>
                </a:extLst>
              </a:tr>
              <a:tr h="370840">
                <a:tc>
                  <a:txBody>
                    <a:bodyPr/>
                    <a:lstStyle/>
                    <a:p>
                      <a:r>
                        <a:rPr lang="en-US" dirty="0"/>
                        <a:t>2017-18</a:t>
                      </a:r>
                    </a:p>
                  </a:txBody>
                  <a:tcPr/>
                </a:tc>
                <a:tc>
                  <a:txBody>
                    <a:bodyPr/>
                    <a:lstStyle/>
                    <a:p>
                      <a:pPr algn="r"/>
                      <a:r>
                        <a:rPr lang="en-US" dirty="0"/>
                        <a:t>*5,00,000</a:t>
                      </a:r>
                    </a:p>
                  </a:txBody>
                  <a:tcPr/>
                </a:tc>
                <a:extLst>
                  <a:ext uri="{0D108BD9-81ED-4DB2-BD59-A6C34878D82A}">
                    <a16:rowId xmlns:a16="http://schemas.microsoft.com/office/drawing/2014/main" val="10001"/>
                  </a:ext>
                </a:extLst>
              </a:tr>
              <a:tr h="370840">
                <a:tc>
                  <a:txBody>
                    <a:bodyPr/>
                    <a:lstStyle/>
                    <a:p>
                      <a:r>
                        <a:rPr lang="en-US" dirty="0"/>
                        <a:t>2018-19</a:t>
                      </a:r>
                    </a:p>
                  </a:txBody>
                  <a:tcPr/>
                </a:tc>
                <a:tc>
                  <a:txBody>
                    <a:bodyPr/>
                    <a:lstStyle/>
                    <a:p>
                      <a:pPr algn="r"/>
                      <a:r>
                        <a:rPr lang="en-US" dirty="0"/>
                        <a:t>6,00,000</a:t>
                      </a:r>
                    </a:p>
                  </a:txBody>
                  <a:tcPr/>
                </a:tc>
                <a:extLst>
                  <a:ext uri="{0D108BD9-81ED-4DB2-BD59-A6C34878D82A}">
                    <a16:rowId xmlns:a16="http://schemas.microsoft.com/office/drawing/2014/main" val="10002"/>
                  </a:ext>
                </a:extLst>
              </a:tr>
              <a:tr h="370840">
                <a:tc>
                  <a:txBody>
                    <a:bodyPr/>
                    <a:lstStyle/>
                    <a:p>
                      <a:r>
                        <a:rPr lang="en-US" dirty="0"/>
                        <a:t>Total</a:t>
                      </a:r>
                    </a:p>
                  </a:txBody>
                  <a:tcPr/>
                </a:tc>
                <a:tc>
                  <a:txBody>
                    <a:bodyPr/>
                    <a:lstStyle/>
                    <a:p>
                      <a:pPr algn="r"/>
                      <a:r>
                        <a:rPr lang="en-US" dirty="0"/>
                        <a:t>11,00,000</a:t>
                      </a:r>
                    </a:p>
                  </a:txBody>
                  <a:tcPr/>
                </a:tc>
                <a:extLst>
                  <a:ext uri="{0D108BD9-81ED-4DB2-BD59-A6C34878D82A}">
                    <a16:rowId xmlns:a16="http://schemas.microsoft.com/office/drawing/2014/main" val="10003"/>
                  </a:ext>
                </a:extLst>
              </a:tr>
            </a:tbl>
          </a:graphicData>
        </a:graphic>
      </p:graphicFrame>
      <p:sp>
        <p:nvSpPr>
          <p:cNvPr id="7" name="TextBox 6"/>
          <p:cNvSpPr txBox="1"/>
          <p:nvPr/>
        </p:nvSpPr>
        <p:spPr>
          <a:xfrm>
            <a:off x="2590800" y="3064498"/>
            <a:ext cx="3733800" cy="338554"/>
          </a:xfrm>
          <a:prstGeom prst="rect">
            <a:avLst/>
          </a:prstGeom>
          <a:noFill/>
        </p:spPr>
        <p:txBody>
          <a:bodyPr wrap="square" rtlCol="0">
            <a:spAutoFit/>
          </a:bodyPr>
          <a:lstStyle/>
          <a:p>
            <a:r>
              <a:rPr lang="en-US" sz="1600" i="1" dirty="0"/>
              <a:t>*Invested in capital gain account scheme</a:t>
            </a:r>
          </a:p>
        </p:txBody>
      </p:sp>
      <p:sp>
        <p:nvSpPr>
          <p:cNvPr id="8" name="TextBox 7"/>
          <p:cNvSpPr txBox="1"/>
          <p:nvPr/>
        </p:nvSpPr>
        <p:spPr>
          <a:xfrm>
            <a:off x="685800" y="3722804"/>
            <a:ext cx="6858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Investment of 12,00,000 in new house on 30.06.2018</a:t>
            </a:r>
          </a:p>
        </p:txBody>
      </p:sp>
      <p:graphicFrame>
        <p:nvGraphicFramePr>
          <p:cNvPr id="14" name="Diagram 13"/>
          <p:cNvGraphicFramePr/>
          <p:nvPr/>
        </p:nvGraphicFramePr>
        <p:xfrm>
          <a:off x="674914" y="4267200"/>
          <a:ext cx="8308830" cy="1784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45921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ctr">
              <a:buNone/>
            </a:pPr>
            <a:r>
              <a:rPr lang="en-US" sz="4000" dirty="0"/>
              <a:t>Whether construction of the new residential house can begin prior to the date of transfer? </a:t>
            </a:r>
            <a:endParaRPr lang="en-IN" sz="4000" dirty="0"/>
          </a:p>
          <a:p>
            <a:pPr>
              <a:buNone/>
            </a:pPr>
            <a:endParaRPr lang="en-US" sz="4000" dirty="0"/>
          </a:p>
          <a:p>
            <a:pPr algn="ctr">
              <a:buNone/>
            </a:pPr>
            <a:r>
              <a:rPr lang="en-US" sz="4000" dirty="0"/>
              <a:t>Whether same can be completed prior to date of transfer.</a:t>
            </a:r>
            <a:endParaRPr lang="en-IN" sz="4000" dirty="0"/>
          </a:p>
        </p:txBody>
      </p:sp>
    </p:spTree>
    <p:extLst>
      <p:ext uri="{BB962C8B-B14F-4D97-AF65-F5344CB8AC3E}">
        <p14:creationId xmlns:p14="http://schemas.microsoft.com/office/powerpoint/2010/main" val="39597122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838200"/>
          <a:ext cx="8229600" cy="5318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19175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4000" dirty="0"/>
          </a:p>
          <a:p>
            <a:pPr algn="ctr">
              <a:buNone/>
            </a:pPr>
            <a:r>
              <a:rPr lang="en-US" sz="4000" dirty="0"/>
              <a:t>Whether exemption is available even if the new house does not comply with the Municipal Corporation norms/ no permission is obtained?</a:t>
            </a:r>
            <a:endParaRPr lang="en-IN" sz="4000" dirty="0"/>
          </a:p>
        </p:txBody>
      </p:sp>
    </p:spTree>
    <p:extLst>
      <p:ext uri="{BB962C8B-B14F-4D97-AF65-F5344CB8AC3E}">
        <p14:creationId xmlns:p14="http://schemas.microsoft.com/office/powerpoint/2010/main" val="3807997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90922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B441-7BB4-3A30-5A7F-1FF58DDBB579}"/>
              </a:ext>
            </a:extLst>
          </p:cNvPr>
          <p:cNvSpPr>
            <a:spLocks noGrp="1"/>
          </p:cNvSpPr>
          <p:nvPr>
            <p:ph type="title"/>
          </p:nvPr>
        </p:nvSpPr>
        <p:spPr/>
        <p:txBody>
          <a:bodyPr/>
          <a:lstStyle/>
          <a:p>
            <a:r>
              <a:rPr lang="en-US" dirty="0"/>
              <a:t>Residential unit vs. house</a:t>
            </a:r>
          </a:p>
        </p:txBody>
      </p:sp>
      <p:graphicFrame>
        <p:nvGraphicFramePr>
          <p:cNvPr id="4" name="Content Placeholder 3">
            <a:extLst>
              <a:ext uri="{FF2B5EF4-FFF2-40B4-BE49-F238E27FC236}">
                <a16:creationId xmlns:a16="http://schemas.microsoft.com/office/drawing/2014/main" id="{4CE1C3E2-2D92-B06B-CCFF-3B3E29948798}"/>
              </a:ext>
            </a:extLst>
          </p:cNvPr>
          <p:cNvGraphicFramePr>
            <a:graphicFrameLocks noGrp="1"/>
          </p:cNvGraphicFramePr>
          <p:nvPr>
            <p:ph sz="quarter" idx="1"/>
          </p:nvPr>
        </p:nvGraphicFramePr>
        <p:xfrm>
          <a:off x="457200" y="1860221"/>
          <a:ext cx="8229600" cy="3305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96591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1524000"/>
          <a:ext cx="8229600" cy="4632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914400" y="-381000"/>
            <a:ext cx="7162800" cy="1569660"/>
          </a:xfrm>
          <a:prstGeom prst="rect">
            <a:avLst/>
          </a:prstGeom>
        </p:spPr>
        <p:txBody>
          <a:bodyPr wrap="square">
            <a:spAutoFit/>
          </a:bodyPr>
          <a:lstStyle/>
          <a:p>
            <a:pPr>
              <a:buNone/>
            </a:pPr>
            <a:endParaRPr lang="en-IN" sz="3200" dirty="0"/>
          </a:p>
          <a:p>
            <a:pPr algn="ctr">
              <a:buNone/>
            </a:pPr>
            <a:r>
              <a:rPr lang="en-US" sz="3200" dirty="0"/>
              <a:t>Whether investment in new house can be done out of loan funds?</a:t>
            </a:r>
            <a:endParaRPr lang="en-IN" sz="3200" dirty="0"/>
          </a:p>
        </p:txBody>
      </p:sp>
    </p:spTree>
    <p:extLst>
      <p:ext uri="{BB962C8B-B14F-4D97-AF65-F5344CB8AC3E}">
        <p14:creationId xmlns:p14="http://schemas.microsoft.com/office/powerpoint/2010/main" val="31433388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3509845106"/>
              </p:ext>
            </p:extLst>
          </p:nvPr>
        </p:nvGraphicFramePr>
        <p:xfrm>
          <a:off x="1051012" y="1412776"/>
          <a:ext cx="7499176" cy="4168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txBox="1">
            <a:spLocks/>
          </p:cNvSpPr>
          <p:nvPr/>
        </p:nvSpPr>
        <p:spPr>
          <a:xfrm>
            <a:off x="457200" y="-97160"/>
            <a:ext cx="8686800" cy="3886200"/>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Wingdings 3"/>
              <a:buNone/>
            </a:pPr>
            <a:endParaRPr lang="en-IN" sz="2000" dirty="0"/>
          </a:p>
          <a:p>
            <a:pPr algn="ctr">
              <a:buFont typeface="Wingdings 3"/>
              <a:buNone/>
            </a:pPr>
            <a:r>
              <a:rPr lang="en-US" sz="2000" dirty="0"/>
              <a:t>Whether exemption u/s. 54/ 54F can be claimed in respect of investment in the name of wife/ family member?</a:t>
            </a:r>
            <a:endParaRPr lang="en-IN" sz="1400" dirty="0"/>
          </a:p>
        </p:txBody>
      </p:sp>
    </p:spTree>
    <p:extLst>
      <p:ext uri="{BB962C8B-B14F-4D97-AF65-F5344CB8AC3E}">
        <p14:creationId xmlns:p14="http://schemas.microsoft.com/office/powerpoint/2010/main" val="6345158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76200"/>
          <a:ext cx="8229601" cy="6750558"/>
        </p:xfrm>
        <a:graphic>
          <a:graphicData uri="http://schemas.openxmlformats.org/drawingml/2006/table">
            <a:tbl>
              <a:tblPr firstRow="1" firstCol="1" bandRow="1">
                <a:tableStyleId>{5C22544A-7EE6-4342-B048-85BDC9FD1C3A}</a:tableStyleId>
              </a:tblPr>
              <a:tblGrid>
                <a:gridCol w="1307604">
                  <a:extLst>
                    <a:ext uri="{9D8B030D-6E8A-4147-A177-3AD203B41FA5}">
                      <a16:colId xmlns:a16="http://schemas.microsoft.com/office/drawing/2014/main" val="20000"/>
                    </a:ext>
                  </a:extLst>
                </a:gridCol>
                <a:gridCol w="1130796">
                  <a:extLst>
                    <a:ext uri="{9D8B030D-6E8A-4147-A177-3AD203B41FA5}">
                      <a16:colId xmlns:a16="http://schemas.microsoft.com/office/drawing/2014/main" val="20001"/>
                    </a:ext>
                  </a:extLst>
                </a:gridCol>
                <a:gridCol w="504285">
                  <a:extLst>
                    <a:ext uri="{9D8B030D-6E8A-4147-A177-3AD203B41FA5}">
                      <a16:colId xmlns:a16="http://schemas.microsoft.com/office/drawing/2014/main" val="20002"/>
                    </a:ext>
                  </a:extLst>
                </a:gridCol>
                <a:gridCol w="3269009">
                  <a:extLst>
                    <a:ext uri="{9D8B030D-6E8A-4147-A177-3AD203B41FA5}">
                      <a16:colId xmlns:a16="http://schemas.microsoft.com/office/drawing/2014/main" val="20003"/>
                    </a:ext>
                  </a:extLst>
                </a:gridCol>
                <a:gridCol w="265306">
                  <a:extLst>
                    <a:ext uri="{9D8B030D-6E8A-4147-A177-3AD203B41FA5}">
                      <a16:colId xmlns:a16="http://schemas.microsoft.com/office/drawing/2014/main" val="20004"/>
                    </a:ext>
                  </a:extLst>
                </a:gridCol>
                <a:gridCol w="1752601">
                  <a:extLst>
                    <a:ext uri="{9D8B030D-6E8A-4147-A177-3AD203B41FA5}">
                      <a16:colId xmlns:a16="http://schemas.microsoft.com/office/drawing/2014/main" val="20005"/>
                    </a:ext>
                  </a:extLst>
                </a:gridCol>
              </a:tblGrid>
              <a:tr h="312821">
                <a:tc>
                  <a:txBody>
                    <a:bodyPr/>
                    <a:lstStyle/>
                    <a:p>
                      <a:pPr marL="0" marR="0">
                        <a:lnSpc>
                          <a:spcPct val="115000"/>
                        </a:lnSpc>
                        <a:spcBef>
                          <a:spcPts val="0"/>
                        </a:spcBef>
                        <a:spcAft>
                          <a:spcPts val="0"/>
                        </a:spcAft>
                      </a:pPr>
                      <a:r>
                        <a:rPr lang="en-IN" sz="2000" dirty="0">
                          <a:effectLst/>
                        </a:rPr>
                        <a:t>Sr. No.</a:t>
                      </a:r>
                      <a:endParaRPr lang="en-US" sz="1800" dirty="0">
                        <a:effectLst/>
                        <a:latin typeface="Calibri"/>
                        <a:ea typeface="Calibri"/>
                        <a:cs typeface="Times New Roman"/>
                      </a:endParaRPr>
                    </a:p>
                  </a:txBody>
                  <a:tcPr marL="68580" marR="68580" marT="0" marB="0"/>
                </a:tc>
                <a:tc gridSpan="2">
                  <a:txBody>
                    <a:bodyPr/>
                    <a:lstStyle/>
                    <a:p>
                      <a:pPr marL="0" marR="0">
                        <a:lnSpc>
                          <a:spcPct val="115000"/>
                        </a:lnSpc>
                        <a:spcBef>
                          <a:spcPts val="0"/>
                        </a:spcBef>
                        <a:spcAft>
                          <a:spcPts val="0"/>
                        </a:spcAft>
                      </a:pPr>
                      <a:r>
                        <a:rPr lang="en-IN" sz="2000">
                          <a:effectLst/>
                        </a:rPr>
                        <a:t>Section No.</a:t>
                      </a:r>
                      <a:endParaRPr lang="en-US" sz="1800">
                        <a:effectLst/>
                        <a:latin typeface="Calibri"/>
                        <a:ea typeface="Calibri"/>
                        <a:cs typeface="Times New Roman"/>
                      </a:endParaRPr>
                    </a:p>
                  </a:txBody>
                  <a:tcPr marL="68580" marR="68580" marT="0" marB="0"/>
                </a:tc>
                <a:tc hMerge="1">
                  <a:txBody>
                    <a:bodyPr/>
                    <a:lstStyle/>
                    <a:p>
                      <a:endParaRPr lang="en-US"/>
                    </a:p>
                  </a:txBody>
                  <a:tcPr/>
                </a:tc>
                <a:tc>
                  <a:txBody>
                    <a:bodyPr/>
                    <a:lstStyle/>
                    <a:p>
                      <a:pPr marL="0" marR="0">
                        <a:lnSpc>
                          <a:spcPct val="115000"/>
                        </a:lnSpc>
                        <a:spcBef>
                          <a:spcPts val="0"/>
                        </a:spcBef>
                        <a:spcAft>
                          <a:spcPts val="0"/>
                        </a:spcAft>
                      </a:pPr>
                      <a:r>
                        <a:rPr lang="en-IN" sz="2000">
                          <a:effectLst/>
                        </a:rPr>
                        <a:t>Citation</a:t>
                      </a:r>
                      <a:endParaRPr lang="en-US" sz="1800">
                        <a:effectLst/>
                        <a:latin typeface="Calibri"/>
                        <a:ea typeface="Calibri"/>
                        <a:cs typeface="Times New Roman"/>
                      </a:endParaRPr>
                    </a:p>
                  </a:txBody>
                  <a:tcPr marL="68580" marR="68580" marT="0" marB="0"/>
                </a:tc>
                <a:tc gridSpan="2">
                  <a:txBody>
                    <a:bodyPr/>
                    <a:lstStyle/>
                    <a:p>
                      <a:pPr marL="0" marR="0">
                        <a:lnSpc>
                          <a:spcPct val="115000"/>
                        </a:lnSpc>
                        <a:spcBef>
                          <a:spcPts val="0"/>
                        </a:spcBef>
                        <a:spcAft>
                          <a:spcPts val="0"/>
                        </a:spcAft>
                      </a:pPr>
                      <a:r>
                        <a:rPr lang="en-IN" sz="2000">
                          <a:effectLst/>
                        </a:rPr>
                        <a:t>Gist</a:t>
                      </a:r>
                      <a:endParaRPr lang="en-US" sz="1800">
                        <a:effectLst/>
                        <a:latin typeface="Calibri"/>
                        <a:ea typeface="Calibri"/>
                        <a:cs typeface="Times New Roman"/>
                      </a:endParaRPr>
                    </a:p>
                  </a:txBody>
                  <a:tcPr marL="68580" marR="68580" marT="0" marB="0"/>
                </a:tc>
                <a:tc hMerge="1">
                  <a:txBody>
                    <a:bodyPr/>
                    <a:lstStyle/>
                    <a:p>
                      <a:endParaRPr lang="en-US"/>
                    </a:p>
                  </a:txBody>
                  <a:tcPr/>
                </a:tc>
                <a:extLst>
                  <a:ext uri="{0D108BD9-81ED-4DB2-BD59-A6C34878D82A}">
                    <a16:rowId xmlns:a16="http://schemas.microsoft.com/office/drawing/2014/main" val="10000"/>
                  </a:ext>
                </a:extLst>
              </a:tr>
              <a:tr h="312821">
                <a:tc gridSpan="6">
                  <a:txBody>
                    <a:bodyPr/>
                    <a:lstStyle/>
                    <a:p>
                      <a:pPr marL="0" marR="0">
                        <a:lnSpc>
                          <a:spcPct val="115000"/>
                        </a:lnSpc>
                        <a:spcBef>
                          <a:spcPts val="0"/>
                        </a:spcBef>
                        <a:spcAft>
                          <a:spcPts val="0"/>
                        </a:spcAft>
                      </a:pPr>
                      <a:r>
                        <a:rPr lang="en-IN" sz="2000">
                          <a:effectLst/>
                        </a:rPr>
                        <a:t> </a:t>
                      </a:r>
                      <a:endParaRPr lang="en-US" sz="1800">
                        <a:effectLst/>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25642">
                <a:tc>
                  <a:txBody>
                    <a:bodyPr/>
                    <a:lstStyle/>
                    <a:p>
                      <a:pPr marL="0" marR="0">
                        <a:lnSpc>
                          <a:spcPct val="115000"/>
                        </a:lnSpc>
                        <a:spcBef>
                          <a:spcPts val="0"/>
                        </a:spcBef>
                        <a:spcAft>
                          <a:spcPts val="0"/>
                        </a:spcAft>
                      </a:pPr>
                      <a:r>
                        <a:rPr lang="en-IN" sz="2000">
                          <a:effectLst/>
                        </a:rPr>
                        <a:t>1.</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54F</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CIT vs Kamal Wahal 30 taxmann.com 34 (Del.)</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rowSpan="5">
                  <a:txBody>
                    <a:bodyPr/>
                    <a:lstStyle/>
                    <a:p>
                      <a:pPr marL="0" marR="0">
                        <a:lnSpc>
                          <a:spcPct val="115000"/>
                        </a:lnSpc>
                        <a:spcBef>
                          <a:spcPts val="0"/>
                        </a:spcBef>
                        <a:spcAft>
                          <a:spcPts val="0"/>
                        </a:spcAft>
                      </a:pPr>
                      <a:r>
                        <a:rPr lang="en-IN" sz="2000">
                          <a:effectLst/>
                        </a:rPr>
                        <a:t>ONLY IN NAME OF RELATIVE</a:t>
                      </a:r>
                      <a:endParaRPr lang="en-US" sz="18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625642">
                <a:tc>
                  <a:txBody>
                    <a:bodyPr/>
                    <a:lstStyle/>
                    <a:p>
                      <a:pPr marL="0" marR="0">
                        <a:lnSpc>
                          <a:spcPct val="115000"/>
                        </a:lnSpc>
                        <a:spcBef>
                          <a:spcPts val="0"/>
                        </a:spcBef>
                        <a:spcAft>
                          <a:spcPts val="0"/>
                        </a:spcAft>
                      </a:pPr>
                      <a:r>
                        <a:rPr lang="en-IN" sz="2000">
                          <a:effectLst/>
                        </a:rPr>
                        <a:t>2.</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CIT vs. V. Natarajan	</a:t>
                      </a:r>
                      <a:endParaRPr lang="en-US" sz="1800">
                        <a:effectLst/>
                      </a:endParaRPr>
                    </a:p>
                    <a:p>
                      <a:pPr marL="0" marR="0">
                        <a:lnSpc>
                          <a:spcPct val="115000"/>
                        </a:lnSpc>
                        <a:spcBef>
                          <a:spcPts val="0"/>
                        </a:spcBef>
                        <a:spcAft>
                          <a:spcPts val="0"/>
                        </a:spcAft>
                      </a:pPr>
                      <a:r>
                        <a:rPr lang="en-IN" sz="2000">
                          <a:effectLst/>
                        </a:rPr>
                        <a:t>154 Taxman 399 (Mad.)</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625642">
                <a:tc>
                  <a:txBody>
                    <a:bodyPr/>
                    <a:lstStyle/>
                    <a:p>
                      <a:pPr marL="0" marR="0">
                        <a:lnSpc>
                          <a:spcPct val="115000"/>
                        </a:lnSpc>
                        <a:spcBef>
                          <a:spcPts val="0"/>
                        </a:spcBef>
                        <a:spcAft>
                          <a:spcPts val="0"/>
                        </a:spcAft>
                      </a:pPr>
                      <a:r>
                        <a:rPr lang="en-IN" sz="2000">
                          <a:effectLst/>
                        </a:rPr>
                        <a:t>3.</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54F</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N. Ram Kumar 25 taxmann.com 337 (Hyd.)</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r h="625642">
                <a:tc>
                  <a:txBody>
                    <a:bodyPr/>
                    <a:lstStyle/>
                    <a:p>
                      <a:pPr marL="0" marR="0">
                        <a:lnSpc>
                          <a:spcPct val="115000"/>
                        </a:lnSpc>
                        <a:spcBef>
                          <a:spcPts val="0"/>
                        </a:spcBef>
                        <a:spcAft>
                          <a:spcPts val="0"/>
                        </a:spcAft>
                      </a:pPr>
                      <a:r>
                        <a:rPr lang="en-IN" sz="2000">
                          <a:effectLst/>
                        </a:rPr>
                        <a:t>4.</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54B</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Shri Ghanshyam Mali (ITA No. 547/ IND/ 2013)</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r h="625642">
                <a:tc>
                  <a:txBody>
                    <a:bodyPr/>
                    <a:lstStyle/>
                    <a:p>
                      <a:pPr marL="0" marR="0">
                        <a:lnSpc>
                          <a:spcPct val="115000"/>
                        </a:lnSpc>
                        <a:spcBef>
                          <a:spcPts val="0"/>
                        </a:spcBef>
                        <a:spcAft>
                          <a:spcPts val="0"/>
                        </a:spcAft>
                      </a:pPr>
                      <a:r>
                        <a:rPr lang="en-IN" sz="2000">
                          <a:effectLst/>
                        </a:rPr>
                        <a:t>5.</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54B</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Kailash Narayan Chaturvedi (ITA No. 14/ IND/ 2015)</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0006"/>
                  </a:ext>
                </a:extLst>
              </a:tr>
              <a:tr h="312821">
                <a:tc gridSpan="6">
                  <a:txBody>
                    <a:bodyPr/>
                    <a:lstStyle/>
                    <a:p>
                      <a:pPr marL="0" marR="0">
                        <a:lnSpc>
                          <a:spcPct val="115000"/>
                        </a:lnSpc>
                        <a:spcBef>
                          <a:spcPts val="0"/>
                        </a:spcBef>
                        <a:spcAft>
                          <a:spcPts val="0"/>
                        </a:spcAft>
                      </a:pPr>
                      <a:r>
                        <a:rPr lang="en-IN" sz="2000">
                          <a:effectLst/>
                        </a:rPr>
                        <a:t> </a:t>
                      </a:r>
                      <a:endParaRPr lang="en-US" sz="1800">
                        <a:effectLst/>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625642">
                <a:tc>
                  <a:txBody>
                    <a:bodyPr/>
                    <a:lstStyle/>
                    <a:p>
                      <a:pPr marL="0" marR="0">
                        <a:lnSpc>
                          <a:spcPct val="115000"/>
                        </a:lnSpc>
                        <a:spcBef>
                          <a:spcPts val="0"/>
                        </a:spcBef>
                        <a:spcAft>
                          <a:spcPts val="0"/>
                        </a:spcAft>
                      </a:pPr>
                      <a:r>
                        <a:rPr lang="en-IN" sz="2000">
                          <a:effectLst/>
                        </a:rPr>
                        <a:t>1.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54B</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dirty="0">
                          <a:effectLst/>
                        </a:rPr>
                        <a:t>CIT </a:t>
                      </a:r>
                      <a:r>
                        <a:rPr lang="en-IN" sz="2000" dirty="0" err="1">
                          <a:effectLst/>
                        </a:rPr>
                        <a:t>vs</a:t>
                      </a:r>
                      <a:r>
                        <a:rPr lang="en-IN" sz="2000" dirty="0">
                          <a:effectLst/>
                        </a:rPr>
                        <a:t> </a:t>
                      </a:r>
                      <a:r>
                        <a:rPr lang="en-IN" sz="2000" dirty="0" err="1">
                          <a:effectLst/>
                        </a:rPr>
                        <a:t>Gurnam</a:t>
                      </a:r>
                      <a:r>
                        <a:rPr lang="en-IN" sz="2000" dirty="0">
                          <a:effectLst/>
                        </a:rPr>
                        <a:t> Singh (2010) 372 ITR 278 ( P &amp; H)</a:t>
                      </a:r>
                      <a:endParaRPr lang="en-US" sz="1800" dirty="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rowSpan="3">
                  <a:txBody>
                    <a:bodyPr/>
                    <a:lstStyle/>
                    <a:p>
                      <a:pPr marL="0" marR="0">
                        <a:lnSpc>
                          <a:spcPct val="115000"/>
                        </a:lnSpc>
                        <a:spcBef>
                          <a:spcPts val="0"/>
                        </a:spcBef>
                        <a:spcAft>
                          <a:spcPts val="0"/>
                        </a:spcAft>
                      </a:pPr>
                      <a:r>
                        <a:rPr lang="en-IN" sz="2000" dirty="0">
                          <a:effectLst/>
                        </a:rPr>
                        <a:t>JOINTLY IN NAME OF ASSESSEE AND RELATIVE</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r h="625642">
                <a:tc>
                  <a:txBody>
                    <a:bodyPr/>
                    <a:lstStyle/>
                    <a:p>
                      <a:pPr marL="0" marR="0">
                        <a:lnSpc>
                          <a:spcPct val="115000"/>
                        </a:lnSpc>
                        <a:spcBef>
                          <a:spcPts val="0"/>
                        </a:spcBef>
                        <a:spcAft>
                          <a:spcPts val="0"/>
                        </a:spcAft>
                      </a:pPr>
                      <a:r>
                        <a:rPr lang="en-IN" sz="2000">
                          <a:effectLst/>
                        </a:rPr>
                        <a:t>2.</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54F</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Ravinder Kumar Arora (2012) 21 taxmann.com 305 (Del.)</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0009"/>
                  </a:ext>
                </a:extLst>
              </a:tr>
              <a:tr h="625642">
                <a:tc>
                  <a:txBody>
                    <a:bodyPr/>
                    <a:lstStyle/>
                    <a:p>
                      <a:pPr marL="0" marR="0">
                        <a:lnSpc>
                          <a:spcPct val="115000"/>
                        </a:lnSpc>
                        <a:spcBef>
                          <a:spcPts val="0"/>
                        </a:spcBef>
                        <a:spcAft>
                          <a:spcPts val="0"/>
                        </a:spcAft>
                      </a:pPr>
                      <a:r>
                        <a:rPr lang="en-IN" sz="2000">
                          <a:effectLst/>
                        </a:rPr>
                        <a:t>3.</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 54EC</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dirty="0">
                          <a:effectLst/>
                        </a:rPr>
                        <a:t>DIT </a:t>
                      </a:r>
                      <a:r>
                        <a:rPr lang="en-IN" sz="2000" dirty="0" err="1">
                          <a:effectLst/>
                        </a:rPr>
                        <a:t>vs</a:t>
                      </a:r>
                      <a:r>
                        <a:rPr lang="en-IN" sz="2000" dirty="0">
                          <a:effectLst/>
                        </a:rPr>
                        <a:t> </a:t>
                      </a:r>
                      <a:r>
                        <a:rPr lang="en-IN" sz="2000" dirty="0" err="1">
                          <a:effectLst/>
                        </a:rPr>
                        <a:t>Mrs.</a:t>
                      </a:r>
                      <a:r>
                        <a:rPr lang="en-IN" sz="2000" dirty="0">
                          <a:effectLst/>
                        </a:rPr>
                        <a:t> Jennifer </a:t>
                      </a:r>
                      <a:r>
                        <a:rPr lang="en-IN" sz="2000" dirty="0" err="1">
                          <a:effectLst/>
                        </a:rPr>
                        <a:t>Bhide</a:t>
                      </a:r>
                      <a:r>
                        <a:rPr lang="en-IN" sz="2000" dirty="0">
                          <a:effectLst/>
                        </a:rPr>
                        <a:t> 15 taxmann.com 82 (</a:t>
                      </a:r>
                      <a:r>
                        <a:rPr lang="en-IN" sz="2000" dirty="0" err="1">
                          <a:effectLst/>
                        </a:rPr>
                        <a:t>Kar</a:t>
                      </a:r>
                      <a:r>
                        <a:rPr lang="en-IN" sz="2000" dirty="0">
                          <a:effectLst/>
                        </a:rPr>
                        <a:t>.)</a:t>
                      </a:r>
                      <a:endParaRPr lang="en-US" sz="1800" dirty="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dirty="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6587427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Against the assessee</a:t>
            </a:r>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0922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99060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n-US"/>
              <a:t>Indexed COA in Gift/Inheritance</a:t>
            </a:r>
            <a:endParaRPr lang="en-US" dirty="0"/>
          </a:p>
        </p:txBody>
      </p:sp>
      <p:graphicFrame>
        <p:nvGraphicFramePr>
          <p:cNvPr id="3" name="Content Placeholder 3"/>
          <p:cNvGraphicFramePr>
            <a:graphicFrameLocks/>
          </p:cNvGraphicFramePr>
          <p:nvPr>
            <p:extLst>
              <p:ext uri="{D42A27DB-BD31-4B8C-83A1-F6EECF244321}">
                <p14:modId xmlns:p14="http://schemas.microsoft.com/office/powerpoint/2010/main" val="4220572256"/>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305610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4000" dirty="0"/>
          </a:p>
          <a:p>
            <a:pPr algn="ctr">
              <a:buNone/>
            </a:pPr>
            <a:r>
              <a:rPr lang="en-US" sz="4000" dirty="0"/>
              <a:t>Whether section 54EC benefit be claimed in respect of transfer of building etc. which are depreciable assets?</a:t>
            </a:r>
            <a:endParaRPr lang="en-IN" sz="4000" dirty="0"/>
          </a:p>
        </p:txBody>
      </p:sp>
    </p:spTree>
    <p:extLst>
      <p:ext uri="{BB962C8B-B14F-4D97-AF65-F5344CB8AC3E}">
        <p14:creationId xmlns:p14="http://schemas.microsoft.com/office/powerpoint/2010/main" val="40662589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Depreciable Assets</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44448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Exemption on Depreciable Assets</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442793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24609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4000" dirty="0"/>
          </a:p>
          <a:p>
            <a:pPr algn="ctr">
              <a:buNone/>
            </a:pPr>
            <a:r>
              <a:rPr lang="en-US" sz="4000" dirty="0"/>
              <a:t>Whether assessee could invest in construction of new house within due date u/s. 139(4)?</a:t>
            </a:r>
            <a:endParaRPr lang="en-IN" sz="4000" dirty="0"/>
          </a:p>
          <a:p>
            <a:pPr algn="ctr">
              <a:buNone/>
            </a:pPr>
            <a:endParaRPr lang="en-IN"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5932563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60831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buNone/>
            </a:pPr>
            <a:endParaRPr lang="en-IN" sz="4000" dirty="0"/>
          </a:p>
          <a:p>
            <a:pPr algn="ctr">
              <a:buNone/>
            </a:pPr>
            <a:r>
              <a:rPr lang="en-US" sz="4000" dirty="0"/>
              <a:t>If the assessee files return and claims full value of consideration as the actual consideration, whether u/s. 143(1), department can made adjustment to adopt stamp value?</a:t>
            </a:r>
            <a:endParaRPr lang="en-IN" sz="4000"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182152466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8590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3600" dirty="0"/>
          </a:p>
          <a:p>
            <a:pPr algn="ctr">
              <a:buNone/>
            </a:pPr>
            <a:r>
              <a:rPr lang="en-US" sz="3600" dirty="0"/>
              <a:t>If the assessee files return and claims full value of consideration as the actual consideration, will it be relevant for the Assessing Officer during assessment to make reference to the valuation officer?</a:t>
            </a:r>
            <a:endParaRPr lang="en-IN" sz="3600"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9037907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77946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Verdana"/>
        <a:ea typeface=""/>
        <a:cs typeface=""/>
      </a:majorFont>
      <a:minorFont>
        <a:latin typeface="Verdana"/>
        <a:ea typeface=""/>
        <a:cs typeface=""/>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357</TotalTime>
  <Words>7980</Words>
  <Application>Microsoft Office PowerPoint</Application>
  <PresentationFormat>On-screen Show (4:3)</PresentationFormat>
  <Paragraphs>595</Paragraphs>
  <Slides>115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115</vt:i4>
      </vt:variant>
    </vt:vector>
  </HeadingPairs>
  <TitlesOfParts>
    <vt:vector size="124" baseType="lpstr">
      <vt:lpstr>Arial</vt:lpstr>
      <vt:lpstr>Calibri</vt:lpstr>
      <vt:lpstr>Edwardian Script ITC</vt:lpstr>
      <vt:lpstr>Times New Roman</vt:lpstr>
      <vt:lpstr>Verdana</vt:lpstr>
      <vt:lpstr>Wingdings</vt:lpstr>
      <vt:lpstr>Wingdings 3</vt:lpstr>
      <vt:lpstr>ZapfElliptical711BT-Roman</vt:lpstr>
      <vt:lpstr>Origin</vt:lpstr>
      <vt:lpstr>Direct taxation on Real Estate</vt:lpstr>
      <vt:lpstr>PowerPoint Presentation</vt:lpstr>
      <vt:lpstr>“transfer”</vt:lpstr>
      <vt:lpstr>​CIT vs. BalbirSinghMaini 398 ITR 531(SC)​</vt:lpstr>
      <vt:lpstr>Consequences</vt:lpstr>
      <vt:lpstr>Registration relates back to execution date of agreement</vt:lpstr>
      <vt:lpstr>Date of acquisition for holding period</vt:lpstr>
      <vt:lpstr>50C Tolerance band</vt:lpstr>
      <vt:lpstr>PowerPoint Presentation</vt:lpstr>
      <vt:lpstr>Interesting issues</vt:lpstr>
      <vt:lpstr>Large piece of land sold in small parcels  business profit or capital gain</vt:lpstr>
      <vt:lpstr>Determination of cost of acquisition when capital  asset was of different nature as on 01/04/2001</vt:lpstr>
      <vt:lpstr>New regime -22.07.2024</vt:lpstr>
      <vt:lpstr>Contribution of immovable property in firm</vt:lpstr>
      <vt:lpstr>Capital contribution in Firm S.56(2)(x)</vt:lpstr>
      <vt:lpstr>Transactions</vt:lpstr>
      <vt:lpstr>PowerPoint Presentation</vt:lpstr>
      <vt:lpstr>Section 45(4) Computation</vt:lpstr>
      <vt:lpstr>Example 1</vt:lpstr>
      <vt:lpstr>PowerPoint Presentation</vt:lpstr>
      <vt:lpstr>PowerPoint Presentation</vt:lpstr>
      <vt:lpstr>Compulsory acquisition</vt:lpstr>
      <vt:lpstr>Compulsary acquisition</vt:lpstr>
      <vt:lpstr>PowerPoint Presentation</vt:lpstr>
      <vt:lpstr>PowerPoint Presentation</vt:lpstr>
      <vt:lpstr>Section 56(2)(x)(b) – Immovable property</vt:lpstr>
      <vt:lpstr>Rural Agricultural land</vt:lpstr>
      <vt:lpstr>Land held as Stock in trade</vt:lpstr>
      <vt:lpstr>Section 56(2)(x)(b) – Immovable property</vt:lpstr>
      <vt:lpstr>Section 56(2)(x)(b) – Immovable property</vt:lpstr>
      <vt:lpstr>Joint Development Agreements</vt:lpstr>
      <vt:lpstr>Section 45(5A) in The Income Tax Act, 1961</vt:lpstr>
      <vt:lpstr>Proviso</vt:lpstr>
      <vt:lpstr>Area Sharing</vt:lpstr>
      <vt:lpstr>Joint development Agreement</vt:lpstr>
      <vt:lpstr>PowerPoint Presentation</vt:lpstr>
      <vt:lpstr>Joint Development Agreements</vt:lpstr>
      <vt:lpstr>“Transfer”</vt:lpstr>
      <vt:lpstr>How to Compute Capital Gain in JDA </vt:lpstr>
      <vt:lpstr> Section 45(5A)</vt:lpstr>
      <vt:lpstr>Case Study : Real estate business structuring</vt:lpstr>
      <vt:lpstr>Discussion : Real estate structuring</vt:lpstr>
      <vt:lpstr>Discussion : Real estate structuring</vt:lpstr>
      <vt:lpstr>PowerPoint Presentation</vt:lpstr>
      <vt:lpstr>Transfer</vt:lpstr>
      <vt:lpstr>Conversion of Company to LLP</vt:lpstr>
      <vt:lpstr>Hardship compensation</vt:lpstr>
      <vt:lpstr>Compulsory acquisition</vt:lpstr>
      <vt:lpstr>Compulsary acquisition</vt:lpstr>
      <vt:lpstr>PowerPoint Presentation</vt:lpstr>
      <vt:lpstr>On Money - Real Estate Developer</vt:lpstr>
      <vt:lpstr>Poser 1</vt:lpstr>
      <vt:lpstr>Poser 2</vt:lpstr>
      <vt:lpstr>Poser 1</vt:lpstr>
      <vt:lpstr>Poser 3</vt:lpstr>
      <vt:lpstr>Poser 3</vt:lpstr>
      <vt:lpstr>Poser 4</vt:lpstr>
      <vt:lpstr>Poser 4</vt:lpstr>
      <vt:lpstr>Poser 5</vt:lpstr>
      <vt:lpstr>Poser 5</vt:lpstr>
      <vt:lpstr>Poser 6</vt:lpstr>
      <vt:lpstr>Poser 6</vt:lpstr>
      <vt:lpstr>Poser 6</vt:lpstr>
      <vt:lpstr>Poser 7</vt:lpstr>
      <vt:lpstr>Poser 7: Extrapolation</vt:lpstr>
      <vt:lpstr>On money admitted by Builder – fate of buyers</vt:lpstr>
      <vt:lpstr>On money – implications on builder</vt:lpstr>
      <vt:lpstr>Jurisprudence</vt:lpstr>
      <vt:lpstr>Deductions under Section 54 to 54F of Income tax</vt:lpstr>
      <vt:lpstr>Deductions</vt:lpstr>
      <vt:lpstr>Capital Gains Exemption</vt:lpstr>
      <vt:lpstr>Capital Gains Exemption</vt:lpstr>
      <vt:lpstr>PowerPoint Presentation</vt:lpstr>
      <vt:lpstr>PowerPoint Presentation</vt:lpstr>
      <vt:lpstr>PowerPoint Presentation</vt:lpstr>
      <vt:lpstr>B. B. Sarkar v. CIT [1981] 132 ITR 150 (Cal.)</vt:lpstr>
      <vt:lpstr>Extension of house</vt:lpstr>
      <vt:lpstr>Demolish and construction of new house</vt:lpstr>
      <vt:lpstr>Sale of Multiple houses</vt:lpstr>
      <vt:lpstr>Capital Gains of multiple years</vt:lpstr>
      <vt:lpstr>PowerPoint Presentation</vt:lpstr>
      <vt:lpstr>PowerPoint Presentation</vt:lpstr>
      <vt:lpstr>PowerPoint Presentation</vt:lpstr>
      <vt:lpstr>PowerPoint Presentation</vt:lpstr>
      <vt:lpstr>Residential unit vs. house</vt:lpstr>
      <vt:lpstr>PowerPoint Presentation</vt:lpstr>
      <vt:lpstr>PowerPoint Presentation</vt:lpstr>
      <vt:lpstr>PowerPoint Presentation</vt:lpstr>
      <vt:lpstr>Against the assessee</vt:lpstr>
      <vt:lpstr>PowerPoint Presentation</vt:lpstr>
      <vt:lpstr>Depreciable Assets</vt:lpstr>
      <vt:lpstr>Exemption on Depreciable Assets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Section 50C applies on transfer of “land or building or both”. </vt:lpstr>
      <vt:lpstr>PowerPoint Presentation</vt:lpstr>
      <vt:lpstr>PowerPoint Presentation</vt:lpstr>
      <vt:lpstr>PowerPoint Presentation</vt:lpstr>
      <vt:lpstr>Section 54 (Amendment from AY 20-21)</vt:lpstr>
      <vt:lpstr>54EC</vt:lpstr>
      <vt:lpstr>Whether benefit of exemption u/s. 54/54F is available in case the new asset is used partly for residential and partly for commercial purpose?</vt:lpstr>
      <vt:lpstr>Whether benefit of exemption u/s 54/54F is available in case the new asset is used for commercial purpose in future?</vt:lpstr>
      <vt:lpstr>PowerPoint Presentation</vt:lpstr>
      <vt:lpstr>PowerPoint Presentation</vt:lpstr>
      <vt:lpstr>Whether after purchase of residential house expenditure incurred on making the house habitable would also qualify for deduction u/s 54/54F </vt:lpstr>
      <vt:lpstr>PowerPoint Presentation</vt:lpstr>
      <vt:lpstr>Whether the benefit under section 54EC and 54F can be taken simultaneously?</vt:lpstr>
      <vt:lpstr>Where the minor has transferred an asset, will the exemption under section 54F/54EC be allowed to the minor or the parent. </vt:lpstr>
      <vt:lpstr>Thank you  Pankaj Shah Chartered Accountant  | pankajgshah@gmail.com | +91 969 189 3040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ISSUES IN CAPITAL GAINS</dc:title>
  <dc:creator>ok</dc:creator>
  <cp:lastModifiedBy>Pankaj Shah</cp:lastModifiedBy>
  <cp:revision>65</cp:revision>
  <dcterms:created xsi:type="dcterms:W3CDTF">2020-04-13T02:37:00Z</dcterms:created>
  <dcterms:modified xsi:type="dcterms:W3CDTF">2025-05-24T04:34:15Z</dcterms:modified>
</cp:coreProperties>
</file>