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256" r:id="rId2"/>
    <p:sldId id="271" r:id="rId3"/>
    <p:sldId id="272" r:id="rId4"/>
    <p:sldId id="264" r:id="rId5"/>
    <p:sldId id="265" r:id="rId6"/>
    <p:sldId id="267" r:id="rId7"/>
    <p:sldId id="270" r:id="rId8"/>
    <p:sldId id="268" r:id="rId9"/>
    <p:sldId id="274" r:id="rId10"/>
    <p:sldId id="275" r:id="rId11"/>
    <p:sldId id="269" r:id="rId12"/>
    <p:sldId id="266" r:id="rId13"/>
    <p:sldId id="273" r:id="rId14"/>
    <p:sldId id="277" r:id="rId15"/>
    <p:sldId id="278" r:id="rId16"/>
    <p:sldId id="276" r:id="rId17"/>
    <p:sldId id="257" r:id="rId18"/>
    <p:sldId id="258" r:id="rId19"/>
    <p:sldId id="281" r:id="rId20"/>
    <p:sldId id="259" r:id="rId21"/>
    <p:sldId id="262" r:id="rId22"/>
    <p:sldId id="280" r:id="rId23"/>
    <p:sldId id="263" r:id="rId24"/>
    <p:sldId id="284" r:id="rId25"/>
    <p:sldId id="283" r:id="rId26"/>
    <p:sldId id="279" r:id="rId27"/>
    <p:sldId id="285" r:id="rId28"/>
    <p:sldId id="286" r:id="rId29"/>
    <p:sldId id="288" r:id="rId30"/>
    <p:sldId id="289" r:id="rId31"/>
    <p:sldId id="290" r:id="rId32"/>
    <p:sldId id="287" r:id="rId33"/>
    <p:sldId id="291" r:id="rId34"/>
    <p:sldId id="28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422" y="-33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66C32-B022-4C4C-AE29-9C17384905D1}" type="doc">
      <dgm:prSet loTypeId="urn:microsoft.com/office/officeart/2005/8/layout/orgChart1" loCatId="hierarchy" qsTypeId="urn:microsoft.com/office/officeart/2005/8/quickstyle/3d2" qsCatId="3D" csTypeId="urn:microsoft.com/office/officeart/2005/8/colors/accent0_1" csCatId="mainScheme" phldr="1"/>
      <dgm:spPr/>
      <dgm:t>
        <a:bodyPr/>
        <a:lstStyle/>
        <a:p>
          <a:endParaRPr lang="en-US"/>
        </a:p>
      </dgm:t>
    </dgm:pt>
    <dgm:pt modelId="{E543A780-60E1-45F8-861A-41B8727724CA}">
      <dgm:prSet custT="1"/>
      <dgm:spPr/>
      <dgm:t>
        <a:bodyPr/>
        <a:lstStyle/>
        <a:p>
          <a:pPr rtl="0"/>
          <a:r>
            <a:rPr lang="en-US" sz="3600" dirty="0" smtClean="0"/>
            <a:t>Revision </a:t>
          </a:r>
        </a:p>
        <a:p>
          <a:pPr rtl="0"/>
          <a:r>
            <a:rPr lang="en-US" sz="3600" dirty="0" smtClean="0"/>
            <a:t>of</a:t>
          </a:r>
          <a:endParaRPr lang="en-US" sz="3600" dirty="0"/>
        </a:p>
      </dgm:t>
    </dgm:pt>
    <dgm:pt modelId="{4348076C-5496-4C6F-9576-0C47C4857C86}" type="parTrans" cxnId="{A52C26D5-F7CE-456E-A708-366956849049}">
      <dgm:prSet/>
      <dgm:spPr/>
      <dgm:t>
        <a:bodyPr/>
        <a:lstStyle/>
        <a:p>
          <a:endParaRPr lang="en-US" sz="1200"/>
        </a:p>
      </dgm:t>
    </dgm:pt>
    <dgm:pt modelId="{F750CC9E-0948-4BF1-94D0-193F604F2CB4}" type="sibTrans" cxnId="{A52C26D5-F7CE-456E-A708-366956849049}">
      <dgm:prSet/>
      <dgm:spPr/>
      <dgm:t>
        <a:bodyPr/>
        <a:lstStyle/>
        <a:p>
          <a:endParaRPr lang="en-US" sz="1200"/>
        </a:p>
      </dgm:t>
    </dgm:pt>
    <dgm:pt modelId="{47CFC5C8-E0CC-4E07-A443-6D32E6F39684}">
      <dgm:prSet custT="1"/>
      <dgm:spPr/>
      <dgm:t>
        <a:bodyPr/>
        <a:lstStyle/>
        <a:p>
          <a:pPr rtl="0"/>
          <a:r>
            <a:rPr lang="en-US" sz="3600" dirty="0" smtClean="0"/>
            <a:t>Financials by Management</a:t>
          </a:r>
          <a:endParaRPr lang="en-US" sz="3600" dirty="0"/>
        </a:p>
      </dgm:t>
    </dgm:pt>
    <dgm:pt modelId="{498A42EA-CD90-453C-9059-31124483A227}" type="parTrans" cxnId="{6ACFE7CB-0250-4057-8C0E-6D6BC781A17B}">
      <dgm:prSet/>
      <dgm:spPr/>
      <dgm:t>
        <a:bodyPr/>
        <a:lstStyle/>
        <a:p>
          <a:endParaRPr lang="en-US" sz="1200"/>
        </a:p>
      </dgm:t>
    </dgm:pt>
    <dgm:pt modelId="{066E2C24-E1FE-407E-86F1-2C2542DFB062}" type="sibTrans" cxnId="{6ACFE7CB-0250-4057-8C0E-6D6BC781A17B}">
      <dgm:prSet/>
      <dgm:spPr/>
      <dgm:t>
        <a:bodyPr/>
        <a:lstStyle/>
        <a:p>
          <a:endParaRPr lang="en-US" sz="1200"/>
        </a:p>
      </dgm:t>
    </dgm:pt>
    <dgm:pt modelId="{38CFE0C1-8161-4BC1-BE10-F1097791B581}">
      <dgm:prSet custT="1"/>
      <dgm:spPr/>
      <dgm:t>
        <a:bodyPr/>
        <a:lstStyle/>
        <a:p>
          <a:pPr rtl="0"/>
          <a:r>
            <a:rPr lang="en-US" sz="3600" dirty="0" smtClean="0"/>
            <a:t>Audit report by Auditor</a:t>
          </a:r>
          <a:endParaRPr lang="en-US" sz="3600" dirty="0"/>
        </a:p>
      </dgm:t>
    </dgm:pt>
    <dgm:pt modelId="{FBAB988B-DFD1-4312-849F-FD782823F680}" type="parTrans" cxnId="{A290B328-04FA-49F2-8D48-ACB45C92518A}">
      <dgm:prSet/>
      <dgm:spPr/>
      <dgm:t>
        <a:bodyPr/>
        <a:lstStyle/>
        <a:p>
          <a:endParaRPr lang="en-US" sz="1200"/>
        </a:p>
      </dgm:t>
    </dgm:pt>
    <dgm:pt modelId="{4BF5C013-D08D-44D5-924E-F5EAB92350BC}" type="sibTrans" cxnId="{A290B328-04FA-49F2-8D48-ACB45C92518A}">
      <dgm:prSet/>
      <dgm:spPr/>
      <dgm:t>
        <a:bodyPr/>
        <a:lstStyle/>
        <a:p>
          <a:endParaRPr lang="en-US" sz="1200"/>
        </a:p>
      </dgm:t>
    </dgm:pt>
    <dgm:pt modelId="{30086779-ED1D-414F-B711-5D7A99615973}" type="pres">
      <dgm:prSet presAssocID="{0CA66C32-B022-4C4C-AE29-9C17384905D1}" presName="hierChild1" presStyleCnt="0">
        <dgm:presLayoutVars>
          <dgm:orgChart val="1"/>
          <dgm:chPref val="1"/>
          <dgm:dir/>
          <dgm:animOne val="branch"/>
          <dgm:animLvl val="lvl"/>
          <dgm:resizeHandles/>
        </dgm:presLayoutVars>
      </dgm:prSet>
      <dgm:spPr/>
      <dgm:t>
        <a:bodyPr/>
        <a:lstStyle/>
        <a:p>
          <a:endParaRPr lang="en-US"/>
        </a:p>
      </dgm:t>
    </dgm:pt>
    <dgm:pt modelId="{86E62EAA-3C47-48EE-9179-7F31719CB144}" type="pres">
      <dgm:prSet presAssocID="{E543A780-60E1-45F8-861A-41B8727724CA}" presName="hierRoot1" presStyleCnt="0">
        <dgm:presLayoutVars>
          <dgm:hierBranch val="init"/>
        </dgm:presLayoutVars>
      </dgm:prSet>
      <dgm:spPr/>
    </dgm:pt>
    <dgm:pt modelId="{889DF8B4-DC23-4750-9637-DCC702E41AFF}" type="pres">
      <dgm:prSet presAssocID="{E543A780-60E1-45F8-861A-41B8727724CA}" presName="rootComposite1" presStyleCnt="0"/>
      <dgm:spPr/>
    </dgm:pt>
    <dgm:pt modelId="{3CBB8A51-6225-44C2-BBD7-A2D7147C4104}" type="pres">
      <dgm:prSet presAssocID="{E543A780-60E1-45F8-861A-41B8727724CA}" presName="rootText1" presStyleLbl="node0" presStyleIdx="0" presStyleCnt="1">
        <dgm:presLayoutVars>
          <dgm:chPref val="3"/>
        </dgm:presLayoutVars>
      </dgm:prSet>
      <dgm:spPr/>
      <dgm:t>
        <a:bodyPr/>
        <a:lstStyle/>
        <a:p>
          <a:endParaRPr lang="en-US"/>
        </a:p>
      </dgm:t>
    </dgm:pt>
    <dgm:pt modelId="{C8AC8F5A-E3A0-419C-9EB7-8489200563BD}" type="pres">
      <dgm:prSet presAssocID="{E543A780-60E1-45F8-861A-41B8727724CA}" presName="rootConnector1" presStyleLbl="node1" presStyleIdx="0" presStyleCnt="0"/>
      <dgm:spPr/>
      <dgm:t>
        <a:bodyPr/>
        <a:lstStyle/>
        <a:p>
          <a:endParaRPr lang="en-US"/>
        </a:p>
      </dgm:t>
    </dgm:pt>
    <dgm:pt modelId="{655EED30-CB9E-4D30-8DC2-742075862DF1}" type="pres">
      <dgm:prSet presAssocID="{E543A780-60E1-45F8-861A-41B8727724CA}" presName="hierChild2" presStyleCnt="0"/>
      <dgm:spPr/>
    </dgm:pt>
    <dgm:pt modelId="{BD829B95-F7FD-4FCA-8936-53A75034C07E}" type="pres">
      <dgm:prSet presAssocID="{498A42EA-CD90-453C-9059-31124483A227}" presName="Name37" presStyleLbl="parChTrans1D2" presStyleIdx="0" presStyleCnt="2"/>
      <dgm:spPr/>
      <dgm:t>
        <a:bodyPr/>
        <a:lstStyle/>
        <a:p>
          <a:endParaRPr lang="en-US"/>
        </a:p>
      </dgm:t>
    </dgm:pt>
    <dgm:pt modelId="{EEC8CADA-6002-4008-80EF-1E1B62E508FD}" type="pres">
      <dgm:prSet presAssocID="{47CFC5C8-E0CC-4E07-A443-6D32E6F39684}" presName="hierRoot2" presStyleCnt="0">
        <dgm:presLayoutVars>
          <dgm:hierBranch val="init"/>
        </dgm:presLayoutVars>
      </dgm:prSet>
      <dgm:spPr/>
    </dgm:pt>
    <dgm:pt modelId="{D42233AA-569C-4F10-B1DF-4520D1E5DBD0}" type="pres">
      <dgm:prSet presAssocID="{47CFC5C8-E0CC-4E07-A443-6D32E6F39684}" presName="rootComposite" presStyleCnt="0"/>
      <dgm:spPr/>
    </dgm:pt>
    <dgm:pt modelId="{47950E38-B520-46B8-A2DC-A27B110859CB}" type="pres">
      <dgm:prSet presAssocID="{47CFC5C8-E0CC-4E07-A443-6D32E6F39684}" presName="rootText" presStyleLbl="node2" presStyleIdx="0" presStyleCnt="2">
        <dgm:presLayoutVars>
          <dgm:chPref val="3"/>
        </dgm:presLayoutVars>
      </dgm:prSet>
      <dgm:spPr/>
      <dgm:t>
        <a:bodyPr/>
        <a:lstStyle/>
        <a:p>
          <a:endParaRPr lang="en-US"/>
        </a:p>
      </dgm:t>
    </dgm:pt>
    <dgm:pt modelId="{A35EA4B2-06D5-464B-840F-0271E51FBCA2}" type="pres">
      <dgm:prSet presAssocID="{47CFC5C8-E0CC-4E07-A443-6D32E6F39684}" presName="rootConnector" presStyleLbl="node2" presStyleIdx="0" presStyleCnt="2"/>
      <dgm:spPr/>
      <dgm:t>
        <a:bodyPr/>
        <a:lstStyle/>
        <a:p>
          <a:endParaRPr lang="en-US"/>
        </a:p>
      </dgm:t>
    </dgm:pt>
    <dgm:pt modelId="{08C720DA-B6F5-4A64-89CC-E958D08307CC}" type="pres">
      <dgm:prSet presAssocID="{47CFC5C8-E0CC-4E07-A443-6D32E6F39684}" presName="hierChild4" presStyleCnt="0"/>
      <dgm:spPr/>
    </dgm:pt>
    <dgm:pt modelId="{C0664420-2F24-4ACE-8262-0ED1CDE49F1C}" type="pres">
      <dgm:prSet presAssocID="{47CFC5C8-E0CC-4E07-A443-6D32E6F39684}" presName="hierChild5" presStyleCnt="0"/>
      <dgm:spPr/>
    </dgm:pt>
    <dgm:pt modelId="{419CC1ED-982D-4543-B3DD-0FFC40645DDB}" type="pres">
      <dgm:prSet presAssocID="{FBAB988B-DFD1-4312-849F-FD782823F680}" presName="Name37" presStyleLbl="parChTrans1D2" presStyleIdx="1" presStyleCnt="2"/>
      <dgm:spPr/>
      <dgm:t>
        <a:bodyPr/>
        <a:lstStyle/>
        <a:p>
          <a:endParaRPr lang="en-US"/>
        </a:p>
      </dgm:t>
    </dgm:pt>
    <dgm:pt modelId="{B138EBF4-3DAC-463B-B76E-F91E0C26F1C2}" type="pres">
      <dgm:prSet presAssocID="{38CFE0C1-8161-4BC1-BE10-F1097791B581}" presName="hierRoot2" presStyleCnt="0">
        <dgm:presLayoutVars>
          <dgm:hierBranch val="init"/>
        </dgm:presLayoutVars>
      </dgm:prSet>
      <dgm:spPr/>
    </dgm:pt>
    <dgm:pt modelId="{56EAEF86-C137-4CEB-9C51-58177A748B5A}" type="pres">
      <dgm:prSet presAssocID="{38CFE0C1-8161-4BC1-BE10-F1097791B581}" presName="rootComposite" presStyleCnt="0"/>
      <dgm:spPr/>
    </dgm:pt>
    <dgm:pt modelId="{15446380-F48C-4781-9C88-A68710B82F3D}" type="pres">
      <dgm:prSet presAssocID="{38CFE0C1-8161-4BC1-BE10-F1097791B581}" presName="rootText" presStyleLbl="node2" presStyleIdx="1" presStyleCnt="2">
        <dgm:presLayoutVars>
          <dgm:chPref val="3"/>
        </dgm:presLayoutVars>
      </dgm:prSet>
      <dgm:spPr/>
      <dgm:t>
        <a:bodyPr/>
        <a:lstStyle/>
        <a:p>
          <a:endParaRPr lang="en-US"/>
        </a:p>
      </dgm:t>
    </dgm:pt>
    <dgm:pt modelId="{CD076A12-60FF-448C-8544-4F276376B439}" type="pres">
      <dgm:prSet presAssocID="{38CFE0C1-8161-4BC1-BE10-F1097791B581}" presName="rootConnector" presStyleLbl="node2" presStyleIdx="1" presStyleCnt="2"/>
      <dgm:spPr/>
      <dgm:t>
        <a:bodyPr/>
        <a:lstStyle/>
        <a:p>
          <a:endParaRPr lang="en-US"/>
        </a:p>
      </dgm:t>
    </dgm:pt>
    <dgm:pt modelId="{083134C2-00AF-44E6-855B-5C0DEC54B66C}" type="pres">
      <dgm:prSet presAssocID="{38CFE0C1-8161-4BC1-BE10-F1097791B581}" presName="hierChild4" presStyleCnt="0"/>
      <dgm:spPr/>
    </dgm:pt>
    <dgm:pt modelId="{3C1358AF-B831-43DC-9118-CA0A77B0F102}" type="pres">
      <dgm:prSet presAssocID="{38CFE0C1-8161-4BC1-BE10-F1097791B581}" presName="hierChild5" presStyleCnt="0"/>
      <dgm:spPr/>
    </dgm:pt>
    <dgm:pt modelId="{665A3272-72A0-43D4-B193-0A85717466F1}" type="pres">
      <dgm:prSet presAssocID="{E543A780-60E1-45F8-861A-41B8727724CA}" presName="hierChild3" presStyleCnt="0"/>
      <dgm:spPr/>
    </dgm:pt>
  </dgm:ptLst>
  <dgm:cxnLst>
    <dgm:cxn modelId="{A290B328-04FA-49F2-8D48-ACB45C92518A}" srcId="{E543A780-60E1-45F8-861A-41B8727724CA}" destId="{38CFE0C1-8161-4BC1-BE10-F1097791B581}" srcOrd="1" destOrd="0" parTransId="{FBAB988B-DFD1-4312-849F-FD782823F680}" sibTransId="{4BF5C013-D08D-44D5-924E-F5EAB92350BC}"/>
    <dgm:cxn modelId="{A52C26D5-F7CE-456E-A708-366956849049}" srcId="{0CA66C32-B022-4C4C-AE29-9C17384905D1}" destId="{E543A780-60E1-45F8-861A-41B8727724CA}" srcOrd="0" destOrd="0" parTransId="{4348076C-5496-4C6F-9576-0C47C4857C86}" sibTransId="{F750CC9E-0948-4BF1-94D0-193F604F2CB4}"/>
    <dgm:cxn modelId="{5155F3CE-4FF2-457A-96F7-DA4981B1CA3C}" type="presOf" srcId="{47CFC5C8-E0CC-4E07-A443-6D32E6F39684}" destId="{47950E38-B520-46B8-A2DC-A27B110859CB}" srcOrd="0" destOrd="0" presId="urn:microsoft.com/office/officeart/2005/8/layout/orgChart1"/>
    <dgm:cxn modelId="{ABF8C758-8002-40E4-BAB8-E6623D09B378}" type="presOf" srcId="{FBAB988B-DFD1-4312-849F-FD782823F680}" destId="{419CC1ED-982D-4543-B3DD-0FFC40645DDB}" srcOrd="0" destOrd="0" presId="urn:microsoft.com/office/officeart/2005/8/layout/orgChart1"/>
    <dgm:cxn modelId="{D01CE3E2-E58E-4081-BD72-2AEA00E27208}" type="presOf" srcId="{0CA66C32-B022-4C4C-AE29-9C17384905D1}" destId="{30086779-ED1D-414F-B711-5D7A99615973}" srcOrd="0" destOrd="0" presId="urn:microsoft.com/office/officeart/2005/8/layout/orgChart1"/>
    <dgm:cxn modelId="{10CC1284-BAEA-4A12-9E7A-D1E6EC2F7B9A}" type="presOf" srcId="{47CFC5C8-E0CC-4E07-A443-6D32E6F39684}" destId="{A35EA4B2-06D5-464B-840F-0271E51FBCA2}" srcOrd="1" destOrd="0" presId="urn:microsoft.com/office/officeart/2005/8/layout/orgChart1"/>
    <dgm:cxn modelId="{6ACFE7CB-0250-4057-8C0E-6D6BC781A17B}" srcId="{E543A780-60E1-45F8-861A-41B8727724CA}" destId="{47CFC5C8-E0CC-4E07-A443-6D32E6F39684}" srcOrd="0" destOrd="0" parTransId="{498A42EA-CD90-453C-9059-31124483A227}" sibTransId="{066E2C24-E1FE-407E-86F1-2C2542DFB062}"/>
    <dgm:cxn modelId="{88960443-CFEC-45E5-99B0-E514C4803026}" type="presOf" srcId="{E543A780-60E1-45F8-861A-41B8727724CA}" destId="{3CBB8A51-6225-44C2-BBD7-A2D7147C4104}" srcOrd="0" destOrd="0" presId="urn:microsoft.com/office/officeart/2005/8/layout/orgChart1"/>
    <dgm:cxn modelId="{04665193-1FDF-41D0-BACB-CE0C576D9833}" type="presOf" srcId="{E543A780-60E1-45F8-861A-41B8727724CA}" destId="{C8AC8F5A-E3A0-419C-9EB7-8489200563BD}" srcOrd="1" destOrd="0" presId="urn:microsoft.com/office/officeart/2005/8/layout/orgChart1"/>
    <dgm:cxn modelId="{17B4BFAD-789F-434E-9D96-3F8C9B223647}" type="presOf" srcId="{498A42EA-CD90-453C-9059-31124483A227}" destId="{BD829B95-F7FD-4FCA-8936-53A75034C07E}" srcOrd="0" destOrd="0" presId="urn:microsoft.com/office/officeart/2005/8/layout/orgChart1"/>
    <dgm:cxn modelId="{0997A1C5-D11E-4DDE-8804-A0C8C1A613BE}" type="presOf" srcId="{38CFE0C1-8161-4BC1-BE10-F1097791B581}" destId="{15446380-F48C-4781-9C88-A68710B82F3D}" srcOrd="0" destOrd="0" presId="urn:microsoft.com/office/officeart/2005/8/layout/orgChart1"/>
    <dgm:cxn modelId="{71239104-3C55-4B49-A2A3-066EDFDFE794}" type="presOf" srcId="{38CFE0C1-8161-4BC1-BE10-F1097791B581}" destId="{CD076A12-60FF-448C-8544-4F276376B439}" srcOrd="1" destOrd="0" presId="urn:microsoft.com/office/officeart/2005/8/layout/orgChart1"/>
    <dgm:cxn modelId="{4B388044-E20B-4BCD-BA34-320528CE28F3}" type="presParOf" srcId="{30086779-ED1D-414F-B711-5D7A99615973}" destId="{86E62EAA-3C47-48EE-9179-7F31719CB144}" srcOrd="0" destOrd="0" presId="urn:microsoft.com/office/officeart/2005/8/layout/orgChart1"/>
    <dgm:cxn modelId="{3A2BA557-D878-46D8-B7C9-70A098AC6C4F}" type="presParOf" srcId="{86E62EAA-3C47-48EE-9179-7F31719CB144}" destId="{889DF8B4-DC23-4750-9637-DCC702E41AFF}" srcOrd="0" destOrd="0" presId="urn:microsoft.com/office/officeart/2005/8/layout/orgChart1"/>
    <dgm:cxn modelId="{99CB51D6-130E-4333-B2CE-29C8949F8B4B}" type="presParOf" srcId="{889DF8B4-DC23-4750-9637-DCC702E41AFF}" destId="{3CBB8A51-6225-44C2-BBD7-A2D7147C4104}" srcOrd="0" destOrd="0" presId="urn:microsoft.com/office/officeart/2005/8/layout/orgChart1"/>
    <dgm:cxn modelId="{7D44B28C-E967-4AA2-A4AB-B1399E77AE2C}" type="presParOf" srcId="{889DF8B4-DC23-4750-9637-DCC702E41AFF}" destId="{C8AC8F5A-E3A0-419C-9EB7-8489200563BD}" srcOrd="1" destOrd="0" presId="urn:microsoft.com/office/officeart/2005/8/layout/orgChart1"/>
    <dgm:cxn modelId="{24CFFDD6-C175-4E15-956F-3545A008EBD7}" type="presParOf" srcId="{86E62EAA-3C47-48EE-9179-7F31719CB144}" destId="{655EED30-CB9E-4D30-8DC2-742075862DF1}" srcOrd="1" destOrd="0" presId="urn:microsoft.com/office/officeart/2005/8/layout/orgChart1"/>
    <dgm:cxn modelId="{62BEA509-F12D-4297-A2DF-9A24C58D1ED8}" type="presParOf" srcId="{655EED30-CB9E-4D30-8DC2-742075862DF1}" destId="{BD829B95-F7FD-4FCA-8936-53A75034C07E}" srcOrd="0" destOrd="0" presId="urn:microsoft.com/office/officeart/2005/8/layout/orgChart1"/>
    <dgm:cxn modelId="{2BBE45E1-B532-4EEF-A0BD-86DE0C54DA29}" type="presParOf" srcId="{655EED30-CB9E-4D30-8DC2-742075862DF1}" destId="{EEC8CADA-6002-4008-80EF-1E1B62E508FD}" srcOrd="1" destOrd="0" presId="urn:microsoft.com/office/officeart/2005/8/layout/orgChart1"/>
    <dgm:cxn modelId="{2ABF95F2-7517-48F6-9749-3E7F702199DB}" type="presParOf" srcId="{EEC8CADA-6002-4008-80EF-1E1B62E508FD}" destId="{D42233AA-569C-4F10-B1DF-4520D1E5DBD0}" srcOrd="0" destOrd="0" presId="urn:microsoft.com/office/officeart/2005/8/layout/orgChart1"/>
    <dgm:cxn modelId="{481DAE5F-7285-4C16-93C8-11E672D3430A}" type="presParOf" srcId="{D42233AA-569C-4F10-B1DF-4520D1E5DBD0}" destId="{47950E38-B520-46B8-A2DC-A27B110859CB}" srcOrd="0" destOrd="0" presId="urn:microsoft.com/office/officeart/2005/8/layout/orgChart1"/>
    <dgm:cxn modelId="{04CADCA3-2035-4532-8F35-F4EDFE4D08B2}" type="presParOf" srcId="{D42233AA-569C-4F10-B1DF-4520D1E5DBD0}" destId="{A35EA4B2-06D5-464B-840F-0271E51FBCA2}" srcOrd="1" destOrd="0" presId="urn:microsoft.com/office/officeart/2005/8/layout/orgChart1"/>
    <dgm:cxn modelId="{68BC0C9A-B8B5-4702-8BB9-D0ECB005DE36}" type="presParOf" srcId="{EEC8CADA-6002-4008-80EF-1E1B62E508FD}" destId="{08C720DA-B6F5-4A64-89CC-E958D08307CC}" srcOrd="1" destOrd="0" presId="urn:microsoft.com/office/officeart/2005/8/layout/orgChart1"/>
    <dgm:cxn modelId="{68FF8A4F-A1AC-4452-AAD2-7152371CB7FB}" type="presParOf" srcId="{EEC8CADA-6002-4008-80EF-1E1B62E508FD}" destId="{C0664420-2F24-4ACE-8262-0ED1CDE49F1C}" srcOrd="2" destOrd="0" presId="urn:microsoft.com/office/officeart/2005/8/layout/orgChart1"/>
    <dgm:cxn modelId="{1CCBAE0A-69E3-4123-A98C-07CAA18A9DD7}" type="presParOf" srcId="{655EED30-CB9E-4D30-8DC2-742075862DF1}" destId="{419CC1ED-982D-4543-B3DD-0FFC40645DDB}" srcOrd="2" destOrd="0" presId="urn:microsoft.com/office/officeart/2005/8/layout/orgChart1"/>
    <dgm:cxn modelId="{17760914-AFEE-4F98-9BC7-2050DE44495B}" type="presParOf" srcId="{655EED30-CB9E-4D30-8DC2-742075862DF1}" destId="{B138EBF4-3DAC-463B-B76E-F91E0C26F1C2}" srcOrd="3" destOrd="0" presId="urn:microsoft.com/office/officeart/2005/8/layout/orgChart1"/>
    <dgm:cxn modelId="{8A34E0FE-F859-4F9F-AEB7-6B0178F07F04}" type="presParOf" srcId="{B138EBF4-3DAC-463B-B76E-F91E0C26F1C2}" destId="{56EAEF86-C137-4CEB-9C51-58177A748B5A}" srcOrd="0" destOrd="0" presId="urn:microsoft.com/office/officeart/2005/8/layout/orgChart1"/>
    <dgm:cxn modelId="{86AD07F3-8268-421E-8517-644A553DF85A}" type="presParOf" srcId="{56EAEF86-C137-4CEB-9C51-58177A748B5A}" destId="{15446380-F48C-4781-9C88-A68710B82F3D}" srcOrd="0" destOrd="0" presId="urn:microsoft.com/office/officeart/2005/8/layout/orgChart1"/>
    <dgm:cxn modelId="{9D0458AE-B65C-4AEC-9FE0-3AB8D21239CC}" type="presParOf" srcId="{56EAEF86-C137-4CEB-9C51-58177A748B5A}" destId="{CD076A12-60FF-448C-8544-4F276376B439}" srcOrd="1" destOrd="0" presId="urn:microsoft.com/office/officeart/2005/8/layout/orgChart1"/>
    <dgm:cxn modelId="{5593E1AC-233E-483A-8B7F-EE83F0F81746}" type="presParOf" srcId="{B138EBF4-3DAC-463B-B76E-F91E0C26F1C2}" destId="{083134C2-00AF-44E6-855B-5C0DEC54B66C}" srcOrd="1" destOrd="0" presId="urn:microsoft.com/office/officeart/2005/8/layout/orgChart1"/>
    <dgm:cxn modelId="{26076AD7-0F6D-4451-A9F1-9372DB81E31A}" type="presParOf" srcId="{B138EBF4-3DAC-463B-B76E-F91E0C26F1C2}" destId="{3C1358AF-B831-43DC-9118-CA0A77B0F102}" srcOrd="2" destOrd="0" presId="urn:microsoft.com/office/officeart/2005/8/layout/orgChart1"/>
    <dgm:cxn modelId="{4A72F306-C080-43FC-B3A3-9DA038714CB8}" type="presParOf" srcId="{86E62EAA-3C47-48EE-9179-7F31719CB144}" destId="{665A3272-72A0-43D4-B193-0A85717466F1}"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5EBCA85D-B989-42C4-8F8C-B9941A55ADF9}"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AE61ED67-D29E-4610-83CF-5EFC0EC15342}">
      <dgm:prSet/>
      <dgm:spPr/>
      <dgm:t>
        <a:bodyPr/>
        <a:lstStyle/>
        <a:p>
          <a:pPr algn="just" rtl="0"/>
          <a:r>
            <a:rPr lang="en-US" dirty="0" smtClean="0"/>
            <a:t>CA Auditor or a club signed audit report but before it was placed in Annual General Body Meeting, he noticed some discrepancy in closing stock and </a:t>
          </a:r>
          <a:r>
            <a:rPr lang="en-US" b="1" u="sng" dirty="0" smtClean="0"/>
            <a:t>revised that audit report</a:t>
          </a:r>
          <a:endParaRPr lang="en-US" dirty="0"/>
        </a:p>
      </dgm:t>
    </dgm:pt>
    <dgm:pt modelId="{631AA6E6-BB0E-441E-8BEE-CBA9B9C619CD}" type="parTrans" cxnId="{66791AE2-0178-46C6-9D4A-BF52A21B96D8}">
      <dgm:prSet/>
      <dgm:spPr/>
      <dgm:t>
        <a:bodyPr/>
        <a:lstStyle/>
        <a:p>
          <a:endParaRPr lang="en-US"/>
        </a:p>
      </dgm:t>
    </dgm:pt>
    <dgm:pt modelId="{E69DE48D-434F-4759-8E67-F6353FC8886A}" type="sibTrans" cxnId="{66791AE2-0178-46C6-9D4A-BF52A21B96D8}">
      <dgm:prSet/>
      <dgm:spPr/>
      <dgm:t>
        <a:bodyPr/>
        <a:lstStyle/>
        <a:p>
          <a:endParaRPr lang="en-US"/>
        </a:p>
      </dgm:t>
    </dgm:pt>
    <dgm:pt modelId="{CBC44D86-7386-48E5-834E-88B43C10297B}">
      <dgm:prSet/>
      <dgm:spPr/>
      <dgm:t>
        <a:bodyPr/>
        <a:lstStyle/>
        <a:p>
          <a:pPr algn="just" rtl="0"/>
          <a:r>
            <a:rPr lang="en-US" dirty="0" smtClean="0"/>
            <a:t>Whether it was permissible for respondent to rectify and revise audit report even after it was submitted ?</a:t>
          </a:r>
          <a:endParaRPr lang="en-US" dirty="0"/>
        </a:p>
      </dgm:t>
    </dgm:pt>
    <dgm:pt modelId="{358D04A3-5ED7-4220-B608-C916B0AF4BA3}" type="parTrans" cxnId="{D05DFC6A-8346-4DF1-A9DC-B22FC1F146D2}">
      <dgm:prSet/>
      <dgm:spPr/>
      <dgm:t>
        <a:bodyPr/>
        <a:lstStyle/>
        <a:p>
          <a:endParaRPr lang="en-US"/>
        </a:p>
      </dgm:t>
    </dgm:pt>
    <dgm:pt modelId="{CABF877D-BB0C-4F92-A955-618464B28C28}" type="sibTrans" cxnId="{D05DFC6A-8346-4DF1-A9DC-B22FC1F146D2}">
      <dgm:prSet/>
      <dgm:spPr/>
      <dgm:t>
        <a:bodyPr/>
        <a:lstStyle/>
        <a:p>
          <a:endParaRPr lang="en-US"/>
        </a:p>
      </dgm:t>
    </dgm:pt>
    <dgm:pt modelId="{2926698A-2E61-438F-A2EC-6D277999AAD3}">
      <dgm:prSet/>
      <dgm:spPr/>
      <dgm:t>
        <a:bodyPr/>
        <a:lstStyle/>
        <a:p>
          <a:pPr algn="just" rtl="0"/>
          <a:r>
            <a:rPr lang="en-US" dirty="0" smtClean="0"/>
            <a:t>Held, Yes</a:t>
          </a:r>
          <a:endParaRPr lang="en-US" dirty="0"/>
        </a:p>
      </dgm:t>
    </dgm:pt>
    <dgm:pt modelId="{3D9685A9-8AA1-45F0-BDE7-ED11D1A1AC3E}" type="parTrans" cxnId="{A684E28F-8899-4F10-B215-93E10702CF7D}">
      <dgm:prSet/>
      <dgm:spPr/>
      <dgm:t>
        <a:bodyPr/>
        <a:lstStyle/>
        <a:p>
          <a:endParaRPr lang="en-US"/>
        </a:p>
      </dgm:t>
    </dgm:pt>
    <dgm:pt modelId="{10186EE8-2732-4289-ACF4-E6B5D0CA669B}" type="sibTrans" cxnId="{A684E28F-8899-4F10-B215-93E10702CF7D}">
      <dgm:prSet/>
      <dgm:spPr/>
      <dgm:t>
        <a:bodyPr/>
        <a:lstStyle/>
        <a:p>
          <a:endParaRPr lang="en-US"/>
        </a:p>
      </dgm:t>
    </dgm:pt>
    <dgm:pt modelId="{725B7A96-21DA-407F-9F5D-6413AD27D3E6}">
      <dgm:prSet/>
      <dgm:spPr/>
      <dgm:t>
        <a:bodyPr/>
        <a:lstStyle/>
        <a:p>
          <a:pPr algn="just" rtl="0"/>
          <a:r>
            <a:rPr lang="en-US" dirty="0" smtClean="0"/>
            <a:t>Whether conduct of respondent in not specifically mentioning audit report as a </a:t>
          </a:r>
          <a:r>
            <a:rPr lang="en-US" b="1" u="sng" dirty="0" smtClean="0"/>
            <a:t>revised report </a:t>
          </a:r>
          <a:r>
            <a:rPr lang="en-US" dirty="0" smtClean="0"/>
            <a:t>would be a misconduct. </a:t>
          </a:r>
          <a:endParaRPr lang="en-US" dirty="0"/>
        </a:p>
      </dgm:t>
    </dgm:pt>
    <dgm:pt modelId="{D80A960D-B94F-466D-9AF6-4D150E35513B}" type="parTrans" cxnId="{E4FD4A5E-17ED-4874-B271-69D310F1D4A3}">
      <dgm:prSet/>
      <dgm:spPr/>
      <dgm:t>
        <a:bodyPr/>
        <a:lstStyle/>
        <a:p>
          <a:endParaRPr lang="en-US"/>
        </a:p>
      </dgm:t>
    </dgm:pt>
    <dgm:pt modelId="{F8A8F3BF-5B7E-43B1-A6CF-10206662A70B}" type="sibTrans" cxnId="{E4FD4A5E-17ED-4874-B271-69D310F1D4A3}">
      <dgm:prSet/>
      <dgm:spPr/>
      <dgm:t>
        <a:bodyPr/>
        <a:lstStyle/>
        <a:p>
          <a:endParaRPr lang="en-US"/>
        </a:p>
      </dgm:t>
    </dgm:pt>
    <dgm:pt modelId="{AC93BA8B-3728-4025-B950-759D5A854E8E}">
      <dgm:prSet/>
      <dgm:spPr/>
      <dgm:t>
        <a:bodyPr/>
        <a:lstStyle/>
        <a:p>
          <a:pPr algn="just" rtl="0"/>
          <a:r>
            <a:rPr lang="en-US" dirty="0" smtClean="0"/>
            <a:t>Whether since respondent had acted in bona fide manner by rectifying his mistakes, conduct of respondent could not be said to be negligent and, thus, complaint was to be dismissed -</a:t>
          </a:r>
          <a:endParaRPr lang="en-US" dirty="0"/>
        </a:p>
      </dgm:t>
    </dgm:pt>
    <dgm:pt modelId="{CE693CB1-23C5-4AD4-ACDB-F9413F77A924}" type="parTrans" cxnId="{218335DD-25BC-493A-B783-9465962204A5}">
      <dgm:prSet/>
      <dgm:spPr/>
      <dgm:t>
        <a:bodyPr/>
        <a:lstStyle/>
        <a:p>
          <a:endParaRPr lang="en-US"/>
        </a:p>
      </dgm:t>
    </dgm:pt>
    <dgm:pt modelId="{C1E17D5E-99D8-4F0B-960A-522B85732E4A}" type="sibTrans" cxnId="{218335DD-25BC-493A-B783-9465962204A5}">
      <dgm:prSet/>
      <dgm:spPr/>
      <dgm:t>
        <a:bodyPr/>
        <a:lstStyle/>
        <a:p>
          <a:endParaRPr lang="en-US"/>
        </a:p>
      </dgm:t>
    </dgm:pt>
    <dgm:pt modelId="{F465F284-CD8E-4F60-9D7E-BC0454DF49B8}">
      <dgm:prSet/>
      <dgm:spPr/>
      <dgm:t>
        <a:bodyPr/>
        <a:lstStyle/>
        <a:p>
          <a:pPr algn="just" rtl="0"/>
          <a:r>
            <a:rPr lang="en-US" dirty="0" smtClean="0"/>
            <a:t>Held, no</a:t>
          </a:r>
          <a:endParaRPr lang="en-US" dirty="0"/>
        </a:p>
      </dgm:t>
    </dgm:pt>
    <dgm:pt modelId="{CD558492-7FFB-49B5-9C76-58635D90E096}" type="parTrans" cxnId="{64CA75E0-8195-4D03-8E44-30FD8E8EF695}">
      <dgm:prSet/>
      <dgm:spPr/>
      <dgm:t>
        <a:bodyPr/>
        <a:lstStyle/>
        <a:p>
          <a:endParaRPr lang="en-US"/>
        </a:p>
      </dgm:t>
    </dgm:pt>
    <dgm:pt modelId="{1417049B-EB22-4FE0-8DAA-76AB2AE14B0C}" type="sibTrans" cxnId="{64CA75E0-8195-4D03-8E44-30FD8E8EF695}">
      <dgm:prSet/>
      <dgm:spPr/>
      <dgm:t>
        <a:bodyPr/>
        <a:lstStyle/>
        <a:p>
          <a:endParaRPr lang="en-US"/>
        </a:p>
      </dgm:t>
    </dgm:pt>
    <dgm:pt modelId="{5E7D3662-665C-4273-8954-268AC34BB436}">
      <dgm:prSet/>
      <dgm:spPr/>
      <dgm:t>
        <a:bodyPr/>
        <a:lstStyle/>
        <a:p>
          <a:pPr algn="just" rtl="0"/>
          <a:r>
            <a:rPr lang="en-US" dirty="0" smtClean="0"/>
            <a:t>Held, yes </a:t>
          </a:r>
          <a:endParaRPr lang="en-US" dirty="0"/>
        </a:p>
      </dgm:t>
    </dgm:pt>
    <dgm:pt modelId="{1BAF06DD-36CB-4DFC-A67D-3F1C01CDD100}" type="parTrans" cxnId="{34611633-CC61-490B-B3F3-BFE19807AF96}">
      <dgm:prSet/>
      <dgm:spPr/>
      <dgm:t>
        <a:bodyPr/>
        <a:lstStyle/>
        <a:p>
          <a:endParaRPr lang="en-US"/>
        </a:p>
      </dgm:t>
    </dgm:pt>
    <dgm:pt modelId="{A866C485-493B-4530-AADE-F023C787B1CC}" type="sibTrans" cxnId="{34611633-CC61-490B-B3F3-BFE19807AF96}">
      <dgm:prSet/>
      <dgm:spPr/>
      <dgm:t>
        <a:bodyPr/>
        <a:lstStyle/>
        <a:p>
          <a:endParaRPr lang="en-US"/>
        </a:p>
      </dgm:t>
    </dgm:pt>
    <dgm:pt modelId="{9349B9D0-F37D-4C83-9F64-8D7ECA86E73E}" type="pres">
      <dgm:prSet presAssocID="{5EBCA85D-B989-42C4-8F8C-B9941A55ADF9}" presName="linear" presStyleCnt="0">
        <dgm:presLayoutVars>
          <dgm:animLvl val="lvl"/>
          <dgm:resizeHandles val="exact"/>
        </dgm:presLayoutVars>
      </dgm:prSet>
      <dgm:spPr/>
      <dgm:t>
        <a:bodyPr/>
        <a:lstStyle/>
        <a:p>
          <a:endParaRPr lang="en-US"/>
        </a:p>
      </dgm:t>
    </dgm:pt>
    <dgm:pt modelId="{17DB25B8-53FE-4BA7-B3A1-2F4E447C621C}" type="pres">
      <dgm:prSet presAssocID="{AE61ED67-D29E-4610-83CF-5EFC0EC15342}" presName="parentText" presStyleLbl="node1" presStyleIdx="0" presStyleCnt="1">
        <dgm:presLayoutVars>
          <dgm:chMax val="0"/>
          <dgm:bulletEnabled val="1"/>
        </dgm:presLayoutVars>
      </dgm:prSet>
      <dgm:spPr/>
      <dgm:t>
        <a:bodyPr/>
        <a:lstStyle/>
        <a:p>
          <a:endParaRPr lang="en-US"/>
        </a:p>
      </dgm:t>
    </dgm:pt>
    <dgm:pt modelId="{B5FEFDE8-4D86-4CFA-81F7-911214146DA7}" type="pres">
      <dgm:prSet presAssocID="{AE61ED67-D29E-4610-83CF-5EFC0EC15342}" presName="childText" presStyleLbl="revTx" presStyleIdx="0" presStyleCnt="1">
        <dgm:presLayoutVars>
          <dgm:bulletEnabled val="1"/>
        </dgm:presLayoutVars>
      </dgm:prSet>
      <dgm:spPr/>
      <dgm:t>
        <a:bodyPr/>
        <a:lstStyle/>
        <a:p>
          <a:endParaRPr lang="en-US"/>
        </a:p>
      </dgm:t>
    </dgm:pt>
  </dgm:ptLst>
  <dgm:cxnLst>
    <dgm:cxn modelId="{D05DFC6A-8346-4DF1-A9DC-B22FC1F146D2}" srcId="{AE61ED67-D29E-4610-83CF-5EFC0EC15342}" destId="{CBC44D86-7386-48E5-834E-88B43C10297B}" srcOrd="0" destOrd="0" parTransId="{358D04A3-5ED7-4220-B608-C916B0AF4BA3}" sibTransId="{CABF877D-BB0C-4F92-A955-618464B28C28}"/>
    <dgm:cxn modelId="{34611633-CC61-490B-B3F3-BFE19807AF96}" srcId="{AC93BA8B-3728-4025-B950-759D5A854E8E}" destId="{5E7D3662-665C-4273-8954-268AC34BB436}" srcOrd="0" destOrd="0" parTransId="{1BAF06DD-36CB-4DFC-A67D-3F1C01CDD100}" sibTransId="{A866C485-493B-4530-AADE-F023C787B1CC}"/>
    <dgm:cxn modelId="{CDB16B7A-9DFF-4850-9A20-8696BA5CD68C}" type="presOf" srcId="{725B7A96-21DA-407F-9F5D-6413AD27D3E6}" destId="{B5FEFDE8-4D86-4CFA-81F7-911214146DA7}" srcOrd="0" destOrd="2" presId="urn:microsoft.com/office/officeart/2005/8/layout/vList2"/>
    <dgm:cxn modelId="{A684E28F-8899-4F10-B215-93E10702CF7D}" srcId="{CBC44D86-7386-48E5-834E-88B43C10297B}" destId="{2926698A-2E61-438F-A2EC-6D277999AAD3}" srcOrd="0" destOrd="0" parTransId="{3D9685A9-8AA1-45F0-BDE7-ED11D1A1AC3E}" sibTransId="{10186EE8-2732-4289-ACF4-E6B5D0CA669B}"/>
    <dgm:cxn modelId="{A4A73733-80EA-456A-B2A8-6D52A1CB9B5C}" type="presOf" srcId="{AE61ED67-D29E-4610-83CF-5EFC0EC15342}" destId="{17DB25B8-53FE-4BA7-B3A1-2F4E447C621C}" srcOrd="0" destOrd="0" presId="urn:microsoft.com/office/officeart/2005/8/layout/vList2"/>
    <dgm:cxn modelId="{66791AE2-0178-46C6-9D4A-BF52A21B96D8}" srcId="{5EBCA85D-B989-42C4-8F8C-B9941A55ADF9}" destId="{AE61ED67-D29E-4610-83CF-5EFC0EC15342}" srcOrd="0" destOrd="0" parTransId="{631AA6E6-BB0E-441E-8BEE-CBA9B9C619CD}" sibTransId="{E69DE48D-434F-4759-8E67-F6353FC8886A}"/>
    <dgm:cxn modelId="{E4FD4A5E-17ED-4874-B271-69D310F1D4A3}" srcId="{AE61ED67-D29E-4610-83CF-5EFC0EC15342}" destId="{725B7A96-21DA-407F-9F5D-6413AD27D3E6}" srcOrd="1" destOrd="0" parTransId="{D80A960D-B94F-466D-9AF6-4D150E35513B}" sibTransId="{F8A8F3BF-5B7E-43B1-A6CF-10206662A70B}"/>
    <dgm:cxn modelId="{64CA75E0-8195-4D03-8E44-30FD8E8EF695}" srcId="{725B7A96-21DA-407F-9F5D-6413AD27D3E6}" destId="{F465F284-CD8E-4F60-9D7E-BC0454DF49B8}" srcOrd="0" destOrd="0" parTransId="{CD558492-7FFB-49B5-9C76-58635D90E096}" sibTransId="{1417049B-EB22-4FE0-8DAA-76AB2AE14B0C}"/>
    <dgm:cxn modelId="{218335DD-25BC-493A-B783-9465962204A5}" srcId="{AE61ED67-D29E-4610-83CF-5EFC0EC15342}" destId="{AC93BA8B-3728-4025-B950-759D5A854E8E}" srcOrd="2" destOrd="0" parTransId="{CE693CB1-23C5-4AD4-ACDB-F9413F77A924}" sibTransId="{C1E17D5E-99D8-4F0B-960A-522B85732E4A}"/>
    <dgm:cxn modelId="{9582B33C-3D97-4226-BFDF-3C3A698953B1}" type="presOf" srcId="{CBC44D86-7386-48E5-834E-88B43C10297B}" destId="{B5FEFDE8-4D86-4CFA-81F7-911214146DA7}" srcOrd="0" destOrd="0" presId="urn:microsoft.com/office/officeart/2005/8/layout/vList2"/>
    <dgm:cxn modelId="{DDED3F92-CBD6-4DB9-9A6F-08688C63B8E3}" type="presOf" srcId="{F465F284-CD8E-4F60-9D7E-BC0454DF49B8}" destId="{B5FEFDE8-4D86-4CFA-81F7-911214146DA7}" srcOrd="0" destOrd="3" presId="urn:microsoft.com/office/officeart/2005/8/layout/vList2"/>
    <dgm:cxn modelId="{58AEE6D8-298B-4680-881C-2B4471916734}" type="presOf" srcId="{5E7D3662-665C-4273-8954-268AC34BB436}" destId="{B5FEFDE8-4D86-4CFA-81F7-911214146DA7}" srcOrd="0" destOrd="5" presId="urn:microsoft.com/office/officeart/2005/8/layout/vList2"/>
    <dgm:cxn modelId="{30588B5A-74E5-4C17-8D41-63833572AC1F}" type="presOf" srcId="{2926698A-2E61-438F-A2EC-6D277999AAD3}" destId="{B5FEFDE8-4D86-4CFA-81F7-911214146DA7}" srcOrd="0" destOrd="1" presId="urn:microsoft.com/office/officeart/2005/8/layout/vList2"/>
    <dgm:cxn modelId="{6A71E256-CD53-4347-ADC0-E91D4DFFE3ED}" type="presOf" srcId="{5EBCA85D-B989-42C4-8F8C-B9941A55ADF9}" destId="{9349B9D0-F37D-4C83-9F64-8D7ECA86E73E}" srcOrd="0" destOrd="0" presId="urn:microsoft.com/office/officeart/2005/8/layout/vList2"/>
    <dgm:cxn modelId="{055C3E17-6A0A-4497-9950-E9DF57642F01}" type="presOf" srcId="{AC93BA8B-3728-4025-B950-759D5A854E8E}" destId="{B5FEFDE8-4D86-4CFA-81F7-911214146DA7}" srcOrd="0" destOrd="4" presId="urn:microsoft.com/office/officeart/2005/8/layout/vList2"/>
    <dgm:cxn modelId="{0B551DB2-1922-4487-BFA8-82FCD297ACC3}" type="presParOf" srcId="{9349B9D0-F37D-4C83-9F64-8D7ECA86E73E}" destId="{17DB25B8-53FE-4BA7-B3A1-2F4E447C621C}" srcOrd="0" destOrd="0" presId="urn:microsoft.com/office/officeart/2005/8/layout/vList2"/>
    <dgm:cxn modelId="{C65E4F09-38E1-43D6-BBE0-7B073C7128BB}" type="presParOf" srcId="{9349B9D0-F37D-4C83-9F64-8D7ECA86E73E}" destId="{B5FEFDE8-4D86-4CFA-81F7-911214146DA7}" srcOrd="1"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FCA2B829-ABD9-4CD9-90CE-7A05ED42A899}"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E14C6D8A-C7E4-4F43-A945-20F9383A7D9C}">
      <dgm:prSet/>
      <dgm:spPr/>
      <dgm:t>
        <a:bodyPr/>
        <a:lstStyle/>
        <a:p>
          <a:pPr rtl="0"/>
          <a:r>
            <a:rPr lang="en-US" dirty="0" smtClean="0"/>
            <a:t>A careful analysis of the very report would reveal that</a:t>
          </a:r>
          <a:endParaRPr lang="en-US" dirty="0"/>
        </a:p>
      </dgm:t>
    </dgm:pt>
    <dgm:pt modelId="{3AE0B57D-3249-402D-84CF-E4CC6A073A10}" type="parTrans" cxnId="{B93FC21B-2F99-495C-A61F-5A55C367F1DF}">
      <dgm:prSet/>
      <dgm:spPr/>
      <dgm:t>
        <a:bodyPr/>
        <a:lstStyle/>
        <a:p>
          <a:endParaRPr lang="en-US"/>
        </a:p>
      </dgm:t>
    </dgm:pt>
    <dgm:pt modelId="{B51088BB-C11A-4798-BB58-3DEE7347D630}" type="sibTrans" cxnId="{B93FC21B-2F99-495C-A61F-5A55C367F1DF}">
      <dgm:prSet/>
      <dgm:spPr/>
      <dgm:t>
        <a:bodyPr/>
        <a:lstStyle/>
        <a:p>
          <a:endParaRPr lang="en-US"/>
        </a:p>
      </dgm:t>
    </dgm:pt>
    <dgm:pt modelId="{BCA8F3E5-AC2E-485D-975F-E06A477CC8F4}">
      <dgm:prSet/>
      <dgm:spPr/>
      <dgm:t>
        <a:bodyPr/>
        <a:lstStyle/>
        <a:p>
          <a:pPr rtl="0"/>
          <a:r>
            <a:rPr lang="en-US" dirty="0" smtClean="0"/>
            <a:t>There is no embargo or prohibition as such. </a:t>
          </a:r>
          <a:endParaRPr lang="en-US" dirty="0"/>
        </a:p>
      </dgm:t>
    </dgm:pt>
    <dgm:pt modelId="{6CB4620C-3D17-4CD0-96B6-6BC7FC772AE1}" type="parTrans" cxnId="{ED551D79-B158-4951-BAD4-931C4E37D6BC}">
      <dgm:prSet/>
      <dgm:spPr/>
      <dgm:t>
        <a:bodyPr/>
        <a:lstStyle/>
        <a:p>
          <a:endParaRPr lang="en-US"/>
        </a:p>
      </dgm:t>
    </dgm:pt>
    <dgm:pt modelId="{0BA4AF23-8E8A-49B5-9458-DAF931E08374}" type="sibTrans" cxnId="{ED551D79-B158-4951-BAD4-931C4E37D6BC}">
      <dgm:prSet/>
      <dgm:spPr/>
      <dgm:t>
        <a:bodyPr/>
        <a:lstStyle/>
        <a:p>
          <a:endParaRPr lang="en-US"/>
        </a:p>
      </dgm:t>
    </dgm:pt>
    <dgm:pt modelId="{148D69DD-AD24-4CD1-AAA0-3D0F9686277F}">
      <dgm:prSet/>
      <dgm:spPr/>
      <dgm:t>
        <a:bodyPr/>
        <a:lstStyle/>
        <a:p>
          <a:pPr rtl="0"/>
          <a:r>
            <a:rPr lang="en-US" dirty="0" smtClean="0"/>
            <a:t>GN lends further support to the same. </a:t>
          </a:r>
          <a:endParaRPr lang="en-US" dirty="0"/>
        </a:p>
      </dgm:t>
    </dgm:pt>
    <dgm:pt modelId="{11010DCE-C927-4FE1-96DA-1F0A8EDFF08F}" type="parTrans" cxnId="{53D86087-D553-491F-943B-4C447A06F850}">
      <dgm:prSet/>
      <dgm:spPr/>
      <dgm:t>
        <a:bodyPr/>
        <a:lstStyle/>
        <a:p>
          <a:endParaRPr lang="en-US"/>
        </a:p>
      </dgm:t>
    </dgm:pt>
    <dgm:pt modelId="{968A18EC-FBA4-4771-A61D-452E266E37FD}" type="sibTrans" cxnId="{53D86087-D553-491F-943B-4C447A06F850}">
      <dgm:prSet/>
      <dgm:spPr/>
      <dgm:t>
        <a:bodyPr/>
        <a:lstStyle/>
        <a:p>
          <a:endParaRPr lang="en-US"/>
        </a:p>
      </dgm:t>
    </dgm:pt>
    <dgm:pt modelId="{2720634A-46CB-4DC1-9669-D24C655DA398}">
      <dgm:prSet/>
      <dgm:spPr/>
      <dgm:t>
        <a:bodyPr/>
        <a:lstStyle/>
        <a:p>
          <a:pPr rtl="0"/>
          <a:r>
            <a:rPr lang="en-US" dirty="0" smtClean="0"/>
            <a:t>Council per se did not find revising the </a:t>
          </a:r>
          <a:r>
            <a:rPr lang="en-US" dirty="0" err="1" smtClean="0"/>
            <a:t>auditreport</a:t>
          </a:r>
          <a:r>
            <a:rPr lang="en-US" dirty="0" smtClean="0"/>
            <a:t> as an irregularity, </a:t>
          </a:r>
          <a:endParaRPr lang="en-US" dirty="0"/>
        </a:p>
      </dgm:t>
    </dgm:pt>
    <dgm:pt modelId="{985FC17A-9C37-4C87-9BC3-E52EFD6DF703}" type="parTrans" cxnId="{DE84B662-60AC-4E27-931F-940DC823DCFC}">
      <dgm:prSet/>
      <dgm:spPr/>
      <dgm:t>
        <a:bodyPr/>
        <a:lstStyle/>
        <a:p>
          <a:endParaRPr lang="en-US"/>
        </a:p>
      </dgm:t>
    </dgm:pt>
    <dgm:pt modelId="{B1668D36-D31A-427D-97C5-192D421A1B80}" type="sibTrans" cxnId="{DE84B662-60AC-4E27-931F-940DC823DCFC}">
      <dgm:prSet/>
      <dgm:spPr/>
      <dgm:t>
        <a:bodyPr/>
        <a:lstStyle/>
        <a:p>
          <a:endParaRPr lang="en-US"/>
        </a:p>
      </dgm:t>
    </dgm:pt>
    <dgm:pt modelId="{C020A717-A853-45E7-988F-C20002B03524}">
      <dgm:prSet/>
      <dgm:spPr/>
      <dgm:t>
        <a:bodyPr/>
        <a:lstStyle/>
        <a:p>
          <a:pPr rtl="0"/>
          <a:r>
            <a:rPr lang="en-US" dirty="0" smtClean="0"/>
            <a:t>it is permissible for the respondent to rectify and revise the audit report even after it is submitted. </a:t>
          </a:r>
          <a:endParaRPr lang="en-US" dirty="0"/>
        </a:p>
      </dgm:t>
    </dgm:pt>
    <dgm:pt modelId="{DD3B557A-4271-4A51-AE6D-5FC4116B07A6}" type="parTrans" cxnId="{2080B81B-ACED-4640-BB67-2A64CAD92648}">
      <dgm:prSet/>
      <dgm:spPr/>
      <dgm:t>
        <a:bodyPr/>
        <a:lstStyle/>
        <a:p>
          <a:endParaRPr lang="en-US"/>
        </a:p>
      </dgm:t>
    </dgm:pt>
    <dgm:pt modelId="{1F5DBF2D-922A-4823-879A-62F3C7140B30}" type="sibTrans" cxnId="{2080B81B-ACED-4640-BB67-2A64CAD92648}">
      <dgm:prSet/>
      <dgm:spPr/>
      <dgm:t>
        <a:bodyPr/>
        <a:lstStyle/>
        <a:p>
          <a:endParaRPr lang="en-US"/>
        </a:p>
      </dgm:t>
    </dgm:pt>
    <dgm:pt modelId="{CE1AC603-002C-47F3-8D0E-4FDC935788A9}">
      <dgm:prSet/>
      <dgm:spPr/>
      <dgm:t>
        <a:bodyPr/>
        <a:lstStyle/>
        <a:p>
          <a:pPr rtl="0"/>
          <a:r>
            <a:rPr lang="en-US" dirty="0" smtClean="0"/>
            <a:t>Council was of the opinion that not specifically mentioning and not informing the members that the audit report is a revised report, is an irregularity</a:t>
          </a:r>
          <a:endParaRPr lang="en-US" dirty="0"/>
        </a:p>
      </dgm:t>
    </dgm:pt>
    <dgm:pt modelId="{761561F5-F40D-4779-B803-6CDC9ED2FCCC}" type="parTrans" cxnId="{C444C5D9-5E23-4FB0-B426-82A9E6AB0A00}">
      <dgm:prSet/>
      <dgm:spPr/>
      <dgm:t>
        <a:bodyPr/>
        <a:lstStyle/>
        <a:p>
          <a:endParaRPr lang="en-US"/>
        </a:p>
      </dgm:t>
    </dgm:pt>
    <dgm:pt modelId="{67D74523-09E3-492A-B8A8-91D52E8B6FA4}" type="sibTrans" cxnId="{C444C5D9-5E23-4FB0-B426-82A9E6AB0A00}">
      <dgm:prSet/>
      <dgm:spPr/>
      <dgm:t>
        <a:bodyPr/>
        <a:lstStyle/>
        <a:p>
          <a:endParaRPr lang="en-US"/>
        </a:p>
      </dgm:t>
    </dgm:pt>
    <dgm:pt modelId="{8D0A9A02-7491-422F-B774-6023B0598E8F}" type="pres">
      <dgm:prSet presAssocID="{FCA2B829-ABD9-4CD9-90CE-7A05ED42A899}" presName="linear" presStyleCnt="0">
        <dgm:presLayoutVars>
          <dgm:animLvl val="lvl"/>
          <dgm:resizeHandles val="exact"/>
        </dgm:presLayoutVars>
      </dgm:prSet>
      <dgm:spPr/>
      <dgm:t>
        <a:bodyPr/>
        <a:lstStyle/>
        <a:p>
          <a:endParaRPr lang="en-US"/>
        </a:p>
      </dgm:t>
    </dgm:pt>
    <dgm:pt modelId="{6B07B6CC-FEEF-4E4F-A2B9-A0453E70DD86}" type="pres">
      <dgm:prSet presAssocID="{E14C6D8A-C7E4-4F43-A945-20F9383A7D9C}" presName="parentText" presStyleLbl="node1" presStyleIdx="0" presStyleCnt="3">
        <dgm:presLayoutVars>
          <dgm:chMax val="0"/>
          <dgm:bulletEnabled val="1"/>
        </dgm:presLayoutVars>
      </dgm:prSet>
      <dgm:spPr/>
      <dgm:t>
        <a:bodyPr/>
        <a:lstStyle/>
        <a:p>
          <a:endParaRPr lang="en-US"/>
        </a:p>
      </dgm:t>
    </dgm:pt>
    <dgm:pt modelId="{3758526B-F861-433A-ADC3-49C6A2A807BA}" type="pres">
      <dgm:prSet presAssocID="{E14C6D8A-C7E4-4F43-A945-20F9383A7D9C}" presName="childText" presStyleLbl="revTx" presStyleIdx="0" presStyleCnt="3">
        <dgm:presLayoutVars>
          <dgm:bulletEnabled val="1"/>
        </dgm:presLayoutVars>
      </dgm:prSet>
      <dgm:spPr/>
      <dgm:t>
        <a:bodyPr/>
        <a:lstStyle/>
        <a:p>
          <a:endParaRPr lang="en-US"/>
        </a:p>
      </dgm:t>
    </dgm:pt>
    <dgm:pt modelId="{3FA65A80-5840-4682-A360-45D2EA1DBB04}" type="pres">
      <dgm:prSet presAssocID="{BCA8F3E5-AC2E-485D-975F-E06A477CC8F4}" presName="parentText" presStyleLbl="node1" presStyleIdx="1" presStyleCnt="3">
        <dgm:presLayoutVars>
          <dgm:chMax val="0"/>
          <dgm:bulletEnabled val="1"/>
        </dgm:presLayoutVars>
      </dgm:prSet>
      <dgm:spPr/>
      <dgm:t>
        <a:bodyPr/>
        <a:lstStyle/>
        <a:p>
          <a:endParaRPr lang="en-US"/>
        </a:p>
      </dgm:t>
    </dgm:pt>
    <dgm:pt modelId="{C969002D-1B58-4F3C-800F-54732E49AC1C}" type="pres">
      <dgm:prSet presAssocID="{BCA8F3E5-AC2E-485D-975F-E06A477CC8F4}" presName="childText" presStyleLbl="revTx" presStyleIdx="1" presStyleCnt="3">
        <dgm:presLayoutVars>
          <dgm:bulletEnabled val="1"/>
        </dgm:presLayoutVars>
      </dgm:prSet>
      <dgm:spPr/>
      <dgm:t>
        <a:bodyPr/>
        <a:lstStyle/>
        <a:p>
          <a:endParaRPr lang="en-US"/>
        </a:p>
      </dgm:t>
    </dgm:pt>
    <dgm:pt modelId="{0074F77C-F80D-4007-8512-F4B212ACA724}" type="pres">
      <dgm:prSet presAssocID="{2720634A-46CB-4DC1-9669-D24C655DA398}" presName="parentText" presStyleLbl="node1" presStyleIdx="2" presStyleCnt="3">
        <dgm:presLayoutVars>
          <dgm:chMax val="0"/>
          <dgm:bulletEnabled val="1"/>
        </dgm:presLayoutVars>
      </dgm:prSet>
      <dgm:spPr/>
      <dgm:t>
        <a:bodyPr/>
        <a:lstStyle/>
        <a:p>
          <a:endParaRPr lang="en-US"/>
        </a:p>
      </dgm:t>
    </dgm:pt>
    <dgm:pt modelId="{CBD933E0-98CB-453D-A87E-6176769B5EA3}" type="pres">
      <dgm:prSet presAssocID="{2720634A-46CB-4DC1-9669-D24C655DA398}" presName="childText" presStyleLbl="revTx" presStyleIdx="2" presStyleCnt="3">
        <dgm:presLayoutVars>
          <dgm:bulletEnabled val="1"/>
        </dgm:presLayoutVars>
      </dgm:prSet>
      <dgm:spPr/>
      <dgm:t>
        <a:bodyPr/>
        <a:lstStyle/>
        <a:p>
          <a:endParaRPr lang="en-US"/>
        </a:p>
      </dgm:t>
    </dgm:pt>
  </dgm:ptLst>
  <dgm:cxnLst>
    <dgm:cxn modelId="{E6A4C677-6AA7-44C3-8E84-3C2418AFCE4D}" type="presOf" srcId="{E14C6D8A-C7E4-4F43-A945-20F9383A7D9C}" destId="{6B07B6CC-FEEF-4E4F-A2B9-A0453E70DD86}" srcOrd="0" destOrd="0" presId="urn:microsoft.com/office/officeart/2005/8/layout/vList2"/>
    <dgm:cxn modelId="{DE84B662-60AC-4E27-931F-940DC823DCFC}" srcId="{FCA2B829-ABD9-4CD9-90CE-7A05ED42A899}" destId="{2720634A-46CB-4DC1-9669-D24C655DA398}" srcOrd="2" destOrd="0" parTransId="{985FC17A-9C37-4C87-9BC3-E52EFD6DF703}" sibTransId="{B1668D36-D31A-427D-97C5-192D421A1B80}"/>
    <dgm:cxn modelId="{B93FC21B-2F99-495C-A61F-5A55C367F1DF}" srcId="{FCA2B829-ABD9-4CD9-90CE-7A05ED42A899}" destId="{E14C6D8A-C7E4-4F43-A945-20F9383A7D9C}" srcOrd="0" destOrd="0" parTransId="{3AE0B57D-3249-402D-84CF-E4CC6A073A10}" sibTransId="{B51088BB-C11A-4798-BB58-3DEE7347D630}"/>
    <dgm:cxn modelId="{6CAC3660-96AD-4832-81FD-5F000311271C}" type="presOf" srcId="{CE1AC603-002C-47F3-8D0E-4FDC935788A9}" destId="{CBD933E0-98CB-453D-A87E-6176769B5EA3}" srcOrd="0" destOrd="0" presId="urn:microsoft.com/office/officeart/2005/8/layout/vList2"/>
    <dgm:cxn modelId="{53D86087-D553-491F-943B-4C447A06F850}" srcId="{BCA8F3E5-AC2E-485D-975F-E06A477CC8F4}" destId="{148D69DD-AD24-4CD1-AAA0-3D0F9686277F}" srcOrd="0" destOrd="0" parTransId="{11010DCE-C927-4FE1-96DA-1F0A8EDFF08F}" sibTransId="{968A18EC-FBA4-4771-A61D-452E266E37FD}"/>
    <dgm:cxn modelId="{62F19624-6DA6-4307-B961-2BF30F6EEE10}" type="presOf" srcId="{FCA2B829-ABD9-4CD9-90CE-7A05ED42A899}" destId="{8D0A9A02-7491-422F-B774-6023B0598E8F}" srcOrd="0" destOrd="0" presId="urn:microsoft.com/office/officeart/2005/8/layout/vList2"/>
    <dgm:cxn modelId="{ED551D79-B158-4951-BAD4-931C4E37D6BC}" srcId="{FCA2B829-ABD9-4CD9-90CE-7A05ED42A899}" destId="{BCA8F3E5-AC2E-485D-975F-E06A477CC8F4}" srcOrd="1" destOrd="0" parTransId="{6CB4620C-3D17-4CD0-96B6-6BC7FC772AE1}" sibTransId="{0BA4AF23-8E8A-49B5-9458-DAF931E08374}"/>
    <dgm:cxn modelId="{C71CE86E-5612-427E-9EE5-6E8421A0FC2F}" type="presOf" srcId="{BCA8F3E5-AC2E-485D-975F-E06A477CC8F4}" destId="{3FA65A80-5840-4682-A360-45D2EA1DBB04}" srcOrd="0" destOrd="0" presId="urn:microsoft.com/office/officeart/2005/8/layout/vList2"/>
    <dgm:cxn modelId="{B233CECD-1500-4CA4-B292-7F19132805EA}" type="presOf" srcId="{C020A717-A853-45E7-988F-C20002B03524}" destId="{3758526B-F861-433A-ADC3-49C6A2A807BA}" srcOrd="0" destOrd="0" presId="urn:microsoft.com/office/officeart/2005/8/layout/vList2"/>
    <dgm:cxn modelId="{F2CED54A-612C-4A02-889D-40E9C586F38A}" type="presOf" srcId="{148D69DD-AD24-4CD1-AAA0-3D0F9686277F}" destId="{C969002D-1B58-4F3C-800F-54732E49AC1C}" srcOrd="0" destOrd="0" presId="urn:microsoft.com/office/officeart/2005/8/layout/vList2"/>
    <dgm:cxn modelId="{6C1437E6-963B-4A47-ADC2-0E02DDB4052D}" type="presOf" srcId="{2720634A-46CB-4DC1-9669-D24C655DA398}" destId="{0074F77C-F80D-4007-8512-F4B212ACA724}" srcOrd="0" destOrd="0" presId="urn:microsoft.com/office/officeart/2005/8/layout/vList2"/>
    <dgm:cxn modelId="{C444C5D9-5E23-4FB0-B426-82A9E6AB0A00}" srcId="{2720634A-46CB-4DC1-9669-D24C655DA398}" destId="{CE1AC603-002C-47F3-8D0E-4FDC935788A9}" srcOrd="0" destOrd="0" parTransId="{761561F5-F40D-4779-B803-6CDC9ED2FCCC}" sibTransId="{67D74523-09E3-492A-B8A8-91D52E8B6FA4}"/>
    <dgm:cxn modelId="{2080B81B-ACED-4640-BB67-2A64CAD92648}" srcId="{E14C6D8A-C7E4-4F43-A945-20F9383A7D9C}" destId="{C020A717-A853-45E7-988F-C20002B03524}" srcOrd="0" destOrd="0" parTransId="{DD3B557A-4271-4A51-AE6D-5FC4116B07A6}" sibTransId="{1F5DBF2D-922A-4823-879A-62F3C7140B30}"/>
    <dgm:cxn modelId="{CAD9C5C8-550E-4A63-9156-A3085623A13F}" type="presParOf" srcId="{8D0A9A02-7491-422F-B774-6023B0598E8F}" destId="{6B07B6CC-FEEF-4E4F-A2B9-A0453E70DD86}" srcOrd="0" destOrd="0" presId="urn:microsoft.com/office/officeart/2005/8/layout/vList2"/>
    <dgm:cxn modelId="{C15D3A0F-6CC1-425A-B083-D22046E5A31D}" type="presParOf" srcId="{8D0A9A02-7491-422F-B774-6023B0598E8F}" destId="{3758526B-F861-433A-ADC3-49C6A2A807BA}" srcOrd="1" destOrd="0" presId="urn:microsoft.com/office/officeart/2005/8/layout/vList2"/>
    <dgm:cxn modelId="{47C0300C-46A3-4C6F-8BBE-A6DCB56AA165}" type="presParOf" srcId="{8D0A9A02-7491-422F-B774-6023B0598E8F}" destId="{3FA65A80-5840-4682-A360-45D2EA1DBB04}" srcOrd="2" destOrd="0" presId="urn:microsoft.com/office/officeart/2005/8/layout/vList2"/>
    <dgm:cxn modelId="{6DC0765E-ECEF-40D7-BDEE-7D218D1445DA}" type="presParOf" srcId="{8D0A9A02-7491-422F-B774-6023B0598E8F}" destId="{C969002D-1B58-4F3C-800F-54732E49AC1C}" srcOrd="3" destOrd="0" presId="urn:microsoft.com/office/officeart/2005/8/layout/vList2"/>
    <dgm:cxn modelId="{D0FDB341-CF6D-48A0-A5E5-E80D55A785F4}" type="presParOf" srcId="{8D0A9A02-7491-422F-B774-6023B0598E8F}" destId="{0074F77C-F80D-4007-8512-F4B212ACA724}" srcOrd="4" destOrd="0" presId="urn:microsoft.com/office/officeart/2005/8/layout/vList2"/>
    <dgm:cxn modelId="{EFD917AF-783D-4F5D-872C-A3C439B49495}" type="presParOf" srcId="{8D0A9A02-7491-422F-B774-6023B0598E8F}" destId="{CBD933E0-98CB-453D-A87E-6176769B5EA3}" srcOrd="5"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6BDB52-47C1-45B8-883A-3682B0703899}" type="datetimeFigureOut">
              <a:rPr lang="en-US" smtClean="0"/>
              <a:pPr/>
              <a:t>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B39D6E-C0E6-47E7-8960-83DC90E5F45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A9286A-3F39-4A25-BB8C-6AA06015D9AD}" type="datetime1">
              <a:rPr lang="en-US" smtClean="0"/>
              <a:pPr/>
              <a:t>1/9/2023</a:t>
            </a:fld>
            <a:endParaRPr lang="en-US"/>
          </a:p>
        </p:txBody>
      </p:sp>
      <p:sp>
        <p:nvSpPr>
          <p:cNvPr id="5" name="Footer Placeholder 4"/>
          <p:cNvSpPr>
            <a:spLocks noGrp="1"/>
          </p:cNvSpPr>
          <p:nvPr>
            <p:ph type="ftr" sz="quarter" idx="11"/>
          </p:nvPr>
        </p:nvSpPr>
        <p:spPr/>
        <p:txBody>
          <a:bodyPr/>
          <a:lstStyle/>
          <a:p>
            <a:r>
              <a:rPr lang="en-US" smtClean="0"/>
              <a:t>| Pankaj Shah | 9691893040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14FEC3-464B-4B54-9D91-1E4A17A8B989}" type="datetime1">
              <a:rPr lang="en-US" smtClean="0"/>
              <a:pPr/>
              <a:t>1/9/2023</a:t>
            </a:fld>
            <a:endParaRPr lang="en-US"/>
          </a:p>
        </p:txBody>
      </p:sp>
      <p:sp>
        <p:nvSpPr>
          <p:cNvPr id="5" name="Footer Placeholder 4"/>
          <p:cNvSpPr>
            <a:spLocks noGrp="1"/>
          </p:cNvSpPr>
          <p:nvPr>
            <p:ph type="ftr" sz="quarter" idx="11"/>
          </p:nvPr>
        </p:nvSpPr>
        <p:spPr/>
        <p:txBody>
          <a:bodyPr/>
          <a:lstStyle/>
          <a:p>
            <a:r>
              <a:rPr lang="en-US" smtClean="0"/>
              <a:t>| Pankaj Shah | 9691893040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8A8A3-1E33-4415-A304-948C6AE9CE13}" type="datetime1">
              <a:rPr lang="en-US" smtClean="0"/>
              <a:pPr/>
              <a:t>1/9/2023</a:t>
            </a:fld>
            <a:endParaRPr lang="en-US"/>
          </a:p>
        </p:txBody>
      </p:sp>
      <p:sp>
        <p:nvSpPr>
          <p:cNvPr id="5" name="Footer Placeholder 4"/>
          <p:cNvSpPr>
            <a:spLocks noGrp="1"/>
          </p:cNvSpPr>
          <p:nvPr>
            <p:ph type="ftr" sz="quarter" idx="11"/>
          </p:nvPr>
        </p:nvSpPr>
        <p:spPr/>
        <p:txBody>
          <a:bodyPr/>
          <a:lstStyle/>
          <a:p>
            <a:r>
              <a:rPr lang="en-US" smtClean="0"/>
              <a:t>| Pankaj Shah | 9691893040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7378CA-A3DD-4D55-B98A-5DE4879E52ED}" type="datetime1">
              <a:rPr lang="en-US" smtClean="0"/>
              <a:pPr/>
              <a:t>1/9/2023</a:t>
            </a:fld>
            <a:endParaRPr lang="en-US"/>
          </a:p>
        </p:txBody>
      </p:sp>
      <p:sp>
        <p:nvSpPr>
          <p:cNvPr id="5" name="Footer Placeholder 4"/>
          <p:cNvSpPr>
            <a:spLocks noGrp="1"/>
          </p:cNvSpPr>
          <p:nvPr>
            <p:ph type="ftr" sz="quarter" idx="11"/>
          </p:nvPr>
        </p:nvSpPr>
        <p:spPr/>
        <p:txBody>
          <a:bodyPr/>
          <a:lstStyle/>
          <a:p>
            <a:r>
              <a:rPr lang="en-US" smtClean="0"/>
              <a:t>| Pankaj Shah | 9691893040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E2DAA8-CACA-4992-A7E3-18EEAF0E2349}" type="datetime1">
              <a:rPr lang="en-US" smtClean="0"/>
              <a:pPr/>
              <a:t>1/9/2023</a:t>
            </a:fld>
            <a:endParaRPr lang="en-US"/>
          </a:p>
        </p:txBody>
      </p:sp>
      <p:sp>
        <p:nvSpPr>
          <p:cNvPr id="5" name="Footer Placeholder 4"/>
          <p:cNvSpPr>
            <a:spLocks noGrp="1"/>
          </p:cNvSpPr>
          <p:nvPr>
            <p:ph type="ftr" sz="quarter" idx="11"/>
          </p:nvPr>
        </p:nvSpPr>
        <p:spPr/>
        <p:txBody>
          <a:bodyPr/>
          <a:lstStyle/>
          <a:p>
            <a:r>
              <a:rPr lang="en-US" smtClean="0"/>
              <a:t>| Pankaj Shah | 9691893040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6D72F2-FEC5-45FE-ABB5-7F806A809896}" type="datetime1">
              <a:rPr lang="en-US" smtClean="0"/>
              <a:pPr/>
              <a:t>1/9/2023</a:t>
            </a:fld>
            <a:endParaRPr lang="en-US"/>
          </a:p>
        </p:txBody>
      </p:sp>
      <p:sp>
        <p:nvSpPr>
          <p:cNvPr id="6" name="Footer Placeholder 5"/>
          <p:cNvSpPr>
            <a:spLocks noGrp="1"/>
          </p:cNvSpPr>
          <p:nvPr>
            <p:ph type="ftr" sz="quarter" idx="11"/>
          </p:nvPr>
        </p:nvSpPr>
        <p:spPr/>
        <p:txBody>
          <a:bodyPr/>
          <a:lstStyle/>
          <a:p>
            <a:r>
              <a:rPr lang="en-US" smtClean="0"/>
              <a:t>| Pankaj Shah | 9691893040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314C48-F646-4038-9F50-6957F1392D5E}" type="datetime1">
              <a:rPr lang="en-US" smtClean="0"/>
              <a:pPr/>
              <a:t>1/9/2023</a:t>
            </a:fld>
            <a:endParaRPr lang="en-US"/>
          </a:p>
        </p:txBody>
      </p:sp>
      <p:sp>
        <p:nvSpPr>
          <p:cNvPr id="8" name="Footer Placeholder 7"/>
          <p:cNvSpPr>
            <a:spLocks noGrp="1"/>
          </p:cNvSpPr>
          <p:nvPr>
            <p:ph type="ftr" sz="quarter" idx="11"/>
          </p:nvPr>
        </p:nvSpPr>
        <p:spPr/>
        <p:txBody>
          <a:bodyPr/>
          <a:lstStyle/>
          <a:p>
            <a:r>
              <a:rPr lang="en-US" smtClean="0"/>
              <a:t>| Pankaj Shah | 9691893040 |</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453C4F-AE19-4D17-93BF-860E87475B6B}" type="datetime1">
              <a:rPr lang="en-US" smtClean="0"/>
              <a:pPr/>
              <a:t>1/9/2023</a:t>
            </a:fld>
            <a:endParaRPr lang="en-US"/>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772E36-824F-41D6-A73F-9C04985A3935}" type="datetime1">
              <a:rPr lang="en-US" smtClean="0"/>
              <a:pPr/>
              <a:t>1/9/2023</a:t>
            </a:fld>
            <a:endParaRPr lang="en-US"/>
          </a:p>
        </p:txBody>
      </p:sp>
      <p:sp>
        <p:nvSpPr>
          <p:cNvPr id="3" name="Footer Placeholder 2"/>
          <p:cNvSpPr>
            <a:spLocks noGrp="1"/>
          </p:cNvSpPr>
          <p:nvPr>
            <p:ph type="ftr" sz="quarter" idx="11"/>
          </p:nvPr>
        </p:nvSpPr>
        <p:spPr/>
        <p:txBody>
          <a:bodyPr/>
          <a:lstStyle/>
          <a:p>
            <a:r>
              <a:rPr lang="en-US" smtClean="0"/>
              <a:t>| Pankaj Shah | 9691893040 |</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8FCF43-B731-4297-8067-10E17A3E19C4}" type="datetime1">
              <a:rPr lang="en-US" smtClean="0"/>
              <a:pPr/>
              <a:t>1/9/2023</a:t>
            </a:fld>
            <a:endParaRPr lang="en-US"/>
          </a:p>
        </p:txBody>
      </p:sp>
      <p:sp>
        <p:nvSpPr>
          <p:cNvPr id="6" name="Footer Placeholder 5"/>
          <p:cNvSpPr>
            <a:spLocks noGrp="1"/>
          </p:cNvSpPr>
          <p:nvPr>
            <p:ph type="ftr" sz="quarter" idx="11"/>
          </p:nvPr>
        </p:nvSpPr>
        <p:spPr/>
        <p:txBody>
          <a:bodyPr/>
          <a:lstStyle/>
          <a:p>
            <a:r>
              <a:rPr lang="en-US" smtClean="0"/>
              <a:t>| Pankaj Shah | 9691893040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1AE7A3-1A4B-4790-8150-E9FE60FBC380}" type="datetime1">
              <a:rPr lang="en-US" smtClean="0"/>
              <a:pPr/>
              <a:t>1/9/2023</a:t>
            </a:fld>
            <a:endParaRPr lang="en-US"/>
          </a:p>
        </p:txBody>
      </p:sp>
      <p:sp>
        <p:nvSpPr>
          <p:cNvPr id="6" name="Footer Placeholder 5"/>
          <p:cNvSpPr>
            <a:spLocks noGrp="1"/>
          </p:cNvSpPr>
          <p:nvPr>
            <p:ph type="ftr" sz="quarter" idx="11"/>
          </p:nvPr>
        </p:nvSpPr>
        <p:spPr/>
        <p:txBody>
          <a:bodyPr/>
          <a:lstStyle/>
          <a:p>
            <a:r>
              <a:rPr lang="en-US" smtClean="0"/>
              <a:t>| Pankaj Shah | 9691893040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44C3AB-A93F-4B2F-9F3F-30AFE5A380D2}" type="datetime1">
              <a:rPr lang="en-US" smtClean="0"/>
              <a:pPr/>
              <a:t>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Pankaj Shah | 9691893040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smtClean="0"/>
              <a:t>Revision of Audit reports</a:t>
            </a:r>
            <a:endParaRPr lang="en-US" sz="4800" b="1" dirty="0"/>
          </a:p>
        </p:txBody>
      </p:sp>
      <p:sp>
        <p:nvSpPr>
          <p:cNvPr id="3" name="Subtitle 2"/>
          <p:cNvSpPr>
            <a:spLocks noGrp="1"/>
          </p:cNvSpPr>
          <p:nvPr>
            <p:ph type="subTitle" idx="1"/>
          </p:nvPr>
        </p:nvSpPr>
        <p:spPr/>
        <p:txBody>
          <a:bodyPr/>
          <a:lstStyle/>
          <a:p>
            <a:r>
              <a:rPr lang="en-US" b="1" dirty="0" smtClean="0">
                <a:solidFill>
                  <a:schemeClr val="tx1"/>
                </a:solidFill>
              </a:rPr>
              <a:t>CA. Pankaj Shah</a:t>
            </a:r>
          </a:p>
          <a:p>
            <a:r>
              <a:rPr lang="en-US" sz="2400" dirty="0" smtClean="0">
                <a:solidFill>
                  <a:schemeClr val="tx1"/>
                </a:solidFill>
              </a:rPr>
              <a:t>Chartered Accountant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Suggestive Steps for auditor</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r>
              <a:rPr lang="en-US" sz="2800" dirty="0" smtClean="0"/>
              <a:t>Notify client that audit report must no longer be associated with financials</a:t>
            </a:r>
          </a:p>
          <a:p>
            <a:r>
              <a:rPr lang="en-US" sz="2800" dirty="0" smtClean="0"/>
              <a:t>Notify regulatory authorities having jurisdiction over client-ROC, Income tax, etc.</a:t>
            </a:r>
          </a:p>
          <a:p>
            <a:r>
              <a:rPr lang="en-US" sz="2800" dirty="0" smtClean="0"/>
              <a:t>Making an appropriate statement in AGM if requested by Chairman</a:t>
            </a:r>
            <a:endParaRPr lang="en-US" sz="2800"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revision</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Para 5 of GN clarifies</a:t>
            </a:r>
          </a:p>
          <a:p>
            <a:pPr lvl="1"/>
            <a:r>
              <a:rPr lang="en-US" dirty="0" smtClean="0"/>
              <a:t>Revision of audit report does not absolve the member from the professional misconduct, if any, committed by him.</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Procedure for revision of audit report</a:t>
            </a:r>
            <a:endParaRPr lang="en-US" sz="3600"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Refer to the earlier report issued by the auditor on financials statements</a:t>
            </a:r>
          </a:p>
          <a:p>
            <a:r>
              <a:rPr lang="en-US" dirty="0" smtClean="0"/>
              <a:t>State the reasons for revising the report</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much time to revise</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Where no statutory limitation</a:t>
            </a:r>
          </a:p>
          <a:p>
            <a:r>
              <a:rPr lang="en-US" dirty="0" smtClean="0"/>
              <a:t>Revision to be done in reasonable period</a:t>
            </a:r>
          </a:p>
          <a:p>
            <a:pPr lvl="1"/>
            <a:r>
              <a:rPr lang="en-US" dirty="0" smtClean="0"/>
              <a:t>Suggestive period in GN is before next audit report signing.</a:t>
            </a: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Council, ICAI vs. G. </a:t>
            </a:r>
            <a:r>
              <a:rPr lang="en-US" sz="3200" dirty="0" err="1" smtClean="0"/>
              <a:t>Pattabhi</a:t>
            </a:r>
            <a:r>
              <a:rPr lang="en-US" sz="3200" dirty="0" smtClean="0"/>
              <a:t> Rama </a:t>
            </a:r>
            <a:r>
              <a:rPr lang="en-US" sz="3200" dirty="0" err="1" smtClean="0"/>
              <a:t>Charya</a:t>
            </a:r>
            <a:r>
              <a:rPr lang="en-US" sz="3200" dirty="0" smtClean="0"/>
              <a:t/>
            </a:r>
            <a:br>
              <a:rPr lang="en-US" sz="3200" dirty="0" smtClean="0"/>
            </a:br>
            <a:r>
              <a:rPr lang="en-US" sz="3200" dirty="0" smtClean="0"/>
              <a:t>[2014] 44 taxmann.com 6 (Andhra Pradesh)</a:t>
            </a:r>
            <a:endParaRPr lang="en-US" sz="32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Revising Tax audit reports</a:t>
            </a:r>
            <a:endParaRPr lang="en-US" sz="3600" dirty="0"/>
          </a:p>
        </p:txBody>
      </p:sp>
      <p:sp>
        <p:nvSpPr>
          <p:cNvPr id="5" name="Text Placeholder 4"/>
          <p:cNvSpPr>
            <a:spLocks noGrp="1"/>
          </p:cNvSpPr>
          <p:nvPr>
            <p:ph type="body" idx="1"/>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ACIT vs. J.P. </a:t>
            </a:r>
            <a:r>
              <a:rPr lang="en-US" sz="3200" dirty="0" err="1" smtClean="0"/>
              <a:t>Yadav</a:t>
            </a:r>
            <a:r>
              <a:rPr lang="en-US" sz="3200" dirty="0" smtClean="0"/>
              <a:t> [2022] 138 taxmann.com 320 (Allahabad - Trib.)</a:t>
            </a:r>
            <a:endParaRPr lang="en-US" sz="3200"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
              <a:lnSpc>
                <a:spcPct val="150000"/>
              </a:lnSpc>
            </a:pPr>
            <a:r>
              <a:rPr lang="en-US" sz="2400" dirty="0" smtClean="0"/>
              <a:t>Where Assessee claimed that tax auditors had </a:t>
            </a:r>
            <a:r>
              <a:rPr lang="en-US" sz="2400" b="1" u="sng" dirty="0" smtClean="0"/>
              <a:t>committed inadvertent error</a:t>
            </a:r>
            <a:r>
              <a:rPr lang="en-US" sz="2400" dirty="0" smtClean="0"/>
              <a:t> in reporting figures/details in Form No. 3CD, </a:t>
            </a:r>
          </a:p>
          <a:p>
            <a:pPr lvl="1" algn="just">
              <a:lnSpc>
                <a:spcPct val="150000"/>
              </a:lnSpc>
            </a:pPr>
            <a:r>
              <a:rPr lang="en-US" sz="2000" dirty="0" smtClean="0"/>
              <a:t>he was required to get a revised tax audit report/addendum thereto</a:t>
            </a:r>
          </a:p>
          <a:p>
            <a:pPr algn="just">
              <a:lnSpc>
                <a:spcPct val="150000"/>
              </a:lnSpc>
            </a:pPr>
            <a:r>
              <a:rPr lang="en-US" sz="2400" dirty="0" smtClean="0"/>
              <a:t>merely submitting reconciliation of figures would not suffice</a:t>
            </a: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style>
          <a:lnRef idx="2">
            <a:schemeClr val="dk1"/>
          </a:lnRef>
          <a:fillRef idx="1">
            <a:schemeClr val="lt1"/>
          </a:fillRef>
          <a:effectRef idx="0">
            <a:schemeClr val="dk1"/>
          </a:effectRef>
          <a:fontRef idx="minor">
            <a:schemeClr val="dk1"/>
          </a:fontRef>
        </p:style>
        <p:txBody>
          <a:bodyPr>
            <a:noAutofit/>
          </a:bodyPr>
          <a:lstStyle/>
          <a:p>
            <a:pPr algn="just">
              <a:lnSpc>
                <a:spcPct val="150000"/>
              </a:lnSpc>
            </a:pPr>
            <a:r>
              <a:rPr lang="en-US" sz="2800" dirty="0" smtClean="0"/>
              <a:t>Thus, if there was any inadvertent error on the part of tax-auditor in their tax-audit report, they could have always issued addendum/revised tax-audit report to rectify and clarify the correct positions after due verifications/</a:t>
            </a:r>
            <a:r>
              <a:rPr lang="en-US" sz="2800" dirty="0" err="1" smtClean="0"/>
              <a:t>checkings</a:t>
            </a:r>
            <a:r>
              <a:rPr lang="en-US" sz="2800" dirty="0" smtClean="0"/>
              <a:t> from their audit records. </a:t>
            </a: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
            <a:r>
              <a:rPr lang="en-US" dirty="0" smtClean="0"/>
              <a:t>onus is now put on the tax-auditors who are qualified Chartered Accountants to certify financial details/data's of the taxpayers in the prescribed form nos. 3CB and 3CD as part of tax-audit under the provisions of section 44AB, </a:t>
            </a:r>
          </a:p>
          <a:p>
            <a:pPr algn="just"/>
            <a:r>
              <a:rPr lang="en-US" dirty="0" smtClean="0"/>
              <a:t>with a view that such certification by a qualified Chartered Accountant would assist the revenue in framing assessments/processing of returns and easing the burden on the revenue officials, that is why </a:t>
            </a:r>
          </a:p>
          <a:p>
            <a:pPr algn="just">
              <a:buNone/>
            </a:pPr>
            <a:endParaRPr lang="en-US" dirty="0" smtClean="0"/>
          </a:p>
          <a:p>
            <a:pPr lvl="1" algn="just"/>
            <a:r>
              <a:rPr lang="en-US" dirty="0" smtClean="0"/>
              <a:t>the certification called from tax auditor's in Form No. 3CB/Form No. 3CD under the aegis of section 44AB is that the financial data's as contained therein is certified to be true and correct </a:t>
            </a:r>
          </a:p>
          <a:p>
            <a:pPr lvl="1" algn="just"/>
            <a:r>
              <a:rPr lang="en-US" dirty="0" smtClean="0"/>
              <a:t>which is an onerous/heavy burden cast on tax-auditors, and the said certification does not merely called the tax auditor to certify that the affairs are 'true and fair' as is envisaged while auditing under Companies Act. </a:t>
            </a: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914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
              <a:lnSpc>
                <a:spcPct val="130000"/>
              </a:lnSpc>
            </a:pPr>
            <a:r>
              <a:rPr lang="en-US" dirty="0" smtClean="0"/>
              <a:t>Thus, certainly the burden/duty on tax-auditor is very heavy/onerous under the 1961 Act to certify contents of tax-audit report to be </a:t>
            </a:r>
            <a:r>
              <a:rPr lang="en-US" b="1" dirty="0" smtClean="0"/>
              <a:t>'true and correct'</a:t>
            </a:r>
            <a:r>
              <a:rPr lang="en-US" dirty="0" smtClean="0"/>
              <a:t> and not merely </a:t>
            </a:r>
            <a:r>
              <a:rPr lang="en-US" b="1" dirty="0" smtClean="0"/>
              <a:t>'true and fair'</a:t>
            </a:r>
            <a:r>
              <a:rPr lang="en-US" dirty="0" smtClean="0"/>
              <a:t>. </a:t>
            </a:r>
          </a:p>
          <a:p>
            <a:pPr algn="just">
              <a:lnSpc>
                <a:spcPct val="130000"/>
              </a:lnSpc>
            </a:pPr>
            <a:r>
              <a:rPr lang="en-US" dirty="0" smtClean="0"/>
              <a:t>Assessee can approach tax-auditor to issue addendum/revised tax-audit report to certify correct figures after due checking's/verifications by the tax-auditors, who are expected to issue any addendum/revised tax-audit report with due care and caution with full responsibility, </a:t>
            </a:r>
            <a:r>
              <a:rPr lang="en-US" b="1" u="sng" dirty="0" smtClean="0"/>
              <a:t>otherwise it would call for disciplinary action from the ICAI </a:t>
            </a:r>
            <a:r>
              <a:rPr lang="en-US" dirty="0" smtClean="0"/>
              <a:t>and other consequences as provided under law.</a:t>
            </a: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Statutory limitation</a:t>
            </a:r>
            <a:endParaRPr lang="en-US" dirty="0"/>
          </a:p>
        </p:txBody>
      </p:sp>
      <p:sp>
        <p:nvSpPr>
          <p:cNvPr id="3" name="Content Placeholder 2"/>
          <p:cNvSpPr>
            <a:spLocks noGrp="1"/>
          </p:cNvSpPr>
          <p:nvPr>
            <p:ph idx="1"/>
          </p:nvPr>
        </p:nvSpPr>
        <p:spPr>
          <a:xfrm>
            <a:off x="304800" y="1600200"/>
            <a:ext cx="8382000" cy="5105400"/>
          </a:xfrm>
        </p:spPr>
        <p:style>
          <a:lnRef idx="2">
            <a:schemeClr val="dk1"/>
          </a:lnRef>
          <a:fillRef idx="1">
            <a:schemeClr val="lt1"/>
          </a:fillRef>
          <a:effectRef idx="0">
            <a:schemeClr val="dk1"/>
          </a:effectRef>
          <a:fontRef idx="minor">
            <a:schemeClr val="dk1"/>
          </a:fontRef>
        </p:style>
        <p:txBody>
          <a:bodyPr>
            <a:normAutofit fontScale="62500" lnSpcReduction="20000"/>
          </a:bodyPr>
          <a:lstStyle/>
          <a:p>
            <a:pPr algn="just">
              <a:buNone/>
            </a:pPr>
            <a:r>
              <a:rPr lang="en-US" b="1" dirty="0" smtClean="0">
                <a:latin typeface="Times New Roman" pitchFamily="18" charset="0"/>
                <a:cs typeface="Times New Roman" pitchFamily="18" charset="0"/>
              </a:rPr>
              <a:t>Report of audit of accounts to be furnished under section 44AB.</a:t>
            </a:r>
            <a:endParaRPr lang="en-US" dirty="0" smtClean="0">
              <a:latin typeface="Times New Roman" pitchFamily="18" charset="0"/>
              <a:cs typeface="Times New Roman" pitchFamily="18" charset="0"/>
            </a:endParaRPr>
          </a:p>
          <a:p>
            <a:pPr algn="just">
              <a:buNone/>
            </a:pPr>
            <a:endParaRPr lang="en-US" b="1" dirty="0" smtClean="0">
              <a:latin typeface="Times New Roman" pitchFamily="18" charset="0"/>
              <a:cs typeface="Times New Roman" pitchFamily="18" charset="0"/>
            </a:endParaRPr>
          </a:p>
          <a:p>
            <a:pPr algn="just">
              <a:buNone/>
            </a:pPr>
            <a:r>
              <a:rPr lang="en-US" b="1" dirty="0" smtClean="0">
                <a:latin typeface="Times New Roman" pitchFamily="18" charset="0"/>
                <a:cs typeface="Times New Roman" pitchFamily="18" charset="0"/>
              </a:rPr>
              <a:t>6G.</a:t>
            </a:r>
            <a:r>
              <a:rPr lang="en-US" dirty="0" smtClean="0">
                <a:latin typeface="Times New Roman" pitchFamily="18" charset="0"/>
                <a:cs typeface="Times New Roman" pitchFamily="18" charset="0"/>
              </a:rPr>
              <a:t> (1) The report of audit of the accounts of a person required to be furnished under section 44AB</a:t>
            </a:r>
            <a:r>
              <a:rPr lang="en-US" u="sng" baseline="30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shall,—</a:t>
            </a:r>
          </a:p>
          <a:p>
            <a:pPr algn="just">
              <a:buNone/>
            </a:pPr>
            <a:r>
              <a:rPr lang="en-US" dirty="0" smtClean="0">
                <a:latin typeface="Times New Roman" pitchFamily="18" charset="0"/>
                <a:cs typeface="Times New Roman" pitchFamily="18" charset="0"/>
              </a:rPr>
              <a:t>………</a:t>
            </a:r>
          </a:p>
          <a:p>
            <a:pPr algn="just">
              <a:lnSpc>
                <a:spcPct val="170000"/>
              </a:lnSpc>
              <a:buNone/>
            </a:pPr>
            <a:r>
              <a:rPr lang="en-US" u="sng" baseline="30000" dirty="0" smtClean="0">
                <a:latin typeface="Times New Roman" pitchFamily="18" charset="0"/>
                <a:cs typeface="Times New Roman" pitchFamily="18" charset="0"/>
              </a:rPr>
              <a:t>1a</a:t>
            </a:r>
            <a:r>
              <a:rPr lang="en-US" b="1" dirty="0" smtClean="0">
                <a:latin typeface="Times New Roman" pitchFamily="18" charset="0"/>
                <a:cs typeface="Times New Roman" pitchFamily="18" charset="0"/>
              </a:rPr>
              <a:t>[</a:t>
            </a:r>
            <a:r>
              <a:rPr lang="en-US" i="1" dirty="0" smtClean="0">
                <a:latin typeface="Times New Roman" pitchFamily="18" charset="0"/>
                <a:cs typeface="Times New Roman" pitchFamily="18" charset="0"/>
              </a:rPr>
              <a:t>(3) The report of audit furnished under this rule </a:t>
            </a:r>
            <a:r>
              <a:rPr lang="en-US" b="1" i="1" dirty="0" smtClean="0">
                <a:latin typeface="Times New Roman" pitchFamily="18" charset="0"/>
                <a:cs typeface="Times New Roman" pitchFamily="18" charset="0"/>
              </a:rPr>
              <a:t>may</a:t>
            </a:r>
            <a:r>
              <a:rPr lang="en-US" i="1" dirty="0" smtClean="0">
                <a:latin typeface="Times New Roman" pitchFamily="18" charset="0"/>
                <a:cs typeface="Times New Roman" pitchFamily="18" charset="0"/>
              </a:rPr>
              <a:t> be revised by the person by getting revised report of audit from an accountant, duly signed and verified by such accountant, and furnish it </a:t>
            </a:r>
            <a:r>
              <a:rPr lang="en-US" i="1" u="sng" dirty="0" smtClean="0">
                <a:latin typeface="Times New Roman" pitchFamily="18" charset="0"/>
                <a:cs typeface="Times New Roman" pitchFamily="18" charset="0"/>
              </a:rPr>
              <a:t>before the end of the relevant assessment year for which the report pertains</a:t>
            </a:r>
            <a:r>
              <a:rPr lang="en-US" i="1"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if there is payment </a:t>
            </a:r>
            <a:r>
              <a:rPr lang="en-US" i="1" dirty="0" smtClean="0">
                <a:latin typeface="Times New Roman" pitchFamily="18" charset="0"/>
                <a:cs typeface="Times New Roman" pitchFamily="18" charset="0"/>
              </a:rPr>
              <a:t>by such person after furnishing of report under sub-rule (1) and (2) which necessitates recalculation of disallowance under section 40 or section 43B</a:t>
            </a:r>
            <a:r>
              <a:rPr lang="en-US" dirty="0" smtClean="0">
                <a:latin typeface="Times New Roman" pitchFamily="18" charset="0"/>
                <a:cs typeface="Times New Roman" pitchFamily="18" charset="0"/>
              </a:rPr>
              <a:t>.</a:t>
            </a:r>
          </a:p>
          <a:p>
            <a:pPr algn="just">
              <a:buNone/>
            </a:pPr>
            <a:endParaRPr lang="en-US" dirty="0">
              <a:latin typeface="Times New Roman" pitchFamily="18" charset="0"/>
              <a:cs typeface="Times New Roman" pitchFamily="18" charset="0"/>
            </a:endParaRPr>
          </a:p>
        </p:txBody>
      </p:sp>
      <p:sp>
        <p:nvSpPr>
          <p:cNvPr id="4" name="Rectangle 3"/>
          <p:cNvSpPr/>
          <p:nvPr/>
        </p:nvSpPr>
        <p:spPr>
          <a:xfrm>
            <a:off x="228600" y="6324600"/>
            <a:ext cx="8686800" cy="261610"/>
          </a:xfrm>
          <a:prstGeom prst="rect">
            <a:avLst/>
          </a:prstGeom>
        </p:spPr>
        <p:txBody>
          <a:bodyPr wrap="square">
            <a:spAutoFit/>
          </a:bodyPr>
          <a:lstStyle/>
          <a:p>
            <a:r>
              <a:rPr lang="en-US" sz="1100" dirty="0" smtClean="0"/>
              <a:t>1a. Inserted by the Income-tax (Eighth Amendment) Rules, 2021, </a:t>
            </a:r>
            <a:r>
              <a:rPr lang="en-US" sz="1100" dirty="0" err="1" smtClean="0"/>
              <a:t>w.e.f</a:t>
            </a:r>
            <a:r>
              <a:rPr lang="en-US" sz="1100" dirty="0" smtClean="0"/>
              <a:t>. 1-4-2021.</a:t>
            </a:r>
            <a:endParaRPr lang="en-US" sz="1100" dirty="0"/>
          </a:p>
        </p:txBody>
      </p:sp>
      <p:sp>
        <p:nvSpPr>
          <p:cNvPr id="5" name="Footer Placeholder 4"/>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Reopening based on mistake in tax audit reports</a:t>
            </a:r>
            <a:endParaRPr lang="en-US" sz="3600"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r>
              <a:rPr lang="en-US" dirty="0" smtClean="0"/>
              <a:t>Reopening notice merely relying on a technical mistake committed by an auditor was unjustified</a:t>
            </a:r>
          </a:p>
          <a:p>
            <a:pPr lvl="1" algn="just"/>
            <a:r>
              <a:rPr lang="en-US" dirty="0" smtClean="0"/>
              <a:t>Baroque Pharmaceuticals (P.) Ltd. [2022] 137 taxmann.com 94 (Gujarat)</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mistakes in tax audit</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sz="2400" dirty="0" smtClean="0"/>
              <a:t>Clause 13(e)</a:t>
            </a:r>
          </a:p>
          <a:p>
            <a:pPr lvl="1"/>
            <a:r>
              <a:rPr lang="en-US" sz="2000" dirty="0" smtClean="0"/>
              <a:t>ICDS</a:t>
            </a:r>
          </a:p>
          <a:p>
            <a:r>
              <a:rPr lang="en-US" sz="2400" dirty="0" smtClean="0"/>
              <a:t>Clause 14(b)</a:t>
            </a:r>
          </a:p>
          <a:p>
            <a:pPr lvl="1"/>
            <a:r>
              <a:rPr lang="en-US" sz="2000" dirty="0" smtClean="0"/>
              <a:t>In case of deviation from S.145A, effect on profit and loss</a:t>
            </a:r>
          </a:p>
          <a:p>
            <a:r>
              <a:rPr lang="en-US" sz="2400" dirty="0" smtClean="0"/>
              <a:t>Clause 16(d)</a:t>
            </a:r>
          </a:p>
          <a:p>
            <a:pPr lvl="1"/>
            <a:r>
              <a:rPr lang="en-US" sz="2000" dirty="0" smtClean="0"/>
              <a:t>Any amount not credited to PL </a:t>
            </a:r>
          </a:p>
          <a:p>
            <a:pPr lvl="1"/>
            <a:r>
              <a:rPr lang="en-US" sz="2000" dirty="0" smtClean="0"/>
              <a:t>(Rent, Interest, capital gains, partner’s remuneration)</a:t>
            </a:r>
          </a:p>
          <a:p>
            <a:r>
              <a:rPr lang="en-US" sz="2400" dirty="0" smtClean="0"/>
              <a:t>Clause 21 (g)</a:t>
            </a:r>
          </a:p>
          <a:p>
            <a:pPr lvl="1"/>
            <a:r>
              <a:rPr lang="en-US" sz="2000" dirty="0" smtClean="0"/>
              <a:t>Any liability contingent in nature (debited to PL)</a:t>
            </a:r>
          </a:p>
          <a:p>
            <a:endParaRPr lang="en-US" sz="2400"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 for revision of report</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Suggestive reason for revision</a:t>
            </a:r>
          </a:p>
          <a:p>
            <a:pPr lvl="1" algn="just"/>
            <a:r>
              <a:rPr lang="en-US" i="1" dirty="0" smtClean="0"/>
              <a:t>“Information was were reported in clause…. on a conservative approach in the Form 3CD however on revisiting the position as per Guidance Note and ITBA processing result the reporting is being revised as the same is inadvertently indicating for double disallowance/addition of same amounts.”</a:t>
            </a:r>
            <a:endParaRPr lang="en-US" i="1"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Impact of audit qualifications in assessments</a:t>
            </a:r>
            <a:endParaRPr lang="en-US" sz="3200" dirty="0"/>
          </a:p>
        </p:txBody>
      </p:sp>
      <p:sp>
        <p:nvSpPr>
          <p:cNvPr id="3" name="Content Placeholder 2"/>
          <p:cNvSpPr>
            <a:spLocks noGrp="1"/>
          </p:cNvSpPr>
          <p:nvPr>
            <p:ph idx="1"/>
          </p:nvPr>
        </p:nvSpPr>
        <p:spPr>
          <a:xfrm>
            <a:off x="457200" y="1371600"/>
            <a:ext cx="8229600" cy="5105400"/>
          </a:xfrm>
        </p:spPr>
        <p:style>
          <a:lnRef idx="2">
            <a:schemeClr val="dk1"/>
          </a:lnRef>
          <a:fillRef idx="1">
            <a:schemeClr val="lt1"/>
          </a:fillRef>
          <a:effectRef idx="0">
            <a:schemeClr val="dk1"/>
          </a:effectRef>
          <a:fontRef idx="minor">
            <a:schemeClr val="dk1"/>
          </a:fontRef>
        </p:style>
        <p:txBody>
          <a:bodyPr anchor="t">
            <a:normAutofit fontScale="55000" lnSpcReduction="20000"/>
          </a:bodyPr>
          <a:lstStyle/>
          <a:p>
            <a:pPr algn="just">
              <a:lnSpc>
                <a:spcPct val="130000"/>
              </a:lnSpc>
              <a:spcBef>
                <a:spcPts val="600"/>
              </a:spcBef>
            </a:pPr>
            <a:r>
              <a:rPr lang="en-US" sz="3600" dirty="0" smtClean="0"/>
              <a:t>Gujarat High Court in </a:t>
            </a:r>
            <a:r>
              <a:rPr lang="en-US" sz="3600" b="1" dirty="0" smtClean="0"/>
              <a:t>Rajkot </a:t>
            </a:r>
            <a:r>
              <a:rPr lang="en-US" sz="3600" b="1" dirty="0" err="1" smtClean="0"/>
              <a:t>Engg</a:t>
            </a:r>
            <a:r>
              <a:rPr lang="en-US" sz="3600" b="1" dirty="0" smtClean="0"/>
              <a:t>. Association v. Union of India </a:t>
            </a:r>
            <a:r>
              <a:rPr lang="en-US" sz="3600" dirty="0" smtClean="0"/>
              <a:t>[1986] 162 ITR 28/26 Taxman 60 (</a:t>
            </a:r>
            <a:r>
              <a:rPr lang="en-US" sz="3600" dirty="0" err="1" smtClean="0"/>
              <a:t>Guj</a:t>
            </a:r>
            <a:r>
              <a:rPr lang="en-US" sz="3600" dirty="0" smtClean="0"/>
              <a:t>.) had appropriately referred to the affidavit file by the Union of India repelling and quelling misgiving expressed by the Assessee on the </a:t>
            </a:r>
            <a:r>
              <a:rPr lang="en-US" sz="3600" b="1" u="sng" dirty="0" smtClean="0"/>
              <a:t>binding nature of qualifications or reservations expressed in audit reports</a:t>
            </a:r>
            <a:r>
              <a:rPr lang="en-US" sz="3600" dirty="0" smtClean="0"/>
              <a:t> to clarify and observe:—</a:t>
            </a:r>
          </a:p>
          <a:p>
            <a:pPr algn="just">
              <a:buNone/>
            </a:pPr>
            <a:endParaRPr lang="en-US" dirty="0" smtClean="0"/>
          </a:p>
          <a:p>
            <a:pPr algn="just">
              <a:buNone/>
            </a:pP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"53. It was, therefore, submitted that if the auditor finds that the financial information furnished to him is not according to the acceptable accounting policy and principles or not according to the relevant regulations and statutory requirements, he may refuse to give an unqualified opinion in which case an </a:t>
            </a:r>
            <a:r>
              <a:rPr lang="en-US" i="1" dirty="0" err="1" smtClean="0">
                <a:latin typeface="Times New Roman" pitchFamily="18" charset="0"/>
                <a:cs typeface="Times New Roman" pitchFamily="18" charset="0"/>
              </a:rPr>
              <a:t>assessee</a:t>
            </a:r>
            <a:r>
              <a:rPr lang="en-US" i="1" dirty="0" smtClean="0">
                <a:latin typeface="Times New Roman" pitchFamily="18" charset="0"/>
                <a:cs typeface="Times New Roman" pitchFamily="18" charset="0"/>
              </a:rPr>
              <a:t> would be exposed to grave consequences of not only a best judgment assessment but also to penalty. We can appreciate this apprehension expressed on behalf of the </a:t>
            </a:r>
            <a:r>
              <a:rPr lang="en-US" i="1" dirty="0" err="1" smtClean="0">
                <a:latin typeface="Times New Roman" pitchFamily="18" charset="0"/>
                <a:cs typeface="Times New Roman" pitchFamily="18" charset="0"/>
              </a:rPr>
              <a:t>assessee</a:t>
            </a:r>
            <a:r>
              <a:rPr lang="en-US" i="1" dirty="0" smtClean="0">
                <a:latin typeface="Times New Roman" pitchFamily="18" charset="0"/>
                <a:cs typeface="Times New Roman" pitchFamily="18" charset="0"/>
              </a:rPr>
              <a:t>. However, in view of the clarification made by the Union Government in the reply affidavit of Shri </a:t>
            </a:r>
            <a:r>
              <a:rPr lang="en-US" i="1" dirty="0" err="1" smtClean="0">
                <a:latin typeface="Times New Roman" pitchFamily="18" charset="0"/>
                <a:cs typeface="Times New Roman" pitchFamily="18" charset="0"/>
              </a:rPr>
              <a:t>Kalyanchand</a:t>
            </a:r>
            <a:r>
              <a:rPr lang="en-US" i="1" dirty="0" smtClean="0">
                <a:latin typeface="Times New Roman" pitchFamily="18" charset="0"/>
                <a:cs typeface="Times New Roman" pitchFamily="18" charset="0"/>
              </a:rPr>
              <a:t>, Under Secretary in the Finance Ministry to the Government of India in</a:t>
            </a:r>
            <a:r>
              <a:rPr lang="en-US" b="1" i="1" u="sng" dirty="0" smtClean="0">
                <a:latin typeface="Times New Roman" pitchFamily="18" charset="0"/>
                <a:cs typeface="Times New Roman" pitchFamily="18" charset="0"/>
              </a:rPr>
              <a:t> paragraph 15 that opinions given by the chartered accountants are not binding either on the </a:t>
            </a:r>
            <a:r>
              <a:rPr lang="en-US" b="1" i="1" u="sng" dirty="0" err="1" smtClean="0">
                <a:latin typeface="Times New Roman" pitchFamily="18" charset="0"/>
                <a:cs typeface="Times New Roman" pitchFamily="18" charset="0"/>
              </a:rPr>
              <a:t>assessees</a:t>
            </a:r>
            <a:r>
              <a:rPr lang="en-US" b="1" i="1" u="sng" dirty="0" smtClean="0">
                <a:latin typeface="Times New Roman" pitchFamily="18" charset="0"/>
                <a:cs typeface="Times New Roman" pitchFamily="18" charset="0"/>
              </a:rPr>
              <a:t> or on the assessing officer, we do not think that the </a:t>
            </a:r>
            <a:r>
              <a:rPr lang="en-US" b="1" i="1" u="sng" dirty="0" err="1" smtClean="0">
                <a:latin typeface="Times New Roman" pitchFamily="18" charset="0"/>
                <a:cs typeface="Times New Roman" pitchFamily="18" charset="0"/>
              </a:rPr>
              <a:t>assessee</a:t>
            </a:r>
            <a:r>
              <a:rPr lang="en-US" b="1" i="1" u="sng" dirty="0" smtClean="0">
                <a:latin typeface="Times New Roman" pitchFamily="18" charset="0"/>
                <a:cs typeface="Times New Roman" pitchFamily="18" charset="0"/>
              </a:rPr>
              <a:t> will be prejudiced by the qualified opinion given by the tax auditor in any given case.</a:t>
            </a:r>
            <a:r>
              <a:rPr lang="en-US" i="1" dirty="0" smtClean="0">
                <a:latin typeface="Times New Roman" pitchFamily="18" charset="0"/>
                <a:cs typeface="Times New Roman" pitchFamily="18" charset="0"/>
              </a:rPr>
              <a:t>”</a:t>
            </a:r>
            <a:endParaRPr lang="en-US" i="1"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Impact of audit qualification in assessment</a:t>
            </a:r>
            <a:endParaRPr lang="en-US" sz="3200" dirty="0"/>
          </a:p>
        </p:txBody>
      </p:sp>
      <p:sp>
        <p:nvSpPr>
          <p:cNvPr id="3" name="Content Placeholder 2"/>
          <p:cNvSpPr>
            <a:spLocks noGrp="1"/>
          </p:cNvSpPr>
          <p:nvPr>
            <p:ph idx="1"/>
          </p:nvPr>
        </p:nvSpPr>
        <p:spPr>
          <a:xfrm>
            <a:off x="381000" y="1447800"/>
            <a:ext cx="8229600" cy="5105400"/>
          </a:xfrm>
        </p:spPr>
        <p:style>
          <a:lnRef idx="2">
            <a:schemeClr val="dk1"/>
          </a:lnRef>
          <a:fillRef idx="1">
            <a:schemeClr val="lt1"/>
          </a:fillRef>
          <a:effectRef idx="0">
            <a:schemeClr val="dk1"/>
          </a:effectRef>
          <a:fontRef idx="minor">
            <a:schemeClr val="dk1"/>
          </a:fontRef>
        </p:style>
        <p:txBody>
          <a:bodyPr>
            <a:noAutofit/>
          </a:bodyPr>
          <a:lstStyle/>
          <a:p>
            <a:pPr algn="just"/>
            <a:r>
              <a:rPr lang="en-US" sz="2000" dirty="0" smtClean="0"/>
              <a:t>Delhi High Court in case of PCIT vs. Escorts Limited [2018] 98 taxmann.com 291 (Delhi) has clearly held that </a:t>
            </a:r>
            <a:r>
              <a:rPr lang="en-US" sz="2000" b="1" dirty="0" smtClean="0"/>
              <a:t>Auditor's opinion though relevant and material would not be final and conclusive even when against the Assessee.</a:t>
            </a:r>
          </a:p>
          <a:p>
            <a:pPr lvl="1" algn="just"/>
            <a:r>
              <a:rPr lang="en-US" sz="2000" dirty="0" smtClean="0"/>
              <a:t>Auditor's report in a way is a third party and an independent report that can be equated with an expert opinion.</a:t>
            </a:r>
          </a:p>
          <a:p>
            <a:pPr lvl="1" algn="just"/>
            <a:r>
              <a:rPr lang="en-US" sz="2000" dirty="0" smtClean="0"/>
              <a:t>It may be accepted or rejected or partly accepted and partly rejected. It has to be considered with other material.</a:t>
            </a:r>
          </a:p>
          <a:p>
            <a:pPr lvl="1" algn="just"/>
            <a:r>
              <a:rPr lang="en-US" sz="2000" dirty="0" smtClean="0"/>
              <a:t>It cannot be treated as final or binding on the Assessing Officer, or for that matter even on the </a:t>
            </a:r>
            <a:r>
              <a:rPr lang="en-US" sz="2000" dirty="0" err="1" smtClean="0"/>
              <a:t>assessee</a:t>
            </a:r>
            <a:r>
              <a:rPr lang="en-US" sz="2000" dirty="0" smtClean="0"/>
              <a:t>, except when mandated by a statutory provision, which requires an unqualified auditor's report or certification.</a:t>
            </a:r>
          </a:p>
          <a:p>
            <a:pPr lvl="1" algn="just"/>
            <a:r>
              <a:rPr lang="en-US" sz="2000" dirty="0" smtClean="0"/>
              <a:t>In the absence of statutory provision it would not be right to hold that a reservation or qualifying note in the audit report would be a conclusive and bind finding against the </a:t>
            </a:r>
            <a:r>
              <a:rPr lang="en-US" sz="2000" dirty="0" err="1" smtClean="0"/>
              <a:t>assessee</a:t>
            </a:r>
            <a:r>
              <a:rPr lang="en-US" sz="2000" dirty="0" smtClean="0"/>
              <a:t>.</a:t>
            </a:r>
            <a:endParaRPr lang="en-US" sz="2000"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Code of ethics</a:t>
            </a:r>
            <a:endParaRPr lang="en-US" dirty="0"/>
          </a:p>
        </p:txBody>
      </p:sp>
      <p:sp>
        <p:nvSpPr>
          <p:cNvPr id="5" name="Text Placeholder 4"/>
          <p:cNvSpPr>
            <a:spLocks noGrp="1"/>
          </p:cNvSpPr>
          <p:nvPr>
            <p:ph type="body" idx="1"/>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First Schedule – Part 1 (</a:t>
            </a:r>
            <a:r>
              <a:rPr lang="en-US" dirty="0" err="1" smtClean="0"/>
              <a:t>Practise</a:t>
            </a:r>
            <a:r>
              <a:rPr lang="en-US" dirty="0" smtClean="0"/>
              <a:t>)</a:t>
            </a:r>
            <a:endParaRPr lang="en-US" dirty="0"/>
          </a:p>
        </p:txBody>
      </p:sp>
      <p:sp>
        <p:nvSpPr>
          <p:cNvPr id="5" name="Content Placeholder 4"/>
          <p:cNvSpPr>
            <a:spLocks noGrp="1"/>
          </p:cNvSpPr>
          <p:nvPr>
            <p:ph idx="1"/>
          </p:nvPr>
        </p:nvSpPr>
        <p:spPr>
          <a:xfrm>
            <a:off x="457200" y="1600200"/>
            <a:ext cx="8229600" cy="5029200"/>
          </a:xfrm>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514350" indent="-514350">
              <a:buFont typeface="+mj-lt"/>
              <a:buAutoNum type="arabicPeriod"/>
            </a:pPr>
            <a:r>
              <a:rPr lang="en-US" dirty="0" smtClean="0"/>
              <a:t>Practice by non-chartered accountant</a:t>
            </a:r>
          </a:p>
          <a:p>
            <a:pPr marL="514350" indent="-514350">
              <a:buFont typeface="+mj-lt"/>
              <a:buAutoNum type="arabicPeriod"/>
            </a:pPr>
            <a:r>
              <a:rPr lang="en-US" dirty="0" smtClean="0"/>
              <a:t>Shares fees with non-Member(exceptions)</a:t>
            </a:r>
          </a:p>
          <a:p>
            <a:pPr marL="514350" indent="-514350">
              <a:buFont typeface="+mj-lt"/>
              <a:buAutoNum type="arabicPeriod"/>
            </a:pPr>
            <a:r>
              <a:rPr lang="en-US" dirty="0" smtClean="0"/>
              <a:t>Accepts fees from non-Member (referral)</a:t>
            </a:r>
          </a:p>
          <a:p>
            <a:pPr marL="514350" indent="-514350">
              <a:buFont typeface="+mj-lt"/>
              <a:buAutoNum type="arabicPeriod"/>
            </a:pPr>
            <a:r>
              <a:rPr lang="en-US" dirty="0" smtClean="0"/>
              <a:t>Enters into partnership with non-Member</a:t>
            </a:r>
          </a:p>
          <a:p>
            <a:pPr marL="514350" indent="-514350">
              <a:buFont typeface="+mj-lt"/>
              <a:buAutoNum type="arabicPeriod"/>
            </a:pPr>
            <a:r>
              <a:rPr lang="en-US" dirty="0" smtClean="0"/>
              <a:t>Secures professional business through non employee/ non-partner or unlawful means</a:t>
            </a:r>
          </a:p>
          <a:p>
            <a:pPr marL="514350" indent="-514350">
              <a:buFont typeface="+mj-lt"/>
              <a:buAutoNum type="arabicPeriod"/>
            </a:pPr>
            <a:r>
              <a:rPr lang="en-US" dirty="0" smtClean="0"/>
              <a:t>Solicits professional work</a:t>
            </a:r>
          </a:p>
          <a:p>
            <a:pPr marL="514350" indent="-514350">
              <a:buFont typeface="+mj-lt"/>
              <a:buAutoNum type="arabicPeriod"/>
            </a:pPr>
            <a:r>
              <a:rPr lang="en-US" dirty="0" smtClean="0"/>
              <a:t>Advertises professional attainment</a:t>
            </a:r>
          </a:p>
          <a:p>
            <a:pPr marL="514350" indent="-514350">
              <a:buFont typeface="+mj-lt"/>
              <a:buAutoNum type="arabicPeriod"/>
            </a:pPr>
            <a:r>
              <a:rPr lang="en-US" dirty="0" smtClean="0"/>
              <a:t>Fails to communicate with outgoing auditor</a:t>
            </a:r>
          </a:p>
          <a:p>
            <a:pPr marL="514350" indent="-514350">
              <a:buFont typeface="+mj-lt"/>
              <a:buAutoNum type="arabicPeriod"/>
            </a:pPr>
            <a:r>
              <a:rPr lang="en-US" dirty="0" smtClean="0"/>
              <a:t>Non - Compliance of Section 225 of the Companies Act, 1956 (Sections 139 and 140 of Companies Act, 2013)</a:t>
            </a:r>
          </a:p>
          <a:p>
            <a:pPr marL="514350" indent="-514350">
              <a:buFont typeface="+mj-lt"/>
              <a:buAutoNum type="arabicPeriod"/>
            </a:pPr>
            <a:r>
              <a:rPr lang="en-US" dirty="0" smtClean="0"/>
              <a:t>Charging fees based on percentage/ contingency</a:t>
            </a:r>
          </a:p>
          <a:p>
            <a:pPr marL="514350" indent="-514350">
              <a:buFont typeface="+mj-lt"/>
              <a:buAutoNum type="arabicPeriod"/>
            </a:pPr>
            <a:r>
              <a:rPr lang="en-US" dirty="0" smtClean="0"/>
              <a:t>Engages in any other occupation</a:t>
            </a:r>
          </a:p>
          <a:p>
            <a:pPr marL="514350" indent="-514350">
              <a:buFont typeface="+mj-lt"/>
              <a:buAutoNum type="arabicPeriod"/>
            </a:pPr>
            <a:r>
              <a:rPr lang="en-US" dirty="0" smtClean="0"/>
              <a:t>Allows non - Member/non-partner to sign documents on his behalf</a:t>
            </a:r>
            <a:endParaRPr lang="en-US" dirty="0"/>
          </a:p>
        </p:txBody>
      </p:sp>
      <p:sp>
        <p:nvSpPr>
          <p:cNvPr id="6" name="Footer Placeholder 5"/>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First Schedule – Part 2 (Service)</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marL="514350" indent="-514350">
              <a:buFont typeface="+mj-lt"/>
              <a:buAutoNum type="arabicPeriod"/>
            </a:pPr>
            <a:r>
              <a:rPr lang="en-US" dirty="0" smtClean="0"/>
              <a:t>Shares his emoluments with others</a:t>
            </a:r>
          </a:p>
          <a:p>
            <a:pPr marL="514350" indent="-514350">
              <a:buFont typeface="+mj-lt"/>
              <a:buAutoNum type="arabicPeriod"/>
            </a:pPr>
            <a:r>
              <a:rPr lang="en-US" dirty="0" smtClean="0"/>
              <a:t>Accepts commission or gratification</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revise report</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r>
              <a:rPr lang="en-US" dirty="0" smtClean="0"/>
              <a:t>Amendment in financials is not warranted</a:t>
            </a:r>
          </a:p>
          <a:p>
            <a:pPr algn="just"/>
            <a:r>
              <a:rPr lang="en-US" dirty="0" smtClean="0"/>
              <a:t>When he advises amendment in financials but management does not intend to revise</a:t>
            </a:r>
          </a:p>
          <a:p>
            <a:pPr algn="just"/>
            <a:r>
              <a:rPr lang="en-US" dirty="0" smtClean="0"/>
              <a:t>When due to </a:t>
            </a:r>
            <a:r>
              <a:rPr lang="en-US" dirty="0" err="1" smtClean="0"/>
              <a:t>bonafide</a:t>
            </a:r>
            <a:r>
              <a:rPr lang="en-US" dirty="0" smtClean="0"/>
              <a:t> reasons financials cannot be amended by management intends to inform stakeholders </a:t>
            </a: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Schedule - Part-3 General</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marL="514350" indent="-514350">
              <a:buFont typeface="+mj-lt"/>
              <a:buAutoNum type="arabicPeriod"/>
            </a:pPr>
            <a:r>
              <a:rPr lang="en-US" dirty="0" smtClean="0"/>
              <a:t>Acts falsely as FCA</a:t>
            </a:r>
          </a:p>
          <a:p>
            <a:pPr marL="514350" indent="-514350">
              <a:buFont typeface="+mj-lt"/>
              <a:buAutoNum type="arabicPeriod"/>
            </a:pPr>
            <a:r>
              <a:rPr lang="en-US" dirty="0" smtClean="0"/>
              <a:t>Does not supply information to the Institute and its other functionaries</a:t>
            </a:r>
          </a:p>
          <a:p>
            <a:pPr marL="514350" indent="-514350">
              <a:buFont typeface="+mj-lt"/>
              <a:buAutoNum type="arabicPeriod"/>
            </a:pPr>
            <a:r>
              <a:rPr lang="en-US" dirty="0" smtClean="0"/>
              <a:t>Gives false information </a:t>
            </a:r>
          </a:p>
          <a:p>
            <a:pPr marL="514350" indent="-514350">
              <a:buNone/>
            </a:pP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Second Schedule – Part 1 (</a:t>
            </a:r>
            <a:r>
              <a:rPr lang="en-US" sz="3600" dirty="0" err="1" smtClean="0"/>
              <a:t>Practise</a:t>
            </a:r>
            <a:r>
              <a:rPr lang="en-US" sz="3600" dirty="0" smtClean="0"/>
              <a:t>)</a:t>
            </a:r>
            <a:endParaRPr lang="en-US" sz="3600"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62500" lnSpcReduction="20000"/>
          </a:bodyPr>
          <a:lstStyle/>
          <a:p>
            <a:pPr marL="514350" indent="-514350">
              <a:buFont typeface="+mj-lt"/>
              <a:buAutoNum type="arabicPeriod"/>
            </a:pPr>
            <a:r>
              <a:rPr lang="en-US" dirty="0" smtClean="0"/>
              <a:t>Discloses information acquired without client’s consent</a:t>
            </a:r>
          </a:p>
          <a:p>
            <a:pPr marL="514350" indent="-514350">
              <a:buFont typeface="+mj-lt"/>
              <a:buAutoNum type="arabicPeriod"/>
            </a:pPr>
            <a:r>
              <a:rPr lang="en-US" dirty="0" smtClean="0"/>
              <a:t>Certifies/submits report without examining the related record</a:t>
            </a:r>
          </a:p>
          <a:p>
            <a:pPr marL="514350" indent="-514350">
              <a:buFont typeface="+mj-lt"/>
              <a:buAutoNum type="arabicPeriod"/>
            </a:pPr>
            <a:r>
              <a:rPr lang="en-US" dirty="0" smtClean="0"/>
              <a:t>Permits to use name for vouching the accuracy of future contingent earning</a:t>
            </a:r>
          </a:p>
          <a:p>
            <a:pPr marL="514350" indent="-514350">
              <a:buFont typeface="+mj-lt"/>
              <a:buAutoNum type="arabicPeriod"/>
            </a:pPr>
            <a:r>
              <a:rPr lang="en-US" dirty="0" smtClean="0"/>
              <a:t>Opines on Financial Statement where substantial interest involved</a:t>
            </a:r>
          </a:p>
          <a:p>
            <a:pPr marL="514350" indent="-514350">
              <a:buFont typeface="+mj-lt"/>
              <a:buAutoNum type="arabicPeriod"/>
            </a:pPr>
            <a:r>
              <a:rPr lang="en-US" dirty="0" smtClean="0"/>
              <a:t>Fails to disclose any material fact in Financial Statement</a:t>
            </a:r>
          </a:p>
          <a:p>
            <a:pPr marL="514350" indent="-514350">
              <a:buFont typeface="+mj-lt"/>
              <a:buAutoNum type="arabicPeriod"/>
            </a:pPr>
            <a:r>
              <a:rPr lang="en-US" dirty="0" smtClean="0"/>
              <a:t>Fails to report a known material misstatement appearing in Financial Statement</a:t>
            </a:r>
          </a:p>
          <a:p>
            <a:pPr marL="514350" indent="-514350">
              <a:buFont typeface="+mj-lt"/>
              <a:buAutoNum type="arabicPeriod"/>
            </a:pPr>
            <a:r>
              <a:rPr lang="en-US" dirty="0" smtClean="0"/>
              <a:t>Performs professional duties without due diligence/grossly negligent</a:t>
            </a:r>
          </a:p>
          <a:p>
            <a:pPr marL="514350" indent="-514350">
              <a:buFont typeface="+mj-lt"/>
              <a:buAutoNum type="arabicPeriod"/>
            </a:pPr>
            <a:r>
              <a:rPr lang="en-US" dirty="0" smtClean="0"/>
              <a:t>Fails to obtain sufficient information for expressing an opinion</a:t>
            </a:r>
          </a:p>
          <a:p>
            <a:pPr marL="514350" indent="-514350">
              <a:buFont typeface="+mj-lt"/>
              <a:buAutoNum type="arabicPeriod"/>
            </a:pPr>
            <a:r>
              <a:rPr lang="en-US" dirty="0" smtClean="0"/>
              <a:t>Fails to invite attention to any material departure from the generally accepted procedure of audit</a:t>
            </a:r>
          </a:p>
          <a:p>
            <a:pPr marL="514350" indent="-514350">
              <a:buFont typeface="+mj-lt"/>
              <a:buAutoNum type="arabicPeriod"/>
            </a:pPr>
            <a:r>
              <a:rPr lang="en-US" dirty="0" smtClean="0"/>
              <a:t>Keeps client’s money without opening separate bank account</a:t>
            </a:r>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Second Schedule- Part 2 (General)</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marL="514350" indent="-514350" algn="just">
              <a:buFont typeface="+mj-lt"/>
              <a:buAutoNum type="arabicPeriod"/>
            </a:pPr>
            <a:r>
              <a:rPr lang="en-US" sz="2400" dirty="0" smtClean="0"/>
              <a:t>Contravenes any of the provisions of the Act/Regulations &amp; Guidelines issued by the Council</a:t>
            </a:r>
          </a:p>
          <a:p>
            <a:pPr marL="514350" indent="-514350" algn="just">
              <a:buFont typeface="+mj-lt"/>
              <a:buAutoNum type="arabicPeriod"/>
            </a:pPr>
            <a:r>
              <a:rPr lang="en-US" sz="2400" dirty="0" smtClean="0"/>
              <a:t>Discloses employer’s information without permission</a:t>
            </a:r>
          </a:p>
          <a:p>
            <a:pPr marL="514350" indent="-514350" algn="just">
              <a:buFont typeface="+mj-lt"/>
              <a:buAutoNum type="arabicPeriod"/>
            </a:pPr>
            <a:r>
              <a:rPr lang="en-US" sz="2400" dirty="0" smtClean="0"/>
              <a:t>Provides false information to the Institute and its different authorities </a:t>
            </a:r>
          </a:p>
          <a:p>
            <a:pPr marL="514350" indent="-514350" algn="just">
              <a:buFont typeface="+mj-lt"/>
              <a:buAutoNum type="arabicPeriod"/>
            </a:pPr>
            <a:r>
              <a:rPr lang="en-US" sz="2400" dirty="0" smtClean="0"/>
              <a:t>Defalcates/embezzles money received in professional capacity</a:t>
            </a:r>
            <a:endParaRPr lang="en-US" sz="2400"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Second Schedule – Part 3 </a:t>
            </a:r>
            <a:br>
              <a:rPr lang="en-US" dirty="0" smtClean="0"/>
            </a:br>
            <a:r>
              <a:rPr lang="en-US" dirty="0" smtClean="0"/>
              <a:t>“other misconduct”</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buNone/>
            </a:pPr>
            <a:endParaRPr lang="en-US" dirty="0" smtClean="0"/>
          </a:p>
          <a:p>
            <a:pPr algn="just">
              <a:lnSpc>
                <a:spcPct val="150000"/>
              </a:lnSpc>
            </a:pPr>
            <a:r>
              <a:rPr lang="en-US" dirty="0" smtClean="0"/>
              <a:t>Becomes guilty of any offence punishable with imprisonment for more than six months, either in civil or criminal case.</a:t>
            </a:r>
          </a:p>
          <a:p>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0"/>
            <a:ext cx="8229600" cy="1143000"/>
          </a:xfrm>
        </p:spPr>
        <p:txBody>
          <a:bodyPr>
            <a:noAutofit/>
          </a:bodyPr>
          <a:lstStyle/>
          <a:p>
            <a:r>
              <a:rPr lang="en-US" sz="8800" dirty="0" smtClean="0"/>
              <a:t>Thank you</a:t>
            </a:r>
            <a:endParaRPr lang="en-US" sz="8800" dirty="0"/>
          </a:p>
        </p:txBody>
      </p:sp>
      <p:sp>
        <p:nvSpPr>
          <p:cNvPr id="5" name="TextBox 4"/>
          <p:cNvSpPr txBox="1"/>
          <p:nvPr/>
        </p:nvSpPr>
        <p:spPr>
          <a:xfrm>
            <a:off x="0" y="4927937"/>
            <a:ext cx="9144000" cy="1015663"/>
          </a:xfrm>
          <a:prstGeom prst="rect">
            <a:avLst/>
          </a:prstGeom>
          <a:noFill/>
        </p:spPr>
        <p:txBody>
          <a:bodyPr wrap="square" rtlCol="0">
            <a:spAutoFit/>
          </a:bodyPr>
          <a:lstStyle/>
          <a:p>
            <a:pPr algn="ctr"/>
            <a:r>
              <a:rPr lang="en-US" sz="2400" b="1" dirty="0" smtClean="0"/>
              <a:t>CA. Pankaj Shah</a:t>
            </a:r>
          </a:p>
          <a:p>
            <a:pPr algn="ctr"/>
            <a:r>
              <a:rPr lang="en-US" dirty="0" smtClean="0"/>
              <a:t>+91 96918 93040</a:t>
            </a:r>
          </a:p>
          <a:p>
            <a:pPr algn="ctr"/>
            <a:r>
              <a:rPr lang="en-US" dirty="0" smtClean="0"/>
              <a:t>pankajgshah@gmail.com</a:t>
            </a:r>
            <a:endParaRPr lang="en-US" dirty="0"/>
          </a:p>
        </p:txBody>
      </p:sp>
      <p:cxnSp>
        <p:nvCxnSpPr>
          <p:cNvPr id="7" name="Straight Connector 6"/>
          <p:cNvCxnSpPr/>
          <p:nvPr/>
        </p:nvCxnSpPr>
        <p:spPr>
          <a:xfrm>
            <a:off x="0" y="4343400"/>
            <a:ext cx="91440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Guidance note</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lnSpcReduction="10000"/>
          </a:bodyPr>
          <a:lstStyle/>
          <a:p>
            <a:pPr algn="just"/>
            <a:r>
              <a:rPr lang="en-US" dirty="0" smtClean="0"/>
              <a:t>The Guidance Note on "Revision / rectification of Financial Statements" issued by the Institute has come to a considered view that accounts once authenticated by a Chartered Accountant generally should not be revised.</a:t>
            </a:r>
          </a:p>
          <a:p>
            <a:pPr algn="just"/>
            <a:r>
              <a:rPr lang="en-US" dirty="0" smtClean="0"/>
              <a:t>In the event of revised accounts being reported upon, the auditors are expected to qualify the fact of such revision</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Guidance Note</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r>
              <a:rPr lang="en-US" dirty="0" smtClean="0"/>
              <a:t>A revision of audit report may be warranted in instances involving reasons such as </a:t>
            </a:r>
          </a:p>
          <a:p>
            <a:pPr lvl="1"/>
            <a:r>
              <a:rPr lang="en-US" dirty="0" smtClean="0"/>
              <a:t>apparent mistakes, </a:t>
            </a:r>
          </a:p>
          <a:p>
            <a:pPr lvl="1"/>
            <a:r>
              <a:rPr lang="en-US" dirty="0" smtClean="0"/>
              <a:t>wrong information about facts, </a:t>
            </a:r>
          </a:p>
          <a:p>
            <a:pPr lvl="1"/>
            <a:r>
              <a:rPr lang="en-US" dirty="0" smtClean="0"/>
              <a:t>subsequent discovery of facts existing at the date of audit report</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revision required</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lnSpcReduction="10000"/>
          </a:bodyPr>
          <a:lstStyle/>
          <a:p>
            <a:pPr algn="just"/>
            <a:r>
              <a:rPr lang="en-US" dirty="0" smtClean="0"/>
              <a:t>Situation arising from subsequent developments occurring after date of audit</a:t>
            </a:r>
          </a:p>
          <a:p>
            <a:pPr algn="just"/>
            <a:r>
              <a:rPr lang="en-US" dirty="0" smtClean="0"/>
              <a:t>After issuance of report, final determinations or resolutions are made of contingencies or other matters disclosed in report</a:t>
            </a:r>
          </a:p>
          <a:p>
            <a:pPr algn="just"/>
            <a:r>
              <a:rPr lang="en-US" dirty="0" smtClean="0"/>
              <a:t>Matters disclosed in financial statements</a:t>
            </a:r>
          </a:p>
          <a:p>
            <a:pPr algn="just"/>
            <a:r>
              <a:rPr lang="en-US" dirty="0" smtClean="0"/>
              <a:t>Matters resulted in qualifications, disclaimer, adverse opinions</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Subsequent developments</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lnSpcReduction="10000"/>
          </a:bodyPr>
          <a:lstStyle/>
          <a:p>
            <a:pPr algn="just"/>
            <a:r>
              <a:rPr lang="en-US" dirty="0" smtClean="0"/>
              <a:t>Auditor has no obligation to perform auditing procedures or make any enquiry regarding financials after signing audit report.</a:t>
            </a:r>
          </a:p>
          <a:p>
            <a:pPr algn="just"/>
            <a:r>
              <a:rPr lang="en-US" dirty="0" smtClean="0"/>
              <a:t>Responsibility to inform auditor of such facts that existed on date of report primarily rests with management</a:t>
            </a:r>
          </a:p>
          <a:p>
            <a:pPr lvl="1" algn="just"/>
            <a:r>
              <a:rPr lang="en-US" dirty="0" smtClean="0"/>
              <a:t>However auditor may come to know of such facts from other sources also.</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Withdrawal of report</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
            <a:r>
              <a:rPr lang="en-US" sz="3600" dirty="0" smtClean="0"/>
              <a:t>Auditor in no circumstances is permitted to withdraw in any manner whatsoever the report once issued.</a:t>
            </a:r>
          </a:p>
          <a:p>
            <a:pPr algn="just"/>
            <a:r>
              <a:rPr lang="en-US" sz="3600" dirty="0" smtClean="0"/>
              <a:t>Only he can take steps to prevent reliance on the audit report issued by him.</a:t>
            </a:r>
            <a:endParaRPr lang="en-US" sz="3600"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Preventing reliance on Audit report</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r>
              <a:rPr lang="en-US" dirty="0" smtClean="0"/>
              <a:t>When management is not agreeing for revision of financials or informing stakeholders then the auditor</a:t>
            </a:r>
          </a:p>
          <a:p>
            <a:pPr lvl="1" algn="just"/>
            <a:r>
              <a:rPr lang="en-US" dirty="0" smtClean="0"/>
              <a:t>Would notify those persons ultimately responsible for overall direction of that entity that action to be taken to prevent reliance on report</a:t>
            </a:r>
          </a:p>
          <a:p>
            <a:pPr lvl="1" algn="just"/>
            <a:r>
              <a:rPr lang="en-US" dirty="0" smtClean="0"/>
              <a:t>Appropriate steps to be taken based on legal rights and obligations of auditor.</a:t>
            </a:r>
            <a:endParaRPr lang="en-US" dirty="0"/>
          </a:p>
        </p:txBody>
      </p:sp>
      <p:sp>
        <p:nvSpPr>
          <p:cNvPr id="4" name="Footer Placeholder 3"/>
          <p:cNvSpPr>
            <a:spLocks noGrp="1"/>
          </p:cNvSpPr>
          <p:nvPr>
            <p:ph type="ftr" sz="quarter" idx="11"/>
          </p:nvPr>
        </p:nvSpPr>
        <p:spPr/>
        <p:txBody>
          <a:bodyPr/>
          <a:lstStyle/>
          <a:p>
            <a:r>
              <a:rPr lang="en-US" smtClean="0"/>
              <a:t>| Pankaj Shah | 9691893040 |</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1932</Words>
  <Application>Microsoft Office PowerPoint</Application>
  <PresentationFormat>On-screen Show (4:3)</PresentationFormat>
  <Paragraphs>186</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Revision of Audit reports</vt:lpstr>
      <vt:lpstr>Slide 2</vt:lpstr>
      <vt:lpstr>When to revise report</vt:lpstr>
      <vt:lpstr>Guidance note</vt:lpstr>
      <vt:lpstr>Guidance Note</vt:lpstr>
      <vt:lpstr>No revision required</vt:lpstr>
      <vt:lpstr>Subsequent developments</vt:lpstr>
      <vt:lpstr>Withdrawal of report</vt:lpstr>
      <vt:lpstr>Preventing reliance on Audit report</vt:lpstr>
      <vt:lpstr>Suggestive Steps for auditor</vt:lpstr>
      <vt:lpstr>Impact of revision</vt:lpstr>
      <vt:lpstr>Procedure for revision of audit report</vt:lpstr>
      <vt:lpstr>How much time to revise</vt:lpstr>
      <vt:lpstr>Council, ICAI vs. G. Pattabhi Rama Charya [2014] 44 taxmann.com 6 (Andhra Pradesh)</vt:lpstr>
      <vt:lpstr>Analysis</vt:lpstr>
      <vt:lpstr>Revising Tax audit reports</vt:lpstr>
      <vt:lpstr>ACIT vs. J.P. Yadav [2022] 138 taxmann.com 320 (Allahabad - Trib.)</vt:lpstr>
      <vt:lpstr>Slide 18</vt:lpstr>
      <vt:lpstr>Slide 19</vt:lpstr>
      <vt:lpstr>Slide 20</vt:lpstr>
      <vt:lpstr>Statutory limitation</vt:lpstr>
      <vt:lpstr>Reopening based on mistake in tax audit reports</vt:lpstr>
      <vt:lpstr>Common mistakes in tax audit</vt:lpstr>
      <vt:lpstr>Reason for revision of report</vt:lpstr>
      <vt:lpstr>Impact of audit qualifications in assessments</vt:lpstr>
      <vt:lpstr>Impact of audit qualification in assessment</vt:lpstr>
      <vt:lpstr>Code of ethics</vt:lpstr>
      <vt:lpstr>First Schedule – Part 1 (Practise)</vt:lpstr>
      <vt:lpstr>First Schedule – Part 2 (Service)</vt:lpstr>
      <vt:lpstr>First Schedule - Part-3 General</vt:lpstr>
      <vt:lpstr>Second Schedule – Part 1 (Practise)</vt:lpstr>
      <vt:lpstr>Second Schedule- Part 2 (General)</vt:lpstr>
      <vt:lpstr>Second Schedule – Part 3  “other misconduct”</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Revision of Audit report</dc:title>
  <dc:creator>LENOVO</dc:creator>
  <cp:lastModifiedBy>LENOVO</cp:lastModifiedBy>
  <cp:revision>40</cp:revision>
  <dcterms:created xsi:type="dcterms:W3CDTF">2006-08-16T00:00:00Z</dcterms:created>
  <dcterms:modified xsi:type="dcterms:W3CDTF">2023-01-09T11:22:34Z</dcterms:modified>
</cp:coreProperties>
</file>