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20"/>
  </p:notesMasterIdLst>
  <p:sldIdLst>
    <p:sldId id="368" r:id="rId2"/>
    <p:sldId id="258" r:id="rId3"/>
    <p:sldId id="294" r:id="rId4"/>
    <p:sldId id="822" r:id="rId5"/>
    <p:sldId id="814" r:id="rId6"/>
    <p:sldId id="815" r:id="rId7"/>
    <p:sldId id="816" r:id="rId8"/>
    <p:sldId id="817" r:id="rId9"/>
    <p:sldId id="818" r:id="rId10"/>
    <p:sldId id="819" r:id="rId11"/>
    <p:sldId id="820" r:id="rId12"/>
    <p:sldId id="821" r:id="rId13"/>
    <p:sldId id="372" r:id="rId14"/>
    <p:sldId id="373" r:id="rId15"/>
    <p:sldId id="374" r:id="rId16"/>
    <p:sldId id="259" r:id="rId17"/>
    <p:sldId id="293" r:id="rId18"/>
    <p:sldId id="297" r:id="rId19"/>
    <p:sldId id="390" r:id="rId20"/>
    <p:sldId id="298" r:id="rId21"/>
    <p:sldId id="299" r:id="rId22"/>
    <p:sldId id="300" r:id="rId23"/>
    <p:sldId id="301" r:id="rId24"/>
    <p:sldId id="302" r:id="rId25"/>
    <p:sldId id="404" r:id="rId26"/>
    <p:sldId id="406" r:id="rId27"/>
    <p:sldId id="405" r:id="rId28"/>
    <p:sldId id="303" r:id="rId29"/>
    <p:sldId id="304" r:id="rId30"/>
    <p:sldId id="402" r:id="rId31"/>
    <p:sldId id="810" r:id="rId32"/>
    <p:sldId id="403" r:id="rId33"/>
    <p:sldId id="383" r:id="rId34"/>
    <p:sldId id="809" r:id="rId35"/>
    <p:sldId id="308" r:id="rId36"/>
    <p:sldId id="309" r:id="rId37"/>
    <p:sldId id="319" r:id="rId38"/>
    <p:sldId id="311" r:id="rId39"/>
    <p:sldId id="312" r:id="rId40"/>
    <p:sldId id="320" r:id="rId41"/>
    <p:sldId id="321" r:id="rId42"/>
    <p:sldId id="348" r:id="rId43"/>
    <p:sldId id="322" r:id="rId44"/>
    <p:sldId id="323" r:id="rId45"/>
    <p:sldId id="269" r:id="rId46"/>
    <p:sldId id="314" r:id="rId47"/>
    <p:sldId id="393" r:id="rId48"/>
    <p:sldId id="271" r:id="rId49"/>
    <p:sldId id="272" r:id="rId50"/>
    <p:sldId id="273" r:id="rId51"/>
    <p:sldId id="274" r:id="rId52"/>
    <p:sldId id="324" r:id="rId53"/>
    <p:sldId id="325" r:id="rId54"/>
    <p:sldId id="326" r:id="rId55"/>
    <p:sldId id="275" r:id="rId56"/>
    <p:sldId id="394" r:id="rId57"/>
    <p:sldId id="276" r:id="rId58"/>
    <p:sldId id="400" r:id="rId59"/>
    <p:sldId id="398" r:id="rId60"/>
    <p:sldId id="279" r:id="rId61"/>
    <p:sldId id="280" r:id="rId62"/>
    <p:sldId id="399" r:id="rId63"/>
    <p:sldId id="362" r:id="rId64"/>
    <p:sldId id="364" r:id="rId65"/>
    <p:sldId id="336" r:id="rId66"/>
    <p:sldId id="389" r:id="rId67"/>
    <p:sldId id="350" r:id="rId68"/>
    <p:sldId id="392" r:id="rId69"/>
    <p:sldId id="351" r:id="rId70"/>
    <p:sldId id="352" r:id="rId71"/>
    <p:sldId id="332" r:id="rId72"/>
    <p:sldId id="333" r:id="rId73"/>
    <p:sldId id="371" r:id="rId74"/>
    <p:sldId id="334" r:id="rId75"/>
    <p:sldId id="335" r:id="rId76"/>
    <p:sldId id="317" r:id="rId77"/>
    <p:sldId id="365" r:id="rId78"/>
    <p:sldId id="366" r:id="rId79"/>
    <p:sldId id="367" r:id="rId80"/>
    <p:sldId id="397" r:id="rId81"/>
    <p:sldId id="288" r:id="rId82"/>
    <p:sldId id="353" r:id="rId83"/>
    <p:sldId id="354" r:id="rId84"/>
    <p:sldId id="355" r:id="rId85"/>
    <p:sldId id="357" r:id="rId86"/>
    <p:sldId id="358" r:id="rId87"/>
    <p:sldId id="359" r:id="rId88"/>
    <p:sldId id="360" r:id="rId89"/>
    <p:sldId id="361" r:id="rId90"/>
    <p:sldId id="813" r:id="rId91"/>
    <p:sldId id="407" r:id="rId92"/>
    <p:sldId id="788" r:id="rId93"/>
    <p:sldId id="789" r:id="rId94"/>
    <p:sldId id="292" r:id="rId95"/>
    <p:sldId id="823" r:id="rId96"/>
    <p:sldId id="824" r:id="rId97"/>
    <p:sldId id="825" r:id="rId98"/>
    <p:sldId id="826" r:id="rId99"/>
    <p:sldId id="827" r:id="rId100"/>
    <p:sldId id="828" r:id="rId101"/>
    <p:sldId id="829" r:id="rId102"/>
    <p:sldId id="830" r:id="rId103"/>
    <p:sldId id="831" r:id="rId104"/>
    <p:sldId id="832" r:id="rId105"/>
    <p:sldId id="833" r:id="rId106"/>
    <p:sldId id="834" r:id="rId107"/>
    <p:sldId id="835" r:id="rId108"/>
    <p:sldId id="836" r:id="rId109"/>
    <p:sldId id="837" r:id="rId110"/>
    <p:sldId id="838" r:id="rId111"/>
    <p:sldId id="839" r:id="rId112"/>
    <p:sldId id="840" r:id="rId113"/>
    <p:sldId id="841" r:id="rId114"/>
    <p:sldId id="842" r:id="rId115"/>
    <p:sldId id="843" r:id="rId116"/>
    <p:sldId id="566" r:id="rId117"/>
    <p:sldId id="767" r:id="rId118"/>
    <p:sldId id="290" r:id="rId11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94638" autoAdjust="0"/>
  </p:normalViewPr>
  <p:slideViewPr>
    <p:cSldViewPr>
      <p:cViewPr varScale="1">
        <p:scale>
          <a:sx n="110" d="100"/>
          <a:sy n="110" d="100"/>
        </p:scale>
        <p:origin x="-1620" y="-9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26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27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2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7599A-EEC6-478B-AAA1-AAB87C99E5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2C7483E5-DAC8-440E-9D0E-117F51ABA766}">
      <dgm:prSet/>
      <dgm:spPr/>
      <dgm:t>
        <a:bodyPr/>
        <a:lstStyle/>
        <a:p>
          <a:pPr rtl="0"/>
          <a:r>
            <a:rPr lang="en-GB" smtClean="0"/>
            <a:t>When a significant part of fees due from an ‘audit client’ remains unpaid for a long time, the firm shall determine: </a:t>
          </a:r>
          <a:endParaRPr lang="en-GB"/>
        </a:p>
      </dgm:t>
    </dgm:pt>
    <dgm:pt modelId="{A6BC6010-007C-49D7-AF68-EBC95BB03F0E}" type="parTrans" cxnId="{8EDC7A43-A2F2-49BA-A1D4-84E1AD5697ED}">
      <dgm:prSet/>
      <dgm:spPr/>
      <dgm:t>
        <a:bodyPr/>
        <a:lstStyle/>
        <a:p>
          <a:endParaRPr lang="en-GB"/>
        </a:p>
      </dgm:t>
    </dgm:pt>
    <dgm:pt modelId="{B631B3B3-97F7-41CA-B23B-BA5892CAC48D}" type="sibTrans" cxnId="{8EDC7A43-A2F2-49BA-A1D4-84E1AD5697ED}">
      <dgm:prSet/>
      <dgm:spPr/>
      <dgm:t>
        <a:bodyPr/>
        <a:lstStyle/>
        <a:p>
          <a:endParaRPr lang="en-GB"/>
        </a:p>
      </dgm:t>
    </dgm:pt>
    <dgm:pt modelId="{81D8F19D-469D-45DA-956F-17BCC85FA1BC}">
      <dgm:prSet/>
      <dgm:spPr/>
      <dgm:t>
        <a:bodyPr/>
        <a:lstStyle/>
        <a:p>
          <a:pPr rtl="0"/>
          <a:r>
            <a:rPr lang="en-GB" smtClean="0"/>
            <a:t>Whether the overdue fees might be equivalent to a loan to the client; and </a:t>
          </a:r>
          <a:endParaRPr lang="en-GB"/>
        </a:p>
      </dgm:t>
    </dgm:pt>
    <dgm:pt modelId="{917CF09D-18E2-4C5F-980C-56508CCC4D8A}" type="parTrans" cxnId="{3BE4E8FB-AA71-431E-BED8-46D81C7505CF}">
      <dgm:prSet/>
      <dgm:spPr/>
      <dgm:t>
        <a:bodyPr/>
        <a:lstStyle/>
        <a:p>
          <a:endParaRPr lang="en-GB"/>
        </a:p>
      </dgm:t>
    </dgm:pt>
    <dgm:pt modelId="{DE09A147-59EF-4ADE-87F8-1F82AFA738C2}" type="sibTrans" cxnId="{3BE4E8FB-AA71-431E-BED8-46D81C7505CF}">
      <dgm:prSet/>
      <dgm:spPr/>
      <dgm:t>
        <a:bodyPr/>
        <a:lstStyle/>
        <a:p>
          <a:endParaRPr lang="en-GB"/>
        </a:p>
      </dgm:t>
    </dgm:pt>
    <dgm:pt modelId="{F6399E91-35A2-46C3-8223-A3DAD96EE9F5}">
      <dgm:prSet/>
      <dgm:spPr/>
      <dgm:t>
        <a:bodyPr/>
        <a:lstStyle/>
        <a:p>
          <a:pPr rtl="0"/>
          <a:r>
            <a:rPr lang="en-GB" smtClean="0"/>
            <a:t>Whether it is appropriate for the firm to be re-appointed or continue the audit engagement</a:t>
          </a:r>
          <a:endParaRPr lang="en-GB"/>
        </a:p>
      </dgm:t>
    </dgm:pt>
    <dgm:pt modelId="{3DC08494-7864-4579-A7AD-1CC674B94A3A}" type="parTrans" cxnId="{306BB8CB-2C4A-43DA-8296-6441116A30CC}">
      <dgm:prSet/>
      <dgm:spPr/>
      <dgm:t>
        <a:bodyPr/>
        <a:lstStyle/>
        <a:p>
          <a:endParaRPr lang="en-GB"/>
        </a:p>
      </dgm:t>
    </dgm:pt>
    <dgm:pt modelId="{2968CADB-6909-4B0B-BE48-76843D370E3E}" type="sibTrans" cxnId="{306BB8CB-2C4A-43DA-8296-6441116A30CC}">
      <dgm:prSet/>
      <dgm:spPr/>
      <dgm:t>
        <a:bodyPr/>
        <a:lstStyle/>
        <a:p>
          <a:endParaRPr lang="en-GB"/>
        </a:p>
      </dgm:t>
    </dgm:pt>
    <dgm:pt modelId="{61E7BDAD-BE8C-4821-9A40-3D9C0C726576}">
      <dgm:prSet/>
      <dgm:spPr/>
      <dgm:t>
        <a:bodyPr/>
        <a:lstStyle/>
        <a:p>
          <a:pPr rtl="0"/>
          <a:r>
            <a:rPr lang="en-GB" smtClean="0"/>
            <a:t>Legal position</a:t>
          </a:r>
          <a:endParaRPr lang="en-GB"/>
        </a:p>
      </dgm:t>
    </dgm:pt>
    <dgm:pt modelId="{1C95E00D-5553-433D-8696-C12145A47115}" type="parTrans" cxnId="{777D6922-5C7C-493D-B034-5FAD7B507C3F}">
      <dgm:prSet/>
      <dgm:spPr/>
      <dgm:t>
        <a:bodyPr/>
        <a:lstStyle/>
        <a:p>
          <a:endParaRPr lang="en-GB"/>
        </a:p>
      </dgm:t>
    </dgm:pt>
    <dgm:pt modelId="{A2134CEE-D4AC-4749-B4BB-002CA35E053E}" type="sibTrans" cxnId="{777D6922-5C7C-493D-B034-5FAD7B507C3F}">
      <dgm:prSet/>
      <dgm:spPr/>
      <dgm:t>
        <a:bodyPr/>
        <a:lstStyle/>
        <a:p>
          <a:endParaRPr lang="en-GB"/>
        </a:p>
      </dgm:t>
    </dgm:pt>
    <dgm:pt modelId="{9012917D-97D5-4CCA-A179-CCFF6AF559B0}">
      <dgm:prSet/>
      <dgm:spPr/>
      <dgm:t>
        <a:bodyPr/>
        <a:lstStyle/>
        <a:p>
          <a:pPr rtl="0"/>
          <a:r>
            <a:rPr lang="en-GB" smtClean="0"/>
            <a:t>A self-interest threat might be created if a significant part of fees is not paid before the audit report for the following year is issued. </a:t>
          </a:r>
          <a:endParaRPr lang="en-GB"/>
        </a:p>
      </dgm:t>
    </dgm:pt>
    <dgm:pt modelId="{102E5742-2885-4FF3-897B-4F61AD6DCE59}" type="parTrans" cxnId="{3DAD7F17-8BF3-4F4D-8136-4CE034877FB4}">
      <dgm:prSet/>
      <dgm:spPr/>
      <dgm:t>
        <a:bodyPr/>
        <a:lstStyle/>
        <a:p>
          <a:endParaRPr lang="en-GB"/>
        </a:p>
      </dgm:t>
    </dgm:pt>
    <dgm:pt modelId="{C404787A-B7C1-4C6F-9C56-7236B4E0FA8D}" type="sibTrans" cxnId="{3DAD7F17-8BF3-4F4D-8136-4CE034877FB4}">
      <dgm:prSet/>
      <dgm:spPr/>
      <dgm:t>
        <a:bodyPr/>
        <a:lstStyle/>
        <a:p>
          <a:endParaRPr lang="en-GB"/>
        </a:p>
      </dgm:t>
    </dgm:pt>
    <dgm:pt modelId="{CB3756A1-BE92-49D1-AAE2-F5524471E460}">
      <dgm:prSet/>
      <dgm:spPr/>
      <dgm:t>
        <a:bodyPr/>
        <a:lstStyle/>
        <a:p>
          <a:pPr rtl="0"/>
          <a:r>
            <a:rPr lang="en-GB" smtClean="0"/>
            <a:t>It is generally expected that the firm will require payment of such fees before such audit report is issued. </a:t>
          </a:r>
          <a:endParaRPr lang="en-GB"/>
        </a:p>
      </dgm:t>
    </dgm:pt>
    <dgm:pt modelId="{7908A050-2750-4D86-8675-1C5E14C0CDD9}" type="parTrans" cxnId="{88EF198D-2877-4F5C-A90D-9872E8205C9C}">
      <dgm:prSet/>
      <dgm:spPr/>
      <dgm:t>
        <a:bodyPr/>
        <a:lstStyle/>
        <a:p>
          <a:endParaRPr lang="en-GB"/>
        </a:p>
      </dgm:t>
    </dgm:pt>
    <dgm:pt modelId="{89F4341C-BB15-44B5-A8AB-CA600B84DC50}" type="sibTrans" cxnId="{88EF198D-2877-4F5C-A90D-9872E8205C9C}">
      <dgm:prSet/>
      <dgm:spPr/>
      <dgm:t>
        <a:bodyPr/>
        <a:lstStyle/>
        <a:p>
          <a:endParaRPr lang="en-GB"/>
        </a:p>
      </dgm:t>
    </dgm:pt>
    <dgm:pt modelId="{D7BC7FEE-F439-401A-875B-B0DDE53F14E3}">
      <dgm:prSet/>
      <dgm:spPr/>
      <dgm:t>
        <a:bodyPr/>
        <a:lstStyle/>
        <a:p>
          <a:pPr rtl="0"/>
          <a:r>
            <a:rPr lang="en-GB" smtClean="0"/>
            <a:t>The requirements and application material set out in Section 511 with respect to “Loans and Guarantees with an Audit Client” might also apply to situations where such unpaid fees exist.</a:t>
          </a:r>
          <a:endParaRPr lang="en-GB"/>
        </a:p>
      </dgm:t>
    </dgm:pt>
    <dgm:pt modelId="{EC2BB559-C527-4D4B-8AEB-A66DD6AFBDFE}" type="parTrans" cxnId="{2892D3F7-8A78-4E75-96DB-D69C60A815D2}">
      <dgm:prSet/>
      <dgm:spPr/>
      <dgm:t>
        <a:bodyPr/>
        <a:lstStyle/>
        <a:p>
          <a:endParaRPr lang="en-GB"/>
        </a:p>
      </dgm:t>
    </dgm:pt>
    <dgm:pt modelId="{2F8DC84A-145F-4129-9AB6-0B724CFA54E2}" type="sibTrans" cxnId="{2892D3F7-8A78-4E75-96DB-D69C60A815D2}">
      <dgm:prSet/>
      <dgm:spPr/>
      <dgm:t>
        <a:bodyPr/>
        <a:lstStyle/>
        <a:p>
          <a:endParaRPr lang="en-GB"/>
        </a:p>
      </dgm:t>
    </dgm:pt>
    <dgm:pt modelId="{BEEE124D-44B9-40B9-BE57-D7F509CE2ECF}" type="pres">
      <dgm:prSet presAssocID="{95E7599A-EEC6-478B-AAA1-AAB87C99E548}" presName="linear" presStyleCnt="0">
        <dgm:presLayoutVars>
          <dgm:animLvl val="lvl"/>
          <dgm:resizeHandles val="exact"/>
        </dgm:presLayoutVars>
      </dgm:prSet>
      <dgm:spPr/>
      <dgm:t>
        <a:bodyPr/>
        <a:lstStyle/>
        <a:p>
          <a:endParaRPr lang="en-GB"/>
        </a:p>
      </dgm:t>
    </dgm:pt>
    <dgm:pt modelId="{F242D38B-073C-4B60-93CE-604D7D45BAB5}" type="pres">
      <dgm:prSet presAssocID="{2C7483E5-DAC8-440E-9D0E-117F51ABA766}" presName="parentText" presStyleLbl="node1" presStyleIdx="0" presStyleCnt="2">
        <dgm:presLayoutVars>
          <dgm:chMax val="0"/>
          <dgm:bulletEnabled val="1"/>
        </dgm:presLayoutVars>
      </dgm:prSet>
      <dgm:spPr/>
      <dgm:t>
        <a:bodyPr/>
        <a:lstStyle/>
        <a:p>
          <a:endParaRPr lang="en-GB"/>
        </a:p>
      </dgm:t>
    </dgm:pt>
    <dgm:pt modelId="{221392E7-663A-4BB0-B89B-E47A630BBF50}" type="pres">
      <dgm:prSet presAssocID="{2C7483E5-DAC8-440E-9D0E-117F51ABA766}" presName="childText" presStyleLbl="revTx" presStyleIdx="0" presStyleCnt="2">
        <dgm:presLayoutVars>
          <dgm:bulletEnabled val="1"/>
        </dgm:presLayoutVars>
      </dgm:prSet>
      <dgm:spPr/>
      <dgm:t>
        <a:bodyPr/>
        <a:lstStyle/>
        <a:p>
          <a:endParaRPr lang="en-GB"/>
        </a:p>
      </dgm:t>
    </dgm:pt>
    <dgm:pt modelId="{AC41D62E-45D7-4C6E-BC6C-624DA469D2E3}" type="pres">
      <dgm:prSet presAssocID="{61E7BDAD-BE8C-4821-9A40-3D9C0C726576}" presName="parentText" presStyleLbl="node1" presStyleIdx="1" presStyleCnt="2">
        <dgm:presLayoutVars>
          <dgm:chMax val="0"/>
          <dgm:bulletEnabled val="1"/>
        </dgm:presLayoutVars>
      </dgm:prSet>
      <dgm:spPr/>
      <dgm:t>
        <a:bodyPr/>
        <a:lstStyle/>
        <a:p>
          <a:endParaRPr lang="en-GB"/>
        </a:p>
      </dgm:t>
    </dgm:pt>
    <dgm:pt modelId="{4F27AFFD-5A6E-45D4-BB65-A053A5D374BD}" type="pres">
      <dgm:prSet presAssocID="{61E7BDAD-BE8C-4821-9A40-3D9C0C726576}" presName="childText" presStyleLbl="revTx" presStyleIdx="1" presStyleCnt="2">
        <dgm:presLayoutVars>
          <dgm:bulletEnabled val="1"/>
        </dgm:presLayoutVars>
      </dgm:prSet>
      <dgm:spPr/>
      <dgm:t>
        <a:bodyPr/>
        <a:lstStyle/>
        <a:p>
          <a:endParaRPr lang="en-GB"/>
        </a:p>
      </dgm:t>
    </dgm:pt>
  </dgm:ptLst>
  <dgm:cxnLst>
    <dgm:cxn modelId="{9E5F5D23-D7EC-441C-A8F3-6042CD517FC9}" type="presOf" srcId="{2C7483E5-DAC8-440E-9D0E-117F51ABA766}" destId="{F242D38B-073C-4B60-93CE-604D7D45BAB5}" srcOrd="0" destOrd="0" presId="urn:microsoft.com/office/officeart/2005/8/layout/vList2"/>
    <dgm:cxn modelId="{3DAD7F17-8BF3-4F4D-8136-4CE034877FB4}" srcId="{61E7BDAD-BE8C-4821-9A40-3D9C0C726576}" destId="{9012917D-97D5-4CCA-A179-CCFF6AF559B0}" srcOrd="0" destOrd="0" parTransId="{102E5742-2885-4FF3-897B-4F61AD6DCE59}" sibTransId="{C404787A-B7C1-4C6F-9C56-7236B4E0FA8D}"/>
    <dgm:cxn modelId="{40313F89-28D3-4ADF-9D33-D0F0D44A1BBA}" type="presOf" srcId="{CB3756A1-BE92-49D1-AAE2-F5524471E460}" destId="{4F27AFFD-5A6E-45D4-BB65-A053A5D374BD}" srcOrd="0" destOrd="1" presId="urn:microsoft.com/office/officeart/2005/8/layout/vList2"/>
    <dgm:cxn modelId="{7502181C-D8D3-4561-80E7-756C6191938C}" type="presOf" srcId="{95E7599A-EEC6-478B-AAA1-AAB87C99E548}" destId="{BEEE124D-44B9-40B9-BE57-D7F509CE2ECF}" srcOrd="0" destOrd="0" presId="urn:microsoft.com/office/officeart/2005/8/layout/vList2"/>
    <dgm:cxn modelId="{88556D1D-779D-4A30-9EE5-FB3A68E0A018}" type="presOf" srcId="{D7BC7FEE-F439-401A-875B-B0DDE53F14E3}" destId="{4F27AFFD-5A6E-45D4-BB65-A053A5D374BD}" srcOrd="0" destOrd="2" presId="urn:microsoft.com/office/officeart/2005/8/layout/vList2"/>
    <dgm:cxn modelId="{9B5C2A61-1A4F-4ECC-878E-F96C93DEDC76}" type="presOf" srcId="{9012917D-97D5-4CCA-A179-CCFF6AF559B0}" destId="{4F27AFFD-5A6E-45D4-BB65-A053A5D374BD}" srcOrd="0" destOrd="0" presId="urn:microsoft.com/office/officeart/2005/8/layout/vList2"/>
    <dgm:cxn modelId="{88EF198D-2877-4F5C-A90D-9872E8205C9C}" srcId="{61E7BDAD-BE8C-4821-9A40-3D9C0C726576}" destId="{CB3756A1-BE92-49D1-AAE2-F5524471E460}" srcOrd="1" destOrd="0" parTransId="{7908A050-2750-4D86-8675-1C5E14C0CDD9}" sibTransId="{89F4341C-BB15-44B5-A8AB-CA600B84DC50}"/>
    <dgm:cxn modelId="{2892D3F7-8A78-4E75-96DB-D69C60A815D2}" srcId="{61E7BDAD-BE8C-4821-9A40-3D9C0C726576}" destId="{D7BC7FEE-F439-401A-875B-B0DDE53F14E3}" srcOrd="2" destOrd="0" parTransId="{EC2BB559-C527-4D4B-8AEB-A66DD6AFBDFE}" sibTransId="{2F8DC84A-145F-4129-9AB6-0B724CFA54E2}"/>
    <dgm:cxn modelId="{306BB8CB-2C4A-43DA-8296-6441116A30CC}" srcId="{2C7483E5-DAC8-440E-9D0E-117F51ABA766}" destId="{F6399E91-35A2-46C3-8223-A3DAD96EE9F5}" srcOrd="1" destOrd="0" parTransId="{3DC08494-7864-4579-A7AD-1CC674B94A3A}" sibTransId="{2968CADB-6909-4B0B-BE48-76843D370E3E}"/>
    <dgm:cxn modelId="{AE9C7A06-2F46-4A9F-BE96-5B2FF2AD9509}" type="presOf" srcId="{61E7BDAD-BE8C-4821-9A40-3D9C0C726576}" destId="{AC41D62E-45D7-4C6E-BC6C-624DA469D2E3}" srcOrd="0" destOrd="0" presId="urn:microsoft.com/office/officeart/2005/8/layout/vList2"/>
    <dgm:cxn modelId="{8EDC7A43-A2F2-49BA-A1D4-84E1AD5697ED}" srcId="{95E7599A-EEC6-478B-AAA1-AAB87C99E548}" destId="{2C7483E5-DAC8-440E-9D0E-117F51ABA766}" srcOrd="0" destOrd="0" parTransId="{A6BC6010-007C-49D7-AF68-EBC95BB03F0E}" sibTransId="{B631B3B3-97F7-41CA-B23B-BA5892CAC48D}"/>
    <dgm:cxn modelId="{3BE4E8FB-AA71-431E-BED8-46D81C7505CF}" srcId="{2C7483E5-DAC8-440E-9D0E-117F51ABA766}" destId="{81D8F19D-469D-45DA-956F-17BCC85FA1BC}" srcOrd="0" destOrd="0" parTransId="{917CF09D-18E2-4C5F-980C-56508CCC4D8A}" sibTransId="{DE09A147-59EF-4ADE-87F8-1F82AFA738C2}"/>
    <dgm:cxn modelId="{63A5F11B-D8BA-4346-ACED-3934BA09026E}" type="presOf" srcId="{F6399E91-35A2-46C3-8223-A3DAD96EE9F5}" destId="{221392E7-663A-4BB0-B89B-E47A630BBF50}" srcOrd="0" destOrd="1" presId="urn:microsoft.com/office/officeart/2005/8/layout/vList2"/>
    <dgm:cxn modelId="{2E6228BF-016D-40DA-9608-30D81D3CA83F}" type="presOf" srcId="{81D8F19D-469D-45DA-956F-17BCC85FA1BC}" destId="{221392E7-663A-4BB0-B89B-E47A630BBF50}" srcOrd="0" destOrd="0" presId="urn:microsoft.com/office/officeart/2005/8/layout/vList2"/>
    <dgm:cxn modelId="{777D6922-5C7C-493D-B034-5FAD7B507C3F}" srcId="{95E7599A-EEC6-478B-AAA1-AAB87C99E548}" destId="{61E7BDAD-BE8C-4821-9A40-3D9C0C726576}" srcOrd="1" destOrd="0" parTransId="{1C95E00D-5553-433D-8696-C12145A47115}" sibTransId="{A2134CEE-D4AC-4749-B4BB-002CA35E053E}"/>
    <dgm:cxn modelId="{1C336A49-482A-4817-86EA-E55275ABF32D}" type="presParOf" srcId="{BEEE124D-44B9-40B9-BE57-D7F509CE2ECF}" destId="{F242D38B-073C-4B60-93CE-604D7D45BAB5}" srcOrd="0" destOrd="0" presId="urn:microsoft.com/office/officeart/2005/8/layout/vList2"/>
    <dgm:cxn modelId="{6CA89381-56BC-4838-96A1-32B5CC7B16E1}" type="presParOf" srcId="{BEEE124D-44B9-40B9-BE57-D7F509CE2ECF}" destId="{221392E7-663A-4BB0-B89B-E47A630BBF50}" srcOrd="1" destOrd="0" presId="urn:microsoft.com/office/officeart/2005/8/layout/vList2"/>
    <dgm:cxn modelId="{2E90DB2D-F7FF-425E-B9CF-E2C40164B9F6}" type="presParOf" srcId="{BEEE124D-44B9-40B9-BE57-D7F509CE2ECF}" destId="{AC41D62E-45D7-4C6E-BC6C-624DA469D2E3}" srcOrd="2" destOrd="0" presId="urn:microsoft.com/office/officeart/2005/8/layout/vList2"/>
    <dgm:cxn modelId="{941198D4-E856-4C56-BBE9-CCA0DB4461AE}" type="presParOf" srcId="{BEEE124D-44B9-40B9-BE57-D7F509CE2ECF}" destId="{4F27AFFD-5A6E-45D4-BB65-A053A5D374B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785F296-1270-40F5-A9AF-BCBA2569FA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AFF3DA8-14FB-4ACD-B0BD-0C29DF3F2822}">
      <dgm:prSet/>
      <dgm:spPr/>
      <dgm:t>
        <a:bodyPr/>
        <a:lstStyle/>
        <a:p>
          <a:r>
            <a:rPr lang="en-US"/>
            <a:t>Reporting of following items normally</a:t>
          </a:r>
        </a:p>
      </dgm:t>
    </dgm:pt>
    <dgm:pt modelId="{2FE40F21-3E5F-403A-B3F1-1C8C59887E6F}" type="parTrans" cxnId="{9436263F-D615-4207-BF35-27CEF871E610}">
      <dgm:prSet/>
      <dgm:spPr/>
      <dgm:t>
        <a:bodyPr/>
        <a:lstStyle/>
        <a:p>
          <a:endParaRPr lang="en-US"/>
        </a:p>
      </dgm:t>
    </dgm:pt>
    <dgm:pt modelId="{F33E8A4F-1A12-4C38-B2F5-7DD384AA056E}" type="sibTrans" cxnId="{9436263F-D615-4207-BF35-27CEF871E610}">
      <dgm:prSet/>
      <dgm:spPr/>
      <dgm:t>
        <a:bodyPr/>
        <a:lstStyle/>
        <a:p>
          <a:endParaRPr lang="en-US"/>
        </a:p>
      </dgm:t>
    </dgm:pt>
    <dgm:pt modelId="{BFC2BCA9-D19C-4F32-9ED5-EE386CD84AB2}">
      <dgm:prSet/>
      <dgm:spPr/>
      <dgm:t>
        <a:bodyPr/>
        <a:lstStyle/>
        <a:p>
          <a:r>
            <a:rPr lang="en-US"/>
            <a:t>Interest</a:t>
          </a:r>
        </a:p>
      </dgm:t>
    </dgm:pt>
    <dgm:pt modelId="{41B3E769-1A90-4CF1-95E9-F6A251B85923}" type="parTrans" cxnId="{C5939D9C-A712-49AD-9D9E-E46F0F341EBC}">
      <dgm:prSet/>
      <dgm:spPr/>
      <dgm:t>
        <a:bodyPr/>
        <a:lstStyle/>
        <a:p>
          <a:endParaRPr lang="en-US"/>
        </a:p>
      </dgm:t>
    </dgm:pt>
    <dgm:pt modelId="{B7D690BC-17FA-4486-8F06-FFCFC6057EC2}" type="sibTrans" cxnId="{C5939D9C-A712-49AD-9D9E-E46F0F341EBC}">
      <dgm:prSet/>
      <dgm:spPr/>
      <dgm:t>
        <a:bodyPr/>
        <a:lstStyle/>
        <a:p>
          <a:endParaRPr lang="en-US"/>
        </a:p>
      </dgm:t>
    </dgm:pt>
    <dgm:pt modelId="{70841F31-3E31-49D9-9D6E-AF94F88375BB}">
      <dgm:prSet/>
      <dgm:spPr/>
      <dgm:t>
        <a:bodyPr/>
        <a:lstStyle/>
        <a:p>
          <a:r>
            <a:rPr lang="en-US"/>
            <a:t>Capital gains</a:t>
          </a:r>
        </a:p>
      </dgm:t>
    </dgm:pt>
    <dgm:pt modelId="{EB149499-E833-4075-A529-1BAE7F9B4457}" type="parTrans" cxnId="{0E853D45-A675-4D3E-A984-C52EF5B40096}">
      <dgm:prSet/>
      <dgm:spPr/>
      <dgm:t>
        <a:bodyPr/>
        <a:lstStyle/>
        <a:p>
          <a:endParaRPr lang="en-US"/>
        </a:p>
      </dgm:t>
    </dgm:pt>
    <dgm:pt modelId="{FA1DFB41-B3D5-4C83-93DE-528EE5C2AFB0}" type="sibTrans" cxnId="{0E853D45-A675-4D3E-A984-C52EF5B40096}">
      <dgm:prSet/>
      <dgm:spPr/>
      <dgm:t>
        <a:bodyPr/>
        <a:lstStyle/>
        <a:p>
          <a:endParaRPr lang="en-US"/>
        </a:p>
      </dgm:t>
    </dgm:pt>
    <dgm:pt modelId="{6B1CC5EF-A485-4B53-B2E3-088F539352E1}">
      <dgm:prSet/>
      <dgm:spPr/>
      <dgm:t>
        <a:bodyPr/>
        <a:lstStyle/>
        <a:p>
          <a:r>
            <a:rPr lang="en-US" dirty="0"/>
            <a:t>Other income</a:t>
          </a:r>
        </a:p>
      </dgm:t>
    </dgm:pt>
    <dgm:pt modelId="{F963C0B3-7DAD-47B9-A143-2DBBDEE4F4D3}" type="parTrans" cxnId="{1007E4C5-3255-445F-830A-701234375A7E}">
      <dgm:prSet/>
      <dgm:spPr/>
      <dgm:t>
        <a:bodyPr/>
        <a:lstStyle/>
        <a:p>
          <a:endParaRPr lang="en-US"/>
        </a:p>
      </dgm:t>
    </dgm:pt>
    <dgm:pt modelId="{2966B61A-50F9-4BFA-9AB7-7818923C82FD}" type="sibTrans" cxnId="{1007E4C5-3255-445F-830A-701234375A7E}">
      <dgm:prSet/>
      <dgm:spPr/>
      <dgm:t>
        <a:bodyPr/>
        <a:lstStyle/>
        <a:p>
          <a:endParaRPr lang="en-US"/>
        </a:p>
      </dgm:t>
    </dgm:pt>
    <dgm:pt modelId="{CB57380F-755F-4363-8DB4-4A72E92C95DE}">
      <dgm:prSet/>
      <dgm:spPr/>
      <dgm:t>
        <a:bodyPr/>
        <a:lstStyle/>
        <a:p>
          <a:r>
            <a:rPr lang="en-US" dirty="0"/>
            <a:t>Such items have already been offered in return of income</a:t>
          </a:r>
        </a:p>
      </dgm:t>
    </dgm:pt>
    <dgm:pt modelId="{E5F5E0A8-FD0E-472C-9511-6BFA0B64B2DB}" type="parTrans" cxnId="{CBFB8C97-3D05-4FCB-B68A-D9FB644C534B}">
      <dgm:prSet/>
      <dgm:spPr/>
      <dgm:t>
        <a:bodyPr/>
        <a:lstStyle/>
        <a:p>
          <a:endParaRPr lang="en-US"/>
        </a:p>
      </dgm:t>
    </dgm:pt>
    <dgm:pt modelId="{80B754E9-7AEE-4A5E-BE45-D4023E30EB6F}" type="sibTrans" cxnId="{CBFB8C97-3D05-4FCB-B68A-D9FB644C534B}">
      <dgm:prSet/>
      <dgm:spPr/>
      <dgm:t>
        <a:bodyPr/>
        <a:lstStyle/>
        <a:p>
          <a:endParaRPr lang="en-US"/>
        </a:p>
      </dgm:t>
    </dgm:pt>
    <dgm:pt modelId="{B7CBED7E-5AE1-44E5-9D77-75CE1FC0B042}">
      <dgm:prSet/>
      <dgm:spPr/>
      <dgm:t>
        <a:bodyPr/>
        <a:lstStyle/>
        <a:p>
          <a:r>
            <a:rPr lang="en-US" dirty="0"/>
            <a:t>However such reporting has resulted in automatic additions in S.143(1) intimations</a:t>
          </a:r>
        </a:p>
      </dgm:t>
    </dgm:pt>
    <dgm:pt modelId="{CEDB5EF7-86EF-497A-8960-EF0D92B5D0DE}" type="parTrans" cxnId="{EBE630F1-3AEB-4E12-8A77-71AA70B491BD}">
      <dgm:prSet/>
      <dgm:spPr/>
      <dgm:t>
        <a:bodyPr/>
        <a:lstStyle/>
        <a:p>
          <a:endParaRPr lang="en-US"/>
        </a:p>
      </dgm:t>
    </dgm:pt>
    <dgm:pt modelId="{FA54B76D-F45A-402B-B44F-3F414A5F8FC5}" type="sibTrans" cxnId="{EBE630F1-3AEB-4E12-8A77-71AA70B491BD}">
      <dgm:prSet/>
      <dgm:spPr/>
      <dgm:t>
        <a:bodyPr/>
        <a:lstStyle/>
        <a:p>
          <a:endParaRPr lang="en-US"/>
        </a:p>
      </dgm:t>
    </dgm:pt>
    <dgm:pt modelId="{F6F708DF-3E15-484A-B89D-AF0637B3F6BB}">
      <dgm:prSet/>
      <dgm:spPr/>
      <dgm:t>
        <a:bodyPr/>
        <a:lstStyle/>
        <a:p>
          <a:r>
            <a:rPr lang="en-US" dirty="0"/>
            <a:t>Gifts</a:t>
          </a:r>
        </a:p>
      </dgm:t>
    </dgm:pt>
    <dgm:pt modelId="{74BCA017-E93E-4DDF-8A00-0CA3431542B8}" type="parTrans" cxnId="{61D6B00F-2A8B-482B-96C9-C0FCED561BFC}">
      <dgm:prSet/>
      <dgm:spPr/>
      <dgm:t>
        <a:bodyPr/>
        <a:lstStyle/>
        <a:p>
          <a:endParaRPr lang="en-US"/>
        </a:p>
      </dgm:t>
    </dgm:pt>
    <dgm:pt modelId="{225FF095-BA72-43BF-8BD8-3708F54C2208}" type="sibTrans" cxnId="{61D6B00F-2A8B-482B-96C9-C0FCED561BFC}">
      <dgm:prSet/>
      <dgm:spPr/>
      <dgm:t>
        <a:bodyPr/>
        <a:lstStyle/>
        <a:p>
          <a:endParaRPr lang="en-US"/>
        </a:p>
      </dgm:t>
    </dgm:pt>
    <dgm:pt modelId="{4E027E4C-539D-426C-BBEA-1316D0B7B5E9}" type="pres">
      <dgm:prSet presAssocID="{D785F296-1270-40F5-A9AF-BCBA2569FA8E}" presName="linear" presStyleCnt="0">
        <dgm:presLayoutVars>
          <dgm:animLvl val="lvl"/>
          <dgm:resizeHandles val="exact"/>
        </dgm:presLayoutVars>
      </dgm:prSet>
      <dgm:spPr/>
      <dgm:t>
        <a:bodyPr/>
        <a:lstStyle/>
        <a:p>
          <a:endParaRPr lang="en-GB"/>
        </a:p>
      </dgm:t>
    </dgm:pt>
    <dgm:pt modelId="{0EB139D8-EE13-4945-9564-96140C32ADAB}" type="pres">
      <dgm:prSet presAssocID="{EAFF3DA8-14FB-4ACD-B0BD-0C29DF3F2822}" presName="parentText" presStyleLbl="node1" presStyleIdx="0" presStyleCnt="2">
        <dgm:presLayoutVars>
          <dgm:chMax val="0"/>
          <dgm:bulletEnabled val="1"/>
        </dgm:presLayoutVars>
      </dgm:prSet>
      <dgm:spPr/>
      <dgm:t>
        <a:bodyPr/>
        <a:lstStyle/>
        <a:p>
          <a:endParaRPr lang="en-GB"/>
        </a:p>
      </dgm:t>
    </dgm:pt>
    <dgm:pt modelId="{7E433817-CE05-44F0-BA1A-2013129CEB98}" type="pres">
      <dgm:prSet presAssocID="{EAFF3DA8-14FB-4ACD-B0BD-0C29DF3F2822}" presName="childText" presStyleLbl="revTx" presStyleIdx="0" presStyleCnt="1">
        <dgm:presLayoutVars>
          <dgm:bulletEnabled val="1"/>
        </dgm:presLayoutVars>
      </dgm:prSet>
      <dgm:spPr/>
      <dgm:t>
        <a:bodyPr/>
        <a:lstStyle/>
        <a:p>
          <a:endParaRPr lang="en-GB"/>
        </a:p>
      </dgm:t>
    </dgm:pt>
    <dgm:pt modelId="{17353F28-4316-44D6-BB19-8EEED4003F45}" type="pres">
      <dgm:prSet presAssocID="{B7CBED7E-5AE1-44E5-9D77-75CE1FC0B042}" presName="parentText" presStyleLbl="node1" presStyleIdx="1" presStyleCnt="2">
        <dgm:presLayoutVars>
          <dgm:chMax val="0"/>
          <dgm:bulletEnabled val="1"/>
        </dgm:presLayoutVars>
      </dgm:prSet>
      <dgm:spPr/>
      <dgm:t>
        <a:bodyPr/>
        <a:lstStyle/>
        <a:p>
          <a:endParaRPr lang="en-GB"/>
        </a:p>
      </dgm:t>
    </dgm:pt>
  </dgm:ptLst>
  <dgm:cxnLst>
    <dgm:cxn modelId="{B67BD7DE-8521-444A-AED8-08AC41B3ABE7}" type="presOf" srcId="{F6F708DF-3E15-484A-B89D-AF0637B3F6BB}" destId="{7E433817-CE05-44F0-BA1A-2013129CEB98}" srcOrd="0" destOrd="3" presId="urn:microsoft.com/office/officeart/2005/8/layout/vList2"/>
    <dgm:cxn modelId="{DF60BC3B-6EA1-4269-ADBB-8B2427B357E5}" type="presOf" srcId="{CB57380F-755F-4363-8DB4-4A72E92C95DE}" destId="{7E433817-CE05-44F0-BA1A-2013129CEB98}" srcOrd="0" destOrd="4" presId="urn:microsoft.com/office/officeart/2005/8/layout/vList2"/>
    <dgm:cxn modelId="{0E853D45-A675-4D3E-A984-C52EF5B40096}" srcId="{EAFF3DA8-14FB-4ACD-B0BD-0C29DF3F2822}" destId="{70841F31-3E31-49D9-9D6E-AF94F88375BB}" srcOrd="1" destOrd="0" parTransId="{EB149499-E833-4075-A529-1BAE7F9B4457}" sibTransId="{FA1DFB41-B3D5-4C83-93DE-528EE5C2AFB0}"/>
    <dgm:cxn modelId="{9436263F-D615-4207-BF35-27CEF871E610}" srcId="{D785F296-1270-40F5-A9AF-BCBA2569FA8E}" destId="{EAFF3DA8-14FB-4ACD-B0BD-0C29DF3F2822}" srcOrd="0" destOrd="0" parTransId="{2FE40F21-3E5F-403A-B3F1-1C8C59887E6F}" sibTransId="{F33E8A4F-1A12-4C38-B2F5-7DD384AA056E}"/>
    <dgm:cxn modelId="{1EF0FAC4-4439-4F1F-997E-6CCD32ABB05C}" type="presOf" srcId="{EAFF3DA8-14FB-4ACD-B0BD-0C29DF3F2822}" destId="{0EB139D8-EE13-4945-9564-96140C32ADAB}" srcOrd="0" destOrd="0" presId="urn:microsoft.com/office/officeart/2005/8/layout/vList2"/>
    <dgm:cxn modelId="{354BB2FE-5A54-40FE-8320-3EE5416DDDB6}" type="presOf" srcId="{6B1CC5EF-A485-4B53-B2E3-088F539352E1}" destId="{7E433817-CE05-44F0-BA1A-2013129CEB98}" srcOrd="0" destOrd="2" presId="urn:microsoft.com/office/officeart/2005/8/layout/vList2"/>
    <dgm:cxn modelId="{EBE630F1-3AEB-4E12-8A77-71AA70B491BD}" srcId="{D785F296-1270-40F5-A9AF-BCBA2569FA8E}" destId="{B7CBED7E-5AE1-44E5-9D77-75CE1FC0B042}" srcOrd="1" destOrd="0" parTransId="{CEDB5EF7-86EF-497A-8960-EF0D92B5D0DE}" sibTransId="{FA54B76D-F45A-402B-B44F-3F414A5F8FC5}"/>
    <dgm:cxn modelId="{CBFB8C97-3D05-4FCB-B68A-D9FB644C534B}" srcId="{EAFF3DA8-14FB-4ACD-B0BD-0C29DF3F2822}" destId="{CB57380F-755F-4363-8DB4-4A72E92C95DE}" srcOrd="4" destOrd="0" parTransId="{E5F5E0A8-FD0E-472C-9511-6BFA0B64B2DB}" sibTransId="{80B754E9-7AEE-4A5E-BE45-D4023E30EB6F}"/>
    <dgm:cxn modelId="{33F84E56-21A4-424D-B99E-84FD98E01228}" type="presOf" srcId="{B7CBED7E-5AE1-44E5-9D77-75CE1FC0B042}" destId="{17353F28-4316-44D6-BB19-8EEED4003F45}" srcOrd="0" destOrd="0" presId="urn:microsoft.com/office/officeart/2005/8/layout/vList2"/>
    <dgm:cxn modelId="{61D6B00F-2A8B-482B-96C9-C0FCED561BFC}" srcId="{EAFF3DA8-14FB-4ACD-B0BD-0C29DF3F2822}" destId="{F6F708DF-3E15-484A-B89D-AF0637B3F6BB}" srcOrd="3" destOrd="0" parTransId="{74BCA017-E93E-4DDF-8A00-0CA3431542B8}" sibTransId="{225FF095-BA72-43BF-8BD8-3708F54C2208}"/>
    <dgm:cxn modelId="{1007E4C5-3255-445F-830A-701234375A7E}" srcId="{EAFF3DA8-14FB-4ACD-B0BD-0C29DF3F2822}" destId="{6B1CC5EF-A485-4B53-B2E3-088F539352E1}" srcOrd="2" destOrd="0" parTransId="{F963C0B3-7DAD-47B9-A143-2DBBDEE4F4D3}" sibTransId="{2966B61A-50F9-4BFA-9AB7-7818923C82FD}"/>
    <dgm:cxn modelId="{167D3676-49BB-44CF-95B1-2B1E8CB03452}" type="presOf" srcId="{70841F31-3E31-49D9-9D6E-AF94F88375BB}" destId="{7E433817-CE05-44F0-BA1A-2013129CEB98}" srcOrd="0" destOrd="1" presId="urn:microsoft.com/office/officeart/2005/8/layout/vList2"/>
    <dgm:cxn modelId="{C78F47F6-4844-4F7E-B219-E365F0B0B554}" type="presOf" srcId="{BFC2BCA9-D19C-4F32-9ED5-EE386CD84AB2}" destId="{7E433817-CE05-44F0-BA1A-2013129CEB98}" srcOrd="0" destOrd="0" presId="urn:microsoft.com/office/officeart/2005/8/layout/vList2"/>
    <dgm:cxn modelId="{041ACF26-1458-4C6A-BB4E-92C003D3A1F3}" type="presOf" srcId="{D785F296-1270-40F5-A9AF-BCBA2569FA8E}" destId="{4E027E4C-539D-426C-BBEA-1316D0B7B5E9}" srcOrd="0" destOrd="0" presId="urn:microsoft.com/office/officeart/2005/8/layout/vList2"/>
    <dgm:cxn modelId="{C5939D9C-A712-49AD-9D9E-E46F0F341EBC}" srcId="{EAFF3DA8-14FB-4ACD-B0BD-0C29DF3F2822}" destId="{BFC2BCA9-D19C-4F32-9ED5-EE386CD84AB2}" srcOrd="0" destOrd="0" parTransId="{41B3E769-1A90-4CF1-95E9-F6A251B85923}" sibTransId="{B7D690BC-17FA-4486-8F06-FFCFC6057EC2}"/>
    <dgm:cxn modelId="{D2AB9F7B-A59D-4F84-8CBE-B07E17029B6D}" type="presParOf" srcId="{4E027E4C-539D-426C-BBEA-1316D0B7B5E9}" destId="{0EB139D8-EE13-4945-9564-96140C32ADAB}" srcOrd="0" destOrd="0" presId="urn:microsoft.com/office/officeart/2005/8/layout/vList2"/>
    <dgm:cxn modelId="{E0FFFE85-D387-483E-901F-1B4D57D77882}" type="presParOf" srcId="{4E027E4C-539D-426C-BBEA-1316D0B7B5E9}" destId="{7E433817-CE05-44F0-BA1A-2013129CEB98}" srcOrd="1" destOrd="0" presId="urn:microsoft.com/office/officeart/2005/8/layout/vList2"/>
    <dgm:cxn modelId="{91D45898-F15D-4D30-ADD9-EDEE60CBD588}" type="presParOf" srcId="{4E027E4C-539D-426C-BBEA-1316D0B7B5E9}" destId="{17353F28-4316-44D6-BB19-8EEED4003F4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E6A5C6-1791-44A0-8364-B0FBADACB00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43A13F-4885-483D-AD13-631314877758}">
      <dgm:prSet/>
      <dgm:spPr/>
      <dgm:t>
        <a:bodyPr/>
        <a:lstStyle/>
        <a:p>
          <a:r>
            <a:rPr lang="en-US" dirty="0"/>
            <a:t>Reporting required of contingent liabilities debited to P&amp;L</a:t>
          </a:r>
        </a:p>
      </dgm:t>
    </dgm:pt>
    <dgm:pt modelId="{C39E98C8-B40B-4471-B9ED-16F56E7CFC79}" type="parTrans" cxnId="{B5EAE652-D4CB-465F-A4F5-3C4C2F320C54}">
      <dgm:prSet/>
      <dgm:spPr/>
      <dgm:t>
        <a:bodyPr/>
        <a:lstStyle/>
        <a:p>
          <a:endParaRPr lang="en-US"/>
        </a:p>
      </dgm:t>
    </dgm:pt>
    <dgm:pt modelId="{0435D650-A5F6-42B8-AF90-8FE80956DDDB}" type="sibTrans" cxnId="{B5EAE652-D4CB-465F-A4F5-3C4C2F320C54}">
      <dgm:prSet/>
      <dgm:spPr/>
      <dgm:t>
        <a:bodyPr/>
        <a:lstStyle/>
        <a:p>
          <a:endParaRPr lang="en-US"/>
        </a:p>
      </dgm:t>
    </dgm:pt>
    <dgm:pt modelId="{FC829943-091C-4BBD-979B-A64F53F8AFC7}">
      <dgm:prSet/>
      <dgm:spPr/>
      <dgm:t>
        <a:bodyPr/>
        <a:lstStyle/>
        <a:p>
          <a:r>
            <a:rPr lang="en-US" dirty="0"/>
            <a:t>Some tax audits reveal reporting of</a:t>
          </a:r>
        </a:p>
      </dgm:t>
    </dgm:pt>
    <dgm:pt modelId="{A3568CE9-0756-4BD5-8F41-1E6719D41B2B}" type="parTrans" cxnId="{F33F8438-45D6-4957-A9A1-7D796A0C0561}">
      <dgm:prSet/>
      <dgm:spPr/>
      <dgm:t>
        <a:bodyPr/>
        <a:lstStyle/>
        <a:p>
          <a:endParaRPr lang="en-US"/>
        </a:p>
      </dgm:t>
    </dgm:pt>
    <dgm:pt modelId="{A5B41650-E39E-456D-9483-1E83AACDFA27}" type="sibTrans" cxnId="{F33F8438-45D6-4957-A9A1-7D796A0C0561}">
      <dgm:prSet/>
      <dgm:spPr/>
      <dgm:t>
        <a:bodyPr/>
        <a:lstStyle/>
        <a:p>
          <a:endParaRPr lang="en-US"/>
        </a:p>
      </dgm:t>
    </dgm:pt>
    <dgm:pt modelId="{84453935-AE10-4255-A8F3-C2997987377A}">
      <dgm:prSet/>
      <dgm:spPr/>
      <dgm:t>
        <a:bodyPr/>
        <a:lstStyle/>
        <a:p>
          <a:r>
            <a:rPr lang="en-US" dirty="0"/>
            <a:t>Contingent liability disclosed in Notes to accounts</a:t>
          </a:r>
        </a:p>
      </dgm:t>
    </dgm:pt>
    <dgm:pt modelId="{4672CD5F-4323-42BE-A650-A40231659ABB}" type="parTrans" cxnId="{1510A95B-FF9A-4641-BE6A-2F8225F6F7CA}">
      <dgm:prSet/>
      <dgm:spPr/>
      <dgm:t>
        <a:bodyPr/>
        <a:lstStyle/>
        <a:p>
          <a:endParaRPr lang="en-US"/>
        </a:p>
      </dgm:t>
    </dgm:pt>
    <dgm:pt modelId="{9CFA528C-9F98-4E73-A63C-2A2C5DBA293E}" type="sibTrans" cxnId="{1510A95B-FF9A-4641-BE6A-2F8225F6F7CA}">
      <dgm:prSet/>
      <dgm:spPr/>
      <dgm:t>
        <a:bodyPr/>
        <a:lstStyle/>
        <a:p>
          <a:endParaRPr lang="en-US"/>
        </a:p>
      </dgm:t>
    </dgm:pt>
    <dgm:pt modelId="{0F9EFCD8-D187-432C-A66F-4429907A674E}">
      <dgm:prSet/>
      <dgm:spPr/>
      <dgm:t>
        <a:bodyPr/>
        <a:lstStyle/>
        <a:p>
          <a:r>
            <a:rPr lang="en-US" dirty="0"/>
            <a:t>All provisions made in the financials</a:t>
          </a:r>
        </a:p>
      </dgm:t>
    </dgm:pt>
    <dgm:pt modelId="{C669ADDB-C496-47B0-A1A9-89D3EC611CC3}" type="parTrans" cxnId="{8F16AA68-B0BE-45A9-AEDA-588F8D6C4080}">
      <dgm:prSet/>
      <dgm:spPr/>
      <dgm:t>
        <a:bodyPr/>
        <a:lstStyle/>
        <a:p>
          <a:endParaRPr lang="en-US"/>
        </a:p>
      </dgm:t>
    </dgm:pt>
    <dgm:pt modelId="{BA6B0BED-AEF8-4482-AA7D-E61CF7FC39CB}" type="sibTrans" cxnId="{8F16AA68-B0BE-45A9-AEDA-588F8D6C4080}">
      <dgm:prSet/>
      <dgm:spPr/>
      <dgm:t>
        <a:bodyPr/>
        <a:lstStyle/>
        <a:p>
          <a:endParaRPr lang="en-US"/>
        </a:p>
      </dgm:t>
    </dgm:pt>
    <dgm:pt modelId="{76E6709F-E662-4C43-87DE-DC13F3A7DFC2}">
      <dgm:prSet/>
      <dgm:spPr/>
      <dgm:t>
        <a:bodyPr/>
        <a:lstStyle/>
        <a:p>
          <a:r>
            <a:rPr lang="en-US"/>
            <a:t>Such reporting has resulted in automatic disallowances of genuine allowable provisions and those contingent liabilities which have not been claimed in P&amp;L</a:t>
          </a:r>
        </a:p>
      </dgm:t>
    </dgm:pt>
    <dgm:pt modelId="{786FCF68-BA82-4CA5-AFA5-BD2356A512C8}" type="parTrans" cxnId="{68D8E4F2-2227-441A-A983-6B7B5DD0CDEE}">
      <dgm:prSet/>
      <dgm:spPr/>
      <dgm:t>
        <a:bodyPr/>
        <a:lstStyle/>
        <a:p>
          <a:endParaRPr lang="en-US"/>
        </a:p>
      </dgm:t>
    </dgm:pt>
    <dgm:pt modelId="{F7D41F64-C630-47D6-A0F4-8206E069F0DC}" type="sibTrans" cxnId="{68D8E4F2-2227-441A-A983-6B7B5DD0CDEE}">
      <dgm:prSet/>
      <dgm:spPr/>
      <dgm:t>
        <a:bodyPr/>
        <a:lstStyle/>
        <a:p>
          <a:endParaRPr lang="en-US"/>
        </a:p>
      </dgm:t>
    </dgm:pt>
    <dgm:pt modelId="{FEA8C717-44C3-4C2F-9639-B5C6D859783B}" type="pres">
      <dgm:prSet presAssocID="{44E6A5C6-1791-44A0-8364-B0FBADACB00B}" presName="linear" presStyleCnt="0">
        <dgm:presLayoutVars>
          <dgm:animLvl val="lvl"/>
          <dgm:resizeHandles val="exact"/>
        </dgm:presLayoutVars>
      </dgm:prSet>
      <dgm:spPr/>
      <dgm:t>
        <a:bodyPr/>
        <a:lstStyle/>
        <a:p>
          <a:endParaRPr lang="en-GB"/>
        </a:p>
      </dgm:t>
    </dgm:pt>
    <dgm:pt modelId="{1EDB8359-FEA2-4EA8-8E53-59F3AE1305BA}" type="pres">
      <dgm:prSet presAssocID="{0D43A13F-4885-483D-AD13-631314877758}" presName="parentText" presStyleLbl="node1" presStyleIdx="0" presStyleCnt="2">
        <dgm:presLayoutVars>
          <dgm:chMax val="0"/>
          <dgm:bulletEnabled val="1"/>
        </dgm:presLayoutVars>
      </dgm:prSet>
      <dgm:spPr/>
      <dgm:t>
        <a:bodyPr/>
        <a:lstStyle/>
        <a:p>
          <a:endParaRPr lang="en-GB"/>
        </a:p>
      </dgm:t>
    </dgm:pt>
    <dgm:pt modelId="{BFDED12F-A010-4983-8A04-5B0063D46083}" type="pres">
      <dgm:prSet presAssocID="{0D43A13F-4885-483D-AD13-631314877758}" presName="childText" presStyleLbl="revTx" presStyleIdx="0" presStyleCnt="1">
        <dgm:presLayoutVars>
          <dgm:bulletEnabled val="1"/>
        </dgm:presLayoutVars>
      </dgm:prSet>
      <dgm:spPr/>
      <dgm:t>
        <a:bodyPr/>
        <a:lstStyle/>
        <a:p>
          <a:endParaRPr lang="en-GB"/>
        </a:p>
      </dgm:t>
    </dgm:pt>
    <dgm:pt modelId="{E2772BBB-2897-45C2-BBD8-3CD682D2D602}" type="pres">
      <dgm:prSet presAssocID="{76E6709F-E662-4C43-87DE-DC13F3A7DFC2}" presName="parentText" presStyleLbl="node1" presStyleIdx="1" presStyleCnt="2">
        <dgm:presLayoutVars>
          <dgm:chMax val="0"/>
          <dgm:bulletEnabled val="1"/>
        </dgm:presLayoutVars>
      </dgm:prSet>
      <dgm:spPr/>
      <dgm:t>
        <a:bodyPr/>
        <a:lstStyle/>
        <a:p>
          <a:endParaRPr lang="en-GB"/>
        </a:p>
      </dgm:t>
    </dgm:pt>
  </dgm:ptLst>
  <dgm:cxnLst>
    <dgm:cxn modelId="{0FE7F9BC-0C91-46ED-98F1-9D1705C480D9}" type="presOf" srcId="{76E6709F-E662-4C43-87DE-DC13F3A7DFC2}" destId="{E2772BBB-2897-45C2-BBD8-3CD682D2D602}" srcOrd="0" destOrd="0" presId="urn:microsoft.com/office/officeart/2005/8/layout/vList2"/>
    <dgm:cxn modelId="{F33F8438-45D6-4957-A9A1-7D796A0C0561}" srcId="{0D43A13F-4885-483D-AD13-631314877758}" destId="{FC829943-091C-4BBD-979B-A64F53F8AFC7}" srcOrd="0" destOrd="0" parTransId="{A3568CE9-0756-4BD5-8F41-1E6719D41B2B}" sibTransId="{A5B41650-E39E-456D-9483-1E83AACDFA27}"/>
    <dgm:cxn modelId="{1510A95B-FF9A-4641-BE6A-2F8225F6F7CA}" srcId="{FC829943-091C-4BBD-979B-A64F53F8AFC7}" destId="{84453935-AE10-4255-A8F3-C2997987377A}" srcOrd="0" destOrd="0" parTransId="{4672CD5F-4323-42BE-A650-A40231659ABB}" sibTransId="{9CFA528C-9F98-4E73-A63C-2A2C5DBA293E}"/>
    <dgm:cxn modelId="{B3868C82-95C5-4CCE-B009-E7E634AAB227}" type="presOf" srcId="{0D43A13F-4885-483D-AD13-631314877758}" destId="{1EDB8359-FEA2-4EA8-8E53-59F3AE1305BA}" srcOrd="0" destOrd="0" presId="urn:microsoft.com/office/officeart/2005/8/layout/vList2"/>
    <dgm:cxn modelId="{65D760E5-4CE5-48B1-A3E3-8D96C2092F75}" type="presOf" srcId="{FC829943-091C-4BBD-979B-A64F53F8AFC7}" destId="{BFDED12F-A010-4983-8A04-5B0063D46083}" srcOrd="0" destOrd="0" presId="urn:microsoft.com/office/officeart/2005/8/layout/vList2"/>
    <dgm:cxn modelId="{03D81BFE-98C1-4FD6-B7F3-7387FE61F935}" type="presOf" srcId="{44E6A5C6-1791-44A0-8364-B0FBADACB00B}" destId="{FEA8C717-44C3-4C2F-9639-B5C6D859783B}" srcOrd="0" destOrd="0" presId="urn:microsoft.com/office/officeart/2005/8/layout/vList2"/>
    <dgm:cxn modelId="{839742BA-7350-4199-86C3-33AD492A72BA}" type="presOf" srcId="{84453935-AE10-4255-A8F3-C2997987377A}" destId="{BFDED12F-A010-4983-8A04-5B0063D46083}" srcOrd="0" destOrd="1" presId="urn:microsoft.com/office/officeart/2005/8/layout/vList2"/>
    <dgm:cxn modelId="{59E1ED3F-D8C2-4C50-B131-2951F7A9723A}" type="presOf" srcId="{0F9EFCD8-D187-432C-A66F-4429907A674E}" destId="{BFDED12F-A010-4983-8A04-5B0063D46083}" srcOrd="0" destOrd="2" presId="urn:microsoft.com/office/officeart/2005/8/layout/vList2"/>
    <dgm:cxn modelId="{B5EAE652-D4CB-465F-A4F5-3C4C2F320C54}" srcId="{44E6A5C6-1791-44A0-8364-B0FBADACB00B}" destId="{0D43A13F-4885-483D-AD13-631314877758}" srcOrd="0" destOrd="0" parTransId="{C39E98C8-B40B-4471-B9ED-16F56E7CFC79}" sibTransId="{0435D650-A5F6-42B8-AF90-8FE80956DDDB}"/>
    <dgm:cxn modelId="{8F16AA68-B0BE-45A9-AEDA-588F8D6C4080}" srcId="{FC829943-091C-4BBD-979B-A64F53F8AFC7}" destId="{0F9EFCD8-D187-432C-A66F-4429907A674E}" srcOrd="1" destOrd="0" parTransId="{C669ADDB-C496-47B0-A1A9-89D3EC611CC3}" sibTransId="{BA6B0BED-AEF8-4482-AA7D-E61CF7FC39CB}"/>
    <dgm:cxn modelId="{68D8E4F2-2227-441A-A983-6B7B5DD0CDEE}" srcId="{44E6A5C6-1791-44A0-8364-B0FBADACB00B}" destId="{76E6709F-E662-4C43-87DE-DC13F3A7DFC2}" srcOrd="1" destOrd="0" parTransId="{786FCF68-BA82-4CA5-AFA5-BD2356A512C8}" sibTransId="{F7D41F64-C630-47D6-A0F4-8206E069F0DC}"/>
    <dgm:cxn modelId="{4025A342-8768-4412-A648-F9601BC97EFE}" type="presParOf" srcId="{FEA8C717-44C3-4C2F-9639-B5C6D859783B}" destId="{1EDB8359-FEA2-4EA8-8E53-59F3AE1305BA}" srcOrd="0" destOrd="0" presId="urn:microsoft.com/office/officeart/2005/8/layout/vList2"/>
    <dgm:cxn modelId="{E54B260E-C0E2-4895-8F4A-4C6E891A3F4D}" type="presParOf" srcId="{FEA8C717-44C3-4C2F-9639-B5C6D859783B}" destId="{BFDED12F-A010-4983-8A04-5B0063D46083}" srcOrd="1" destOrd="0" presId="urn:microsoft.com/office/officeart/2005/8/layout/vList2"/>
    <dgm:cxn modelId="{2E7D2926-AA61-421F-B478-4FB74AD4C2BA}" type="presParOf" srcId="{FEA8C717-44C3-4C2F-9639-B5C6D859783B}" destId="{E2772BBB-2897-45C2-BBD8-3CD682D2D6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2BBA03A-83C0-4C76-9048-810F92058242}"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6307CEBA-263B-4903-8BC3-01BCBCD8F02F}">
      <dgm:prSet/>
      <dgm:spPr/>
      <dgm:t>
        <a:bodyPr/>
        <a:lstStyle/>
        <a:p>
          <a:pPr rtl="0"/>
          <a:r>
            <a:rPr lang="en-US" dirty="0"/>
            <a:t>AO or CIT(A) notices that</a:t>
          </a:r>
        </a:p>
      </dgm:t>
    </dgm:pt>
    <dgm:pt modelId="{AAD5C26A-79F8-477B-812D-011C73D38703}" type="parTrans" cxnId="{2383337C-1C29-4439-B316-057416FF627A}">
      <dgm:prSet/>
      <dgm:spPr/>
      <dgm:t>
        <a:bodyPr/>
        <a:lstStyle/>
        <a:p>
          <a:endParaRPr lang="en-US"/>
        </a:p>
      </dgm:t>
    </dgm:pt>
    <dgm:pt modelId="{695B3FC1-A2F7-4734-88AD-1629DA9B059C}" type="sibTrans" cxnId="{2383337C-1C29-4439-B316-057416FF627A}">
      <dgm:prSet/>
      <dgm:spPr/>
      <dgm:t>
        <a:bodyPr/>
        <a:lstStyle/>
        <a:p>
          <a:endParaRPr lang="en-US"/>
        </a:p>
      </dgm:t>
    </dgm:pt>
    <dgm:pt modelId="{32C8706F-F68E-4374-80CC-C81FAC1F839E}">
      <dgm:prSet/>
      <dgm:spPr/>
      <dgm:t>
        <a:bodyPr/>
        <a:lstStyle/>
        <a:p>
          <a:pPr rtl="0"/>
          <a:r>
            <a:rPr lang="en-US" dirty="0"/>
            <a:t>incorrect information is given in</a:t>
          </a:r>
        </a:p>
      </dgm:t>
    </dgm:pt>
    <dgm:pt modelId="{4BF7E988-ECA2-4811-A0DF-A33575DE75EF}" type="parTrans" cxnId="{88BA4903-78C0-44D8-AE0F-6F9FFC486806}">
      <dgm:prSet/>
      <dgm:spPr/>
      <dgm:t>
        <a:bodyPr/>
        <a:lstStyle/>
        <a:p>
          <a:endParaRPr lang="en-US"/>
        </a:p>
      </dgm:t>
    </dgm:pt>
    <dgm:pt modelId="{95CC760B-62EC-460B-89FE-9E64F684BD0D}" type="sibTrans" cxnId="{88BA4903-78C0-44D8-AE0F-6F9FFC486806}">
      <dgm:prSet/>
      <dgm:spPr/>
      <dgm:t>
        <a:bodyPr/>
        <a:lstStyle/>
        <a:p>
          <a:endParaRPr lang="en-US"/>
        </a:p>
      </dgm:t>
    </dgm:pt>
    <dgm:pt modelId="{9A362A1A-615A-4BAB-9888-DC728E62457A}">
      <dgm:prSet/>
      <dgm:spPr/>
      <dgm:t>
        <a:bodyPr/>
        <a:lstStyle/>
        <a:p>
          <a:pPr rtl="0"/>
          <a:r>
            <a:rPr lang="en-US" dirty="0"/>
            <a:t>Report</a:t>
          </a:r>
        </a:p>
      </dgm:t>
    </dgm:pt>
    <dgm:pt modelId="{F03AA0A2-00DE-4B46-9686-7E15F340D4FA}" type="parTrans" cxnId="{353AA334-B105-4F65-A09E-A68F2B016CE1}">
      <dgm:prSet/>
      <dgm:spPr/>
      <dgm:t>
        <a:bodyPr/>
        <a:lstStyle/>
        <a:p>
          <a:endParaRPr lang="en-US"/>
        </a:p>
      </dgm:t>
    </dgm:pt>
    <dgm:pt modelId="{0507FA15-2556-4809-BB2A-D7A9B3730857}" type="sibTrans" cxnId="{353AA334-B105-4F65-A09E-A68F2B016CE1}">
      <dgm:prSet/>
      <dgm:spPr/>
      <dgm:t>
        <a:bodyPr/>
        <a:lstStyle/>
        <a:p>
          <a:endParaRPr lang="en-US"/>
        </a:p>
      </dgm:t>
    </dgm:pt>
    <dgm:pt modelId="{385B26EC-5208-4836-BE7C-5CA04AF2EDC1}">
      <dgm:prSet/>
      <dgm:spPr/>
      <dgm:t>
        <a:bodyPr/>
        <a:lstStyle/>
        <a:p>
          <a:pPr rtl="0"/>
          <a:r>
            <a:rPr lang="en-US" dirty="0"/>
            <a:t>Certificate</a:t>
          </a:r>
        </a:p>
      </dgm:t>
    </dgm:pt>
    <dgm:pt modelId="{A41005A2-D951-4816-8243-B45EC6822AB9}" type="parTrans" cxnId="{7BE35DF9-710D-4F1D-90AE-34FBFAECC690}">
      <dgm:prSet/>
      <dgm:spPr/>
      <dgm:t>
        <a:bodyPr/>
        <a:lstStyle/>
        <a:p>
          <a:endParaRPr lang="en-US"/>
        </a:p>
      </dgm:t>
    </dgm:pt>
    <dgm:pt modelId="{F659E4B8-0471-4D88-AC8C-4CA0ADFD069C}" type="sibTrans" cxnId="{7BE35DF9-710D-4F1D-90AE-34FBFAECC690}">
      <dgm:prSet/>
      <dgm:spPr/>
      <dgm:t>
        <a:bodyPr/>
        <a:lstStyle/>
        <a:p>
          <a:endParaRPr lang="en-US"/>
        </a:p>
      </dgm:t>
    </dgm:pt>
    <dgm:pt modelId="{CFDD3642-03F9-48FB-B458-7AC63A786217}">
      <dgm:prSet/>
      <dgm:spPr/>
      <dgm:t>
        <a:bodyPr/>
        <a:lstStyle/>
        <a:p>
          <a:pPr rtl="0"/>
          <a:r>
            <a:rPr lang="en-US" dirty="0"/>
            <a:t>Rs. 10000 per report/certificate</a:t>
          </a:r>
        </a:p>
      </dgm:t>
    </dgm:pt>
    <dgm:pt modelId="{CBACBB8D-4310-4846-AF2A-AA9DC6222F81}" type="parTrans" cxnId="{8743CAD9-59B6-4FF0-BB20-B60334BEB770}">
      <dgm:prSet/>
      <dgm:spPr/>
      <dgm:t>
        <a:bodyPr/>
        <a:lstStyle/>
        <a:p>
          <a:endParaRPr lang="en-US"/>
        </a:p>
      </dgm:t>
    </dgm:pt>
    <dgm:pt modelId="{0E5E3FB8-E532-474D-B2AE-4DA37E80AB1A}" type="sibTrans" cxnId="{8743CAD9-59B6-4FF0-BB20-B60334BEB770}">
      <dgm:prSet/>
      <dgm:spPr/>
      <dgm:t>
        <a:bodyPr/>
        <a:lstStyle/>
        <a:p>
          <a:endParaRPr lang="en-US"/>
        </a:p>
      </dgm:t>
    </dgm:pt>
    <dgm:pt modelId="{B3E37D06-BC39-4A4A-BBEE-D9D1769C9FDB}" type="pres">
      <dgm:prSet presAssocID="{E2BBA03A-83C0-4C76-9048-810F92058242}" presName="linear" presStyleCnt="0">
        <dgm:presLayoutVars>
          <dgm:animLvl val="lvl"/>
          <dgm:resizeHandles val="exact"/>
        </dgm:presLayoutVars>
      </dgm:prSet>
      <dgm:spPr/>
      <dgm:t>
        <a:bodyPr/>
        <a:lstStyle/>
        <a:p>
          <a:endParaRPr lang="en-GB"/>
        </a:p>
      </dgm:t>
    </dgm:pt>
    <dgm:pt modelId="{8265EDD5-4E32-4FD7-8E1E-73751C250A46}" type="pres">
      <dgm:prSet presAssocID="{6307CEBA-263B-4903-8BC3-01BCBCD8F02F}" presName="parentText" presStyleLbl="node1" presStyleIdx="0" presStyleCnt="3">
        <dgm:presLayoutVars>
          <dgm:chMax val="0"/>
          <dgm:bulletEnabled val="1"/>
        </dgm:presLayoutVars>
      </dgm:prSet>
      <dgm:spPr/>
      <dgm:t>
        <a:bodyPr/>
        <a:lstStyle/>
        <a:p>
          <a:endParaRPr lang="en-GB"/>
        </a:p>
      </dgm:t>
    </dgm:pt>
    <dgm:pt modelId="{B3362FAA-8A52-403C-B00C-F47C300EDBC3}" type="pres">
      <dgm:prSet presAssocID="{695B3FC1-A2F7-4734-88AD-1629DA9B059C}" presName="spacer" presStyleCnt="0"/>
      <dgm:spPr/>
    </dgm:pt>
    <dgm:pt modelId="{9476D992-DA36-4990-AC38-8CA2318DBF69}" type="pres">
      <dgm:prSet presAssocID="{32C8706F-F68E-4374-80CC-C81FAC1F839E}" presName="parentText" presStyleLbl="node1" presStyleIdx="1" presStyleCnt="3">
        <dgm:presLayoutVars>
          <dgm:chMax val="0"/>
          <dgm:bulletEnabled val="1"/>
        </dgm:presLayoutVars>
      </dgm:prSet>
      <dgm:spPr/>
      <dgm:t>
        <a:bodyPr/>
        <a:lstStyle/>
        <a:p>
          <a:endParaRPr lang="en-GB"/>
        </a:p>
      </dgm:t>
    </dgm:pt>
    <dgm:pt modelId="{22465F00-A92B-4784-9C3E-D4B2015C8C76}" type="pres">
      <dgm:prSet presAssocID="{32C8706F-F68E-4374-80CC-C81FAC1F839E}" presName="childText" presStyleLbl="revTx" presStyleIdx="0" presStyleCnt="1">
        <dgm:presLayoutVars>
          <dgm:bulletEnabled val="1"/>
        </dgm:presLayoutVars>
      </dgm:prSet>
      <dgm:spPr/>
      <dgm:t>
        <a:bodyPr/>
        <a:lstStyle/>
        <a:p>
          <a:endParaRPr lang="en-GB"/>
        </a:p>
      </dgm:t>
    </dgm:pt>
    <dgm:pt modelId="{8C4AEFFE-0CD2-4BF8-9F12-4083F18FA7CC}" type="pres">
      <dgm:prSet presAssocID="{CFDD3642-03F9-48FB-B458-7AC63A786217}" presName="parentText" presStyleLbl="node1" presStyleIdx="2" presStyleCnt="3">
        <dgm:presLayoutVars>
          <dgm:chMax val="0"/>
          <dgm:bulletEnabled val="1"/>
        </dgm:presLayoutVars>
      </dgm:prSet>
      <dgm:spPr/>
      <dgm:t>
        <a:bodyPr/>
        <a:lstStyle/>
        <a:p>
          <a:endParaRPr lang="en-GB"/>
        </a:p>
      </dgm:t>
    </dgm:pt>
  </dgm:ptLst>
  <dgm:cxnLst>
    <dgm:cxn modelId="{7BE35DF9-710D-4F1D-90AE-34FBFAECC690}" srcId="{32C8706F-F68E-4374-80CC-C81FAC1F839E}" destId="{385B26EC-5208-4836-BE7C-5CA04AF2EDC1}" srcOrd="1" destOrd="0" parTransId="{A41005A2-D951-4816-8243-B45EC6822AB9}" sibTransId="{F659E4B8-0471-4D88-AC8C-4CA0ADFD069C}"/>
    <dgm:cxn modelId="{353AA334-B105-4F65-A09E-A68F2B016CE1}" srcId="{32C8706F-F68E-4374-80CC-C81FAC1F839E}" destId="{9A362A1A-615A-4BAB-9888-DC728E62457A}" srcOrd="0" destOrd="0" parTransId="{F03AA0A2-00DE-4B46-9686-7E15F340D4FA}" sibTransId="{0507FA15-2556-4809-BB2A-D7A9B3730857}"/>
    <dgm:cxn modelId="{FA80F794-018A-47ED-B8A5-7E646ACE16E0}" type="presOf" srcId="{E2BBA03A-83C0-4C76-9048-810F92058242}" destId="{B3E37D06-BC39-4A4A-BBEE-D9D1769C9FDB}" srcOrd="0" destOrd="0" presId="urn:microsoft.com/office/officeart/2005/8/layout/vList2"/>
    <dgm:cxn modelId="{06B86E2D-4A15-4B23-B81D-D7F77AFFEADA}" type="presOf" srcId="{CFDD3642-03F9-48FB-B458-7AC63A786217}" destId="{8C4AEFFE-0CD2-4BF8-9F12-4083F18FA7CC}" srcOrd="0" destOrd="0" presId="urn:microsoft.com/office/officeart/2005/8/layout/vList2"/>
    <dgm:cxn modelId="{674B9B0F-F582-4577-913F-52DD78EDFD5C}" type="presOf" srcId="{9A362A1A-615A-4BAB-9888-DC728E62457A}" destId="{22465F00-A92B-4784-9C3E-D4B2015C8C76}" srcOrd="0" destOrd="0" presId="urn:microsoft.com/office/officeart/2005/8/layout/vList2"/>
    <dgm:cxn modelId="{8743CAD9-59B6-4FF0-BB20-B60334BEB770}" srcId="{E2BBA03A-83C0-4C76-9048-810F92058242}" destId="{CFDD3642-03F9-48FB-B458-7AC63A786217}" srcOrd="2" destOrd="0" parTransId="{CBACBB8D-4310-4846-AF2A-AA9DC6222F81}" sibTransId="{0E5E3FB8-E532-474D-B2AE-4DA37E80AB1A}"/>
    <dgm:cxn modelId="{2383337C-1C29-4439-B316-057416FF627A}" srcId="{E2BBA03A-83C0-4C76-9048-810F92058242}" destId="{6307CEBA-263B-4903-8BC3-01BCBCD8F02F}" srcOrd="0" destOrd="0" parTransId="{AAD5C26A-79F8-477B-812D-011C73D38703}" sibTransId="{695B3FC1-A2F7-4734-88AD-1629DA9B059C}"/>
    <dgm:cxn modelId="{88BA4903-78C0-44D8-AE0F-6F9FFC486806}" srcId="{E2BBA03A-83C0-4C76-9048-810F92058242}" destId="{32C8706F-F68E-4374-80CC-C81FAC1F839E}" srcOrd="1" destOrd="0" parTransId="{4BF7E988-ECA2-4811-A0DF-A33575DE75EF}" sibTransId="{95CC760B-62EC-460B-89FE-9E64F684BD0D}"/>
    <dgm:cxn modelId="{5DD6975A-76DE-4C9B-A94C-D9450BA9067D}" type="presOf" srcId="{32C8706F-F68E-4374-80CC-C81FAC1F839E}" destId="{9476D992-DA36-4990-AC38-8CA2318DBF69}" srcOrd="0" destOrd="0" presId="urn:microsoft.com/office/officeart/2005/8/layout/vList2"/>
    <dgm:cxn modelId="{E2D1162C-2C6B-4663-B191-ED851DBD2845}" type="presOf" srcId="{385B26EC-5208-4836-BE7C-5CA04AF2EDC1}" destId="{22465F00-A92B-4784-9C3E-D4B2015C8C76}" srcOrd="0" destOrd="1" presId="urn:microsoft.com/office/officeart/2005/8/layout/vList2"/>
    <dgm:cxn modelId="{D7F25CFF-B8AE-4F10-A191-A81ED1733E91}" type="presOf" srcId="{6307CEBA-263B-4903-8BC3-01BCBCD8F02F}" destId="{8265EDD5-4E32-4FD7-8E1E-73751C250A46}" srcOrd="0" destOrd="0" presId="urn:microsoft.com/office/officeart/2005/8/layout/vList2"/>
    <dgm:cxn modelId="{0DAEC995-03A4-4060-8A34-927BB8C4C9B3}" type="presParOf" srcId="{B3E37D06-BC39-4A4A-BBEE-D9D1769C9FDB}" destId="{8265EDD5-4E32-4FD7-8E1E-73751C250A46}" srcOrd="0" destOrd="0" presId="urn:microsoft.com/office/officeart/2005/8/layout/vList2"/>
    <dgm:cxn modelId="{C9BA14FE-3222-4623-A543-3B386C6247ED}" type="presParOf" srcId="{B3E37D06-BC39-4A4A-BBEE-D9D1769C9FDB}" destId="{B3362FAA-8A52-403C-B00C-F47C300EDBC3}" srcOrd="1" destOrd="0" presId="urn:microsoft.com/office/officeart/2005/8/layout/vList2"/>
    <dgm:cxn modelId="{4018E91A-14BF-496B-B1E6-092934F18550}" type="presParOf" srcId="{B3E37D06-BC39-4A4A-BBEE-D9D1769C9FDB}" destId="{9476D992-DA36-4990-AC38-8CA2318DBF69}" srcOrd="2" destOrd="0" presId="urn:microsoft.com/office/officeart/2005/8/layout/vList2"/>
    <dgm:cxn modelId="{0E45AB0A-6E9E-424D-B6A2-EEB88F72F0D2}" type="presParOf" srcId="{B3E37D06-BC39-4A4A-BBEE-D9D1769C9FDB}" destId="{22465F00-A92B-4784-9C3E-D4B2015C8C76}" srcOrd="3" destOrd="0" presId="urn:microsoft.com/office/officeart/2005/8/layout/vList2"/>
    <dgm:cxn modelId="{6BAFA3DB-AC06-40C1-8DE8-00D274B02A9A}" type="presParOf" srcId="{B3E37D06-BC39-4A4A-BBEE-D9D1769C9FDB}" destId="{8C4AEFFE-0CD2-4BF8-9F12-4083F18FA7C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9B3C912-4459-4161-9EB2-495CB1DB12FE}"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525C8391-3136-4314-A323-911301173612}">
      <dgm:prSet/>
      <dgm:spPr/>
      <dgm:t>
        <a:bodyPr/>
        <a:lstStyle/>
        <a:p>
          <a:pPr rtl="0"/>
          <a:r>
            <a:rPr lang="en-US"/>
            <a:t>Information under this clause has to be furnished in respect of each business.</a:t>
          </a:r>
        </a:p>
      </dgm:t>
    </dgm:pt>
    <dgm:pt modelId="{7A6D6207-13A7-4CCC-A971-58A0DFD9718A}" type="parTrans" cxnId="{77C6EC75-AA23-46A6-9B59-E9219FE168B5}">
      <dgm:prSet/>
      <dgm:spPr/>
      <dgm:t>
        <a:bodyPr/>
        <a:lstStyle/>
        <a:p>
          <a:endParaRPr lang="en-US"/>
        </a:p>
      </dgm:t>
    </dgm:pt>
    <dgm:pt modelId="{F9E1051C-FB06-4475-9D59-C83C9F316DD4}" type="sibTrans" cxnId="{77C6EC75-AA23-46A6-9B59-E9219FE168B5}">
      <dgm:prSet/>
      <dgm:spPr/>
      <dgm:t>
        <a:bodyPr/>
        <a:lstStyle/>
        <a:p>
          <a:endParaRPr lang="en-US"/>
        </a:p>
      </dgm:t>
    </dgm:pt>
    <dgm:pt modelId="{A54BB791-8836-49A2-8BF3-89AE67A92CAD}">
      <dgm:prSet/>
      <dgm:spPr/>
      <dgm:t>
        <a:bodyPr/>
        <a:lstStyle/>
        <a:p>
          <a:pPr rtl="0"/>
          <a:r>
            <a:rPr lang="en-US" b="1" dirty="0"/>
            <a:t>It has been observed that codes for business or profession for </a:t>
          </a:r>
          <a:r>
            <a:rPr lang="en-US" b="1" dirty="0">
              <a:solidFill>
                <a:srgbClr val="FF0000"/>
              </a:solidFill>
            </a:rPr>
            <a:t>all main activities are not being reported</a:t>
          </a:r>
          <a:r>
            <a:rPr lang="en-US" b="1" dirty="0"/>
            <a:t>.</a:t>
          </a:r>
          <a:endParaRPr lang="en-US" dirty="0"/>
        </a:p>
      </dgm:t>
    </dgm:pt>
    <dgm:pt modelId="{1CDA5A90-39F3-443E-B960-CFBEEB4FC134}" type="parTrans" cxnId="{75DAA5BE-BDC9-4838-A12A-FEBC5DA73790}">
      <dgm:prSet/>
      <dgm:spPr/>
      <dgm:t>
        <a:bodyPr/>
        <a:lstStyle/>
        <a:p>
          <a:endParaRPr lang="en-US"/>
        </a:p>
      </dgm:t>
    </dgm:pt>
    <dgm:pt modelId="{2C67A505-01B2-4F1B-871D-74262274220B}" type="sibTrans" cxnId="{75DAA5BE-BDC9-4838-A12A-FEBC5DA73790}">
      <dgm:prSet/>
      <dgm:spPr/>
      <dgm:t>
        <a:bodyPr/>
        <a:lstStyle/>
        <a:p>
          <a:endParaRPr lang="en-US"/>
        </a:p>
      </dgm:t>
    </dgm:pt>
    <dgm:pt modelId="{A9906312-0804-4C5E-B0D7-82C1B934E073}" type="pres">
      <dgm:prSet presAssocID="{89B3C912-4459-4161-9EB2-495CB1DB12FE}" presName="linear" presStyleCnt="0">
        <dgm:presLayoutVars>
          <dgm:animLvl val="lvl"/>
          <dgm:resizeHandles val="exact"/>
        </dgm:presLayoutVars>
      </dgm:prSet>
      <dgm:spPr/>
      <dgm:t>
        <a:bodyPr/>
        <a:lstStyle/>
        <a:p>
          <a:endParaRPr lang="en-GB"/>
        </a:p>
      </dgm:t>
    </dgm:pt>
    <dgm:pt modelId="{C3D0B60B-3A20-46C4-94A8-6F4381D33311}" type="pres">
      <dgm:prSet presAssocID="{525C8391-3136-4314-A323-911301173612}" presName="parentText" presStyleLbl="node1" presStyleIdx="0" presStyleCnt="2">
        <dgm:presLayoutVars>
          <dgm:chMax val="0"/>
          <dgm:bulletEnabled val="1"/>
        </dgm:presLayoutVars>
      </dgm:prSet>
      <dgm:spPr/>
      <dgm:t>
        <a:bodyPr/>
        <a:lstStyle/>
        <a:p>
          <a:endParaRPr lang="en-GB"/>
        </a:p>
      </dgm:t>
    </dgm:pt>
    <dgm:pt modelId="{BCC5DA91-606B-4F8B-9FA6-AD92941C4DF4}" type="pres">
      <dgm:prSet presAssocID="{F9E1051C-FB06-4475-9D59-C83C9F316DD4}" presName="spacer" presStyleCnt="0"/>
      <dgm:spPr/>
    </dgm:pt>
    <dgm:pt modelId="{A8F38E4C-A3D3-4325-8133-66F94078D1EC}" type="pres">
      <dgm:prSet presAssocID="{A54BB791-8836-49A2-8BF3-89AE67A92CAD}" presName="parentText" presStyleLbl="node1" presStyleIdx="1" presStyleCnt="2">
        <dgm:presLayoutVars>
          <dgm:chMax val="0"/>
          <dgm:bulletEnabled val="1"/>
        </dgm:presLayoutVars>
      </dgm:prSet>
      <dgm:spPr/>
      <dgm:t>
        <a:bodyPr/>
        <a:lstStyle/>
        <a:p>
          <a:endParaRPr lang="en-GB"/>
        </a:p>
      </dgm:t>
    </dgm:pt>
  </dgm:ptLst>
  <dgm:cxnLst>
    <dgm:cxn modelId="{D29CA19D-2DA7-4F38-A21B-706382DC050A}" type="presOf" srcId="{525C8391-3136-4314-A323-911301173612}" destId="{C3D0B60B-3A20-46C4-94A8-6F4381D33311}" srcOrd="0" destOrd="0" presId="urn:microsoft.com/office/officeart/2005/8/layout/vList2"/>
    <dgm:cxn modelId="{77C6EC75-AA23-46A6-9B59-E9219FE168B5}" srcId="{89B3C912-4459-4161-9EB2-495CB1DB12FE}" destId="{525C8391-3136-4314-A323-911301173612}" srcOrd="0" destOrd="0" parTransId="{7A6D6207-13A7-4CCC-A971-58A0DFD9718A}" sibTransId="{F9E1051C-FB06-4475-9D59-C83C9F316DD4}"/>
    <dgm:cxn modelId="{428D69B4-4D74-4C66-95B6-71FC179F6C26}" type="presOf" srcId="{89B3C912-4459-4161-9EB2-495CB1DB12FE}" destId="{A9906312-0804-4C5E-B0D7-82C1B934E073}" srcOrd="0" destOrd="0" presId="urn:microsoft.com/office/officeart/2005/8/layout/vList2"/>
    <dgm:cxn modelId="{75DAA5BE-BDC9-4838-A12A-FEBC5DA73790}" srcId="{89B3C912-4459-4161-9EB2-495CB1DB12FE}" destId="{A54BB791-8836-49A2-8BF3-89AE67A92CAD}" srcOrd="1" destOrd="0" parTransId="{1CDA5A90-39F3-443E-B960-CFBEEB4FC134}" sibTransId="{2C67A505-01B2-4F1B-871D-74262274220B}"/>
    <dgm:cxn modelId="{6B6C18CB-CDB3-439F-88F4-6A8AE852535E}" type="presOf" srcId="{A54BB791-8836-49A2-8BF3-89AE67A92CAD}" destId="{A8F38E4C-A3D3-4325-8133-66F94078D1EC}" srcOrd="0" destOrd="0" presId="urn:microsoft.com/office/officeart/2005/8/layout/vList2"/>
    <dgm:cxn modelId="{BFBE6EE2-2EE1-4A10-8FD6-F20A58ABD248}" type="presParOf" srcId="{A9906312-0804-4C5E-B0D7-82C1B934E073}" destId="{C3D0B60B-3A20-46C4-94A8-6F4381D33311}" srcOrd="0" destOrd="0" presId="urn:microsoft.com/office/officeart/2005/8/layout/vList2"/>
    <dgm:cxn modelId="{553F4A22-C857-4316-98A5-6888EEC07868}" type="presParOf" srcId="{A9906312-0804-4C5E-B0D7-82C1B934E073}" destId="{BCC5DA91-606B-4F8B-9FA6-AD92941C4DF4}" srcOrd="1" destOrd="0" presId="urn:microsoft.com/office/officeart/2005/8/layout/vList2"/>
    <dgm:cxn modelId="{48A4802E-29B2-4B73-A089-0B75A23FAAFA}" type="presParOf" srcId="{A9906312-0804-4C5E-B0D7-82C1B934E073}" destId="{A8F38E4C-A3D3-4325-8133-66F94078D1E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3510EC5-1803-40F6-9FA8-71CF27330C37}" type="doc">
      <dgm:prSet loTypeId="urn:microsoft.com/office/officeart/2005/8/layout/vList2" loCatId="list" qsTypeId="urn:microsoft.com/office/officeart/2005/8/quickstyle/simple3" qsCatId="simple" csTypeId="urn:microsoft.com/office/officeart/2005/8/colors/colorful1#3" csCatId="colorful" phldr="1"/>
      <dgm:spPr/>
      <dgm:t>
        <a:bodyPr/>
        <a:lstStyle/>
        <a:p>
          <a:endParaRPr lang="en-US"/>
        </a:p>
      </dgm:t>
    </dgm:pt>
    <dgm:pt modelId="{BFE376BC-3B86-440A-AC97-D1841F691305}">
      <dgm:prSet phldrT="[Text]"/>
      <dgm:spPr/>
      <dgm:t>
        <a:bodyPr/>
        <a:lstStyle/>
        <a:p>
          <a:r>
            <a:rPr lang="en-US" dirty="0"/>
            <a:t>Survey Action can be done at places where books are kept</a:t>
          </a:r>
        </a:p>
      </dgm:t>
    </dgm:pt>
    <dgm:pt modelId="{FDBE1407-9905-449E-A0FF-1552399973A9}" type="parTrans" cxnId="{B79BC7DB-1E7F-437A-9D07-460DF88DF8F5}">
      <dgm:prSet/>
      <dgm:spPr/>
      <dgm:t>
        <a:bodyPr/>
        <a:lstStyle/>
        <a:p>
          <a:endParaRPr lang="en-US"/>
        </a:p>
      </dgm:t>
    </dgm:pt>
    <dgm:pt modelId="{25D5EE29-6AA4-4A1C-A950-969C8A30E6BB}" type="sibTrans" cxnId="{B79BC7DB-1E7F-437A-9D07-460DF88DF8F5}">
      <dgm:prSet/>
      <dgm:spPr/>
      <dgm:t>
        <a:bodyPr/>
        <a:lstStyle/>
        <a:p>
          <a:endParaRPr lang="en-US"/>
        </a:p>
      </dgm:t>
    </dgm:pt>
    <dgm:pt modelId="{44F7CA19-E466-445F-B75B-899E9BFEED01}">
      <dgm:prSet phldrT="[Text]" custT="1"/>
      <dgm:spPr/>
      <dgm:t>
        <a:bodyPr/>
        <a:lstStyle/>
        <a:p>
          <a:r>
            <a:rPr lang="en-US" sz="2400" dirty="0"/>
            <a:t>Management Representation must</a:t>
          </a:r>
        </a:p>
      </dgm:t>
    </dgm:pt>
    <dgm:pt modelId="{2CC460F3-873F-4229-95EB-C6AE4BA40B1E}" type="parTrans" cxnId="{49B06E60-7648-45C4-9926-5F7955F15FC8}">
      <dgm:prSet/>
      <dgm:spPr/>
      <dgm:t>
        <a:bodyPr/>
        <a:lstStyle/>
        <a:p>
          <a:endParaRPr lang="en-US"/>
        </a:p>
      </dgm:t>
    </dgm:pt>
    <dgm:pt modelId="{DFEAF888-7D4B-4CE2-A7BD-3CD90F214C1A}" type="sibTrans" cxnId="{49B06E60-7648-45C4-9926-5F7955F15FC8}">
      <dgm:prSet/>
      <dgm:spPr/>
      <dgm:t>
        <a:bodyPr/>
        <a:lstStyle/>
        <a:p>
          <a:endParaRPr lang="en-US"/>
        </a:p>
      </dgm:t>
    </dgm:pt>
    <dgm:pt modelId="{9D8ADE6C-A7C2-4794-B5C0-822FBB157DE6}">
      <dgm:prSet phldrT="[Text]"/>
      <dgm:spPr/>
      <dgm:t>
        <a:bodyPr/>
        <a:lstStyle/>
        <a:p>
          <a:r>
            <a:rPr lang="en-US" dirty="0"/>
            <a:t>All places to be reported</a:t>
          </a:r>
        </a:p>
      </dgm:t>
    </dgm:pt>
    <dgm:pt modelId="{E3B8F09B-8470-4450-BE64-6984543962F2}" type="parTrans" cxnId="{184CCB9F-A5C7-4DFB-91F4-CA5D40B6BC26}">
      <dgm:prSet/>
      <dgm:spPr/>
      <dgm:t>
        <a:bodyPr/>
        <a:lstStyle/>
        <a:p>
          <a:endParaRPr lang="en-US"/>
        </a:p>
      </dgm:t>
    </dgm:pt>
    <dgm:pt modelId="{8E190200-2D95-43BC-953F-BA9481A937E5}" type="sibTrans" cxnId="{184CCB9F-A5C7-4DFB-91F4-CA5D40B6BC26}">
      <dgm:prSet/>
      <dgm:spPr/>
      <dgm:t>
        <a:bodyPr/>
        <a:lstStyle/>
        <a:p>
          <a:endParaRPr lang="en-US"/>
        </a:p>
      </dgm:t>
    </dgm:pt>
    <dgm:pt modelId="{53B4FF44-4620-4417-AB53-FEFACF14B170}">
      <dgm:prSet phldrT="[Text]"/>
      <dgm:spPr/>
      <dgm:t>
        <a:bodyPr/>
        <a:lstStyle/>
        <a:p>
          <a:r>
            <a:rPr lang="en-US" dirty="0"/>
            <a:t>‘Books of account’ defined in S.2(12A)</a:t>
          </a:r>
        </a:p>
      </dgm:t>
    </dgm:pt>
    <dgm:pt modelId="{B3BE791E-8DF9-4B3D-817A-A97834270510}" type="parTrans" cxnId="{4CFC5E25-93AC-4BB8-BE11-FA39EB8C326C}">
      <dgm:prSet/>
      <dgm:spPr/>
      <dgm:t>
        <a:bodyPr/>
        <a:lstStyle/>
        <a:p>
          <a:endParaRPr lang="en-US"/>
        </a:p>
      </dgm:t>
    </dgm:pt>
    <dgm:pt modelId="{1C385F53-8C30-4CAC-88D1-C166988444F0}" type="sibTrans" cxnId="{4CFC5E25-93AC-4BB8-BE11-FA39EB8C326C}">
      <dgm:prSet/>
      <dgm:spPr/>
      <dgm:t>
        <a:bodyPr/>
        <a:lstStyle/>
        <a:p>
          <a:endParaRPr lang="en-US"/>
        </a:p>
      </dgm:t>
    </dgm:pt>
    <dgm:pt modelId="{D73CBD1A-96EB-4134-A647-E6E7E64216CD}">
      <dgm:prSet phldrT="[Text]" custT="1"/>
      <dgm:spPr/>
      <dgm:t>
        <a:bodyPr/>
        <a:lstStyle/>
        <a:p>
          <a:r>
            <a:rPr lang="en-US" sz="2400" dirty="0"/>
            <a:t>Ledgers, Day books, Account books, </a:t>
          </a:r>
        </a:p>
      </dgm:t>
    </dgm:pt>
    <dgm:pt modelId="{6A5F349A-C26B-40A9-8604-81F38847B809}" type="parTrans" cxnId="{4A7AD0C3-3C22-4308-A439-4CE2321D303B}">
      <dgm:prSet/>
      <dgm:spPr/>
      <dgm:t>
        <a:bodyPr/>
        <a:lstStyle/>
        <a:p>
          <a:endParaRPr lang="en-US"/>
        </a:p>
      </dgm:t>
    </dgm:pt>
    <dgm:pt modelId="{632FDD6F-1A5E-4A20-885B-C3CF80D8D481}" type="sibTrans" cxnId="{4A7AD0C3-3C22-4308-A439-4CE2321D303B}">
      <dgm:prSet/>
      <dgm:spPr/>
      <dgm:t>
        <a:bodyPr/>
        <a:lstStyle/>
        <a:p>
          <a:endParaRPr lang="en-US"/>
        </a:p>
      </dgm:t>
    </dgm:pt>
    <dgm:pt modelId="{A118CE53-1608-4239-AB61-6BBBA9FB1A83}">
      <dgm:prSet phldrT="[Text]" custT="1"/>
      <dgm:spPr/>
      <dgm:t>
        <a:bodyPr/>
        <a:lstStyle/>
        <a:p>
          <a:r>
            <a:rPr lang="en-US" sz="2400" dirty="0"/>
            <a:t>Cash book and Other books</a:t>
          </a:r>
        </a:p>
      </dgm:t>
    </dgm:pt>
    <dgm:pt modelId="{C88CFBF5-D84C-4DB0-BE34-8B7217DA3D60}" type="parTrans" cxnId="{669ED369-F71E-4160-9AA8-25E49FC20723}">
      <dgm:prSet/>
      <dgm:spPr/>
      <dgm:t>
        <a:bodyPr/>
        <a:lstStyle/>
        <a:p>
          <a:endParaRPr lang="en-US"/>
        </a:p>
      </dgm:t>
    </dgm:pt>
    <dgm:pt modelId="{5CAA5A2C-8966-4DA8-B261-490501AC2E05}" type="sibTrans" cxnId="{669ED369-F71E-4160-9AA8-25E49FC20723}">
      <dgm:prSet/>
      <dgm:spPr/>
      <dgm:t>
        <a:bodyPr/>
        <a:lstStyle/>
        <a:p>
          <a:endParaRPr lang="en-US"/>
        </a:p>
      </dgm:t>
    </dgm:pt>
    <dgm:pt modelId="{06B10173-A78D-4F6A-B510-C303B76E1D87}">
      <dgm:prSet phldrT="[Text]" custT="1"/>
      <dgm:spPr/>
      <dgm:t>
        <a:bodyPr/>
        <a:lstStyle/>
        <a:p>
          <a:r>
            <a:rPr lang="en-US" sz="2400" dirty="0"/>
            <a:t>Cross check with Companies Act, etc</a:t>
          </a:r>
        </a:p>
      </dgm:t>
    </dgm:pt>
    <dgm:pt modelId="{FCE67B99-6D25-47AA-8BB0-CF9C2C0F5AA9}" type="parTrans" cxnId="{AAC92DCF-90B3-4ED5-95B6-8134DFF2FE8D}">
      <dgm:prSet/>
      <dgm:spPr/>
      <dgm:t>
        <a:bodyPr/>
        <a:lstStyle/>
        <a:p>
          <a:endParaRPr lang="en-US"/>
        </a:p>
      </dgm:t>
    </dgm:pt>
    <dgm:pt modelId="{53FF33C4-F28D-4A22-A207-E9F2D1FD1280}" type="sibTrans" cxnId="{AAC92DCF-90B3-4ED5-95B6-8134DFF2FE8D}">
      <dgm:prSet/>
      <dgm:spPr/>
      <dgm:t>
        <a:bodyPr/>
        <a:lstStyle/>
        <a:p>
          <a:endParaRPr lang="en-US"/>
        </a:p>
      </dgm:t>
    </dgm:pt>
    <dgm:pt modelId="{8CE1020D-81CE-40F2-A464-97CE7BDDE5AF}" type="pres">
      <dgm:prSet presAssocID="{F3510EC5-1803-40F6-9FA8-71CF27330C37}" presName="linear" presStyleCnt="0">
        <dgm:presLayoutVars>
          <dgm:animLvl val="lvl"/>
          <dgm:resizeHandles val="exact"/>
        </dgm:presLayoutVars>
      </dgm:prSet>
      <dgm:spPr/>
      <dgm:t>
        <a:bodyPr/>
        <a:lstStyle/>
        <a:p>
          <a:endParaRPr lang="en-GB"/>
        </a:p>
      </dgm:t>
    </dgm:pt>
    <dgm:pt modelId="{D112B8CA-354A-4E3D-A0DD-28A3C1368203}" type="pres">
      <dgm:prSet presAssocID="{BFE376BC-3B86-440A-AC97-D1841F691305}" presName="parentText" presStyleLbl="node1" presStyleIdx="0" presStyleCnt="4">
        <dgm:presLayoutVars>
          <dgm:chMax val="0"/>
          <dgm:bulletEnabled val="1"/>
        </dgm:presLayoutVars>
      </dgm:prSet>
      <dgm:spPr/>
      <dgm:t>
        <a:bodyPr/>
        <a:lstStyle/>
        <a:p>
          <a:endParaRPr lang="en-GB"/>
        </a:p>
      </dgm:t>
    </dgm:pt>
    <dgm:pt modelId="{0FBD8C83-A448-4AB6-A08C-F3FB70A1A8B0}" type="pres">
      <dgm:prSet presAssocID="{25D5EE29-6AA4-4A1C-A950-969C8A30E6BB}" presName="spacer" presStyleCnt="0"/>
      <dgm:spPr/>
    </dgm:pt>
    <dgm:pt modelId="{410FB191-E44F-4060-985E-23B076481CEA}" type="pres">
      <dgm:prSet presAssocID="{53B4FF44-4620-4417-AB53-FEFACF14B170}" presName="parentText" presStyleLbl="node1" presStyleIdx="1" presStyleCnt="4">
        <dgm:presLayoutVars>
          <dgm:chMax val="0"/>
          <dgm:bulletEnabled val="1"/>
        </dgm:presLayoutVars>
      </dgm:prSet>
      <dgm:spPr/>
      <dgm:t>
        <a:bodyPr/>
        <a:lstStyle/>
        <a:p>
          <a:endParaRPr lang="en-GB"/>
        </a:p>
      </dgm:t>
    </dgm:pt>
    <dgm:pt modelId="{37D195A0-FA31-43A6-B9A1-942C2664AC67}" type="pres">
      <dgm:prSet presAssocID="{53B4FF44-4620-4417-AB53-FEFACF14B170}" presName="childText" presStyleLbl="revTx" presStyleIdx="0" presStyleCnt="2">
        <dgm:presLayoutVars>
          <dgm:bulletEnabled val="1"/>
        </dgm:presLayoutVars>
      </dgm:prSet>
      <dgm:spPr/>
      <dgm:t>
        <a:bodyPr/>
        <a:lstStyle/>
        <a:p>
          <a:endParaRPr lang="en-GB"/>
        </a:p>
      </dgm:t>
    </dgm:pt>
    <dgm:pt modelId="{A7BDAE56-3C0B-4290-B96A-BCE4D3C6F71F}" type="pres">
      <dgm:prSet presAssocID="{9D8ADE6C-A7C2-4794-B5C0-822FBB157DE6}" presName="parentText" presStyleLbl="node1" presStyleIdx="2" presStyleCnt="4">
        <dgm:presLayoutVars>
          <dgm:chMax val="0"/>
          <dgm:bulletEnabled val="1"/>
        </dgm:presLayoutVars>
      </dgm:prSet>
      <dgm:spPr/>
      <dgm:t>
        <a:bodyPr/>
        <a:lstStyle/>
        <a:p>
          <a:endParaRPr lang="en-GB"/>
        </a:p>
      </dgm:t>
    </dgm:pt>
    <dgm:pt modelId="{41AD34B0-9D99-4DCB-A901-1A2652439ABE}" type="pres">
      <dgm:prSet presAssocID="{9D8ADE6C-A7C2-4794-B5C0-822FBB157DE6}" presName="childText" presStyleLbl="revTx" presStyleIdx="1" presStyleCnt="2">
        <dgm:presLayoutVars>
          <dgm:bulletEnabled val="1"/>
        </dgm:presLayoutVars>
      </dgm:prSet>
      <dgm:spPr/>
      <dgm:t>
        <a:bodyPr/>
        <a:lstStyle/>
        <a:p>
          <a:endParaRPr lang="en-GB"/>
        </a:p>
      </dgm:t>
    </dgm:pt>
    <dgm:pt modelId="{D31DD62C-1217-45D9-AED2-56BA167FC831}" type="pres">
      <dgm:prSet presAssocID="{06B10173-A78D-4F6A-B510-C303B76E1D87}" presName="parentText" presStyleLbl="node1" presStyleIdx="3" presStyleCnt="4">
        <dgm:presLayoutVars>
          <dgm:chMax val="0"/>
          <dgm:bulletEnabled val="1"/>
        </dgm:presLayoutVars>
      </dgm:prSet>
      <dgm:spPr/>
      <dgm:t>
        <a:bodyPr/>
        <a:lstStyle/>
        <a:p>
          <a:endParaRPr lang="en-GB"/>
        </a:p>
      </dgm:t>
    </dgm:pt>
  </dgm:ptLst>
  <dgm:cxnLst>
    <dgm:cxn modelId="{F79E652F-7357-44A4-A8E7-5453E1239227}" type="presOf" srcId="{A118CE53-1608-4239-AB61-6BBBA9FB1A83}" destId="{37D195A0-FA31-43A6-B9A1-942C2664AC67}" srcOrd="0" destOrd="1" presId="urn:microsoft.com/office/officeart/2005/8/layout/vList2"/>
    <dgm:cxn modelId="{B79BC7DB-1E7F-437A-9D07-460DF88DF8F5}" srcId="{F3510EC5-1803-40F6-9FA8-71CF27330C37}" destId="{BFE376BC-3B86-440A-AC97-D1841F691305}" srcOrd="0" destOrd="0" parTransId="{FDBE1407-9905-449E-A0FF-1552399973A9}" sibTransId="{25D5EE29-6AA4-4A1C-A950-969C8A30E6BB}"/>
    <dgm:cxn modelId="{669ED369-F71E-4160-9AA8-25E49FC20723}" srcId="{53B4FF44-4620-4417-AB53-FEFACF14B170}" destId="{A118CE53-1608-4239-AB61-6BBBA9FB1A83}" srcOrd="1" destOrd="0" parTransId="{C88CFBF5-D84C-4DB0-BE34-8B7217DA3D60}" sibTransId="{5CAA5A2C-8966-4DA8-B261-490501AC2E05}"/>
    <dgm:cxn modelId="{8794735C-32AA-42C1-8D09-4F72148A9626}" type="presOf" srcId="{9D8ADE6C-A7C2-4794-B5C0-822FBB157DE6}" destId="{A7BDAE56-3C0B-4290-B96A-BCE4D3C6F71F}" srcOrd="0" destOrd="0" presId="urn:microsoft.com/office/officeart/2005/8/layout/vList2"/>
    <dgm:cxn modelId="{4A7AD0C3-3C22-4308-A439-4CE2321D303B}" srcId="{53B4FF44-4620-4417-AB53-FEFACF14B170}" destId="{D73CBD1A-96EB-4134-A647-E6E7E64216CD}" srcOrd="0" destOrd="0" parTransId="{6A5F349A-C26B-40A9-8604-81F38847B809}" sibTransId="{632FDD6F-1A5E-4A20-885B-C3CF80D8D481}"/>
    <dgm:cxn modelId="{BE13BED2-D54C-4363-851C-7CE056A8C273}" type="presOf" srcId="{44F7CA19-E466-445F-B75B-899E9BFEED01}" destId="{41AD34B0-9D99-4DCB-A901-1A2652439ABE}" srcOrd="0" destOrd="0" presId="urn:microsoft.com/office/officeart/2005/8/layout/vList2"/>
    <dgm:cxn modelId="{30589029-563C-464A-BCC7-33BFF28EFB78}" type="presOf" srcId="{06B10173-A78D-4F6A-B510-C303B76E1D87}" destId="{D31DD62C-1217-45D9-AED2-56BA167FC831}" srcOrd="0" destOrd="0" presId="urn:microsoft.com/office/officeart/2005/8/layout/vList2"/>
    <dgm:cxn modelId="{1FE08B86-3FDD-458F-B210-329947AE6DFD}" type="presOf" srcId="{BFE376BC-3B86-440A-AC97-D1841F691305}" destId="{D112B8CA-354A-4E3D-A0DD-28A3C1368203}" srcOrd="0" destOrd="0" presId="urn:microsoft.com/office/officeart/2005/8/layout/vList2"/>
    <dgm:cxn modelId="{33D90ECB-620E-4C19-86A9-404926AAC834}" type="presOf" srcId="{53B4FF44-4620-4417-AB53-FEFACF14B170}" destId="{410FB191-E44F-4060-985E-23B076481CEA}" srcOrd="0" destOrd="0" presId="urn:microsoft.com/office/officeart/2005/8/layout/vList2"/>
    <dgm:cxn modelId="{4CFC5E25-93AC-4BB8-BE11-FA39EB8C326C}" srcId="{F3510EC5-1803-40F6-9FA8-71CF27330C37}" destId="{53B4FF44-4620-4417-AB53-FEFACF14B170}" srcOrd="1" destOrd="0" parTransId="{B3BE791E-8DF9-4B3D-817A-A97834270510}" sibTransId="{1C385F53-8C30-4CAC-88D1-C166988444F0}"/>
    <dgm:cxn modelId="{AAC92DCF-90B3-4ED5-95B6-8134DFF2FE8D}" srcId="{F3510EC5-1803-40F6-9FA8-71CF27330C37}" destId="{06B10173-A78D-4F6A-B510-C303B76E1D87}" srcOrd="3" destOrd="0" parTransId="{FCE67B99-6D25-47AA-8BB0-CF9C2C0F5AA9}" sibTransId="{53FF33C4-F28D-4A22-A207-E9F2D1FD1280}"/>
    <dgm:cxn modelId="{184CCB9F-A5C7-4DFB-91F4-CA5D40B6BC26}" srcId="{F3510EC5-1803-40F6-9FA8-71CF27330C37}" destId="{9D8ADE6C-A7C2-4794-B5C0-822FBB157DE6}" srcOrd="2" destOrd="0" parTransId="{E3B8F09B-8470-4450-BE64-6984543962F2}" sibTransId="{8E190200-2D95-43BC-953F-BA9481A937E5}"/>
    <dgm:cxn modelId="{36E93D86-AFD2-4335-830D-E9B22CC7509C}" type="presOf" srcId="{D73CBD1A-96EB-4134-A647-E6E7E64216CD}" destId="{37D195A0-FA31-43A6-B9A1-942C2664AC67}" srcOrd="0" destOrd="0" presId="urn:microsoft.com/office/officeart/2005/8/layout/vList2"/>
    <dgm:cxn modelId="{49B06E60-7648-45C4-9926-5F7955F15FC8}" srcId="{9D8ADE6C-A7C2-4794-B5C0-822FBB157DE6}" destId="{44F7CA19-E466-445F-B75B-899E9BFEED01}" srcOrd="0" destOrd="0" parTransId="{2CC460F3-873F-4229-95EB-C6AE4BA40B1E}" sibTransId="{DFEAF888-7D4B-4CE2-A7BD-3CD90F214C1A}"/>
    <dgm:cxn modelId="{A25FBDD8-239D-4B31-9DAC-D775E04A92CD}" type="presOf" srcId="{F3510EC5-1803-40F6-9FA8-71CF27330C37}" destId="{8CE1020D-81CE-40F2-A464-97CE7BDDE5AF}" srcOrd="0" destOrd="0" presId="urn:microsoft.com/office/officeart/2005/8/layout/vList2"/>
    <dgm:cxn modelId="{E17DB6CF-EF82-4A65-BC56-B36754FAF1B1}" type="presParOf" srcId="{8CE1020D-81CE-40F2-A464-97CE7BDDE5AF}" destId="{D112B8CA-354A-4E3D-A0DD-28A3C1368203}" srcOrd="0" destOrd="0" presId="urn:microsoft.com/office/officeart/2005/8/layout/vList2"/>
    <dgm:cxn modelId="{BE685102-B6D4-4210-B97E-2BDC299554F0}" type="presParOf" srcId="{8CE1020D-81CE-40F2-A464-97CE7BDDE5AF}" destId="{0FBD8C83-A448-4AB6-A08C-F3FB70A1A8B0}" srcOrd="1" destOrd="0" presId="urn:microsoft.com/office/officeart/2005/8/layout/vList2"/>
    <dgm:cxn modelId="{CAFDD3D7-B83F-422D-AC22-EEEC7C8C29C4}" type="presParOf" srcId="{8CE1020D-81CE-40F2-A464-97CE7BDDE5AF}" destId="{410FB191-E44F-4060-985E-23B076481CEA}" srcOrd="2" destOrd="0" presId="urn:microsoft.com/office/officeart/2005/8/layout/vList2"/>
    <dgm:cxn modelId="{A3081F98-0031-4582-937A-03C652850722}" type="presParOf" srcId="{8CE1020D-81CE-40F2-A464-97CE7BDDE5AF}" destId="{37D195A0-FA31-43A6-B9A1-942C2664AC67}" srcOrd="3" destOrd="0" presId="urn:microsoft.com/office/officeart/2005/8/layout/vList2"/>
    <dgm:cxn modelId="{F61DC04B-E60D-4E5C-83F2-8C8CEE994C23}" type="presParOf" srcId="{8CE1020D-81CE-40F2-A464-97CE7BDDE5AF}" destId="{A7BDAE56-3C0B-4290-B96A-BCE4D3C6F71F}" srcOrd="4" destOrd="0" presId="urn:microsoft.com/office/officeart/2005/8/layout/vList2"/>
    <dgm:cxn modelId="{8AD36DB7-F281-44C5-BCDD-E63744545B6C}" type="presParOf" srcId="{8CE1020D-81CE-40F2-A464-97CE7BDDE5AF}" destId="{41AD34B0-9D99-4DCB-A901-1A2652439ABE}" srcOrd="5" destOrd="0" presId="urn:microsoft.com/office/officeart/2005/8/layout/vList2"/>
    <dgm:cxn modelId="{8EB131D2-31F7-47D4-9AFF-EA546F03DB39}" type="presParOf" srcId="{8CE1020D-81CE-40F2-A464-97CE7BDDE5AF}" destId="{D31DD62C-1217-45D9-AED2-56BA167FC83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7E4E29D-F7C5-49D6-BEB7-8FCD9A891045}"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3987A7D8-16B3-4631-A837-41E7EB0AC067}">
      <dgm:prSet/>
      <dgm:spPr/>
      <dgm:t>
        <a:bodyPr/>
        <a:lstStyle/>
        <a:p>
          <a:pPr rtl="0"/>
          <a:r>
            <a:rPr lang="en-US" dirty="0"/>
            <a:t>Method of Accounting</a:t>
          </a:r>
        </a:p>
      </dgm:t>
    </dgm:pt>
    <dgm:pt modelId="{1162B755-06FD-49A9-8611-C97DB26B0EA5}" type="parTrans" cxnId="{4CA9328A-0101-4F3C-BAC4-794B9860DBAF}">
      <dgm:prSet/>
      <dgm:spPr/>
      <dgm:t>
        <a:bodyPr/>
        <a:lstStyle/>
        <a:p>
          <a:endParaRPr lang="en-US"/>
        </a:p>
      </dgm:t>
    </dgm:pt>
    <dgm:pt modelId="{3FBDEF50-7A8E-47EC-AAC5-21D59D457471}" type="sibTrans" cxnId="{4CA9328A-0101-4F3C-BAC4-794B9860DBAF}">
      <dgm:prSet/>
      <dgm:spPr/>
      <dgm:t>
        <a:bodyPr/>
        <a:lstStyle/>
        <a:p>
          <a:endParaRPr lang="en-US"/>
        </a:p>
      </dgm:t>
    </dgm:pt>
    <dgm:pt modelId="{0104C404-C947-4E30-A3AB-CBD9F122989C}">
      <dgm:prSet/>
      <dgm:spPr/>
      <dgm:t>
        <a:bodyPr/>
        <a:lstStyle/>
        <a:p>
          <a:pPr rtl="0"/>
          <a:r>
            <a:rPr lang="en-US" dirty="0"/>
            <a:t>Cash</a:t>
          </a:r>
        </a:p>
      </dgm:t>
    </dgm:pt>
    <dgm:pt modelId="{48B01B9E-8588-41D0-87FD-44F0661A33D5}" type="parTrans" cxnId="{F605E2F2-6248-4EB2-83B1-36FCC36D09E3}">
      <dgm:prSet/>
      <dgm:spPr/>
      <dgm:t>
        <a:bodyPr/>
        <a:lstStyle/>
        <a:p>
          <a:endParaRPr lang="en-US"/>
        </a:p>
      </dgm:t>
    </dgm:pt>
    <dgm:pt modelId="{F6982CFF-916C-403C-AC73-163F9CD09921}" type="sibTrans" cxnId="{F605E2F2-6248-4EB2-83B1-36FCC36D09E3}">
      <dgm:prSet/>
      <dgm:spPr/>
      <dgm:t>
        <a:bodyPr/>
        <a:lstStyle/>
        <a:p>
          <a:endParaRPr lang="en-US"/>
        </a:p>
      </dgm:t>
    </dgm:pt>
    <dgm:pt modelId="{7A192415-542B-4DF5-BA8E-488F009E7BF9}">
      <dgm:prSet/>
      <dgm:spPr/>
      <dgm:t>
        <a:bodyPr/>
        <a:lstStyle/>
        <a:p>
          <a:pPr rtl="0"/>
          <a:r>
            <a:rPr lang="en-US" dirty="0"/>
            <a:t>Mercantile</a:t>
          </a:r>
        </a:p>
      </dgm:t>
    </dgm:pt>
    <dgm:pt modelId="{B9F0B913-F52A-4FA8-8C57-75E8E046239C}" type="parTrans" cxnId="{372F1CC3-C03D-4C01-892C-1BA94B4E6167}">
      <dgm:prSet/>
      <dgm:spPr/>
      <dgm:t>
        <a:bodyPr/>
        <a:lstStyle/>
        <a:p>
          <a:endParaRPr lang="en-US"/>
        </a:p>
      </dgm:t>
    </dgm:pt>
    <dgm:pt modelId="{2D995FDC-DDD4-46FB-BAFB-98F934445428}" type="sibTrans" cxnId="{372F1CC3-C03D-4C01-892C-1BA94B4E6167}">
      <dgm:prSet/>
      <dgm:spPr/>
      <dgm:t>
        <a:bodyPr/>
        <a:lstStyle/>
        <a:p>
          <a:endParaRPr lang="en-US"/>
        </a:p>
      </dgm:t>
    </dgm:pt>
    <dgm:pt modelId="{854C2001-928A-48C6-9AA9-370E84E79880}">
      <dgm:prSet/>
      <dgm:spPr/>
      <dgm:t>
        <a:bodyPr/>
        <a:lstStyle/>
        <a:p>
          <a:pPr rtl="0"/>
          <a:r>
            <a:rPr lang="en-US" dirty="0"/>
            <a:t>No prior approval to change method</a:t>
          </a:r>
        </a:p>
      </dgm:t>
    </dgm:pt>
    <dgm:pt modelId="{632DAB3B-9CFB-4ABC-9582-BD2F0F0EF132}" type="parTrans" cxnId="{4E95986B-4E65-4E73-8720-05AC22CD29AC}">
      <dgm:prSet/>
      <dgm:spPr/>
      <dgm:t>
        <a:bodyPr/>
        <a:lstStyle/>
        <a:p>
          <a:endParaRPr lang="en-US"/>
        </a:p>
      </dgm:t>
    </dgm:pt>
    <dgm:pt modelId="{BE42712C-053D-4EAE-8AAE-55A6C04C507F}" type="sibTrans" cxnId="{4E95986B-4E65-4E73-8720-05AC22CD29AC}">
      <dgm:prSet/>
      <dgm:spPr/>
      <dgm:t>
        <a:bodyPr/>
        <a:lstStyle/>
        <a:p>
          <a:endParaRPr lang="en-US"/>
        </a:p>
      </dgm:t>
    </dgm:pt>
    <dgm:pt modelId="{6C95C168-94EF-4076-B13B-0BD58D8888A3}">
      <dgm:prSet/>
      <dgm:spPr/>
      <dgm:t>
        <a:bodyPr/>
        <a:lstStyle/>
        <a:p>
          <a:pPr rtl="0"/>
          <a:r>
            <a:rPr lang="en-US" dirty="0"/>
            <a:t>Different source – Different method</a:t>
          </a:r>
        </a:p>
      </dgm:t>
    </dgm:pt>
    <dgm:pt modelId="{FB61B764-E668-451A-870F-C6D9C5916A3A}" type="parTrans" cxnId="{23A9D500-96E1-42BB-AA15-491D1C943776}">
      <dgm:prSet/>
      <dgm:spPr/>
      <dgm:t>
        <a:bodyPr/>
        <a:lstStyle/>
        <a:p>
          <a:endParaRPr lang="en-US"/>
        </a:p>
      </dgm:t>
    </dgm:pt>
    <dgm:pt modelId="{41C17D08-63DB-44C5-BEEF-2AC7DF82367F}" type="sibTrans" cxnId="{23A9D500-96E1-42BB-AA15-491D1C943776}">
      <dgm:prSet/>
      <dgm:spPr/>
      <dgm:t>
        <a:bodyPr/>
        <a:lstStyle/>
        <a:p>
          <a:endParaRPr lang="en-US"/>
        </a:p>
      </dgm:t>
    </dgm:pt>
    <dgm:pt modelId="{96E0EFD1-4FF3-4471-8CB3-8A0D05A1529E}">
      <dgm:prSet/>
      <dgm:spPr/>
      <dgm:t>
        <a:bodyPr/>
        <a:lstStyle/>
        <a:p>
          <a:pPr rtl="0"/>
          <a:r>
            <a:rPr lang="en-US" dirty="0"/>
            <a:t>J.K. Bankers v. CIT (94 ITR 107)(All)</a:t>
          </a:r>
        </a:p>
      </dgm:t>
    </dgm:pt>
    <dgm:pt modelId="{94D6548D-F906-4F50-95F8-6C859680B77E}" type="parTrans" cxnId="{BE493F0D-BEAD-4234-AF6C-57C40C8464FF}">
      <dgm:prSet/>
      <dgm:spPr/>
      <dgm:t>
        <a:bodyPr/>
        <a:lstStyle/>
        <a:p>
          <a:endParaRPr lang="en-US"/>
        </a:p>
      </dgm:t>
    </dgm:pt>
    <dgm:pt modelId="{2DDBECC6-2081-48A6-B2D3-543CCC226037}" type="sibTrans" cxnId="{BE493F0D-BEAD-4234-AF6C-57C40C8464FF}">
      <dgm:prSet/>
      <dgm:spPr/>
      <dgm:t>
        <a:bodyPr/>
        <a:lstStyle/>
        <a:p>
          <a:endParaRPr lang="en-US"/>
        </a:p>
      </dgm:t>
    </dgm:pt>
    <dgm:pt modelId="{5DB72AAA-4F7F-400F-B710-2FD01A4A039D}">
      <dgm:prSet/>
      <dgm:spPr/>
      <dgm:t>
        <a:bodyPr/>
        <a:lstStyle/>
        <a:p>
          <a:pPr rtl="0"/>
          <a:r>
            <a:rPr lang="en-US" dirty="0" err="1"/>
            <a:t>Vishwanath</a:t>
          </a:r>
          <a:r>
            <a:rPr lang="en-US" dirty="0"/>
            <a:t> </a:t>
          </a:r>
          <a:r>
            <a:rPr lang="en-US" dirty="0" err="1"/>
            <a:t>Acharya</a:t>
          </a:r>
          <a:r>
            <a:rPr lang="en-US" dirty="0"/>
            <a:t> v. ACIT 157 ITD 1032 (Mum)</a:t>
          </a:r>
        </a:p>
      </dgm:t>
    </dgm:pt>
    <dgm:pt modelId="{D1709484-5F26-41D1-98D9-E9C23F31ED3A}" type="parTrans" cxnId="{BC90687F-A3BC-42E7-9F69-A3A821EF0616}">
      <dgm:prSet/>
      <dgm:spPr/>
      <dgm:t>
        <a:bodyPr/>
        <a:lstStyle/>
        <a:p>
          <a:endParaRPr lang="en-US"/>
        </a:p>
      </dgm:t>
    </dgm:pt>
    <dgm:pt modelId="{1E88CB8D-12A7-4E8B-AC4F-CCB30DE1080A}" type="sibTrans" cxnId="{BC90687F-A3BC-42E7-9F69-A3A821EF0616}">
      <dgm:prSet/>
      <dgm:spPr/>
      <dgm:t>
        <a:bodyPr/>
        <a:lstStyle/>
        <a:p>
          <a:endParaRPr lang="en-US"/>
        </a:p>
      </dgm:t>
    </dgm:pt>
    <dgm:pt modelId="{9609CC64-B5FE-4E93-8835-BDEA1D854C87}" type="pres">
      <dgm:prSet presAssocID="{87E4E29D-F7C5-49D6-BEB7-8FCD9A891045}" presName="linear" presStyleCnt="0">
        <dgm:presLayoutVars>
          <dgm:animLvl val="lvl"/>
          <dgm:resizeHandles val="exact"/>
        </dgm:presLayoutVars>
      </dgm:prSet>
      <dgm:spPr/>
      <dgm:t>
        <a:bodyPr/>
        <a:lstStyle/>
        <a:p>
          <a:endParaRPr lang="en-GB"/>
        </a:p>
      </dgm:t>
    </dgm:pt>
    <dgm:pt modelId="{003DA242-F4CF-418B-A72A-C5F36C479B28}" type="pres">
      <dgm:prSet presAssocID="{3987A7D8-16B3-4631-A837-41E7EB0AC067}" presName="parentText" presStyleLbl="node1" presStyleIdx="0" presStyleCnt="3">
        <dgm:presLayoutVars>
          <dgm:chMax val="0"/>
          <dgm:bulletEnabled val="1"/>
        </dgm:presLayoutVars>
      </dgm:prSet>
      <dgm:spPr/>
      <dgm:t>
        <a:bodyPr/>
        <a:lstStyle/>
        <a:p>
          <a:endParaRPr lang="en-GB"/>
        </a:p>
      </dgm:t>
    </dgm:pt>
    <dgm:pt modelId="{BB3AB9AC-3624-43ED-B583-453D062CAC01}" type="pres">
      <dgm:prSet presAssocID="{3987A7D8-16B3-4631-A837-41E7EB0AC067}" presName="childText" presStyleLbl="revTx" presStyleIdx="0" presStyleCnt="2">
        <dgm:presLayoutVars>
          <dgm:bulletEnabled val="1"/>
        </dgm:presLayoutVars>
      </dgm:prSet>
      <dgm:spPr/>
      <dgm:t>
        <a:bodyPr/>
        <a:lstStyle/>
        <a:p>
          <a:endParaRPr lang="en-GB"/>
        </a:p>
      </dgm:t>
    </dgm:pt>
    <dgm:pt modelId="{F4C5C46B-C28D-4666-BD07-C1CA7E064084}" type="pres">
      <dgm:prSet presAssocID="{854C2001-928A-48C6-9AA9-370E84E79880}" presName="parentText" presStyleLbl="node1" presStyleIdx="1" presStyleCnt="3">
        <dgm:presLayoutVars>
          <dgm:chMax val="0"/>
          <dgm:bulletEnabled val="1"/>
        </dgm:presLayoutVars>
      </dgm:prSet>
      <dgm:spPr/>
      <dgm:t>
        <a:bodyPr/>
        <a:lstStyle/>
        <a:p>
          <a:endParaRPr lang="en-GB"/>
        </a:p>
      </dgm:t>
    </dgm:pt>
    <dgm:pt modelId="{2D52713A-D8F3-469D-8140-440CCB742929}" type="pres">
      <dgm:prSet presAssocID="{BE42712C-053D-4EAE-8AAE-55A6C04C507F}" presName="spacer" presStyleCnt="0"/>
      <dgm:spPr/>
    </dgm:pt>
    <dgm:pt modelId="{EB6A8000-7C1C-4D58-A340-C388DCA4D2DE}" type="pres">
      <dgm:prSet presAssocID="{6C95C168-94EF-4076-B13B-0BD58D8888A3}" presName="parentText" presStyleLbl="node1" presStyleIdx="2" presStyleCnt="3">
        <dgm:presLayoutVars>
          <dgm:chMax val="0"/>
          <dgm:bulletEnabled val="1"/>
        </dgm:presLayoutVars>
      </dgm:prSet>
      <dgm:spPr/>
      <dgm:t>
        <a:bodyPr/>
        <a:lstStyle/>
        <a:p>
          <a:endParaRPr lang="en-GB"/>
        </a:p>
      </dgm:t>
    </dgm:pt>
    <dgm:pt modelId="{AAF438EB-EE1C-4868-B983-8B9A02BD41CA}" type="pres">
      <dgm:prSet presAssocID="{6C95C168-94EF-4076-B13B-0BD58D8888A3}" presName="childText" presStyleLbl="revTx" presStyleIdx="1" presStyleCnt="2">
        <dgm:presLayoutVars>
          <dgm:bulletEnabled val="1"/>
        </dgm:presLayoutVars>
      </dgm:prSet>
      <dgm:spPr/>
      <dgm:t>
        <a:bodyPr/>
        <a:lstStyle/>
        <a:p>
          <a:endParaRPr lang="en-GB"/>
        </a:p>
      </dgm:t>
    </dgm:pt>
  </dgm:ptLst>
  <dgm:cxnLst>
    <dgm:cxn modelId="{BFCEDB70-36FB-4949-A0E5-ACB609A316E9}" type="presOf" srcId="{6C95C168-94EF-4076-B13B-0BD58D8888A3}" destId="{EB6A8000-7C1C-4D58-A340-C388DCA4D2DE}" srcOrd="0" destOrd="0" presId="urn:microsoft.com/office/officeart/2005/8/layout/vList2"/>
    <dgm:cxn modelId="{B1CC90CE-0307-46D2-8861-07F5BC558D05}" type="presOf" srcId="{7A192415-542B-4DF5-BA8E-488F009E7BF9}" destId="{BB3AB9AC-3624-43ED-B583-453D062CAC01}" srcOrd="0" destOrd="1" presId="urn:microsoft.com/office/officeart/2005/8/layout/vList2"/>
    <dgm:cxn modelId="{BFF092B2-20B4-4704-AF48-ED32A22A2F20}" type="presOf" srcId="{0104C404-C947-4E30-A3AB-CBD9F122989C}" destId="{BB3AB9AC-3624-43ED-B583-453D062CAC01}" srcOrd="0" destOrd="0" presId="urn:microsoft.com/office/officeart/2005/8/layout/vList2"/>
    <dgm:cxn modelId="{23A9D500-96E1-42BB-AA15-491D1C943776}" srcId="{87E4E29D-F7C5-49D6-BEB7-8FCD9A891045}" destId="{6C95C168-94EF-4076-B13B-0BD58D8888A3}" srcOrd="2" destOrd="0" parTransId="{FB61B764-E668-451A-870F-C6D9C5916A3A}" sibTransId="{41C17D08-63DB-44C5-BEEF-2AC7DF82367F}"/>
    <dgm:cxn modelId="{906CFC21-AA17-4567-A678-B908326E4FC9}" type="presOf" srcId="{5DB72AAA-4F7F-400F-B710-2FD01A4A039D}" destId="{AAF438EB-EE1C-4868-B983-8B9A02BD41CA}" srcOrd="0" destOrd="1" presId="urn:microsoft.com/office/officeart/2005/8/layout/vList2"/>
    <dgm:cxn modelId="{372F1CC3-C03D-4C01-892C-1BA94B4E6167}" srcId="{3987A7D8-16B3-4631-A837-41E7EB0AC067}" destId="{7A192415-542B-4DF5-BA8E-488F009E7BF9}" srcOrd="1" destOrd="0" parTransId="{B9F0B913-F52A-4FA8-8C57-75E8E046239C}" sibTransId="{2D995FDC-DDD4-46FB-BAFB-98F934445428}"/>
    <dgm:cxn modelId="{4CA9328A-0101-4F3C-BAC4-794B9860DBAF}" srcId="{87E4E29D-F7C5-49D6-BEB7-8FCD9A891045}" destId="{3987A7D8-16B3-4631-A837-41E7EB0AC067}" srcOrd="0" destOrd="0" parTransId="{1162B755-06FD-49A9-8611-C97DB26B0EA5}" sibTransId="{3FBDEF50-7A8E-47EC-AAC5-21D59D457471}"/>
    <dgm:cxn modelId="{BC90687F-A3BC-42E7-9F69-A3A821EF0616}" srcId="{6C95C168-94EF-4076-B13B-0BD58D8888A3}" destId="{5DB72AAA-4F7F-400F-B710-2FD01A4A039D}" srcOrd="1" destOrd="0" parTransId="{D1709484-5F26-41D1-98D9-E9C23F31ED3A}" sibTransId="{1E88CB8D-12A7-4E8B-AC4F-CCB30DE1080A}"/>
    <dgm:cxn modelId="{AE2CDA58-1CBF-4753-83FD-A2EDE5BA4AF6}" type="presOf" srcId="{854C2001-928A-48C6-9AA9-370E84E79880}" destId="{F4C5C46B-C28D-4666-BD07-C1CA7E064084}" srcOrd="0" destOrd="0" presId="urn:microsoft.com/office/officeart/2005/8/layout/vList2"/>
    <dgm:cxn modelId="{27D11237-57E9-4965-B2B9-540D73221E78}" type="presOf" srcId="{3987A7D8-16B3-4631-A837-41E7EB0AC067}" destId="{003DA242-F4CF-418B-A72A-C5F36C479B28}" srcOrd="0" destOrd="0" presId="urn:microsoft.com/office/officeart/2005/8/layout/vList2"/>
    <dgm:cxn modelId="{21C7D68F-4257-4599-ACEE-73E3991CB9C4}" type="presOf" srcId="{87E4E29D-F7C5-49D6-BEB7-8FCD9A891045}" destId="{9609CC64-B5FE-4E93-8835-BDEA1D854C87}" srcOrd="0" destOrd="0" presId="urn:microsoft.com/office/officeart/2005/8/layout/vList2"/>
    <dgm:cxn modelId="{4E95986B-4E65-4E73-8720-05AC22CD29AC}" srcId="{87E4E29D-F7C5-49D6-BEB7-8FCD9A891045}" destId="{854C2001-928A-48C6-9AA9-370E84E79880}" srcOrd="1" destOrd="0" parTransId="{632DAB3B-9CFB-4ABC-9582-BD2F0F0EF132}" sibTransId="{BE42712C-053D-4EAE-8AAE-55A6C04C507F}"/>
    <dgm:cxn modelId="{BE493F0D-BEAD-4234-AF6C-57C40C8464FF}" srcId="{6C95C168-94EF-4076-B13B-0BD58D8888A3}" destId="{96E0EFD1-4FF3-4471-8CB3-8A0D05A1529E}" srcOrd="0" destOrd="0" parTransId="{94D6548D-F906-4F50-95F8-6C859680B77E}" sibTransId="{2DDBECC6-2081-48A6-B2D3-543CCC226037}"/>
    <dgm:cxn modelId="{F605E2F2-6248-4EB2-83B1-36FCC36D09E3}" srcId="{3987A7D8-16B3-4631-A837-41E7EB0AC067}" destId="{0104C404-C947-4E30-A3AB-CBD9F122989C}" srcOrd="0" destOrd="0" parTransId="{48B01B9E-8588-41D0-87FD-44F0661A33D5}" sibTransId="{F6982CFF-916C-403C-AC73-163F9CD09921}"/>
    <dgm:cxn modelId="{CFC5B771-7AEB-49A0-A80D-10A843538D0B}" type="presOf" srcId="{96E0EFD1-4FF3-4471-8CB3-8A0D05A1529E}" destId="{AAF438EB-EE1C-4868-B983-8B9A02BD41CA}" srcOrd="0" destOrd="0" presId="urn:microsoft.com/office/officeart/2005/8/layout/vList2"/>
    <dgm:cxn modelId="{7CAFBB8D-D039-43AF-960D-7856E664F812}" type="presParOf" srcId="{9609CC64-B5FE-4E93-8835-BDEA1D854C87}" destId="{003DA242-F4CF-418B-A72A-C5F36C479B28}" srcOrd="0" destOrd="0" presId="urn:microsoft.com/office/officeart/2005/8/layout/vList2"/>
    <dgm:cxn modelId="{B8BB1085-E74D-4BBA-A159-54E1F11E7EA6}" type="presParOf" srcId="{9609CC64-B5FE-4E93-8835-BDEA1D854C87}" destId="{BB3AB9AC-3624-43ED-B583-453D062CAC01}" srcOrd="1" destOrd="0" presId="urn:microsoft.com/office/officeart/2005/8/layout/vList2"/>
    <dgm:cxn modelId="{050FF070-F748-4CB9-8BB5-D1593BDDDFA4}" type="presParOf" srcId="{9609CC64-B5FE-4E93-8835-BDEA1D854C87}" destId="{F4C5C46B-C28D-4666-BD07-C1CA7E064084}" srcOrd="2" destOrd="0" presId="urn:microsoft.com/office/officeart/2005/8/layout/vList2"/>
    <dgm:cxn modelId="{0C659A93-E236-48EF-974C-36055C183B15}" type="presParOf" srcId="{9609CC64-B5FE-4E93-8835-BDEA1D854C87}" destId="{2D52713A-D8F3-469D-8140-440CCB742929}" srcOrd="3" destOrd="0" presId="urn:microsoft.com/office/officeart/2005/8/layout/vList2"/>
    <dgm:cxn modelId="{35267915-3981-4BA9-A57D-4EDFF5974215}" type="presParOf" srcId="{9609CC64-B5FE-4E93-8835-BDEA1D854C87}" destId="{EB6A8000-7C1C-4D58-A340-C388DCA4D2DE}" srcOrd="4" destOrd="0" presId="urn:microsoft.com/office/officeart/2005/8/layout/vList2"/>
    <dgm:cxn modelId="{EF311275-8346-472B-83B2-E24DFD19BBEE}" type="presParOf" srcId="{9609CC64-B5FE-4E93-8835-BDEA1D854C87}" destId="{AAF438EB-EE1C-4868-B983-8B9A02BD41C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3AE8C15-DF3E-40D8-96A5-CB535C34FFD2}" type="doc">
      <dgm:prSet loTypeId="urn:microsoft.com/office/officeart/2005/8/layout/vList2" loCatId="list" qsTypeId="urn:microsoft.com/office/officeart/2005/8/quickstyle/simple1" qsCatId="simple" csTypeId="urn:microsoft.com/office/officeart/2005/8/colors/colorful1#4" csCatId="colorful" phldr="1"/>
      <dgm:spPr/>
      <dgm:t>
        <a:bodyPr/>
        <a:lstStyle/>
        <a:p>
          <a:endParaRPr lang="en-US"/>
        </a:p>
      </dgm:t>
    </dgm:pt>
    <dgm:pt modelId="{4F10CA4E-AE19-4FC1-B00F-75D398161F6F}">
      <dgm:prSet/>
      <dgm:spPr/>
      <dgm:t>
        <a:bodyPr/>
        <a:lstStyle/>
        <a:p>
          <a:pPr rtl="0"/>
          <a:r>
            <a:rPr lang="en-US" dirty="0"/>
            <a:t>Method of valuation of closing stock</a:t>
          </a:r>
        </a:p>
      </dgm:t>
    </dgm:pt>
    <dgm:pt modelId="{A236AABA-4144-416C-8A2E-8D36CB17B133}" type="parTrans" cxnId="{1388F7DB-E551-4905-BE7F-EC853CF7919D}">
      <dgm:prSet/>
      <dgm:spPr/>
      <dgm:t>
        <a:bodyPr/>
        <a:lstStyle/>
        <a:p>
          <a:endParaRPr lang="en-US"/>
        </a:p>
      </dgm:t>
    </dgm:pt>
    <dgm:pt modelId="{BE88137C-2ABC-425F-ABD4-7BAE611CF20F}" type="sibTrans" cxnId="{1388F7DB-E551-4905-BE7F-EC853CF7919D}">
      <dgm:prSet/>
      <dgm:spPr/>
      <dgm:t>
        <a:bodyPr/>
        <a:lstStyle/>
        <a:p>
          <a:endParaRPr lang="en-US"/>
        </a:p>
      </dgm:t>
    </dgm:pt>
    <dgm:pt modelId="{79A71EAA-AA93-46ED-B115-F51574EFA6D5}">
      <dgm:prSet/>
      <dgm:spPr/>
      <dgm:t>
        <a:bodyPr/>
        <a:lstStyle/>
        <a:p>
          <a:pPr rtl="0"/>
          <a:r>
            <a:rPr lang="en-US" dirty="0"/>
            <a:t>At Cost</a:t>
          </a:r>
        </a:p>
      </dgm:t>
    </dgm:pt>
    <dgm:pt modelId="{285E50E4-0174-4480-B3B2-8DB47E796C08}" type="parTrans" cxnId="{21A08081-B87C-4BDB-A94E-DCDA7DEE8031}">
      <dgm:prSet/>
      <dgm:spPr/>
      <dgm:t>
        <a:bodyPr/>
        <a:lstStyle/>
        <a:p>
          <a:endParaRPr lang="en-US"/>
        </a:p>
      </dgm:t>
    </dgm:pt>
    <dgm:pt modelId="{128FF62B-D866-4B0E-9B93-492BCCA9B2A7}" type="sibTrans" cxnId="{21A08081-B87C-4BDB-A94E-DCDA7DEE8031}">
      <dgm:prSet/>
      <dgm:spPr/>
      <dgm:t>
        <a:bodyPr/>
        <a:lstStyle/>
        <a:p>
          <a:endParaRPr lang="en-US"/>
        </a:p>
      </dgm:t>
    </dgm:pt>
    <dgm:pt modelId="{36EF7494-FA1C-449C-B9A6-2D1324427DC2}">
      <dgm:prSet/>
      <dgm:spPr/>
      <dgm:t>
        <a:bodyPr/>
        <a:lstStyle/>
        <a:p>
          <a:pPr rtl="0"/>
          <a:r>
            <a:rPr lang="en-US"/>
            <a:t>Lower of Cost </a:t>
          </a:r>
          <a:r>
            <a:rPr lang="en-US" b="1" strike="sngStrike" baseline="0"/>
            <a:t>or</a:t>
          </a:r>
          <a:r>
            <a:rPr lang="en-US" b="1"/>
            <a:t> and </a:t>
          </a:r>
          <a:r>
            <a:rPr lang="en-US"/>
            <a:t>NRV</a:t>
          </a:r>
          <a:endParaRPr lang="en-US" dirty="0"/>
        </a:p>
      </dgm:t>
    </dgm:pt>
    <dgm:pt modelId="{B5F2550B-1CD5-4B61-B237-ECF524DB0391}" type="parTrans" cxnId="{B42476A9-D7C1-4D9F-8090-3C74F09FCBFF}">
      <dgm:prSet/>
      <dgm:spPr/>
      <dgm:t>
        <a:bodyPr/>
        <a:lstStyle/>
        <a:p>
          <a:endParaRPr lang="en-US"/>
        </a:p>
      </dgm:t>
    </dgm:pt>
    <dgm:pt modelId="{3BA8A30F-F266-433A-AF9E-9AAF2B25BD5B}" type="sibTrans" cxnId="{B42476A9-D7C1-4D9F-8090-3C74F09FCBFF}">
      <dgm:prSet/>
      <dgm:spPr/>
      <dgm:t>
        <a:bodyPr/>
        <a:lstStyle/>
        <a:p>
          <a:endParaRPr lang="en-US"/>
        </a:p>
      </dgm:t>
    </dgm:pt>
    <dgm:pt modelId="{C41A2563-9743-4513-AEDF-D5358EAFFDF0}">
      <dgm:prSet/>
      <dgm:spPr/>
      <dgm:t>
        <a:bodyPr/>
        <a:lstStyle/>
        <a:p>
          <a:pPr rtl="0"/>
          <a:r>
            <a:rPr lang="en-US" dirty="0"/>
            <a:t>At NRV</a:t>
          </a:r>
        </a:p>
      </dgm:t>
    </dgm:pt>
    <dgm:pt modelId="{318E1958-BA3C-4B7C-84CA-258664C181B3}" type="parTrans" cxnId="{053D10D5-D61E-41BF-B8D9-A0E3D97EC92D}">
      <dgm:prSet/>
      <dgm:spPr/>
      <dgm:t>
        <a:bodyPr/>
        <a:lstStyle/>
        <a:p>
          <a:endParaRPr lang="en-US"/>
        </a:p>
      </dgm:t>
    </dgm:pt>
    <dgm:pt modelId="{9E1D6F0E-3E21-4890-A2A5-6D6CB7A5D6DD}" type="sibTrans" cxnId="{053D10D5-D61E-41BF-B8D9-A0E3D97EC92D}">
      <dgm:prSet/>
      <dgm:spPr/>
      <dgm:t>
        <a:bodyPr/>
        <a:lstStyle/>
        <a:p>
          <a:endParaRPr lang="en-US"/>
        </a:p>
      </dgm:t>
    </dgm:pt>
    <dgm:pt modelId="{13EC7285-6503-4A54-8304-21C46DE9CD5C}">
      <dgm:prSet/>
      <dgm:spPr/>
      <dgm:t>
        <a:bodyPr/>
        <a:lstStyle/>
        <a:p>
          <a:pPr rtl="0"/>
          <a:r>
            <a:rPr lang="en-US" dirty="0"/>
            <a:t>Accounting Standard</a:t>
          </a:r>
        </a:p>
      </dgm:t>
    </dgm:pt>
    <dgm:pt modelId="{E6D14593-F147-4F87-AC87-A0327A6A0F3B}" type="parTrans" cxnId="{3AE5E5B6-7E35-48F0-AB6F-56AFBF72011C}">
      <dgm:prSet/>
      <dgm:spPr/>
      <dgm:t>
        <a:bodyPr/>
        <a:lstStyle/>
        <a:p>
          <a:endParaRPr lang="en-US"/>
        </a:p>
      </dgm:t>
    </dgm:pt>
    <dgm:pt modelId="{BF582A14-E2EB-4F5B-8BA3-A5F78502DD5E}" type="sibTrans" cxnId="{3AE5E5B6-7E35-48F0-AB6F-56AFBF72011C}">
      <dgm:prSet/>
      <dgm:spPr/>
      <dgm:t>
        <a:bodyPr/>
        <a:lstStyle/>
        <a:p>
          <a:endParaRPr lang="en-US"/>
        </a:p>
      </dgm:t>
    </dgm:pt>
    <dgm:pt modelId="{561E61A0-5C73-4F3A-A3D2-6753F14B36AB}">
      <dgm:prSet/>
      <dgm:spPr/>
      <dgm:t>
        <a:bodyPr/>
        <a:lstStyle/>
        <a:p>
          <a:pPr rtl="0"/>
          <a:r>
            <a:rPr lang="en-US" dirty="0"/>
            <a:t>Cost – CIT v. Carborandum Universal (149 ITR 759)(Mad)</a:t>
          </a:r>
        </a:p>
      </dgm:t>
    </dgm:pt>
    <dgm:pt modelId="{07747F52-4C82-4F56-BC1B-0D42560C4E86}" type="parTrans" cxnId="{67F548FC-B1CD-4C23-A981-6901ECA40A43}">
      <dgm:prSet/>
      <dgm:spPr/>
      <dgm:t>
        <a:bodyPr/>
        <a:lstStyle/>
        <a:p>
          <a:endParaRPr lang="en-US"/>
        </a:p>
      </dgm:t>
    </dgm:pt>
    <dgm:pt modelId="{BA95635F-12B7-42A6-90A2-E300665AD0F2}" type="sibTrans" cxnId="{67F548FC-B1CD-4C23-A981-6901ECA40A43}">
      <dgm:prSet/>
      <dgm:spPr/>
      <dgm:t>
        <a:bodyPr/>
        <a:lstStyle/>
        <a:p>
          <a:endParaRPr lang="en-US"/>
        </a:p>
      </dgm:t>
    </dgm:pt>
    <dgm:pt modelId="{5FAA6E08-0D6D-4C48-8521-88E4807ABF5F}">
      <dgm:prSet/>
      <dgm:spPr/>
      <dgm:t>
        <a:bodyPr/>
        <a:lstStyle/>
        <a:p>
          <a:pPr rtl="0"/>
          <a:r>
            <a:rPr lang="en-US" b="1" dirty="0"/>
            <a:t>ICDS: Change from cost to Lower of both</a:t>
          </a:r>
          <a:endParaRPr lang="en-US" dirty="0"/>
        </a:p>
      </dgm:t>
    </dgm:pt>
    <dgm:pt modelId="{A2D0FF25-07FE-4E57-BEF0-E0E29195B8B9}" type="parTrans" cxnId="{5C1FE88F-2FEF-42AE-BA26-66E280DF51AA}">
      <dgm:prSet/>
      <dgm:spPr/>
      <dgm:t>
        <a:bodyPr/>
        <a:lstStyle/>
        <a:p>
          <a:endParaRPr lang="en-US"/>
        </a:p>
      </dgm:t>
    </dgm:pt>
    <dgm:pt modelId="{779D11FD-3D9B-4837-AB62-2599E8DE68E5}" type="sibTrans" cxnId="{5C1FE88F-2FEF-42AE-BA26-66E280DF51AA}">
      <dgm:prSet/>
      <dgm:spPr/>
      <dgm:t>
        <a:bodyPr/>
        <a:lstStyle/>
        <a:p>
          <a:endParaRPr lang="en-US"/>
        </a:p>
      </dgm:t>
    </dgm:pt>
    <dgm:pt modelId="{674F41AD-DB80-41DF-8C86-1890C0F39640}">
      <dgm:prSet/>
      <dgm:spPr/>
      <dgm:t>
        <a:bodyPr/>
        <a:lstStyle/>
        <a:p>
          <a:pPr rtl="0"/>
          <a:r>
            <a:rPr lang="en-US" dirty="0"/>
            <a:t>Reasonable cause</a:t>
          </a:r>
        </a:p>
      </dgm:t>
    </dgm:pt>
    <dgm:pt modelId="{63956741-FCED-458B-83B7-B17A849A2492}" type="parTrans" cxnId="{1A7CB939-D8FC-4C18-A914-061F878A3694}">
      <dgm:prSet/>
      <dgm:spPr/>
      <dgm:t>
        <a:bodyPr/>
        <a:lstStyle/>
        <a:p>
          <a:endParaRPr lang="en-US"/>
        </a:p>
      </dgm:t>
    </dgm:pt>
    <dgm:pt modelId="{956CDA15-57F9-491E-85CB-04A19D79F5E3}" type="sibTrans" cxnId="{1A7CB939-D8FC-4C18-A914-061F878A3694}">
      <dgm:prSet/>
      <dgm:spPr/>
      <dgm:t>
        <a:bodyPr/>
        <a:lstStyle/>
        <a:p>
          <a:endParaRPr lang="en-US"/>
        </a:p>
      </dgm:t>
    </dgm:pt>
    <dgm:pt modelId="{FFCCD3A2-4F2B-4DE0-AC4F-4B4B286FCC69}">
      <dgm:prSet/>
      <dgm:spPr/>
      <dgm:t>
        <a:bodyPr/>
        <a:lstStyle/>
        <a:p>
          <a:pPr rtl="0"/>
          <a:r>
            <a:rPr lang="en-US" dirty="0"/>
            <a:t>No corresponding change in Opening required here</a:t>
          </a:r>
        </a:p>
      </dgm:t>
    </dgm:pt>
    <dgm:pt modelId="{A2BAA780-B670-4E9E-BC4B-5253FE956D99}" type="parTrans" cxnId="{357EBC76-8BAD-4B3B-87E2-9A4F347CEF17}">
      <dgm:prSet/>
      <dgm:spPr/>
      <dgm:t>
        <a:bodyPr/>
        <a:lstStyle/>
        <a:p>
          <a:endParaRPr lang="en-US"/>
        </a:p>
      </dgm:t>
    </dgm:pt>
    <dgm:pt modelId="{BA924D3B-A4FA-4083-B57F-2E1871CA62EC}" type="sibTrans" cxnId="{357EBC76-8BAD-4B3B-87E2-9A4F347CEF17}">
      <dgm:prSet/>
      <dgm:spPr/>
      <dgm:t>
        <a:bodyPr/>
        <a:lstStyle/>
        <a:p>
          <a:endParaRPr lang="en-US"/>
        </a:p>
      </dgm:t>
    </dgm:pt>
    <dgm:pt modelId="{4B95B629-C8F9-4BAB-A9F6-D205C8F6E66B}">
      <dgm:prSet/>
      <dgm:spPr/>
      <dgm:t>
        <a:bodyPr/>
        <a:lstStyle/>
        <a:p>
          <a:pPr rtl="0"/>
          <a:r>
            <a:rPr lang="en-US" i="1" dirty="0" err="1"/>
            <a:t>Melmound</a:t>
          </a:r>
          <a:r>
            <a:rPr lang="en-US" i="1" dirty="0"/>
            <a:t> Corporation (202 ITR 789)(</a:t>
          </a:r>
          <a:r>
            <a:rPr lang="en-US" i="1" dirty="0" err="1"/>
            <a:t>Bom</a:t>
          </a:r>
          <a:r>
            <a:rPr lang="en-US" i="1" dirty="0"/>
            <a:t>)</a:t>
          </a:r>
        </a:p>
      </dgm:t>
    </dgm:pt>
    <dgm:pt modelId="{D088CDB8-FB82-4358-B7EC-BA596BD276CC}" type="parTrans" cxnId="{8B5C53C7-7FF1-429C-8DE9-FFF25C33B017}">
      <dgm:prSet/>
      <dgm:spPr/>
      <dgm:t>
        <a:bodyPr/>
        <a:lstStyle/>
        <a:p>
          <a:endParaRPr lang="en-US"/>
        </a:p>
      </dgm:t>
    </dgm:pt>
    <dgm:pt modelId="{70C95E4B-3011-4C6C-A1C2-A78BA5D531B6}" type="sibTrans" cxnId="{8B5C53C7-7FF1-429C-8DE9-FFF25C33B017}">
      <dgm:prSet/>
      <dgm:spPr/>
      <dgm:t>
        <a:bodyPr/>
        <a:lstStyle/>
        <a:p>
          <a:endParaRPr lang="en-US"/>
        </a:p>
      </dgm:t>
    </dgm:pt>
    <dgm:pt modelId="{2D32A3D4-3215-4607-9B2D-9A1BE0301F23}">
      <dgm:prSet/>
      <dgm:spPr/>
      <dgm:t>
        <a:bodyPr/>
        <a:lstStyle/>
        <a:p>
          <a:pPr rtl="0"/>
          <a:r>
            <a:rPr lang="en-US" b="1" i="0" dirty="0"/>
            <a:t>Disclosures (not in clause 13)</a:t>
          </a:r>
        </a:p>
      </dgm:t>
    </dgm:pt>
    <dgm:pt modelId="{B51258FC-6AD2-4163-9B95-2488C9FB545B}" type="parTrans" cxnId="{16F0FBE0-5D08-47E9-8F81-99F2A82AB38F}">
      <dgm:prSet/>
      <dgm:spPr/>
      <dgm:t>
        <a:bodyPr/>
        <a:lstStyle/>
        <a:p>
          <a:endParaRPr lang="en-US"/>
        </a:p>
      </dgm:t>
    </dgm:pt>
    <dgm:pt modelId="{CD087CC9-7C34-4143-AA3F-F151222C4E22}" type="sibTrans" cxnId="{16F0FBE0-5D08-47E9-8F81-99F2A82AB38F}">
      <dgm:prSet/>
      <dgm:spPr/>
      <dgm:t>
        <a:bodyPr/>
        <a:lstStyle/>
        <a:p>
          <a:endParaRPr lang="en-US"/>
        </a:p>
      </dgm:t>
    </dgm:pt>
    <dgm:pt modelId="{7F4B2720-3658-4714-A8BE-E6BD7EA6B5F4}" type="pres">
      <dgm:prSet presAssocID="{73AE8C15-DF3E-40D8-96A5-CB535C34FFD2}" presName="linear" presStyleCnt="0">
        <dgm:presLayoutVars>
          <dgm:animLvl val="lvl"/>
          <dgm:resizeHandles val="exact"/>
        </dgm:presLayoutVars>
      </dgm:prSet>
      <dgm:spPr/>
      <dgm:t>
        <a:bodyPr/>
        <a:lstStyle/>
        <a:p>
          <a:endParaRPr lang="en-GB"/>
        </a:p>
      </dgm:t>
    </dgm:pt>
    <dgm:pt modelId="{2FB01A48-249D-4C49-B87D-754C1C2293E0}" type="pres">
      <dgm:prSet presAssocID="{4F10CA4E-AE19-4FC1-B00F-75D398161F6F}" presName="parentText" presStyleLbl="node1" presStyleIdx="0" presStyleCnt="4">
        <dgm:presLayoutVars>
          <dgm:chMax val="0"/>
          <dgm:bulletEnabled val="1"/>
        </dgm:presLayoutVars>
      </dgm:prSet>
      <dgm:spPr/>
      <dgm:t>
        <a:bodyPr/>
        <a:lstStyle/>
        <a:p>
          <a:endParaRPr lang="en-GB"/>
        </a:p>
      </dgm:t>
    </dgm:pt>
    <dgm:pt modelId="{F460BA0E-D66B-4562-86EF-CC62034A4871}" type="pres">
      <dgm:prSet presAssocID="{4F10CA4E-AE19-4FC1-B00F-75D398161F6F}" presName="childText" presStyleLbl="revTx" presStyleIdx="0" presStyleCnt="2">
        <dgm:presLayoutVars>
          <dgm:bulletEnabled val="1"/>
        </dgm:presLayoutVars>
      </dgm:prSet>
      <dgm:spPr/>
      <dgm:t>
        <a:bodyPr/>
        <a:lstStyle/>
        <a:p>
          <a:endParaRPr lang="en-GB"/>
        </a:p>
      </dgm:t>
    </dgm:pt>
    <dgm:pt modelId="{81A97CE1-265E-49CC-A36A-BCD328D7F873}" type="pres">
      <dgm:prSet presAssocID="{13EC7285-6503-4A54-8304-21C46DE9CD5C}" presName="parentText" presStyleLbl="node1" presStyleIdx="1" presStyleCnt="4">
        <dgm:presLayoutVars>
          <dgm:chMax val="0"/>
          <dgm:bulletEnabled val="1"/>
        </dgm:presLayoutVars>
      </dgm:prSet>
      <dgm:spPr/>
      <dgm:t>
        <a:bodyPr/>
        <a:lstStyle/>
        <a:p>
          <a:endParaRPr lang="en-GB"/>
        </a:p>
      </dgm:t>
    </dgm:pt>
    <dgm:pt modelId="{ACAB2779-6BFA-4C4D-BC0E-DD78DAA241D5}" type="pres">
      <dgm:prSet presAssocID="{BF582A14-E2EB-4F5B-8BA3-A5F78502DD5E}" presName="spacer" presStyleCnt="0"/>
      <dgm:spPr/>
    </dgm:pt>
    <dgm:pt modelId="{C6DCBBDB-0A2F-45D6-B01F-B84DFB6F5E0D}" type="pres">
      <dgm:prSet presAssocID="{561E61A0-5C73-4F3A-A3D2-6753F14B36AB}" presName="parentText" presStyleLbl="node1" presStyleIdx="2" presStyleCnt="4">
        <dgm:presLayoutVars>
          <dgm:chMax val="0"/>
          <dgm:bulletEnabled val="1"/>
        </dgm:presLayoutVars>
      </dgm:prSet>
      <dgm:spPr/>
      <dgm:t>
        <a:bodyPr/>
        <a:lstStyle/>
        <a:p>
          <a:endParaRPr lang="en-GB"/>
        </a:p>
      </dgm:t>
    </dgm:pt>
    <dgm:pt modelId="{E96CED19-6828-447B-80A7-BD9FE7A87356}" type="pres">
      <dgm:prSet presAssocID="{BA95635F-12B7-42A6-90A2-E300665AD0F2}" presName="spacer" presStyleCnt="0"/>
      <dgm:spPr/>
    </dgm:pt>
    <dgm:pt modelId="{A95AB43C-96E9-4D3D-81BA-0D12FB566E35}" type="pres">
      <dgm:prSet presAssocID="{5FAA6E08-0D6D-4C48-8521-88E4807ABF5F}" presName="parentText" presStyleLbl="node1" presStyleIdx="3" presStyleCnt="4">
        <dgm:presLayoutVars>
          <dgm:chMax val="0"/>
          <dgm:bulletEnabled val="1"/>
        </dgm:presLayoutVars>
      </dgm:prSet>
      <dgm:spPr/>
      <dgm:t>
        <a:bodyPr/>
        <a:lstStyle/>
        <a:p>
          <a:endParaRPr lang="en-GB"/>
        </a:p>
      </dgm:t>
    </dgm:pt>
    <dgm:pt modelId="{500DB7E4-9352-4C40-A088-834A18F1DE2E}" type="pres">
      <dgm:prSet presAssocID="{5FAA6E08-0D6D-4C48-8521-88E4807ABF5F}" presName="childText" presStyleLbl="revTx" presStyleIdx="1" presStyleCnt="2">
        <dgm:presLayoutVars>
          <dgm:bulletEnabled val="1"/>
        </dgm:presLayoutVars>
      </dgm:prSet>
      <dgm:spPr/>
      <dgm:t>
        <a:bodyPr/>
        <a:lstStyle/>
        <a:p>
          <a:endParaRPr lang="en-GB"/>
        </a:p>
      </dgm:t>
    </dgm:pt>
  </dgm:ptLst>
  <dgm:cxnLst>
    <dgm:cxn modelId="{9714CCCD-DD3B-4E07-BA07-F26DBB7FD7A8}" type="presOf" srcId="{C41A2563-9743-4513-AEDF-D5358EAFFDF0}" destId="{F460BA0E-D66B-4562-86EF-CC62034A4871}" srcOrd="0" destOrd="2" presId="urn:microsoft.com/office/officeart/2005/8/layout/vList2"/>
    <dgm:cxn modelId="{89DF0AE3-C336-4CB1-99B3-7965B6F7277C}" type="presOf" srcId="{79A71EAA-AA93-46ED-B115-F51574EFA6D5}" destId="{F460BA0E-D66B-4562-86EF-CC62034A4871}" srcOrd="0" destOrd="0" presId="urn:microsoft.com/office/officeart/2005/8/layout/vList2"/>
    <dgm:cxn modelId="{3AE5E5B6-7E35-48F0-AB6F-56AFBF72011C}" srcId="{73AE8C15-DF3E-40D8-96A5-CB535C34FFD2}" destId="{13EC7285-6503-4A54-8304-21C46DE9CD5C}" srcOrd="1" destOrd="0" parTransId="{E6D14593-F147-4F87-AC87-A0327A6A0F3B}" sibTransId="{BF582A14-E2EB-4F5B-8BA3-A5F78502DD5E}"/>
    <dgm:cxn modelId="{C37B0E44-C2FF-4DA6-A414-899E7AFA6357}" type="presOf" srcId="{13EC7285-6503-4A54-8304-21C46DE9CD5C}" destId="{81A97CE1-265E-49CC-A36A-BCD328D7F873}" srcOrd="0" destOrd="0" presId="urn:microsoft.com/office/officeart/2005/8/layout/vList2"/>
    <dgm:cxn modelId="{67F548FC-B1CD-4C23-A981-6901ECA40A43}" srcId="{73AE8C15-DF3E-40D8-96A5-CB535C34FFD2}" destId="{561E61A0-5C73-4F3A-A3D2-6753F14B36AB}" srcOrd="2" destOrd="0" parTransId="{07747F52-4C82-4F56-BC1B-0D42560C4E86}" sibTransId="{BA95635F-12B7-42A6-90A2-E300665AD0F2}"/>
    <dgm:cxn modelId="{C9903BD6-F414-4676-945C-1FA295C483F1}" type="presOf" srcId="{561E61A0-5C73-4F3A-A3D2-6753F14B36AB}" destId="{C6DCBBDB-0A2F-45D6-B01F-B84DFB6F5E0D}" srcOrd="0" destOrd="0" presId="urn:microsoft.com/office/officeart/2005/8/layout/vList2"/>
    <dgm:cxn modelId="{5C1FE88F-2FEF-42AE-BA26-66E280DF51AA}" srcId="{73AE8C15-DF3E-40D8-96A5-CB535C34FFD2}" destId="{5FAA6E08-0D6D-4C48-8521-88E4807ABF5F}" srcOrd="3" destOrd="0" parTransId="{A2D0FF25-07FE-4E57-BEF0-E0E29195B8B9}" sibTransId="{779D11FD-3D9B-4837-AB62-2599E8DE68E5}"/>
    <dgm:cxn modelId="{B42476A9-D7C1-4D9F-8090-3C74F09FCBFF}" srcId="{4F10CA4E-AE19-4FC1-B00F-75D398161F6F}" destId="{36EF7494-FA1C-449C-B9A6-2D1324427DC2}" srcOrd="1" destOrd="0" parTransId="{B5F2550B-1CD5-4B61-B237-ECF524DB0391}" sibTransId="{3BA8A30F-F266-433A-AF9E-9AAF2B25BD5B}"/>
    <dgm:cxn modelId="{BB4F04D5-CF67-4990-8A82-AA33D35AA010}" type="presOf" srcId="{2D32A3D4-3215-4607-9B2D-9A1BE0301F23}" destId="{500DB7E4-9352-4C40-A088-834A18F1DE2E}" srcOrd="0" destOrd="3" presId="urn:microsoft.com/office/officeart/2005/8/layout/vList2"/>
    <dgm:cxn modelId="{51350952-2F6C-47FE-B625-DBEA59927DA6}" type="presOf" srcId="{4B95B629-C8F9-4BAB-A9F6-D205C8F6E66B}" destId="{500DB7E4-9352-4C40-A088-834A18F1DE2E}" srcOrd="0" destOrd="2" presId="urn:microsoft.com/office/officeart/2005/8/layout/vList2"/>
    <dgm:cxn modelId="{E9B8A0D9-E288-4029-A5D3-791033AF70B0}" type="presOf" srcId="{674F41AD-DB80-41DF-8C86-1890C0F39640}" destId="{500DB7E4-9352-4C40-A088-834A18F1DE2E}" srcOrd="0" destOrd="0" presId="urn:microsoft.com/office/officeart/2005/8/layout/vList2"/>
    <dgm:cxn modelId="{1A7CB939-D8FC-4C18-A914-061F878A3694}" srcId="{5FAA6E08-0D6D-4C48-8521-88E4807ABF5F}" destId="{674F41AD-DB80-41DF-8C86-1890C0F39640}" srcOrd="0" destOrd="0" parTransId="{63956741-FCED-458B-83B7-B17A849A2492}" sibTransId="{956CDA15-57F9-491E-85CB-04A19D79F5E3}"/>
    <dgm:cxn modelId="{2DF424CE-E3D7-4BE2-9556-6471A04CE0F0}" type="presOf" srcId="{5FAA6E08-0D6D-4C48-8521-88E4807ABF5F}" destId="{A95AB43C-96E9-4D3D-81BA-0D12FB566E35}" srcOrd="0" destOrd="0" presId="urn:microsoft.com/office/officeart/2005/8/layout/vList2"/>
    <dgm:cxn modelId="{8B5C53C7-7FF1-429C-8DE9-FFF25C33B017}" srcId="{FFCCD3A2-4F2B-4DE0-AC4F-4B4B286FCC69}" destId="{4B95B629-C8F9-4BAB-A9F6-D205C8F6E66B}" srcOrd="0" destOrd="0" parTransId="{D088CDB8-FB82-4358-B7EC-BA596BD276CC}" sibTransId="{70C95E4B-3011-4C6C-A1C2-A78BA5D531B6}"/>
    <dgm:cxn modelId="{FBD7A1CA-6684-4038-B4A5-616C0A002A89}" type="presOf" srcId="{FFCCD3A2-4F2B-4DE0-AC4F-4B4B286FCC69}" destId="{500DB7E4-9352-4C40-A088-834A18F1DE2E}" srcOrd="0" destOrd="1" presId="urn:microsoft.com/office/officeart/2005/8/layout/vList2"/>
    <dgm:cxn modelId="{0F8A5B50-6B36-4C91-BC11-EBA40F5DB7D7}" type="presOf" srcId="{36EF7494-FA1C-449C-B9A6-2D1324427DC2}" destId="{F460BA0E-D66B-4562-86EF-CC62034A4871}" srcOrd="0" destOrd="1" presId="urn:microsoft.com/office/officeart/2005/8/layout/vList2"/>
    <dgm:cxn modelId="{80D9217B-A904-436B-9F4C-95D3F64A45D9}" type="presOf" srcId="{73AE8C15-DF3E-40D8-96A5-CB535C34FFD2}" destId="{7F4B2720-3658-4714-A8BE-E6BD7EA6B5F4}" srcOrd="0" destOrd="0" presId="urn:microsoft.com/office/officeart/2005/8/layout/vList2"/>
    <dgm:cxn modelId="{1388F7DB-E551-4905-BE7F-EC853CF7919D}" srcId="{73AE8C15-DF3E-40D8-96A5-CB535C34FFD2}" destId="{4F10CA4E-AE19-4FC1-B00F-75D398161F6F}" srcOrd="0" destOrd="0" parTransId="{A236AABA-4144-416C-8A2E-8D36CB17B133}" sibTransId="{BE88137C-2ABC-425F-ABD4-7BAE611CF20F}"/>
    <dgm:cxn modelId="{16F0FBE0-5D08-47E9-8F81-99F2A82AB38F}" srcId="{5FAA6E08-0D6D-4C48-8521-88E4807ABF5F}" destId="{2D32A3D4-3215-4607-9B2D-9A1BE0301F23}" srcOrd="2" destOrd="0" parTransId="{B51258FC-6AD2-4163-9B95-2488C9FB545B}" sibTransId="{CD087CC9-7C34-4143-AA3F-F151222C4E22}"/>
    <dgm:cxn modelId="{21A08081-B87C-4BDB-A94E-DCDA7DEE8031}" srcId="{4F10CA4E-AE19-4FC1-B00F-75D398161F6F}" destId="{79A71EAA-AA93-46ED-B115-F51574EFA6D5}" srcOrd="0" destOrd="0" parTransId="{285E50E4-0174-4480-B3B2-8DB47E796C08}" sibTransId="{128FF62B-D866-4B0E-9B93-492BCCA9B2A7}"/>
    <dgm:cxn modelId="{10B81297-9E9A-4407-81C5-DD838E4BF627}" type="presOf" srcId="{4F10CA4E-AE19-4FC1-B00F-75D398161F6F}" destId="{2FB01A48-249D-4C49-B87D-754C1C2293E0}" srcOrd="0" destOrd="0" presId="urn:microsoft.com/office/officeart/2005/8/layout/vList2"/>
    <dgm:cxn modelId="{357EBC76-8BAD-4B3B-87E2-9A4F347CEF17}" srcId="{5FAA6E08-0D6D-4C48-8521-88E4807ABF5F}" destId="{FFCCD3A2-4F2B-4DE0-AC4F-4B4B286FCC69}" srcOrd="1" destOrd="0" parTransId="{A2BAA780-B670-4E9E-BC4B-5253FE956D99}" sibTransId="{BA924D3B-A4FA-4083-B57F-2E1871CA62EC}"/>
    <dgm:cxn modelId="{053D10D5-D61E-41BF-B8D9-A0E3D97EC92D}" srcId="{4F10CA4E-AE19-4FC1-B00F-75D398161F6F}" destId="{C41A2563-9743-4513-AEDF-D5358EAFFDF0}" srcOrd="2" destOrd="0" parTransId="{318E1958-BA3C-4B7C-84CA-258664C181B3}" sibTransId="{9E1D6F0E-3E21-4890-A2A5-6D6CB7A5D6DD}"/>
    <dgm:cxn modelId="{27870D73-5BB6-465B-940A-857FE1224107}" type="presParOf" srcId="{7F4B2720-3658-4714-A8BE-E6BD7EA6B5F4}" destId="{2FB01A48-249D-4C49-B87D-754C1C2293E0}" srcOrd="0" destOrd="0" presId="urn:microsoft.com/office/officeart/2005/8/layout/vList2"/>
    <dgm:cxn modelId="{88B6AF28-029D-4E1D-8B38-3BE14CB2CAE4}" type="presParOf" srcId="{7F4B2720-3658-4714-A8BE-E6BD7EA6B5F4}" destId="{F460BA0E-D66B-4562-86EF-CC62034A4871}" srcOrd="1" destOrd="0" presId="urn:microsoft.com/office/officeart/2005/8/layout/vList2"/>
    <dgm:cxn modelId="{A39EA6CB-A10B-4169-9DA4-5EBB42F17FC5}" type="presParOf" srcId="{7F4B2720-3658-4714-A8BE-E6BD7EA6B5F4}" destId="{81A97CE1-265E-49CC-A36A-BCD328D7F873}" srcOrd="2" destOrd="0" presId="urn:microsoft.com/office/officeart/2005/8/layout/vList2"/>
    <dgm:cxn modelId="{8C415B9D-29BB-4237-BB06-3BAA1D5327FD}" type="presParOf" srcId="{7F4B2720-3658-4714-A8BE-E6BD7EA6B5F4}" destId="{ACAB2779-6BFA-4C4D-BC0E-DD78DAA241D5}" srcOrd="3" destOrd="0" presId="urn:microsoft.com/office/officeart/2005/8/layout/vList2"/>
    <dgm:cxn modelId="{A116D09B-37AB-40A5-8B4D-58ED573106E6}" type="presParOf" srcId="{7F4B2720-3658-4714-A8BE-E6BD7EA6B5F4}" destId="{C6DCBBDB-0A2F-45D6-B01F-B84DFB6F5E0D}" srcOrd="4" destOrd="0" presId="urn:microsoft.com/office/officeart/2005/8/layout/vList2"/>
    <dgm:cxn modelId="{6180B499-BDF7-4AAC-B02E-02517E35628C}" type="presParOf" srcId="{7F4B2720-3658-4714-A8BE-E6BD7EA6B5F4}" destId="{E96CED19-6828-447B-80A7-BD9FE7A87356}" srcOrd="5" destOrd="0" presId="urn:microsoft.com/office/officeart/2005/8/layout/vList2"/>
    <dgm:cxn modelId="{D9C76F30-64F6-44CC-B61A-D74D0C9C4FF2}" type="presParOf" srcId="{7F4B2720-3658-4714-A8BE-E6BD7EA6B5F4}" destId="{A95AB43C-96E9-4D3D-81BA-0D12FB566E35}" srcOrd="6" destOrd="0" presId="urn:microsoft.com/office/officeart/2005/8/layout/vList2"/>
    <dgm:cxn modelId="{1CE3E09E-9CDD-416A-A3AA-D320A065B332}" type="presParOf" srcId="{7F4B2720-3658-4714-A8BE-E6BD7EA6B5F4}" destId="{500DB7E4-9352-4C40-A088-834A18F1DE2E}"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2BFE462-E721-4317-AC44-1C47BB1BE242}" type="doc">
      <dgm:prSet loTypeId="urn:microsoft.com/office/officeart/2005/8/layout/vList2" loCatId="list" qsTypeId="urn:microsoft.com/office/officeart/2005/8/quickstyle/simple1" qsCatId="simple" csTypeId="urn:microsoft.com/office/officeart/2005/8/colors/colorful1#5" csCatId="colorful" phldr="1"/>
      <dgm:spPr/>
      <dgm:t>
        <a:bodyPr/>
        <a:lstStyle/>
        <a:p>
          <a:endParaRPr lang="en-US"/>
        </a:p>
      </dgm:t>
    </dgm:pt>
    <dgm:pt modelId="{97B301D6-F9B5-4D3D-87CB-34152A985C07}">
      <dgm:prSet/>
      <dgm:spPr/>
      <dgm:t>
        <a:bodyPr/>
        <a:lstStyle/>
        <a:p>
          <a:pPr rtl="0"/>
          <a:r>
            <a:rPr lang="en-US" dirty="0"/>
            <a:t>Inventory list as on year end date</a:t>
          </a:r>
        </a:p>
      </dgm:t>
    </dgm:pt>
    <dgm:pt modelId="{7FA20654-C6BD-41A7-82F4-48100FE20112}" type="parTrans" cxnId="{C62C8EB7-AA06-40E9-94EE-BF93CCAEA029}">
      <dgm:prSet/>
      <dgm:spPr/>
      <dgm:t>
        <a:bodyPr/>
        <a:lstStyle/>
        <a:p>
          <a:endParaRPr lang="en-US"/>
        </a:p>
      </dgm:t>
    </dgm:pt>
    <dgm:pt modelId="{9C8E869E-0B06-4C4C-8A29-F138E54CB48E}" type="sibTrans" cxnId="{C62C8EB7-AA06-40E9-94EE-BF93CCAEA029}">
      <dgm:prSet/>
      <dgm:spPr/>
      <dgm:t>
        <a:bodyPr/>
        <a:lstStyle/>
        <a:p>
          <a:endParaRPr lang="en-US"/>
        </a:p>
      </dgm:t>
    </dgm:pt>
    <dgm:pt modelId="{765CD2B2-BAC7-47F9-90BE-4F2FC6D79C2E}">
      <dgm:prSet/>
      <dgm:spPr/>
      <dgm:t>
        <a:bodyPr/>
        <a:lstStyle/>
        <a:p>
          <a:pPr rtl="0"/>
          <a:r>
            <a:rPr lang="en-US" dirty="0"/>
            <a:t>Shortage and Excess list on verification by Client</a:t>
          </a:r>
        </a:p>
      </dgm:t>
    </dgm:pt>
    <dgm:pt modelId="{8249ED97-9C1A-4A79-BAA2-21FD66F7BC12}" type="parTrans" cxnId="{967C1463-1DF6-481B-937B-3AA2C6523EF4}">
      <dgm:prSet/>
      <dgm:spPr/>
      <dgm:t>
        <a:bodyPr/>
        <a:lstStyle/>
        <a:p>
          <a:endParaRPr lang="en-US"/>
        </a:p>
      </dgm:t>
    </dgm:pt>
    <dgm:pt modelId="{6A2FC5EE-B476-4D21-A075-1B3B21F9DA56}" type="sibTrans" cxnId="{967C1463-1DF6-481B-937B-3AA2C6523EF4}">
      <dgm:prSet/>
      <dgm:spPr/>
      <dgm:t>
        <a:bodyPr/>
        <a:lstStyle/>
        <a:p>
          <a:endParaRPr lang="en-US"/>
        </a:p>
      </dgm:t>
    </dgm:pt>
    <dgm:pt modelId="{7008401F-CF79-48F6-B010-20F9BDAC263C}">
      <dgm:prSet/>
      <dgm:spPr/>
      <dgm:t>
        <a:bodyPr/>
        <a:lstStyle/>
        <a:p>
          <a:pPr rtl="0"/>
          <a:r>
            <a:rPr lang="en-US" dirty="0"/>
            <a:t>Obtain Purchase and Sales for April to June</a:t>
          </a:r>
        </a:p>
      </dgm:t>
    </dgm:pt>
    <dgm:pt modelId="{0072FF31-A7DE-44FA-B2C2-E582E631BF33}" type="parTrans" cxnId="{13F5037D-21B3-4A43-A033-B49ACA5C5544}">
      <dgm:prSet/>
      <dgm:spPr/>
      <dgm:t>
        <a:bodyPr/>
        <a:lstStyle/>
        <a:p>
          <a:endParaRPr lang="en-US"/>
        </a:p>
      </dgm:t>
    </dgm:pt>
    <dgm:pt modelId="{C3742D4A-1D98-4DE3-ADAC-C0536A422FBB}" type="sibTrans" cxnId="{13F5037D-21B3-4A43-A033-B49ACA5C5544}">
      <dgm:prSet/>
      <dgm:spPr/>
      <dgm:t>
        <a:bodyPr/>
        <a:lstStyle/>
        <a:p>
          <a:endParaRPr lang="en-US"/>
        </a:p>
      </dgm:t>
    </dgm:pt>
    <dgm:pt modelId="{C4CFF47A-5E2F-441F-9AA7-F045597B3FAD}">
      <dgm:prSet/>
      <dgm:spPr/>
      <dgm:t>
        <a:bodyPr/>
        <a:lstStyle/>
        <a:p>
          <a:pPr rtl="0"/>
          <a:r>
            <a:rPr lang="en-US" dirty="0"/>
            <a:t>Physical verification (SA)</a:t>
          </a:r>
        </a:p>
      </dgm:t>
    </dgm:pt>
    <dgm:pt modelId="{4B4C5020-8BB5-4E32-A9D4-FFAF0BBC0D72}" type="parTrans" cxnId="{1F4987C4-EF4A-4AD2-A46A-ECC299D9D732}">
      <dgm:prSet/>
      <dgm:spPr/>
      <dgm:t>
        <a:bodyPr/>
        <a:lstStyle/>
        <a:p>
          <a:endParaRPr lang="en-US"/>
        </a:p>
      </dgm:t>
    </dgm:pt>
    <dgm:pt modelId="{0E140A34-D3D5-4918-A1DC-36A690653153}" type="sibTrans" cxnId="{1F4987C4-EF4A-4AD2-A46A-ECC299D9D732}">
      <dgm:prSet/>
      <dgm:spPr/>
      <dgm:t>
        <a:bodyPr/>
        <a:lstStyle/>
        <a:p>
          <a:endParaRPr lang="en-US"/>
        </a:p>
      </dgm:t>
    </dgm:pt>
    <dgm:pt modelId="{95335D5B-1C41-43EF-AB7C-2EAFAF297FF8}">
      <dgm:prSet/>
      <dgm:spPr/>
      <dgm:t>
        <a:bodyPr/>
        <a:lstStyle/>
        <a:p>
          <a:pPr rtl="0"/>
          <a:r>
            <a:rPr lang="en-US" dirty="0"/>
            <a:t>Existence and condition of Inventory</a:t>
          </a:r>
        </a:p>
      </dgm:t>
    </dgm:pt>
    <dgm:pt modelId="{A7A38BCA-8E50-4755-96CC-53683F3C0560}" type="parTrans" cxnId="{E7B06F29-2B7B-4B72-AC61-5037D50A3767}">
      <dgm:prSet/>
      <dgm:spPr/>
      <dgm:t>
        <a:bodyPr/>
        <a:lstStyle/>
        <a:p>
          <a:endParaRPr lang="en-US"/>
        </a:p>
      </dgm:t>
    </dgm:pt>
    <dgm:pt modelId="{DD6A42CE-5869-4DE9-BF1A-E678752DC70D}" type="sibTrans" cxnId="{E7B06F29-2B7B-4B72-AC61-5037D50A3767}">
      <dgm:prSet/>
      <dgm:spPr/>
      <dgm:t>
        <a:bodyPr/>
        <a:lstStyle/>
        <a:p>
          <a:endParaRPr lang="en-US"/>
        </a:p>
      </dgm:t>
    </dgm:pt>
    <dgm:pt modelId="{813062F6-7E72-432C-BB58-CAA45680783F}">
      <dgm:prSet/>
      <dgm:spPr/>
      <dgm:t>
        <a:bodyPr/>
        <a:lstStyle/>
        <a:p>
          <a:pPr rtl="0"/>
          <a:r>
            <a:rPr lang="en-US" dirty="0"/>
            <a:t>Inventory is material item of Balance sheet</a:t>
          </a:r>
        </a:p>
      </dgm:t>
    </dgm:pt>
    <dgm:pt modelId="{66F9FE4C-936D-4413-BEE5-00B2F623FB82}" type="parTrans" cxnId="{C1EDBB32-A624-4D54-A3AE-6EB2E7426791}">
      <dgm:prSet/>
      <dgm:spPr/>
      <dgm:t>
        <a:bodyPr/>
        <a:lstStyle/>
        <a:p>
          <a:endParaRPr lang="en-US"/>
        </a:p>
      </dgm:t>
    </dgm:pt>
    <dgm:pt modelId="{7909BE32-323C-4BBC-8E22-BE7CDC0612B1}" type="sibTrans" cxnId="{C1EDBB32-A624-4D54-A3AE-6EB2E7426791}">
      <dgm:prSet/>
      <dgm:spPr/>
      <dgm:t>
        <a:bodyPr/>
        <a:lstStyle/>
        <a:p>
          <a:endParaRPr lang="en-US"/>
        </a:p>
      </dgm:t>
    </dgm:pt>
    <dgm:pt modelId="{D6900349-256B-47A9-A0EC-A43F08E38923}" type="pres">
      <dgm:prSet presAssocID="{72BFE462-E721-4317-AC44-1C47BB1BE242}" presName="linear" presStyleCnt="0">
        <dgm:presLayoutVars>
          <dgm:animLvl val="lvl"/>
          <dgm:resizeHandles val="exact"/>
        </dgm:presLayoutVars>
      </dgm:prSet>
      <dgm:spPr/>
      <dgm:t>
        <a:bodyPr/>
        <a:lstStyle/>
        <a:p>
          <a:endParaRPr lang="en-GB"/>
        </a:p>
      </dgm:t>
    </dgm:pt>
    <dgm:pt modelId="{2E2AC9E0-302C-4471-B0CF-ED1F78BED397}" type="pres">
      <dgm:prSet presAssocID="{813062F6-7E72-432C-BB58-CAA45680783F}" presName="parentText" presStyleLbl="node1" presStyleIdx="0" presStyleCnt="5">
        <dgm:presLayoutVars>
          <dgm:chMax val="0"/>
          <dgm:bulletEnabled val="1"/>
        </dgm:presLayoutVars>
      </dgm:prSet>
      <dgm:spPr/>
      <dgm:t>
        <a:bodyPr/>
        <a:lstStyle/>
        <a:p>
          <a:endParaRPr lang="en-GB"/>
        </a:p>
      </dgm:t>
    </dgm:pt>
    <dgm:pt modelId="{1CA96026-8569-44D8-87DD-36A1EFBA4A29}" type="pres">
      <dgm:prSet presAssocID="{7909BE32-323C-4BBC-8E22-BE7CDC0612B1}" presName="spacer" presStyleCnt="0"/>
      <dgm:spPr/>
    </dgm:pt>
    <dgm:pt modelId="{46E1E9C3-84AE-498E-841D-A2FE2B99B358}" type="pres">
      <dgm:prSet presAssocID="{97B301D6-F9B5-4D3D-87CB-34152A985C07}" presName="parentText" presStyleLbl="node1" presStyleIdx="1" presStyleCnt="5">
        <dgm:presLayoutVars>
          <dgm:chMax val="0"/>
          <dgm:bulletEnabled val="1"/>
        </dgm:presLayoutVars>
      </dgm:prSet>
      <dgm:spPr/>
      <dgm:t>
        <a:bodyPr/>
        <a:lstStyle/>
        <a:p>
          <a:endParaRPr lang="en-GB"/>
        </a:p>
      </dgm:t>
    </dgm:pt>
    <dgm:pt modelId="{2999B1CC-7F0B-4651-9099-E4C8DB5F07F0}" type="pres">
      <dgm:prSet presAssocID="{9C8E869E-0B06-4C4C-8A29-F138E54CB48E}" presName="spacer" presStyleCnt="0"/>
      <dgm:spPr/>
    </dgm:pt>
    <dgm:pt modelId="{D335FE33-C8FA-4895-B009-4EA39FDF7A4C}" type="pres">
      <dgm:prSet presAssocID="{765CD2B2-BAC7-47F9-90BE-4F2FC6D79C2E}" presName="parentText" presStyleLbl="node1" presStyleIdx="2" presStyleCnt="5">
        <dgm:presLayoutVars>
          <dgm:chMax val="0"/>
          <dgm:bulletEnabled val="1"/>
        </dgm:presLayoutVars>
      </dgm:prSet>
      <dgm:spPr/>
      <dgm:t>
        <a:bodyPr/>
        <a:lstStyle/>
        <a:p>
          <a:endParaRPr lang="en-GB"/>
        </a:p>
      </dgm:t>
    </dgm:pt>
    <dgm:pt modelId="{EEEAD6D0-4420-4AB1-9A26-0093920304B8}" type="pres">
      <dgm:prSet presAssocID="{6A2FC5EE-B476-4D21-A075-1B3B21F9DA56}" presName="spacer" presStyleCnt="0"/>
      <dgm:spPr/>
    </dgm:pt>
    <dgm:pt modelId="{7C40D785-512B-4609-9D1B-50158A3B8C03}" type="pres">
      <dgm:prSet presAssocID="{7008401F-CF79-48F6-B010-20F9BDAC263C}" presName="parentText" presStyleLbl="node1" presStyleIdx="3" presStyleCnt="5">
        <dgm:presLayoutVars>
          <dgm:chMax val="0"/>
          <dgm:bulletEnabled val="1"/>
        </dgm:presLayoutVars>
      </dgm:prSet>
      <dgm:spPr/>
      <dgm:t>
        <a:bodyPr/>
        <a:lstStyle/>
        <a:p>
          <a:endParaRPr lang="en-GB"/>
        </a:p>
      </dgm:t>
    </dgm:pt>
    <dgm:pt modelId="{0E5DF689-B9BE-4B4D-8B14-9B70F5ED7860}" type="pres">
      <dgm:prSet presAssocID="{C3742D4A-1D98-4DE3-ADAC-C0536A422FBB}" presName="spacer" presStyleCnt="0"/>
      <dgm:spPr/>
    </dgm:pt>
    <dgm:pt modelId="{E19CA83C-078A-4125-B447-1C6D1028662D}" type="pres">
      <dgm:prSet presAssocID="{C4CFF47A-5E2F-441F-9AA7-F045597B3FAD}" presName="parentText" presStyleLbl="node1" presStyleIdx="4" presStyleCnt="5">
        <dgm:presLayoutVars>
          <dgm:chMax val="0"/>
          <dgm:bulletEnabled val="1"/>
        </dgm:presLayoutVars>
      </dgm:prSet>
      <dgm:spPr/>
      <dgm:t>
        <a:bodyPr/>
        <a:lstStyle/>
        <a:p>
          <a:endParaRPr lang="en-GB"/>
        </a:p>
      </dgm:t>
    </dgm:pt>
    <dgm:pt modelId="{AD0E64C4-46F4-4FE4-BD9D-AC2428C4044B}" type="pres">
      <dgm:prSet presAssocID="{C4CFF47A-5E2F-441F-9AA7-F045597B3FAD}" presName="childText" presStyleLbl="revTx" presStyleIdx="0" presStyleCnt="1">
        <dgm:presLayoutVars>
          <dgm:bulletEnabled val="1"/>
        </dgm:presLayoutVars>
      </dgm:prSet>
      <dgm:spPr/>
      <dgm:t>
        <a:bodyPr/>
        <a:lstStyle/>
        <a:p>
          <a:endParaRPr lang="en-GB"/>
        </a:p>
      </dgm:t>
    </dgm:pt>
  </dgm:ptLst>
  <dgm:cxnLst>
    <dgm:cxn modelId="{62E7F23B-5E35-4199-A6D7-6440B65EC3E0}" type="presOf" srcId="{95335D5B-1C41-43EF-AB7C-2EAFAF297FF8}" destId="{AD0E64C4-46F4-4FE4-BD9D-AC2428C4044B}" srcOrd="0" destOrd="0" presId="urn:microsoft.com/office/officeart/2005/8/layout/vList2"/>
    <dgm:cxn modelId="{62A1842A-58C6-4235-ADEA-E21867691B70}" type="presOf" srcId="{72BFE462-E721-4317-AC44-1C47BB1BE242}" destId="{D6900349-256B-47A9-A0EC-A43F08E38923}" srcOrd="0" destOrd="0" presId="urn:microsoft.com/office/officeart/2005/8/layout/vList2"/>
    <dgm:cxn modelId="{13F5037D-21B3-4A43-A033-B49ACA5C5544}" srcId="{72BFE462-E721-4317-AC44-1C47BB1BE242}" destId="{7008401F-CF79-48F6-B010-20F9BDAC263C}" srcOrd="3" destOrd="0" parTransId="{0072FF31-A7DE-44FA-B2C2-E582E631BF33}" sibTransId="{C3742D4A-1D98-4DE3-ADAC-C0536A422FBB}"/>
    <dgm:cxn modelId="{C62C8EB7-AA06-40E9-94EE-BF93CCAEA029}" srcId="{72BFE462-E721-4317-AC44-1C47BB1BE242}" destId="{97B301D6-F9B5-4D3D-87CB-34152A985C07}" srcOrd="1" destOrd="0" parTransId="{7FA20654-C6BD-41A7-82F4-48100FE20112}" sibTransId="{9C8E869E-0B06-4C4C-8A29-F138E54CB48E}"/>
    <dgm:cxn modelId="{E7B06F29-2B7B-4B72-AC61-5037D50A3767}" srcId="{C4CFF47A-5E2F-441F-9AA7-F045597B3FAD}" destId="{95335D5B-1C41-43EF-AB7C-2EAFAF297FF8}" srcOrd="0" destOrd="0" parTransId="{A7A38BCA-8E50-4755-96CC-53683F3C0560}" sibTransId="{DD6A42CE-5869-4DE9-BF1A-E678752DC70D}"/>
    <dgm:cxn modelId="{967C1463-1DF6-481B-937B-3AA2C6523EF4}" srcId="{72BFE462-E721-4317-AC44-1C47BB1BE242}" destId="{765CD2B2-BAC7-47F9-90BE-4F2FC6D79C2E}" srcOrd="2" destOrd="0" parTransId="{8249ED97-9C1A-4A79-BAA2-21FD66F7BC12}" sibTransId="{6A2FC5EE-B476-4D21-A075-1B3B21F9DA56}"/>
    <dgm:cxn modelId="{E583B8B8-9B8F-427A-9EFD-3AF343B10840}" type="presOf" srcId="{97B301D6-F9B5-4D3D-87CB-34152A985C07}" destId="{46E1E9C3-84AE-498E-841D-A2FE2B99B358}" srcOrd="0" destOrd="0" presId="urn:microsoft.com/office/officeart/2005/8/layout/vList2"/>
    <dgm:cxn modelId="{3D9830FC-C856-4E76-AD7F-6C29395D6091}" type="presOf" srcId="{7008401F-CF79-48F6-B010-20F9BDAC263C}" destId="{7C40D785-512B-4609-9D1B-50158A3B8C03}" srcOrd="0" destOrd="0" presId="urn:microsoft.com/office/officeart/2005/8/layout/vList2"/>
    <dgm:cxn modelId="{B4BE42B3-3F8E-4244-B31C-88D7034AC5C4}" type="presOf" srcId="{765CD2B2-BAC7-47F9-90BE-4F2FC6D79C2E}" destId="{D335FE33-C8FA-4895-B009-4EA39FDF7A4C}" srcOrd="0" destOrd="0" presId="urn:microsoft.com/office/officeart/2005/8/layout/vList2"/>
    <dgm:cxn modelId="{C2DCBA7E-4839-459A-9D06-56677F2D6DC5}" type="presOf" srcId="{813062F6-7E72-432C-BB58-CAA45680783F}" destId="{2E2AC9E0-302C-4471-B0CF-ED1F78BED397}" srcOrd="0" destOrd="0" presId="urn:microsoft.com/office/officeart/2005/8/layout/vList2"/>
    <dgm:cxn modelId="{1F4987C4-EF4A-4AD2-A46A-ECC299D9D732}" srcId="{72BFE462-E721-4317-AC44-1C47BB1BE242}" destId="{C4CFF47A-5E2F-441F-9AA7-F045597B3FAD}" srcOrd="4" destOrd="0" parTransId="{4B4C5020-8BB5-4E32-A9D4-FFAF0BBC0D72}" sibTransId="{0E140A34-D3D5-4918-A1DC-36A690653153}"/>
    <dgm:cxn modelId="{165AE5A3-50CA-4B6A-8F9D-220E8334E6F8}" type="presOf" srcId="{C4CFF47A-5E2F-441F-9AA7-F045597B3FAD}" destId="{E19CA83C-078A-4125-B447-1C6D1028662D}" srcOrd="0" destOrd="0" presId="urn:microsoft.com/office/officeart/2005/8/layout/vList2"/>
    <dgm:cxn modelId="{C1EDBB32-A624-4D54-A3AE-6EB2E7426791}" srcId="{72BFE462-E721-4317-AC44-1C47BB1BE242}" destId="{813062F6-7E72-432C-BB58-CAA45680783F}" srcOrd="0" destOrd="0" parTransId="{66F9FE4C-936D-4413-BEE5-00B2F623FB82}" sibTransId="{7909BE32-323C-4BBC-8E22-BE7CDC0612B1}"/>
    <dgm:cxn modelId="{CCEF4D4A-FED3-481D-AC61-0EFF6168867C}" type="presParOf" srcId="{D6900349-256B-47A9-A0EC-A43F08E38923}" destId="{2E2AC9E0-302C-4471-B0CF-ED1F78BED397}" srcOrd="0" destOrd="0" presId="urn:microsoft.com/office/officeart/2005/8/layout/vList2"/>
    <dgm:cxn modelId="{596278A9-6A8E-4F0C-A7A0-B3E0100ED526}" type="presParOf" srcId="{D6900349-256B-47A9-A0EC-A43F08E38923}" destId="{1CA96026-8569-44D8-87DD-36A1EFBA4A29}" srcOrd="1" destOrd="0" presId="urn:microsoft.com/office/officeart/2005/8/layout/vList2"/>
    <dgm:cxn modelId="{5BB38AA7-737F-48EE-8D91-39E50597B0B5}" type="presParOf" srcId="{D6900349-256B-47A9-A0EC-A43F08E38923}" destId="{46E1E9C3-84AE-498E-841D-A2FE2B99B358}" srcOrd="2" destOrd="0" presId="urn:microsoft.com/office/officeart/2005/8/layout/vList2"/>
    <dgm:cxn modelId="{AD34986A-8AA9-4D3C-93A3-DC7F92E4118D}" type="presParOf" srcId="{D6900349-256B-47A9-A0EC-A43F08E38923}" destId="{2999B1CC-7F0B-4651-9099-E4C8DB5F07F0}" srcOrd="3" destOrd="0" presId="urn:microsoft.com/office/officeart/2005/8/layout/vList2"/>
    <dgm:cxn modelId="{52C38B8B-826D-4E10-AECB-C477B8C2D825}" type="presParOf" srcId="{D6900349-256B-47A9-A0EC-A43F08E38923}" destId="{D335FE33-C8FA-4895-B009-4EA39FDF7A4C}" srcOrd="4" destOrd="0" presId="urn:microsoft.com/office/officeart/2005/8/layout/vList2"/>
    <dgm:cxn modelId="{2FFFF2A7-8E49-45DB-A799-C1A9345A8CD8}" type="presParOf" srcId="{D6900349-256B-47A9-A0EC-A43F08E38923}" destId="{EEEAD6D0-4420-4AB1-9A26-0093920304B8}" srcOrd="5" destOrd="0" presId="urn:microsoft.com/office/officeart/2005/8/layout/vList2"/>
    <dgm:cxn modelId="{59E604F4-E7A2-475F-91C9-6040E32F958B}" type="presParOf" srcId="{D6900349-256B-47A9-A0EC-A43F08E38923}" destId="{7C40D785-512B-4609-9D1B-50158A3B8C03}" srcOrd="6" destOrd="0" presId="urn:microsoft.com/office/officeart/2005/8/layout/vList2"/>
    <dgm:cxn modelId="{5DE30192-9F89-409A-9306-19B375596FE6}" type="presParOf" srcId="{D6900349-256B-47A9-A0EC-A43F08E38923}" destId="{0E5DF689-B9BE-4B4D-8B14-9B70F5ED7860}" srcOrd="7" destOrd="0" presId="urn:microsoft.com/office/officeart/2005/8/layout/vList2"/>
    <dgm:cxn modelId="{26CBE00B-62FB-45F2-BCB1-AF4305F81077}" type="presParOf" srcId="{D6900349-256B-47A9-A0EC-A43F08E38923}" destId="{E19CA83C-078A-4125-B447-1C6D1028662D}" srcOrd="8" destOrd="0" presId="urn:microsoft.com/office/officeart/2005/8/layout/vList2"/>
    <dgm:cxn modelId="{944D5014-9B23-42CA-8F1F-F21901FDF119}" type="presParOf" srcId="{D6900349-256B-47A9-A0EC-A43F08E38923}" destId="{AD0E64C4-46F4-4FE4-BD9D-AC2428C4044B}"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ED5936B-4C89-471B-AFDD-68BF03B7A201}" type="doc">
      <dgm:prSet loTypeId="urn:microsoft.com/office/officeart/2005/8/layout/vList2" loCatId="list" qsTypeId="urn:microsoft.com/office/officeart/2005/8/quickstyle/simple3" qsCatId="simple" csTypeId="urn:microsoft.com/office/officeart/2005/8/colors/colorful1#28" csCatId="colorful" phldr="1"/>
      <dgm:spPr/>
      <dgm:t>
        <a:bodyPr/>
        <a:lstStyle/>
        <a:p>
          <a:endParaRPr lang="en-US"/>
        </a:p>
      </dgm:t>
    </dgm:pt>
    <dgm:pt modelId="{D31518E8-D5A1-4BFD-A98D-E98163D7E93F}">
      <dgm:prSet/>
      <dgm:spPr/>
      <dgm:t>
        <a:bodyPr/>
        <a:lstStyle/>
        <a:p>
          <a:pPr algn="just" rtl="0"/>
          <a:r>
            <a:rPr lang="en-US" dirty="0"/>
            <a:t>Check from 26AS statement on Income tax Portal for TDS u/s 194IA</a:t>
          </a:r>
        </a:p>
      </dgm:t>
    </dgm:pt>
    <dgm:pt modelId="{CC8E8A37-276A-451F-B6D0-071901AF5F02}" type="parTrans" cxnId="{61BB7E04-9962-488F-BCED-D0753F6AEE7D}">
      <dgm:prSet/>
      <dgm:spPr/>
      <dgm:t>
        <a:bodyPr/>
        <a:lstStyle/>
        <a:p>
          <a:endParaRPr lang="en-US"/>
        </a:p>
      </dgm:t>
    </dgm:pt>
    <dgm:pt modelId="{162615E2-8B3F-4365-A4ED-69F2E8755AE8}" type="sibTrans" cxnId="{61BB7E04-9962-488F-BCED-D0753F6AEE7D}">
      <dgm:prSet/>
      <dgm:spPr/>
      <dgm:t>
        <a:bodyPr/>
        <a:lstStyle/>
        <a:p>
          <a:endParaRPr lang="en-US"/>
        </a:p>
      </dgm:t>
    </dgm:pt>
    <dgm:pt modelId="{4E66A34A-F210-4FD8-8E48-F4E50FAA4A41}">
      <dgm:prSet/>
      <dgm:spPr/>
      <dgm:t>
        <a:bodyPr/>
        <a:lstStyle/>
        <a:p>
          <a:pPr rtl="0"/>
          <a:r>
            <a:rPr lang="en-US" dirty="0"/>
            <a:t>Check Fixed Assets Account, Investment in Immovable assets account and other Ledgers</a:t>
          </a:r>
        </a:p>
      </dgm:t>
    </dgm:pt>
    <dgm:pt modelId="{32DC5591-9DA7-4F25-8759-402497BC40C3}" type="parTrans" cxnId="{C5D8A7AF-D7D2-4E85-8CE7-4330F1FC7217}">
      <dgm:prSet/>
      <dgm:spPr/>
      <dgm:t>
        <a:bodyPr/>
        <a:lstStyle/>
        <a:p>
          <a:endParaRPr lang="en-US"/>
        </a:p>
      </dgm:t>
    </dgm:pt>
    <dgm:pt modelId="{912861D2-5AAB-4FAB-B417-BDB874D2E9A6}" type="sibTrans" cxnId="{C5D8A7AF-D7D2-4E85-8CE7-4330F1FC7217}">
      <dgm:prSet/>
      <dgm:spPr/>
      <dgm:t>
        <a:bodyPr/>
        <a:lstStyle/>
        <a:p>
          <a:endParaRPr lang="en-US"/>
        </a:p>
      </dgm:t>
    </dgm:pt>
    <dgm:pt modelId="{461D3F7A-198B-4D2C-B8EA-31C14B055420}">
      <dgm:prSet/>
      <dgm:spPr/>
      <dgm:t>
        <a:bodyPr/>
        <a:lstStyle/>
        <a:p>
          <a:pPr rtl="0"/>
          <a:r>
            <a:rPr lang="en-US" dirty="0"/>
            <a:t>Obtain copy of Registered Deed duly certified by </a:t>
          </a:r>
          <a:r>
            <a:rPr lang="en-US" dirty="0" err="1"/>
            <a:t>Auditee</a:t>
          </a:r>
          <a:r>
            <a:rPr lang="en-US" dirty="0"/>
            <a:t> or Sale Agreement</a:t>
          </a:r>
        </a:p>
      </dgm:t>
    </dgm:pt>
    <dgm:pt modelId="{7B039AB1-CAA8-4C3B-B81C-62336B19CCD4}" type="parTrans" cxnId="{8241C730-344F-4691-A2F2-2F3A65AF209B}">
      <dgm:prSet/>
      <dgm:spPr/>
      <dgm:t>
        <a:bodyPr/>
        <a:lstStyle/>
        <a:p>
          <a:endParaRPr lang="en-US"/>
        </a:p>
      </dgm:t>
    </dgm:pt>
    <dgm:pt modelId="{669FBE09-4246-4EDF-9F96-D78D6D46A4B4}" type="sibTrans" cxnId="{8241C730-344F-4691-A2F2-2F3A65AF209B}">
      <dgm:prSet/>
      <dgm:spPr/>
      <dgm:t>
        <a:bodyPr/>
        <a:lstStyle/>
        <a:p>
          <a:endParaRPr lang="en-US"/>
        </a:p>
      </dgm:t>
    </dgm:pt>
    <dgm:pt modelId="{2D41545E-2962-42F1-A2F3-65D8DA89FE5A}">
      <dgm:prSet/>
      <dgm:spPr/>
      <dgm:t>
        <a:bodyPr/>
        <a:lstStyle/>
        <a:p>
          <a:pPr rtl="0"/>
          <a:r>
            <a:rPr lang="en-US" dirty="0"/>
            <a:t>Obtain a Management Representation of land and building sold and values.</a:t>
          </a:r>
        </a:p>
      </dgm:t>
    </dgm:pt>
    <dgm:pt modelId="{331C0E24-A24B-419E-A37C-C8B0DC096D94}" type="parTrans" cxnId="{704590CC-2C56-46CB-92E7-91B244417C51}">
      <dgm:prSet/>
      <dgm:spPr/>
      <dgm:t>
        <a:bodyPr/>
        <a:lstStyle/>
        <a:p>
          <a:endParaRPr lang="en-US"/>
        </a:p>
      </dgm:t>
    </dgm:pt>
    <dgm:pt modelId="{7BF4A21F-262B-45C3-9EC0-9E9222A116BD}" type="sibTrans" cxnId="{704590CC-2C56-46CB-92E7-91B244417C51}">
      <dgm:prSet/>
      <dgm:spPr/>
      <dgm:t>
        <a:bodyPr/>
        <a:lstStyle/>
        <a:p>
          <a:endParaRPr lang="en-US"/>
        </a:p>
      </dgm:t>
    </dgm:pt>
    <dgm:pt modelId="{D64BF59A-118D-4F5E-BEAE-8AE387BC9902}" type="pres">
      <dgm:prSet presAssocID="{EED5936B-4C89-471B-AFDD-68BF03B7A201}" presName="linear" presStyleCnt="0">
        <dgm:presLayoutVars>
          <dgm:animLvl val="lvl"/>
          <dgm:resizeHandles val="exact"/>
        </dgm:presLayoutVars>
      </dgm:prSet>
      <dgm:spPr/>
      <dgm:t>
        <a:bodyPr/>
        <a:lstStyle/>
        <a:p>
          <a:endParaRPr lang="en-GB"/>
        </a:p>
      </dgm:t>
    </dgm:pt>
    <dgm:pt modelId="{C5610CED-BC59-44AA-B76C-0557595726E3}" type="pres">
      <dgm:prSet presAssocID="{D31518E8-D5A1-4BFD-A98D-E98163D7E93F}" presName="parentText" presStyleLbl="node1" presStyleIdx="0" presStyleCnt="4">
        <dgm:presLayoutVars>
          <dgm:chMax val="0"/>
          <dgm:bulletEnabled val="1"/>
        </dgm:presLayoutVars>
      </dgm:prSet>
      <dgm:spPr/>
      <dgm:t>
        <a:bodyPr/>
        <a:lstStyle/>
        <a:p>
          <a:endParaRPr lang="en-GB"/>
        </a:p>
      </dgm:t>
    </dgm:pt>
    <dgm:pt modelId="{6D7B0B1F-4398-4F99-8575-A058358B3DC0}" type="pres">
      <dgm:prSet presAssocID="{162615E2-8B3F-4365-A4ED-69F2E8755AE8}" presName="spacer" presStyleCnt="0"/>
      <dgm:spPr/>
    </dgm:pt>
    <dgm:pt modelId="{A2E95B1D-E542-4584-A925-70E4A7AE75BE}" type="pres">
      <dgm:prSet presAssocID="{4E66A34A-F210-4FD8-8E48-F4E50FAA4A41}" presName="parentText" presStyleLbl="node1" presStyleIdx="1" presStyleCnt="4">
        <dgm:presLayoutVars>
          <dgm:chMax val="0"/>
          <dgm:bulletEnabled val="1"/>
        </dgm:presLayoutVars>
      </dgm:prSet>
      <dgm:spPr/>
      <dgm:t>
        <a:bodyPr/>
        <a:lstStyle/>
        <a:p>
          <a:endParaRPr lang="en-GB"/>
        </a:p>
      </dgm:t>
    </dgm:pt>
    <dgm:pt modelId="{DF72A36B-253F-43AB-B020-6BB724BD1DCF}" type="pres">
      <dgm:prSet presAssocID="{912861D2-5AAB-4FAB-B417-BDB874D2E9A6}" presName="spacer" presStyleCnt="0"/>
      <dgm:spPr/>
    </dgm:pt>
    <dgm:pt modelId="{8E813EEB-1FC1-49CB-AFCA-0F5F039A1F3A}" type="pres">
      <dgm:prSet presAssocID="{461D3F7A-198B-4D2C-B8EA-31C14B055420}" presName="parentText" presStyleLbl="node1" presStyleIdx="2" presStyleCnt="4">
        <dgm:presLayoutVars>
          <dgm:chMax val="0"/>
          <dgm:bulletEnabled val="1"/>
        </dgm:presLayoutVars>
      </dgm:prSet>
      <dgm:spPr/>
      <dgm:t>
        <a:bodyPr/>
        <a:lstStyle/>
        <a:p>
          <a:endParaRPr lang="en-GB"/>
        </a:p>
      </dgm:t>
    </dgm:pt>
    <dgm:pt modelId="{FBA726C2-E46A-4B86-A5C0-D85FA79EDD38}" type="pres">
      <dgm:prSet presAssocID="{669FBE09-4246-4EDF-9F96-D78D6D46A4B4}" presName="spacer" presStyleCnt="0"/>
      <dgm:spPr/>
    </dgm:pt>
    <dgm:pt modelId="{4BA1E097-0CDE-428C-9FCC-C8B9763ECE63}" type="pres">
      <dgm:prSet presAssocID="{2D41545E-2962-42F1-A2F3-65D8DA89FE5A}" presName="parentText" presStyleLbl="node1" presStyleIdx="3" presStyleCnt="4">
        <dgm:presLayoutVars>
          <dgm:chMax val="0"/>
          <dgm:bulletEnabled val="1"/>
        </dgm:presLayoutVars>
      </dgm:prSet>
      <dgm:spPr/>
      <dgm:t>
        <a:bodyPr/>
        <a:lstStyle/>
        <a:p>
          <a:endParaRPr lang="en-GB"/>
        </a:p>
      </dgm:t>
    </dgm:pt>
  </dgm:ptLst>
  <dgm:cxnLst>
    <dgm:cxn modelId="{8241C730-344F-4691-A2F2-2F3A65AF209B}" srcId="{EED5936B-4C89-471B-AFDD-68BF03B7A201}" destId="{461D3F7A-198B-4D2C-B8EA-31C14B055420}" srcOrd="2" destOrd="0" parTransId="{7B039AB1-CAA8-4C3B-B81C-62336B19CCD4}" sibTransId="{669FBE09-4246-4EDF-9F96-D78D6D46A4B4}"/>
    <dgm:cxn modelId="{4B8A577E-165A-4B25-9460-FFC8B0356E50}" type="presOf" srcId="{2D41545E-2962-42F1-A2F3-65D8DA89FE5A}" destId="{4BA1E097-0CDE-428C-9FCC-C8B9763ECE63}" srcOrd="0" destOrd="0" presId="urn:microsoft.com/office/officeart/2005/8/layout/vList2"/>
    <dgm:cxn modelId="{C5D8A7AF-D7D2-4E85-8CE7-4330F1FC7217}" srcId="{EED5936B-4C89-471B-AFDD-68BF03B7A201}" destId="{4E66A34A-F210-4FD8-8E48-F4E50FAA4A41}" srcOrd="1" destOrd="0" parTransId="{32DC5591-9DA7-4F25-8759-402497BC40C3}" sibTransId="{912861D2-5AAB-4FAB-B417-BDB874D2E9A6}"/>
    <dgm:cxn modelId="{55B1D94F-2199-455D-8A0F-F146F96347F9}" type="presOf" srcId="{D31518E8-D5A1-4BFD-A98D-E98163D7E93F}" destId="{C5610CED-BC59-44AA-B76C-0557595726E3}" srcOrd="0" destOrd="0" presId="urn:microsoft.com/office/officeart/2005/8/layout/vList2"/>
    <dgm:cxn modelId="{61BB7E04-9962-488F-BCED-D0753F6AEE7D}" srcId="{EED5936B-4C89-471B-AFDD-68BF03B7A201}" destId="{D31518E8-D5A1-4BFD-A98D-E98163D7E93F}" srcOrd="0" destOrd="0" parTransId="{CC8E8A37-276A-451F-B6D0-071901AF5F02}" sibTransId="{162615E2-8B3F-4365-A4ED-69F2E8755AE8}"/>
    <dgm:cxn modelId="{3904A4CE-E606-45BE-B334-5E1C71C80CC7}" type="presOf" srcId="{4E66A34A-F210-4FD8-8E48-F4E50FAA4A41}" destId="{A2E95B1D-E542-4584-A925-70E4A7AE75BE}" srcOrd="0" destOrd="0" presId="urn:microsoft.com/office/officeart/2005/8/layout/vList2"/>
    <dgm:cxn modelId="{FEA258AE-F5C9-4903-B93B-1E0B0373EC28}" type="presOf" srcId="{461D3F7A-198B-4D2C-B8EA-31C14B055420}" destId="{8E813EEB-1FC1-49CB-AFCA-0F5F039A1F3A}" srcOrd="0" destOrd="0" presId="urn:microsoft.com/office/officeart/2005/8/layout/vList2"/>
    <dgm:cxn modelId="{DE0F4361-C6CA-4E3C-9E85-2DF6A202BB3C}" type="presOf" srcId="{EED5936B-4C89-471B-AFDD-68BF03B7A201}" destId="{D64BF59A-118D-4F5E-BEAE-8AE387BC9902}" srcOrd="0" destOrd="0" presId="urn:microsoft.com/office/officeart/2005/8/layout/vList2"/>
    <dgm:cxn modelId="{704590CC-2C56-46CB-92E7-91B244417C51}" srcId="{EED5936B-4C89-471B-AFDD-68BF03B7A201}" destId="{2D41545E-2962-42F1-A2F3-65D8DA89FE5A}" srcOrd="3" destOrd="0" parTransId="{331C0E24-A24B-419E-A37C-C8B0DC096D94}" sibTransId="{7BF4A21F-262B-45C3-9EC0-9E9222A116BD}"/>
    <dgm:cxn modelId="{2C974646-B33F-4041-A894-8F675B0E9C82}" type="presParOf" srcId="{D64BF59A-118D-4F5E-BEAE-8AE387BC9902}" destId="{C5610CED-BC59-44AA-B76C-0557595726E3}" srcOrd="0" destOrd="0" presId="urn:microsoft.com/office/officeart/2005/8/layout/vList2"/>
    <dgm:cxn modelId="{35CA3C73-075E-419C-A76A-53E52AC76F7F}" type="presParOf" srcId="{D64BF59A-118D-4F5E-BEAE-8AE387BC9902}" destId="{6D7B0B1F-4398-4F99-8575-A058358B3DC0}" srcOrd="1" destOrd="0" presId="urn:microsoft.com/office/officeart/2005/8/layout/vList2"/>
    <dgm:cxn modelId="{67A1ED53-004C-4635-86C5-D3A396319B30}" type="presParOf" srcId="{D64BF59A-118D-4F5E-BEAE-8AE387BC9902}" destId="{A2E95B1D-E542-4584-A925-70E4A7AE75BE}" srcOrd="2" destOrd="0" presId="urn:microsoft.com/office/officeart/2005/8/layout/vList2"/>
    <dgm:cxn modelId="{93F5599E-BB3F-4A24-A121-1BC91F663877}" type="presParOf" srcId="{D64BF59A-118D-4F5E-BEAE-8AE387BC9902}" destId="{DF72A36B-253F-43AB-B020-6BB724BD1DCF}" srcOrd="3" destOrd="0" presId="urn:microsoft.com/office/officeart/2005/8/layout/vList2"/>
    <dgm:cxn modelId="{C9054CCA-7E20-4BC7-BFB4-D114EB756676}" type="presParOf" srcId="{D64BF59A-118D-4F5E-BEAE-8AE387BC9902}" destId="{8E813EEB-1FC1-49CB-AFCA-0F5F039A1F3A}" srcOrd="4" destOrd="0" presId="urn:microsoft.com/office/officeart/2005/8/layout/vList2"/>
    <dgm:cxn modelId="{A9C0333D-2CEA-4C7D-938B-C62C8BD3DB69}" type="presParOf" srcId="{D64BF59A-118D-4F5E-BEAE-8AE387BC9902}" destId="{FBA726C2-E46A-4B86-A5C0-D85FA79EDD38}" srcOrd="5" destOrd="0" presId="urn:microsoft.com/office/officeart/2005/8/layout/vList2"/>
    <dgm:cxn modelId="{D9CC355D-A916-4401-82C6-9C43E1CF87BB}" type="presParOf" srcId="{D64BF59A-118D-4F5E-BEAE-8AE387BC9902}" destId="{4BA1E097-0CDE-428C-9FCC-C8B9763ECE6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BC49D1B-F9BF-4203-AD65-AD24BCB7F0BA}"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n-US"/>
        </a:p>
      </dgm:t>
    </dgm:pt>
    <dgm:pt modelId="{0A6B7703-F2B5-40B7-B5DF-714F887ACD60}">
      <dgm:prSet/>
      <dgm:spPr/>
      <dgm:t>
        <a:bodyPr/>
        <a:lstStyle/>
        <a:p>
          <a:pPr rtl="0"/>
          <a:r>
            <a:rPr lang="en-US" dirty="0"/>
            <a:t>Proprietor maintains books only for business</a:t>
          </a:r>
        </a:p>
      </dgm:t>
    </dgm:pt>
    <dgm:pt modelId="{D65DF903-4FB9-452A-8ACE-7BA5853D58D9}" type="parTrans" cxnId="{622FCBEA-7AC9-40A4-9881-A6684BD942E8}">
      <dgm:prSet/>
      <dgm:spPr/>
      <dgm:t>
        <a:bodyPr/>
        <a:lstStyle/>
        <a:p>
          <a:endParaRPr lang="en-US"/>
        </a:p>
      </dgm:t>
    </dgm:pt>
    <dgm:pt modelId="{22D57B85-0F4F-407F-9C42-2F1F41BAFE4F}" type="sibTrans" cxnId="{622FCBEA-7AC9-40A4-9881-A6684BD942E8}">
      <dgm:prSet/>
      <dgm:spPr/>
      <dgm:t>
        <a:bodyPr/>
        <a:lstStyle/>
        <a:p>
          <a:endParaRPr lang="en-US"/>
        </a:p>
      </dgm:t>
    </dgm:pt>
    <dgm:pt modelId="{DDC29D4D-9F7C-4032-9EE7-865F973F298F}">
      <dgm:prSet/>
      <dgm:spPr/>
      <dgm:t>
        <a:bodyPr/>
        <a:lstStyle/>
        <a:p>
          <a:pPr rtl="0"/>
          <a:r>
            <a:rPr lang="en-US" dirty="0"/>
            <a:t>Land held in personal capacity sold for below 50C value</a:t>
          </a:r>
        </a:p>
      </dgm:t>
    </dgm:pt>
    <dgm:pt modelId="{987B5C86-5BF9-4B61-809B-A99CCE808A97}" type="parTrans" cxnId="{576E97ED-3556-47B9-97DC-FB1DAC3E9ACB}">
      <dgm:prSet/>
      <dgm:spPr/>
      <dgm:t>
        <a:bodyPr/>
        <a:lstStyle/>
        <a:p>
          <a:endParaRPr lang="en-US"/>
        </a:p>
      </dgm:t>
    </dgm:pt>
    <dgm:pt modelId="{62165C36-7897-4CA2-A92D-11024519587A}" type="sibTrans" cxnId="{576E97ED-3556-47B9-97DC-FB1DAC3E9ACB}">
      <dgm:prSet/>
      <dgm:spPr/>
      <dgm:t>
        <a:bodyPr/>
        <a:lstStyle/>
        <a:p>
          <a:endParaRPr lang="en-US"/>
        </a:p>
      </dgm:t>
    </dgm:pt>
    <dgm:pt modelId="{D004E242-AB3A-4EA2-8D12-C1DA7EB9EE6C}">
      <dgm:prSet/>
      <dgm:spPr/>
      <dgm:t>
        <a:bodyPr/>
        <a:lstStyle/>
        <a:p>
          <a:pPr rtl="0"/>
          <a:r>
            <a:rPr lang="en-US" dirty="0"/>
            <a:t>Whether Reporting required?</a:t>
          </a:r>
        </a:p>
      </dgm:t>
    </dgm:pt>
    <dgm:pt modelId="{FB065A29-B410-45AA-A3F5-ED5ADC3DFFDA}" type="parTrans" cxnId="{84E69128-6724-4B7B-BC78-20DC8BF650C7}">
      <dgm:prSet/>
      <dgm:spPr/>
      <dgm:t>
        <a:bodyPr/>
        <a:lstStyle/>
        <a:p>
          <a:endParaRPr lang="en-US"/>
        </a:p>
      </dgm:t>
    </dgm:pt>
    <dgm:pt modelId="{6F17B72B-6A44-4734-A239-A6B81E21F72F}" type="sibTrans" cxnId="{84E69128-6724-4B7B-BC78-20DC8BF650C7}">
      <dgm:prSet/>
      <dgm:spPr/>
      <dgm:t>
        <a:bodyPr/>
        <a:lstStyle/>
        <a:p>
          <a:endParaRPr lang="en-US"/>
        </a:p>
      </dgm:t>
    </dgm:pt>
    <dgm:pt modelId="{E1AC1E3B-EA34-44D1-9F88-0D99E8909D27}">
      <dgm:prSet/>
      <dgm:spPr/>
      <dgm:t>
        <a:bodyPr/>
        <a:lstStyle/>
        <a:p>
          <a:pPr rtl="0"/>
          <a:r>
            <a:rPr lang="en-US" dirty="0"/>
            <a:t>Reporting In case of Firm/Companies, etc.?</a:t>
          </a:r>
        </a:p>
      </dgm:t>
    </dgm:pt>
    <dgm:pt modelId="{BDD1D2B0-04F6-44E5-85C9-265452759C1A}" type="parTrans" cxnId="{09E0F844-933B-4704-BACF-6DB6FE445891}">
      <dgm:prSet/>
      <dgm:spPr/>
      <dgm:t>
        <a:bodyPr/>
        <a:lstStyle/>
        <a:p>
          <a:endParaRPr lang="en-US"/>
        </a:p>
      </dgm:t>
    </dgm:pt>
    <dgm:pt modelId="{2D1C1456-071F-4D58-BCE2-1761E0A379B8}" type="sibTrans" cxnId="{09E0F844-933B-4704-BACF-6DB6FE445891}">
      <dgm:prSet/>
      <dgm:spPr/>
      <dgm:t>
        <a:bodyPr/>
        <a:lstStyle/>
        <a:p>
          <a:endParaRPr lang="en-US"/>
        </a:p>
      </dgm:t>
    </dgm:pt>
    <dgm:pt modelId="{40FF4FC8-9528-43CE-8624-AB1F74A337CD}">
      <dgm:prSet/>
      <dgm:spPr/>
      <dgm:t>
        <a:bodyPr/>
        <a:lstStyle/>
        <a:p>
          <a:pPr rtl="0"/>
          <a:r>
            <a:rPr lang="en-US" dirty="0"/>
            <a:t>No reporting if Transaction value and guideline value are same</a:t>
          </a:r>
        </a:p>
      </dgm:t>
    </dgm:pt>
    <dgm:pt modelId="{81275004-C228-4198-B30A-7C172EEC014D}" type="parTrans" cxnId="{5F8E0DE1-4C02-482F-B9AD-854CD8E10958}">
      <dgm:prSet/>
      <dgm:spPr/>
      <dgm:t>
        <a:bodyPr/>
        <a:lstStyle/>
        <a:p>
          <a:endParaRPr lang="en-US"/>
        </a:p>
      </dgm:t>
    </dgm:pt>
    <dgm:pt modelId="{28289F6B-88D8-40A1-AB32-81486F399E0E}" type="sibTrans" cxnId="{5F8E0DE1-4C02-482F-B9AD-854CD8E10958}">
      <dgm:prSet/>
      <dgm:spPr/>
      <dgm:t>
        <a:bodyPr/>
        <a:lstStyle/>
        <a:p>
          <a:endParaRPr lang="en-US"/>
        </a:p>
      </dgm:t>
    </dgm:pt>
    <dgm:pt modelId="{C3EE7303-B6B8-472D-8717-0E6AC1D17527}" type="pres">
      <dgm:prSet presAssocID="{DBC49D1B-F9BF-4203-AD65-AD24BCB7F0BA}" presName="linear" presStyleCnt="0">
        <dgm:presLayoutVars>
          <dgm:dir/>
          <dgm:animLvl val="lvl"/>
          <dgm:resizeHandles val="exact"/>
        </dgm:presLayoutVars>
      </dgm:prSet>
      <dgm:spPr/>
      <dgm:t>
        <a:bodyPr/>
        <a:lstStyle/>
        <a:p>
          <a:endParaRPr lang="en-GB"/>
        </a:p>
      </dgm:t>
    </dgm:pt>
    <dgm:pt modelId="{F0DC19E3-85BD-460D-8729-F5DAC9072D20}" type="pres">
      <dgm:prSet presAssocID="{0A6B7703-F2B5-40B7-B5DF-714F887ACD60}" presName="parentLin" presStyleCnt="0"/>
      <dgm:spPr/>
    </dgm:pt>
    <dgm:pt modelId="{65382977-6BFE-4754-9DCC-4FFB41CF12E8}" type="pres">
      <dgm:prSet presAssocID="{0A6B7703-F2B5-40B7-B5DF-714F887ACD60}" presName="parentLeftMargin" presStyleLbl="node1" presStyleIdx="0" presStyleCnt="3"/>
      <dgm:spPr/>
      <dgm:t>
        <a:bodyPr/>
        <a:lstStyle/>
        <a:p>
          <a:endParaRPr lang="en-GB"/>
        </a:p>
      </dgm:t>
    </dgm:pt>
    <dgm:pt modelId="{29D3BE2E-BBC3-403E-87B4-333DE6579A55}" type="pres">
      <dgm:prSet presAssocID="{0A6B7703-F2B5-40B7-B5DF-714F887ACD60}" presName="parentText" presStyleLbl="node1" presStyleIdx="0" presStyleCnt="3" custScaleX="130886">
        <dgm:presLayoutVars>
          <dgm:chMax val="0"/>
          <dgm:bulletEnabled val="1"/>
        </dgm:presLayoutVars>
      </dgm:prSet>
      <dgm:spPr/>
      <dgm:t>
        <a:bodyPr/>
        <a:lstStyle/>
        <a:p>
          <a:endParaRPr lang="en-GB"/>
        </a:p>
      </dgm:t>
    </dgm:pt>
    <dgm:pt modelId="{14C19BCD-3AB7-459D-8473-4966A92A7998}" type="pres">
      <dgm:prSet presAssocID="{0A6B7703-F2B5-40B7-B5DF-714F887ACD60}" presName="negativeSpace" presStyleCnt="0"/>
      <dgm:spPr/>
    </dgm:pt>
    <dgm:pt modelId="{1A659B41-AE21-482E-8EA2-30380A0270B6}" type="pres">
      <dgm:prSet presAssocID="{0A6B7703-F2B5-40B7-B5DF-714F887ACD60}" presName="childText" presStyleLbl="conFgAcc1" presStyleIdx="0" presStyleCnt="3">
        <dgm:presLayoutVars>
          <dgm:bulletEnabled val="1"/>
        </dgm:presLayoutVars>
      </dgm:prSet>
      <dgm:spPr/>
      <dgm:t>
        <a:bodyPr/>
        <a:lstStyle/>
        <a:p>
          <a:endParaRPr lang="en-GB"/>
        </a:p>
      </dgm:t>
    </dgm:pt>
    <dgm:pt modelId="{EDAE1B62-9404-485E-BE5C-CDF585DEF667}" type="pres">
      <dgm:prSet presAssocID="{22D57B85-0F4F-407F-9C42-2F1F41BAFE4F}" presName="spaceBetweenRectangles" presStyleCnt="0"/>
      <dgm:spPr/>
    </dgm:pt>
    <dgm:pt modelId="{258A50AA-378D-4072-8DE7-046D93B2E238}" type="pres">
      <dgm:prSet presAssocID="{E1AC1E3B-EA34-44D1-9F88-0D99E8909D27}" presName="parentLin" presStyleCnt="0"/>
      <dgm:spPr/>
    </dgm:pt>
    <dgm:pt modelId="{70C11F44-88C2-4D64-A297-7E082E30CF28}" type="pres">
      <dgm:prSet presAssocID="{E1AC1E3B-EA34-44D1-9F88-0D99E8909D27}" presName="parentLeftMargin" presStyleLbl="node1" presStyleIdx="0" presStyleCnt="3"/>
      <dgm:spPr/>
      <dgm:t>
        <a:bodyPr/>
        <a:lstStyle/>
        <a:p>
          <a:endParaRPr lang="en-GB"/>
        </a:p>
      </dgm:t>
    </dgm:pt>
    <dgm:pt modelId="{813C6B55-524E-42E3-986A-ECAAF6B1B3BD}" type="pres">
      <dgm:prSet presAssocID="{E1AC1E3B-EA34-44D1-9F88-0D99E8909D27}" presName="parentText" presStyleLbl="node1" presStyleIdx="1" presStyleCnt="3" custScaleX="133163">
        <dgm:presLayoutVars>
          <dgm:chMax val="0"/>
          <dgm:bulletEnabled val="1"/>
        </dgm:presLayoutVars>
      </dgm:prSet>
      <dgm:spPr/>
      <dgm:t>
        <a:bodyPr/>
        <a:lstStyle/>
        <a:p>
          <a:endParaRPr lang="en-GB"/>
        </a:p>
      </dgm:t>
    </dgm:pt>
    <dgm:pt modelId="{2E96BDA6-8882-4299-A7E1-493F2413D234}" type="pres">
      <dgm:prSet presAssocID="{E1AC1E3B-EA34-44D1-9F88-0D99E8909D27}" presName="negativeSpace" presStyleCnt="0"/>
      <dgm:spPr/>
    </dgm:pt>
    <dgm:pt modelId="{BCDC5F52-5AA3-41A7-8C3D-DA2A869133DA}" type="pres">
      <dgm:prSet presAssocID="{E1AC1E3B-EA34-44D1-9F88-0D99E8909D27}" presName="childText" presStyleLbl="conFgAcc1" presStyleIdx="1" presStyleCnt="3">
        <dgm:presLayoutVars>
          <dgm:bulletEnabled val="1"/>
        </dgm:presLayoutVars>
      </dgm:prSet>
      <dgm:spPr/>
    </dgm:pt>
    <dgm:pt modelId="{8A43355E-48E8-4890-8C2E-C7DFCD7D5B5D}" type="pres">
      <dgm:prSet presAssocID="{2D1C1456-071F-4D58-BCE2-1761E0A379B8}" presName="spaceBetweenRectangles" presStyleCnt="0"/>
      <dgm:spPr/>
    </dgm:pt>
    <dgm:pt modelId="{5CA2A988-30AA-4200-AE31-9B29892B5162}" type="pres">
      <dgm:prSet presAssocID="{40FF4FC8-9528-43CE-8624-AB1F74A337CD}" presName="parentLin" presStyleCnt="0"/>
      <dgm:spPr/>
    </dgm:pt>
    <dgm:pt modelId="{8802FEE4-05CC-4A1E-8753-AED7C0CE6C97}" type="pres">
      <dgm:prSet presAssocID="{40FF4FC8-9528-43CE-8624-AB1F74A337CD}" presName="parentLeftMargin" presStyleLbl="node1" presStyleIdx="1" presStyleCnt="3"/>
      <dgm:spPr/>
      <dgm:t>
        <a:bodyPr/>
        <a:lstStyle/>
        <a:p>
          <a:endParaRPr lang="en-GB"/>
        </a:p>
      </dgm:t>
    </dgm:pt>
    <dgm:pt modelId="{3FC088DB-0D02-446D-95C6-F5D1FF25B60C}" type="pres">
      <dgm:prSet presAssocID="{40FF4FC8-9528-43CE-8624-AB1F74A337CD}" presName="parentText" presStyleLbl="node1" presStyleIdx="2" presStyleCnt="3" custScaleX="142857">
        <dgm:presLayoutVars>
          <dgm:chMax val="0"/>
          <dgm:bulletEnabled val="1"/>
        </dgm:presLayoutVars>
      </dgm:prSet>
      <dgm:spPr/>
      <dgm:t>
        <a:bodyPr/>
        <a:lstStyle/>
        <a:p>
          <a:endParaRPr lang="en-GB"/>
        </a:p>
      </dgm:t>
    </dgm:pt>
    <dgm:pt modelId="{24A294AC-9794-42F1-A324-77952FA03CC1}" type="pres">
      <dgm:prSet presAssocID="{40FF4FC8-9528-43CE-8624-AB1F74A337CD}" presName="negativeSpace" presStyleCnt="0"/>
      <dgm:spPr/>
    </dgm:pt>
    <dgm:pt modelId="{83020DC9-1B75-4D15-B93A-3D1E19C53F74}" type="pres">
      <dgm:prSet presAssocID="{40FF4FC8-9528-43CE-8624-AB1F74A337CD}" presName="childText" presStyleLbl="conFgAcc1" presStyleIdx="2" presStyleCnt="3">
        <dgm:presLayoutVars>
          <dgm:bulletEnabled val="1"/>
        </dgm:presLayoutVars>
      </dgm:prSet>
      <dgm:spPr/>
    </dgm:pt>
  </dgm:ptLst>
  <dgm:cxnLst>
    <dgm:cxn modelId="{84E69128-6724-4B7B-BC78-20DC8BF650C7}" srcId="{0A6B7703-F2B5-40B7-B5DF-714F887ACD60}" destId="{D004E242-AB3A-4EA2-8D12-C1DA7EB9EE6C}" srcOrd="1" destOrd="0" parTransId="{FB065A29-B410-45AA-A3F5-ED5ADC3DFFDA}" sibTransId="{6F17B72B-6A44-4734-A239-A6B81E21F72F}"/>
    <dgm:cxn modelId="{C0A0CDEB-196D-40C9-8D55-82F6F0B45E04}" type="presOf" srcId="{D004E242-AB3A-4EA2-8D12-C1DA7EB9EE6C}" destId="{1A659B41-AE21-482E-8EA2-30380A0270B6}" srcOrd="0" destOrd="1" presId="urn:microsoft.com/office/officeart/2005/8/layout/list1"/>
    <dgm:cxn modelId="{622FCBEA-7AC9-40A4-9881-A6684BD942E8}" srcId="{DBC49D1B-F9BF-4203-AD65-AD24BCB7F0BA}" destId="{0A6B7703-F2B5-40B7-B5DF-714F887ACD60}" srcOrd="0" destOrd="0" parTransId="{D65DF903-4FB9-452A-8ACE-7BA5853D58D9}" sibTransId="{22D57B85-0F4F-407F-9C42-2F1F41BAFE4F}"/>
    <dgm:cxn modelId="{5F8E0DE1-4C02-482F-B9AD-854CD8E10958}" srcId="{DBC49D1B-F9BF-4203-AD65-AD24BCB7F0BA}" destId="{40FF4FC8-9528-43CE-8624-AB1F74A337CD}" srcOrd="2" destOrd="0" parTransId="{81275004-C228-4198-B30A-7C172EEC014D}" sibTransId="{28289F6B-88D8-40A1-AB32-81486F399E0E}"/>
    <dgm:cxn modelId="{09E0F844-933B-4704-BACF-6DB6FE445891}" srcId="{DBC49D1B-F9BF-4203-AD65-AD24BCB7F0BA}" destId="{E1AC1E3B-EA34-44D1-9F88-0D99E8909D27}" srcOrd="1" destOrd="0" parTransId="{BDD1D2B0-04F6-44E5-85C9-265452759C1A}" sibTransId="{2D1C1456-071F-4D58-BCE2-1761E0A379B8}"/>
    <dgm:cxn modelId="{5FD43E2E-51E6-41C5-83DF-9C73019771B6}" type="presOf" srcId="{40FF4FC8-9528-43CE-8624-AB1F74A337CD}" destId="{8802FEE4-05CC-4A1E-8753-AED7C0CE6C97}" srcOrd="0" destOrd="0" presId="urn:microsoft.com/office/officeart/2005/8/layout/list1"/>
    <dgm:cxn modelId="{07CDF423-5348-4F6F-B7D1-10886F05EC79}" type="presOf" srcId="{0A6B7703-F2B5-40B7-B5DF-714F887ACD60}" destId="{65382977-6BFE-4754-9DCC-4FFB41CF12E8}" srcOrd="0" destOrd="0" presId="urn:microsoft.com/office/officeart/2005/8/layout/list1"/>
    <dgm:cxn modelId="{3221337A-BE8F-40A6-B9C9-68896C1FDE07}" type="presOf" srcId="{E1AC1E3B-EA34-44D1-9F88-0D99E8909D27}" destId="{70C11F44-88C2-4D64-A297-7E082E30CF28}" srcOrd="0" destOrd="0" presId="urn:microsoft.com/office/officeart/2005/8/layout/list1"/>
    <dgm:cxn modelId="{9B8545D8-4E4C-49E0-98EB-776D5CBE8A4A}" type="presOf" srcId="{0A6B7703-F2B5-40B7-B5DF-714F887ACD60}" destId="{29D3BE2E-BBC3-403E-87B4-333DE6579A55}" srcOrd="1" destOrd="0" presId="urn:microsoft.com/office/officeart/2005/8/layout/list1"/>
    <dgm:cxn modelId="{81DAC104-BA85-48EE-90AD-20F98086F460}" type="presOf" srcId="{DBC49D1B-F9BF-4203-AD65-AD24BCB7F0BA}" destId="{C3EE7303-B6B8-472D-8717-0E6AC1D17527}" srcOrd="0" destOrd="0" presId="urn:microsoft.com/office/officeart/2005/8/layout/list1"/>
    <dgm:cxn modelId="{3D28718F-F3A6-4459-8683-9F268FDAD37B}" type="presOf" srcId="{E1AC1E3B-EA34-44D1-9F88-0D99E8909D27}" destId="{813C6B55-524E-42E3-986A-ECAAF6B1B3BD}" srcOrd="1" destOrd="0" presId="urn:microsoft.com/office/officeart/2005/8/layout/list1"/>
    <dgm:cxn modelId="{576E97ED-3556-47B9-97DC-FB1DAC3E9ACB}" srcId="{0A6B7703-F2B5-40B7-B5DF-714F887ACD60}" destId="{DDC29D4D-9F7C-4032-9EE7-865F973F298F}" srcOrd="0" destOrd="0" parTransId="{987B5C86-5BF9-4B61-809B-A99CCE808A97}" sibTransId="{62165C36-7897-4CA2-A92D-11024519587A}"/>
    <dgm:cxn modelId="{19D56104-7BD3-4E27-B950-EA7E1CB99CD3}" type="presOf" srcId="{DDC29D4D-9F7C-4032-9EE7-865F973F298F}" destId="{1A659B41-AE21-482E-8EA2-30380A0270B6}" srcOrd="0" destOrd="0" presId="urn:microsoft.com/office/officeart/2005/8/layout/list1"/>
    <dgm:cxn modelId="{D383639D-620E-45B1-90F2-1B3237FD0C8C}" type="presOf" srcId="{40FF4FC8-9528-43CE-8624-AB1F74A337CD}" destId="{3FC088DB-0D02-446D-95C6-F5D1FF25B60C}" srcOrd="1" destOrd="0" presId="urn:microsoft.com/office/officeart/2005/8/layout/list1"/>
    <dgm:cxn modelId="{3D9A4698-58A2-4E9C-86B6-09631DB44124}" type="presParOf" srcId="{C3EE7303-B6B8-472D-8717-0E6AC1D17527}" destId="{F0DC19E3-85BD-460D-8729-F5DAC9072D20}" srcOrd="0" destOrd="0" presId="urn:microsoft.com/office/officeart/2005/8/layout/list1"/>
    <dgm:cxn modelId="{4B25F8B1-9AC6-4E5F-84AD-548EDB49D03A}" type="presParOf" srcId="{F0DC19E3-85BD-460D-8729-F5DAC9072D20}" destId="{65382977-6BFE-4754-9DCC-4FFB41CF12E8}" srcOrd="0" destOrd="0" presId="urn:microsoft.com/office/officeart/2005/8/layout/list1"/>
    <dgm:cxn modelId="{E12A4FC4-E2EC-43C3-ACAD-10082877E07F}" type="presParOf" srcId="{F0DC19E3-85BD-460D-8729-F5DAC9072D20}" destId="{29D3BE2E-BBC3-403E-87B4-333DE6579A55}" srcOrd="1" destOrd="0" presId="urn:microsoft.com/office/officeart/2005/8/layout/list1"/>
    <dgm:cxn modelId="{77C9885F-9EC9-4A00-9934-77BE8DFFE1B7}" type="presParOf" srcId="{C3EE7303-B6B8-472D-8717-0E6AC1D17527}" destId="{14C19BCD-3AB7-459D-8473-4966A92A7998}" srcOrd="1" destOrd="0" presId="urn:microsoft.com/office/officeart/2005/8/layout/list1"/>
    <dgm:cxn modelId="{1D89EEE5-E887-4988-9263-A395F0A2D6D5}" type="presParOf" srcId="{C3EE7303-B6B8-472D-8717-0E6AC1D17527}" destId="{1A659B41-AE21-482E-8EA2-30380A0270B6}" srcOrd="2" destOrd="0" presId="urn:microsoft.com/office/officeart/2005/8/layout/list1"/>
    <dgm:cxn modelId="{70044B85-F1E9-4928-8C2A-5EC4A7DD0765}" type="presParOf" srcId="{C3EE7303-B6B8-472D-8717-0E6AC1D17527}" destId="{EDAE1B62-9404-485E-BE5C-CDF585DEF667}" srcOrd="3" destOrd="0" presId="urn:microsoft.com/office/officeart/2005/8/layout/list1"/>
    <dgm:cxn modelId="{A7C24D89-5094-483C-A14C-DA01B5735808}" type="presParOf" srcId="{C3EE7303-B6B8-472D-8717-0E6AC1D17527}" destId="{258A50AA-378D-4072-8DE7-046D93B2E238}" srcOrd="4" destOrd="0" presId="urn:microsoft.com/office/officeart/2005/8/layout/list1"/>
    <dgm:cxn modelId="{F8BA9400-B3EA-42F4-85B3-16242FB3FB0E}" type="presParOf" srcId="{258A50AA-378D-4072-8DE7-046D93B2E238}" destId="{70C11F44-88C2-4D64-A297-7E082E30CF28}" srcOrd="0" destOrd="0" presId="urn:microsoft.com/office/officeart/2005/8/layout/list1"/>
    <dgm:cxn modelId="{1DA0692E-DE2E-455C-9365-3C1663E33D59}" type="presParOf" srcId="{258A50AA-378D-4072-8DE7-046D93B2E238}" destId="{813C6B55-524E-42E3-986A-ECAAF6B1B3BD}" srcOrd="1" destOrd="0" presId="urn:microsoft.com/office/officeart/2005/8/layout/list1"/>
    <dgm:cxn modelId="{26EC3677-0A0C-4FED-9596-1AD6472B3D34}" type="presParOf" srcId="{C3EE7303-B6B8-472D-8717-0E6AC1D17527}" destId="{2E96BDA6-8882-4299-A7E1-493F2413D234}" srcOrd="5" destOrd="0" presId="urn:microsoft.com/office/officeart/2005/8/layout/list1"/>
    <dgm:cxn modelId="{23DC588E-0B1F-45F5-8971-F7A320029C86}" type="presParOf" srcId="{C3EE7303-B6B8-472D-8717-0E6AC1D17527}" destId="{BCDC5F52-5AA3-41A7-8C3D-DA2A869133DA}" srcOrd="6" destOrd="0" presId="urn:microsoft.com/office/officeart/2005/8/layout/list1"/>
    <dgm:cxn modelId="{C9AEF364-4298-4112-8A87-822FCD012F7A}" type="presParOf" srcId="{C3EE7303-B6B8-472D-8717-0E6AC1D17527}" destId="{8A43355E-48E8-4890-8C2E-C7DFCD7D5B5D}" srcOrd="7" destOrd="0" presId="urn:microsoft.com/office/officeart/2005/8/layout/list1"/>
    <dgm:cxn modelId="{CCCBA34B-31AE-4A27-A5AA-CCD2605F2437}" type="presParOf" srcId="{C3EE7303-B6B8-472D-8717-0E6AC1D17527}" destId="{5CA2A988-30AA-4200-AE31-9B29892B5162}" srcOrd="8" destOrd="0" presId="urn:microsoft.com/office/officeart/2005/8/layout/list1"/>
    <dgm:cxn modelId="{125F1012-07F2-4E4D-9BDB-280C9EFC86A9}" type="presParOf" srcId="{5CA2A988-30AA-4200-AE31-9B29892B5162}" destId="{8802FEE4-05CC-4A1E-8753-AED7C0CE6C97}" srcOrd="0" destOrd="0" presId="urn:microsoft.com/office/officeart/2005/8/layout/list1"/>
    <dgm:cxn modelId="{C75FBED4-61F2-496B-9419-00E7C0BE8909}" type="presParOf" srcId="{5CA2A988-30AA-4200-AE31-9B29892B5162}" destId="{3FC088DB-0D02-446D-95C6-F5D1FF25B60C}" srcOrd="1" destOrd="0" presId="urn:microsoft.com/office/officeart/2005/8/layout/list1"/>
    <dgm:cxn modelId="{6B834039-480F-4D02-80C3-72B3DC2E2E98}" type="presParOf" srcId="{C3EE7303-B6B8-472D-8717-0E6AC1D17527}" destId="{24A294AC-9794-42F1-A324-77952FA03CC1}" srcOrd="9" destOrd="0" presId="urn:microsoft.com/office/officeart/2005/8/layout/list1"/>
    <dgm:cxn modelId="{E879EC1C-AC13-444D-9965-31BEB655999C}" type="presParOf" srcId="{C3EE7303-B6B8-472D-8717-0E6AC1D17527}" destId="{83020DC9-1B75-4D15-B93A-3D1E19C53F7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FE72DF-56AF-4DD1-A9FB-3C3C8EB112A0}"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GB"/>
        </a:p>
      </dgm:t>
    </dgm:pt>
    <dgm:pt modelId="{0A1CE365-2B07-4EF3-AF1A-EAF80F0A88E6}">
      <dgm:prSet/>
      <dgm:spPr/>
      <dgm:t>
        <a:bodyPr/>
        <a:lstStyle/>
        <a:p>
          <a:pPr rtl="0"/>
          <a:r>
            <a:rPr lang="en-GB" smtClean="0"/>
            <a:t>Existence and condition of material asset </a:t>
          </a:r>
          <a:endParaRPr lang="en-GB"/>
        </a:p>
      </dgm:t>
    </dgm:pt>
    <dgm:pt modelId="{52EFB447-869C-474B-ADC5-4590FB803EEE}" type="parTrans" cxnId="{B749FE52-5C88-4124-B779-1A3CB9E89E13}">
      <dgm:prSet/>
      <dgm:spPr/>
      <dgm:t>
        <a:bodyPr/>
        <a:lstStyle/>
        <a:p>
          <a:endParaRPr lang="en-GB"/>
        </a:p>
      </dgm:t>
    </dgm:pt>
    <dgm:pt modelId="{65EF229D-CD86-4299-BF5A-32667795DE2D}" type="sibTrans" cxnId="{B749FE52-5C88-4124-B779-1A3CB9E89E13}">
      <dgm:prSet/>
      <dgm:spPr/>
      <dgm:t>
        <a:bodyPr/>
        <a:lstStyle/>
        <a:p>
          <a:endParaRPr lang="en-GB"/>
        </a:p>
      </dgm:t>
    </dgm:pt>
    <dgm:pt modelId="{C2368C2C-0A24-4307-8D16-CDF7905826F1}">
      <dgm:prSet/>
      <dgm:spPr/>
      <dgm:t>
        <a:bodyPr/>
        <a:lstStyle/>
        <a:p>
          <a:pPr rtl="0"/>
          <a:r>
            <a:rPr lang="en-GB" smtClean="0"/>
            <a:t>Alternative procedures to be applied</a:t>
          </a:r>
          <a:endParaRPr lang="en-GB"/>
        </a:p>
      </dgm:t>
    </dgm:pt>
    <dgm:pt modelId="{A8571077-082E-4293-B9C0-84BB5E4532EF}" type="parTrans" cxnId="{FE3CABA9-E6A1-4ABC-962A-FED17B84B489}">
      <dgm:prSet/>
      <dgm:spPr/>
      <dgm:t>
        <a:bodyPr/>
        <a:lstStyle/>
        <a:p>
          <a:endParaRPr lang="en-GB"/>
        </a:p>
      </dgm:t>
    </dgm:pt>
    <dgm:pt modelId="{168FA3F8-0940-42E1-B193-B9202A3FA48E}" type="sibTrans" cxnId="{FE3CABA9-E6A1-4ABC-962A-FED17B84B489}">
      <dgm:prSet/>
      <dgm:spPr/>
      <dgm:t>
        <a:bodyPr/>
        <a:lstStyle/>
        <a:p>
          <a:endParaRPr lang="en-GB"/>
        </a:p>
      </dgm:t>
    </dgm:pt>
    <dgm:pt modelId="{226266B2-F1AF-4868-8092-2A7E36189B01}" type="pres">
      <dgm:prSet presAssocID="{EBFE72DF-56AF-4DD1-A9FB-3C3C8EB112A0}" presName="linear" presStyleCnt="0">
        <dgm:presLayoutVars>
          <dgm:animLvl val="lvl"/>
          <dgm:resizeHandles val="exact"/>
        </dgm:presLayoutVars>
      </dgm:prSet>
      <dgm:spPr/>
      <dgm:t>
        <a:bodyPr/>
        <a:lstStyle/>
        <a:p>
          <a:endParaRPr lang="en-GB"/>
        </a:p>
      </dgm:t>
    </dgm:pt>
    <dgm:pt modelId="{55BAB6E9-6F39-4C50-A1FD-BBB7595EA643}" type="pres">
      <dgm:prSet presAssocID="{0A1CE365-2B07-4EF3-AF1A-EAF80F0A88E6}" presName="parentText" presStyleLbl="node1" presStyleIdx="0" presStyleCnt="2">
        <dgm:presLayoutVars>
          <dgm:chMax val="0"/>
          <dgm:bulletEnabled val="1"/>
        </dgm:presLayoutVars>
      </dgm:prSet>
      <dgm:spPr/>
      <dgm:t>
        <a:bodyPr/>
        <a:lstStyle/>
        <a:p>
          <a:endParaRPr lang="en-GB"/>
        </a:p>
      </dgm:t>
    </dgm:pt>
    <dgm:pt modelId="{E29B0FB6-6606-4108-A5A1-470C55445D83}" type="pres">
      <dgm:prSet presAssocID="{65EF229D-CD86-4299-BF5A-32667795DE2D}" presName="spacer" presStyleCnt="0"/>
      <dgm:spPr/>
    </dgm:pt>
    <dgm:pt modelId="{7FB96E10-0FBD-4AAB-B22B-A48A7F4FADBA}" type="pres">
      <dgm:prSet presAssocID="{C2368C2C-0A24-4307-8D16-CDF7905826F1}" presName="parentText" presStyleLbl="node1" presStyleIdx="1" presStyleCnt="2">
        <dgm:presLayoutVars>
          <dgm:chMax val="0"/>
          <dgm:bulletEnabled val="1"/>
        </dgm:presLayoutVars>
      </dgm:prSet>
      <dgm:spPr/>
      <dgm:t>
        <a:bodyPr/>
        <a:lstStyle/>
        <a:p>
          <a:endParaRPr lang="en-GB"/>
        </a:p>
      </dgm:t>
    </dgm:pt>
  </dgm:ptLst>
  <dgm:cxnLst>
    <dgm:cxn modelId="{9FDFBA7A-ADA8-4D7A-9A99-6C4AB28FB819}" type="presOf" srcId="{EBFE72DF-56AF-4DD1-A9FB-3C3C8EB112A0}" destId="{226266B2-F1AF-4868-8092-2A7E36189B01}" srcOrd="0" destOrd="0" presId="urn:microsoft.com/office/officeart/2005/8/layout/vList2"/>
    <dgm:cxn modelId="{FE3CABA9-E6A1-4ABC-962A-FED17B84B489}" srcId="{EBFE72DF-56AF-4DD1-A9FB-3C3C8EB112A0}" destId="{C2368C2C-0A24-4307-8D16-CDF7905826F1}" srcOrd="1" destOrd="0" parTransId="{A8571077-082E-4293-B9C0-84BB5E4532EF}" sibTransId="{168FA3F8-0940-42E1-B193-B9202A3FA48E}"/>
    <dgm:cxn modelId="{F03FD1D9-1CD2-4C6E-9E95-9BC11C835494}" type="presOf" srcId="{C2368C2C-0A24-4307-8D16-CDF7905826F1}" destId="{7FB96E10-0FBD-4AAB-B22B-A48A7F4FADBA}" srcOrd="0" destOrd="0" presId="urn:microsoft.com/office/officeart/2005/8/layout/vList2"/>
    <dgm:cxn modelId="{B749FE52-5C88-4124-B779-1A3CB9E89E13}" srcId="{EBFE72DF-56AF-4DD1-A9FB-3C3C8EB112A0}" destId="{0A1CE365-2B07-4EF3-AF1A-EAF80F0A88E6}" srcOrd="0" destOrd="0" parTransId="{52EFB447-869C-474B-ADC5-4590FB803EEE}" sibTransId="{65EF229D-CD86-4299-BF5A-32667795DE2D}"/>
    <dgm:cxn modelId="{256C7E83-B028-4A0D-8DE8-E7F6F157222E}" type="presOf" srcId="{0A1CE365-2B07-4EF3-AF1A-EAF80F0A88E6}" destId="{55BAB6E9-6F39-4C50-A1FD-BBB7595EA643}" srcOrd="0" destOrd="0" presId="urn:microsoft.com/office/officeart/2005/8/layout/vList2"/>
    <dgm:cxn modelId="{556372C2-1E92-49DE-ADE0-93A1FDEDC619}" type="presParOf" srcId="{226266B2-F1AF-4868-8092-2A7E36189B01}" destId="{55BAB6E9-6F39-4C50-A1FD-BBB7595EA643}" srcOrd="0" destOrd="0" presId="urn:microsoft.com/office/officeart/2005/8/layout/vList2"/>
    <dgm:cxn modelId="{EBE7AA30-429C-4E1B-8338-3692B3128CA8}" type="presParOf" srcId="{226266B2-F1AF-4868-8092-2A7E36189B01}" destId="{E29B0FB6-6606-4108-A5A1-470C55445D83}" srcOrd="1" destOrd="0" presId="urn:microsoft.com/office/officeart/2005/8/layout/vList2"/>
    <dgm:cxn modelId="{6A9E5958-ADCA-4FEC-B0ED-986E1345B4C3}" type="presParOf" srcId="{226266B2-F1AF-4868-8092-2A7E36189B01}" destId="{7FB96E10-0FBD-4AAB-B22B-A48A7F4FAD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84402A7-2FDE-4E12-BF12-C321123BAA31}" type="doc">
      <dgm:prSet loTypeId="urn:microsoft.com/office/officeart/2005/8/layout/vList2" loCatId="list" qsTypeId="urn:microsoft.com/office/officeart/2005/8/quickstyle/simple1" qsCatId="simple" csTypeId="urn:microsoft.com/office/officeart/2005/8/colors/colorful1#20" csCatId="colorful" phldr="1"/>
      <dgm:spPr/>
      <dgm:t>
        <a:bodyPr/>
        <a:lstStyle/>
        <a:p>
          <a:endParaRPr lang="en-US"/>
        </a:p>
      </dgm:t>
    </dgm:pt>
    <dgm:pt modelId="{0959A13F-4F42-431E-8E69-32077A75BA82}">
      <dgm:prSet/>
      <dgm:spPr/>
      <dgm:t>
        <a:bodyPr/>
        <a:lstStyle/>
        <a:p>
          <a:pPr rtl="0"/>
          <a:r>
            <a:rPr lang="en-US" dirty="0"/>
            <a:t>Machinery spares to  be </a:t>
          </a:r>
          <a:r>
            <a:rPr lang="en-US" dirty="0" err="1"/>
            <a:t>capitalised</a:t>
          </a:r>
          <a:r>
            <a:rPr lang="en-US" dirty="0"/>
            <a:t> on consumption as per  New AS-10</a:t>
          </a:r>
        </a:p>
      </dgm:t>
    </dgm:pt>
    <dgm:pt modelId="{AB8CC523-B117-4D51-B3D1-4672BFEB34CE}" type="parTrans" cxnId="{35AFB341-A8BC-421B-B25B-6F38CDF5537B}">
      <dgm:prSet/>
      <dgm:spPr/>
      <dgm:t>
        <a:bodyPr/>
        <a:lstStyle/>
        <a:p>
          <a:endParaRPr lang="en-US"/>
        </a:p>
      </dgm:t>
    </dgm:pt>
    <dgm:pt modelId="{E96F147F-30E3-4F98-BCC7-CC1DE8B096CE}" type="sibTrans" cxnId="{35AFB341-A8BC-421B-B25B-6F38CDF5537B}">
      <dgm:prSet/>
      <dgm:spPr/>
      <dgm:t>
        <a:bodyPr/>
        <a:lstStyle/>
        <a:p>
          <a:endParaRPr lang="en-US"/>
        </a:p>
      </dgm:t>
    </dgm:pt>
    <dgm:pt modelId="{A3DA17B6-E632-4533-A175-DCEC8D16A848}">
      <dgm:prSet/>
      <dgm:spPr/>
      <dgm:t>
        <a:bodyPr/>
        <a:lstStyle/>
        <a:p>
          <a:pPr rtl="0"/>
          <a:r>
            <a:rPr lang="en-US" dirty="0"/>
            <a:t>ICDS V requires it to be charged to P&amp;L as  per Old AS-10 </a:t>
          </a:r>
        </a:p>
      </dgm:t>
    </dgm:pt>
    <dgm:pt modelId="{9B0486B7-1377-464D-9784-D286A162F18B}" type="parTrans" cxnId="{8ED631C9-CC0C-4213-9359-73DEBAF73E86}">
      <dgm:prSet/>
      <dgm:spPr/>
      <dgm:t>
        <a:bodyPr/>
        <a:lstStyle/>
        <a:p>
          <a:endParaRPr lang="en-US"/>
        </a:p>
      </dgm:t>
    </dgm:pt>
    <dgm:pt modelId="{B8D660B4-8734-4B6A-AACD-B4FC6DD62054}" type="sibTrans" cxnId="{8ED631C9-CC0C-4213-9359-73DEBAF73E86}">
      <dgm:prSet/>
      <dgm:spPr/>
      <dgm:t>
        <a:bodyPr/>
        <a:lstStyle/>
        <a:p>
          <a:endParaRPr lang="en-US"/>
        </a:p>
      </dgm:t>
    </dgm:pt>
    <dgm:pt modelId="{84A00F57-9F59-48DD-B38D-25CA396B1B95}">
      <dgm:prSet/>
      <dgm:spPr/>
      <dgm:t>
        <a:bodyPr/>
        <a:lstStyle/>
        <a:p>
          <a:pPr rtl="0"/>
          <a:r>
            <a:rPr lang="en-US" dirty="0"/>
            <a:t>Deferred tax liability </a:t>
          </a:r>
        </a:p>
      </dgm:t>
    </dgm:pt>
    <dgm:pt modelId="{DEBD2A87-2FD3-432E-9411-79E6222CDD81}" type="parTrans" cxnId="{FABCFDB8-D7F3-4242-8E62-D11EB4C6FA44}">
      <dgm:prSet/>
      <dgm:spPr/>
      <dgm:t>
        <a:bodyPr/>
        <a:lstStyle/>
        <a:p>
          <a:endParaRPr lang="en-US"/>
        </a:p>
      </dgm:t>
    </dgm:pt>
    <dgm:pt modelId="{89298C67-F6B4-464A-9E93-BB30862D6562}" type="sibTrans" cxnId="{FABCFDB8-D7F3-4242-8E62-D11EB4C6FA44}">
      <dgm:prSet/>
      <dgm:spPr/>
      <dgm:t>
        <a:bodyPr/>
        <a:lstStyle/>
        <a:p>
          <a:endParaRPr lang="en-US"/>
        </a:p>
      </dgm:t>
    </dgm:pt>
    <dgm:pt modelId="{27425D7C-5096-47F0-A6C5-1F5EBD886D96}" type="pres">
      <dgm:prSet presAssocID="{884402A7-2FDE-4E12-BF12-C321123BAA31}" presName="linear" presStyleCnt="0">
        <dgm:presLayoutVars>
          <dgm:animLvl val="lvl"/>
          <dgm:resizeHandles val="exact"/>
        </dgm:presLayoutVars>
      </dgm:prSet>
      <dgm:spPr/>
      <dgm:t>
        <a:bodyPr/>
        <a:lstStyle/>
        <a:p>
          <a:endParaRPr lang="en-GB"/>
        </a:p>
      </dgm:t>
    </dgm:pt>
    <dgm:pt modelId="{9AD1C4D0-DD4F-459C-A566-3E7205CD4F21}" type="pres">
      <dgm:prSet presAssocID="{0959A13F-4F42-431E-8E69-32077A75BA82}" presName="parentText" presStyleLbl="node1" presStyleIdx="0" presStyleCnt="3">
        <dgm:presLayoutVars>
          <dgm:chMax val="0"/>
          <dgm:bulletEnabled val="1"/>
        </dgm:presLayoutVars>
      </dgm:prSet>
      <dgm:spPr/>
      <dgm:t>
        <a:bodyPr/>
        <a:lstStyle/>
        <a:p>
          <a:endParaRPr lang="en-GB"/>
        </a:p>
      </dgm:t>
    </dgm:pt>
    <dgm:pt modelId="{080ADBD1-1030-46F9-BF03-21291FBA15E5}" type="pres">
      <dgm:prSet presAssocID="{E96F147F-30E3-4F98-BCC7-CC1DE8B096CE}" presName="spacer" presStyleCnt="0"/>
      <dgm:spPr/>
    </dgm:pt>
    <dgm:pt modelId="{E6D527A4-0DCC-4D3F-A1E5-41D626C8E6EA}" type="pres">
      <dgm:prSet presAssocID="{A3DA17B6-E632-4533-A175-DCEC8D16A848}" presName="parentText" presStyleLbl="node1" presStyleIdx="1" presStyleCnt="3">
        <dgm:presLayoutVars>
          <dgm:chMax val="0"/>
          <dgm:bulletEnabled val="1"/>
        </dgm:presLayoutVars>
      </dgm:prSet>
      <dgm:spPr/>
      <dgm:t>
        <a:bodyPr/>
        <a:lstStyle/>
        <a:p>
          <a:endParaRPr lang="en-GB"/>
        </a:p>
      </dgm:t>
    </dgm:pt>
    <dgm:pt modelId="{984FBAFB-D202-4EB7-B81E-D7CF6E20E8EF}" type="pres">
      <dgm:prSet presAssocID="{B8D660B4-8734-4B6A-AACD-B4FC6DD62054}" presName="spacer" presStyleCnt="0"/>
      <dgm:spPr/>
    </dgm:pt>
    <dgm:pt modelId="{36484952-1BF5-4119-8832-FAF24E79D903}" type="pres">
      <dgm:prSet presAssocID="{84A00F57-9F59-48DD-B38D-25CA396B1B95}" presName="parentText" presStyleLbl="node1" presStyleIdx="2" presStyleCnt="3">
        <dgm:presLayoutVars>
          <dgm:chMax val="0"/>
          <dgm:bulletEnabled val="1"/>
        </dgm:presLayoutVars>
      </dgm:prSet>
      <dgm:spPr/>
      <dgm:t>
        <a:bodyPr/>
        <a:lstStyle/>
        <a:p>
          <a:endParaRPr lang="en-GB"/>
        </a:p>
      </dgm:t>
    </dgm:pt>
  </dgm:ptLst>
  <dgm:cxnLst>
    <dgm:cxn modelId="{FABCFDB8-D7F3-4242-8E62-D11EB4C6FA44}" srcId="{884402A7-2FDE-4E12-BF12-C321123BAA31}" destId="{84A00F57-9F59-48DD-B38D-25CA396B1B95}" srcOrd="2" destOrd="0" parTransId="{DEBD2A87-2FD3-432E-9411-79E6222CDD81}" sibTransId="{89298C67-F6B4-464A-9E93-BB30862D6562}"/>
    <dgm:cxn modelId="{020FE406-A5B8-4E34-8CD0-4D1FA3F91D48}" type="presOf" srcId="{A3DA17B6-E632-4533-A175-DCEC8D16A848}" destId="{E6D527A4-0DCC-4D3F-A1E5-41D626C8E6EA}" srcOrd="0" destOrd="0" presId="urn:microsoft.com/office/officeart/2005/8/layout/vList2"/>
    <dgm:cxn modelId="{9F826B77-15F0-4B5F-BD15-EED288AF9299}" type="presOf" srcId="{84A00F57-9F59-48DD-B38D-25CA396B1B95}" destId="{36484952-1BF5-4119-8832-FAF24E79D903}" srcOrd="0" destOrd="0" presId="urn:microsoft.com/office/officeart/2005/8/layout/vList2"/>
    <dgm:cxn modelId="{0C2463EE-9C6A-4367-B6BB-6C0691CC8016}" type="presOf" srcId="{0959A13F-4F42-431E-8E69-32077A75BA82}" destId="{9AD1C4D0-DD4F-459C-A566-3E7205CD4F21}" srcOrd="0" destOrd="0" presId="urn:microsoft.com/office/officeart/2005/8/layout/vList2"/>
    <dgm:cxn modelId="{30F3C79E-CE0B-4DF5-B72B-57A4F6E7815D}" type="presOf" srcId="{884402A7-2FDE-4E12-BF12-C321123BAA31}" destId="{27425D7C-5096-47F0-A6C5-1F5EBD886D96}" srcOrd="0" destOrd="0" presId="urn:microsoft.com/office/officeart/2005/8/layout/vList2"/>
    <dgm:cxn modelId="{35AFB341-A8BC-421B-B25B-6F38CDF5537B}" srcId="{884402A7-2FDE-4E12-BF12-C321123BAA31}" destId="{0959A13F-4F42-431E-8E69-32077A75BA82}" srcOrd="0" destOrd="0" parTransId="{AB8CC523-B117-4D51-B3D1-4672BFEB34CE}" sibTransId="{E96F147F-30E3-4F98-BCC7-CC1DE8B096CE}"/>
    <dgm:cxn modelId="{8ED631C9-CC0C-4213-9359-73DEBAF73E86}" srcId="{884402A7-2FDE-4E12-BF12-C321123BAA31}" destId="{A3DA17B6-E632-4533-A175-DCEC8D16A848}" srcOrd="1" destOrd="0" parTransId="{9B0486B7-1377-464D-9784-D286A162F18B}" sibTransId="{B8D660B4-8734-4B6A-AACD-B4FC6DD62054}"/>
    <dgm:cxn modelId="{3F4C54B4-0FDA-49D4-9286-E082968303EB}" type="presParOf" srcId="{27425D7C-5096-47F0-A6C5-1F5EBD886D96}" destId="{9AD1C4D0-DD4F-459C-A566-3E7205CD4F21}" srcOrd="0" destOrd="0" presId="urn:microsoft.com/office/officeart/2005/8/layout/vList2"/>
    <dgm:cxn modelId="{DE780592-D02E-4009-A2F2-0B92392C2092}" type="presParOf" srcId="{27425D7C-5096-47F0-A6C5-1F5EBD886D96}" destId="{080ADBD1-1030-46F9-BF03-21291FBA15E5}" srcOrd="1" destOrd="0" presId="urn:microsoft.com/office/officeart/2005/8/layout/vList2"/>
    <dgm:cxn modelId="{49880EFA-ACDF-414A-9DD2-D5FBD7977B44}" type="presParOf" srcId="{27425D7C-5096-47F0-A6C5-1F5EBD886D96}" destId="{E6D527A4-0DCC-4D3F-A1E5-41D626C8E6EA}" srcOrd="2" destOrd="0" presId="urn:microsoft.com/office/officeart/2005/8/layout/vList2"/>
    <dgm:cxn modelId="{12343BCA-0287-4CC8-B267-8E4BF9508C50}" type="presParOf" srcId="{27425D7C-5096-47F0-A6C5-1F5EBD886D96}" destId="{984FBAFB-D202-4EB7-B81E-D7CF6E20E8EF}" srcOrd="3" destOrd="0" presId="urn:microsoft.com/office/officeart/2005/8/layout/vList2"/>
    <dgm:cxn modelId="{8FA58BA4-F1F3-4754-84BE-D0BA771E089E}" type="presParOf" srcId="{27425D7C-5096-47F0-A6C5-1F5EBD886D96}" destId="{36484952-1BF5-4119-8832-FAF24E79D90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F2E3043-4A91-435C-B58C-F4EFAA60D6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60FC0C0-56DB-466C-B960-94B0C2B2553D}">
      <dgm:prSet/>
      <dgm:spPr/>
      <dgm:t>
        <a:bodyPr/>
        <a:lstStyle/>
        <a:p>
          <a:pPr rtl="0"/>
          <a:r>
            <a:rPr lang="en-US" b="1" dirty="0"/>
            <a:t>Expenses incurred on leased/rental premises are revenue in nature – </a:t>
          </a:r>
          <a:endParaRPr lang="en-US" dirty="0"/>
        </a:p>
      </dgm:t>
    </dgm:pt>
    <dgm:pt modelId="{F1278FE7-AFC5-4756-ABAF-B3AF5825CD0D}" type="parTrans" cxnId="{BEC21C56-37F2-402C-A3DB-9058083C29BA}">
      <dgm:prSet/>
      <dgm:spPr/>
      <dgm:t>
        <a:bodyPr/>
        <a:lstStyle/>
        <a:p>
          <a:endParaRPr lang="en-US"/>
        </a:p>
      </dgm:t>
    </dgm:pt>
    <dgm:pt modelId="{FD6899CE-D0ED-41F1-8B19-4D4318B70A73}" type="sibTrans" cxnId="{BEC21C56-37F2-402C-A3DB-9058083C29BA}">
      <dgm:prSet/>
      <dgm:spPr/>
      <dgm:t>
        <a:bodyPr/>
        <a:lstStyle/>
        <a:p>
          <a:endParaRPr lang="en-US"/>
        </a:p>
      </dgm:t>
    </dgm:pt>
    <dgm:pt modelId="{2BF72F83-7AD3-423E-9F1C-0BE908339F7E}">
      <dgm:prSet/>
      <dgm:spPr/>
      <dgm:t>
        <a:bodyPr/>
        <a:lstStyle/>
        <a:p>
          <a:pPr rtl="0">
            <a:lnSpc>
              <a:spcPct val="150000"/>
            </a:lnSpc>
          </a:pPr>
          <a:r>
            <a:rPr lang="en-US" dirty="0"/>
            <a:t>Malabar Mills 288 ITR 815</a:t>
          </a:r>
        </a:p>
      </dgm:t>
    </dgm:pt>
    <dgm:pt modelId="{7B2A3375-F7B9-4BB0-B32E-397D8DDFCF67}" type="parTrans" cxnId="{E0A7E357-620E-4BC4-958D-AD8229E6FE5C}">
      <dgm:prSet/>
      <dgm:spPr/>
      <dgm:t>
        <a:bodyPr/>
        <a:lstStyle/>
        <a:p>
          <a:endParaRPr lang="en-US"/>
        </a:p>
      </dgm:t>
    </dgm:pt>
    <dgm:pt modelId="{7D3EEBB0-16DA-409E-8085-17A709BD6299}" type="sibTrans" cxnId="{E0A7E357-620E-4BC4-958D-AD8229E6FE5C}">
      <dgm:prSet/>
      <dgm:spPr/>
      <dgm:t>
        <a:bodyPr/>
        <a:lstStyle/>
        <a:p>
          <a:endParaRPr lang="en-US"/>
        </a:p>
      </dgm:t>
    </dgm:pt>
    <dgm:pt modelId="{F16AFA85-EFDC-4219-843C-CB232C9E2F81}">
      <dgm:prSet/>
      <dgm:spPr/>
      <dgm:t>
        <a:bodyPr/>
        <a:lstStyle/>
        <a:p>
          <a:pPr rtl="0">
            <a:lnSpc>
              <a:spcPct val="90000"/>
            </a:lnSpc>
          </a:pPr>
          <a:r>
            <a:rPr lang="en-US" dirty="0" err="1"/>
            <a:t>Modi</a:t>
          </a:r>
          <a:r>
            <a:rPr lang="en-US" dirty="0"/>
            <a:t> </a:t>
          </a:r>
          <a:r>
            <a:rPr lang="en-US" dirty="0" err="1"/>
            <a:t>Spg</a:t>
          </a:r>
          <a:r>
            <a:rPr lang="en-US" dirty="0"/>
            <a:t>. &amp; </a:t>
          </a:r>
          <a:r>
            <a:rPr lang="en-US" dirty="0" err="1"/>
            <a:t>Wvg</a:t>
          </a:r>
          <a:r>
            <a:rPr lang="en-US" dirty="0"/>
            <a:t>. Mills v. CIT 200 ITR 544</a:t>
          </a:r>
        </a:p>
      </dgm:t>
    </dgm:pt>
    <dgm:pt modelId="{7FD4B0EF-44B1-434F-B833-52F7E1A3067A}" type="parTrans" cxnId="{353BBEEA-EAA2-4C8D-A0D1-404E3A4FEB2E}">
      <dgm:prSet/>
      <dgm:spPr/>
      <dgm:t>
        <a:bodyPr/>
        <a:lstStyle/>
        <a:p>
          <a:endParaRPr lang="en-US"/>
        </a:p>
      </dgm:t>
    </dgm:pt>
    <dgm:pt modelId="{7E11A2A0-EFBD-4149-9388-6085386FF5B2}" type="sibTrans" cxnId="{353BBEEA-EAA2-4C8D-A0D1-404E3A4FEB2E}">
      <dgm:prSet/>
      <dgm:spPr/>
      <dgm:t>
        <a:bodyPr/>
        <a:lstStyle/>
        <a:p>
          <a:endParaRPr lang="en-US"/>
        </a:p>
      </dgm:t>
    </dgm:pt>
    <dgm:pt modelId="{30ABC933-BB8E-4D65-8CCF-32BDEF770130}">
      <dgm:prSet/>
      <dgm:spPr/>
      <dgm:t>
        <a:bodyPr/>
        <a:lstStyle/>
        <a:p>
          <a:pPr rtl="0">
            <a:lnSpc>
              <a:spcPct val="90000"/>
            </a:lnSpc>
          </a:pPr>
          <a:r>
            <a:rPr lang="en-US" dirty="0"/>
            <a:t>Amway India v. DCIT 27 SOT 344 (DELHI)</a:t>
          </a:r>
        </a:p>
      </dgm:t>
    </dgm:pt>
    <dgm:pt modelId="{731142C9-D846-43F8-8B0A-16959EF91C40}" type="parTrans" cxnId="{712362A7-AB2F-4A6A-B4AF-9F48A5841FE1}">
      <dgm:prSet/>
      <dgm:spPr/>
      <dgm:t>
        <a:bodyPr/>
        <a:lstStyle/>
        <a:p>
          <a:endParaRPr lang="en-US"/>
        </a:p>
      </dgm:t>
    </dgm:pt>
    <dgm:pt modelId="{7D8BF138-F888-4716-BF3A-3392F827899C}" type="sibTrans" cxnId="{712362A7-AB2F-4A6A-B4AF-9F48A5841FE1}">
      <dgm:prSet/>
      <dgm:spPr/>
      <dgm:t>
        <a:bodyPr/>
        <a:lstStyle/>
        <a:p>
          <a:endParaRPr lang="en-US"/>
        </a:p>
      </dgm:t>
    </dgm:pt>
    <dgm:pt modelId="{752A8EBC-0705-4E19-8C84-3AD7E9A0D671}">
      <dgm:prSet/>
      <dgm:spPr/>
      <dgm:t>
        <a:bodyPr/>
        <a:lstStyle/>
        <a:p>
          <a:pPr rtl="0"/>
          <a:r>
            <a:rPr lang="en-US" dirty="0"/>
            <a:t>Supreme Court in CIT V. </a:t>
          </a:r>
          <a:r>
            <a:rPr lang="en-US" dirty="0" err="1"/>
            <a:t>Ramaraju</a:t>
          </a:r>
          <a:r>
            <a:rPr lang="en-US" dirty="0"/>
            <a:t> Mills (294 ITR 328) held that</a:t>
          </a:r>
        </a:p>
      </dgm:t>
    </dgm:pt>
    <dgm:pt modelId="{5C4786D4-F97A-4A64-9E3F-E7A61B0D5C8F}" type="parTrans" cxnId="{F8059599-CC57-4D22-A658-DB95A362DA7A}">
      <dgm:prSet/>
      <dgm:spPr/>
      <dgm:t>
        <a:bodyPr/>
        <a:lstStyle/>
        <a:p>
          <a:endParaRPr lang="en-US"/>
        </a:p>
      </dgm:t>
    </dgm:pt>
    <dgm:pt modelId="{27ABE9D5-790C-4878-996A-87B8F1D78DDD}" type="sibTrans" cxnId="{F8059599-CC57-4D22-A658-DB95A362DA7A}">
      <dgm:prSet/>
      <dgm:spPr/>
      <dgm:t>
        <a:bodyPr/>
        <a:lstStyle/>
        <a:p>
          <a:endParaRPr lang="en-US"/>
        </a:p>
      </dgm:t>
    </dgm:pt>
    <dgm:pt modelId="{9728DE4D-30CF-473B-9CCB-FC42F9E7BD2C}">
      <dgm:prSet/>
      <dgm:spPr/>
      <dgm:t>
        <a:bodyPr/>
        <a:lstStyle/>
        <a:p>
          <a:pPr rtl="0">
            <a:lnSpc>
              <a:spcPct val="150000"/>
            </a:lnSpc>
          </a:pPr>
          <a:r>
            <a:rPr lang="en-US" dirty="0"/>
            <a:t>if the production capacity remaining constant even after the replacement of the asset it is allowable as a revenue exp.</a:t>
          </a:r>
        </a:p>
      </dgm:t>
    </dgm:pt>
    <dgm:pt modelId="{56A49307-BD4E-4DF1-937E-7C5206DE8E52}" type="parTrans" cxnId="{8F4A2FD0-B680-4FEB-8A50-5BCF18384643}">
      <dgm:prSet/>
      <dgm:spPr/>
      <dgm:t>
        <a:bodyPr/>
        <a:lstStyle/>
        <a:p>
          <a:endParaRPr lang="en-US"/>
        </a:p>
      </dgm:t>
    </dgm:pt>
    <dgm:pt modelId="{594EE3D3-B896-4612-8AD7-1D8BEC170586}" type="sibTrans" cxnId="{8F4A2FD0-B680-4FEB-8A50-5BCF18384643}">
      <dgm:prSet/>
      <dgm:spPr/>
      <dgm:t>
        <a:bodyPr/>
        <a:lstStyle/>
        <a:p>
          <a:endParaRPr lang="en-US"/>
        </a:p>
      </dgm:t>
    </dgm:pt>
    <dgm:pt modelId="{916599FF-4F5F-4E5C-BF6F-D0796FCA1313}">
      <dgm:prSet/>
      <dgm:spPr/>
      <dgm:t>
        <a:bodyPr/>
        <a:lstStyle/>
        <a:p>
          <a:pPr rtl="0"/>
          <a:r>
            <a:rPr lang="en-US" dirty="0"/>
            <a:t>Benefit of enduring nature – Empire Jute (SC)</a:t>
          </a:r>
        </a:p>
      </dgm:t>
    </dgm:pt>
    <dgm:pt modelId="{5B7B70F5-8DA4-4ACC-AD4B-B17E047F5080}" type="parTrans" cxnId="{CD38AF6E-E483-4F5F-A275-7ED2E5454931}">
      <dgm:prSet/>
      <dgm:spPr/>
      <dgm:t>
        <a:bodyPr/>
        <a:lstStyle/>
        <a:p>
          <a:endParaRPr lang="en-US"/>
        </a:p>
      </dgm:t>
    </dgm:pt>
    <dgm:pt modelId="{77C5AF6E-F9E4-416D-BD5B-820D1BE31DB1}" type="sibTrans" cxnId="{CD38AF6E-E483-4F5F-A275-7ED2E5454931}">
      <dgm:prSet/>
      <dgm:spPr/>
      <dgm:t>
        <a:bodyPr/>
        <a:lstStyle/>
        <a:p>
          <a:endParaRPr lang="en-US"/>
        </a:p>
      </dgm:t>
    </dgm:pt>
    <dgm:pt modelId="{EF03A448-72BF-4361-A9BD-5A771D846D7D}" type="pres">
      <dgm:prSet presAssocID="{3F2E3043-4A91-435C-B58C-F4EFAA60D663}" presName="linear" presStyleCnt="0">
        <dgm:presLayoutVars>
          <dgm:animLvl val="lvl"/>
          <dgm:resizeHandles val="exact"/>
        </dgm:presLayoutVars>
      </dgm:prSet>
      <dgm:spPr/>
      <dgm:t>
        <a:bodyPr/>
        <a:lstStyle/>
        <a:p>
          <a:endParaRPr lang="en-GB"/>
        </a:p>
      </dgm:t>
    </dgm:pt>
    <dgm:pt modelId="{7DB06AD9-E21F-4889-A2C7-0881CC25B654}" type="pres">
      <dgm:prSet presAssocID="{916599FF-4F5F-4E5C-BF6F-D0796FCA1313}" presName="parentText" presStyleLbl="node1" presStyleIdx="0" presStyleCnt="3">
        <dgm:presLayoutVars>
          <dgm:chMax val="0"/>
          <dgm:bulletEnabled val="1"/>
        </dgm:presLayoutVars>
      </dgm:prSet>
      <dgm:spPr/>
      <dgm:t>
        <a:bodyPr/>
        <a:lstStyle/>
        <a:p>
          <a:endParaRPr lang="en-GB"/>
        </a:p>
      </dgm:t>
    </dgm:pt>
    <dgm:pt modelId="{24CC77F3-C303-4333-BD3E-A1516B14B31B}" type="pres">
      <dgm:prSet presAssocID="{77C5AF6E-F9E4-416D-BD5B-820D1BE31DB1}" presName="spacer" presStyleCnt="0"/>
      <dgm:spPr/>
    </dgm:pt>
    <dgm:pt modelId="{51B0E9AD-53FC-4980-875A-15DF644110CC}" type="pres">
      <dgm:prSet presAssocID="{E60FC0C0-56DB-466C-B960-94B0C2B2553D}" presName="parentText" presStyleLbl="node1" presStyleIdx="1" presStyleCnt="3">
        <dgm:presLayoutVars>
          <dgm:chMax val="0"/>
          <dgm:bulletEnabled val="1"/>
        </dgm:presLayoutVars>
      </dgm:prSet>
      <dgm:spPr/>
      <dgm:t>
        <a:bodyPr/>
        <a:lstStyle/>
        <a:p>
          <a:endParaRPr lang="en-GB"/>
        </a:p>
      </dgm:t>
    </dgm:pt>
    <dgm:pt modelId="{1FD0A32B-5AA3-421C-8917-89DFC8E95911}" type="pres">
      <dgm:prSet presAssocID="{E60FC0C0-56DB-466C-B960-94B0C2B2553D}" presName="childText" presStyleLbl="revTx" presStyleIdx="0" presStyleCnt="2">
        <dgm:presLayoutVars>
          <dgm:bulletEnabled val="1"/>
        </dgm:presLayoutVars>
      </dgm:prSet>
      <dgm:spPr/>
      <dgm:t>
        <a:bodyPr/>
        <a:lstStyle/>
        <a:p>
          <a:endParaRPr lang="en-GB"/>
        </a:p>
      </dgm:t>
    </dgm:pt>
    <dgm:pt modelId="{510E3865-DC3B-4B25-8BA0-AF237153833B}" type="pres">
      <dgm:prSet presAssocID="{752A8EBC-0705-4E19-8C84-3AD7E9A0D671}" presName="parentText" presStyleLbl="node1" presStyleIdx="2" presStyleCnt="3" custScaleY="84897">
        <dgm:presLayoutVars>
          <dgm:chMax val="0"/>
          <dgm:bulletEnabled val="1"/>
        </dgm:presLayoutVars>
      </dgm:prSet>
      <dgm:spPr/>
      <dgm:t>
        <a:bodyPr/>
        <a:lstStyle/>
        <a:p>
          <a:endParaRPr lang="en-GB"/>
        </a:p>
      </dgm:t>
    </dgm:pt>
    <dgm:pt modelId="{29BA4ACC-0093-453B-828E-657EA5D28097}" type="pres">
      <dgm:prSet presAssocID="{752A8EBC-0705-4E19-8C84-3AD7E9A0D671}" presName="childText" presStyleLbl="revTx" presStyleIdx="1" presStyleCnt="2">
        <dgm:presLayoutVars>
          <dgm:bulletEnabled val="1"/>
        </dgm:presLayoutVars>
      </dgm:prSet>
      <dgm:spPr/>
      <dgm:t>
        <a:bodyPr/>
        <a:lstStyle/>
        <a:p>
          <a:endParaRPr lang="en-GB"/>
        </a:p>
      </dgm:t>
    </dgm:pt>
  </dgm:ptLst>
  <dgm:cxnLst>
    <dgm:cxn modelId="{59603734-4A7F-4AAD-8044-4F474633C811}" type="presOf" srcId="{3F2E3043-4A91-435C-B58C-F4EFAA60D663}" destId="{EF03A448-72BF-4361-A9BD-5A771D846D7D}" srcOrd="0" destOrd="0" presId="urn:microsoft.com/office/officeart/2005/8/layout/vList2"/>
    <dgm:cxn modelId="{353BBEEA-EAA2-4C8D-A0D1-404E3A4FEB2E}" srcId="{E60FC0C0-56DB-466C-B960-94B0C2B2553D}" destId="{F16AFA85-EFDC-4219-843C-CB232C9E2F81}" srcOrd="1" destOrd="0" parTransId="{7FD4B0EF-44B1-434F-B833-52F7E1A3067A}" sibTransId="{7E11A2A0-EFBD-4149-9388-6085386FF5B2}"/>
    <dgm:cxn modelId="{909A2BCC-C44F-4F0C-956A-C14AF79097BD}" type="presOf" srcId="{916599FF-4F5F-4E5C-BF6F-D0796FCA1313}" destId="{7DB06AD9-E21F-4889-A2C7-0881CC25B654}" srcOrd="0" destOrd="0" presId="urn:microsoft.com/office/officeart/2005/8/layout/vList2"/>
    <dgm:cxn modelId="{E0A7E357-620E-4BC4-958D-AD8229E6FE5C}" srcId="{E60FC0C0-56DB-466C-B960-94B0C2B2553D}" destId="{2BF72F83-7AD3-423E-9F1C-0BE908339F7E}" srcOrd="0" destOrd="0" parTransId="{7B2A3375-F7B9-4BB0-B32E-397D8DDFCF67}" sibTransId="{7D3EEBB0-16DA-409E-8085-17A709BD6299}"/>
    <dgm:cxn modelId="{BEC21C56-37F2-402C-A3DB-9058083C29BA}" srcId="{3F2E3043-4A91-435C-B58C-F4EFAA60D663}" destId="{E60FC0C0-56DB-466C-B960-94B0C2B2553D}" srcOrd="1" destOrd="0" parTransId="{F1278FE7-AFC5-4756-ABAF-B3AF5825CD0D}" sibTransId="{FD6899CE-D0ED-41F1-8B19-4D4318B70A73}"/>
    <dgm:cxn modelId="{9920C584-9AEA-49F2-9C8F-C31414BDED7A}" type="presOf" srcId="{E60FC0C0-56DB-466C-B960-94B0C2B2553D}" destId="{51B0E9AD-53FC-4980-875A-15DF644110CC}" srcOrd="0" destOrd="0" presId="urn:microsoft.com/office/officeart/2005/8/layout/vList2"/>
    <dgm:cxn modelId="{5C5F02D1-D8B1-4D80-8879-76FD0B0B7F8D}" type="presOf" srcId="{9728DE4D-30CF-473B-9CCB-FC42F9E7BD2C}" destId="{29BA4ACC-0093-453B-828E-657EA5D28097}" srcOrd="0" destOrd="0" presId="urn:microsoft.com/office/officeart/2005/8/layout/vList2"/>
    <dgm:cxn modelId="{CD38AF6E-E483-4F5F-A275-7ED2E5454931}" srcId="{3F2E3043-4A91-435C-B58C-F4EFAA60D663}" destId="{916599FF-4F5F-4E5C-BF6F-D0796FCA1313}" srcOrd="0" destOrd="0" parTransId="{5B7B70F5-8DA4-4ACC-AD4B-B17E047F5080}" sibTransId="{77C5AF6E-F9E4-416D-BD5B-820D1BE31DB1}"/>
    <dgm:cxn modelId="{712362A7-AB2F-4A6A-B4AF-9F48A5841FE1}" srcId="{E60FC0C0-56DB-466C-B960-94B0C2B2553D}" destId="{30ABC933-BB8E-4D65-8CCF-32BDEF770130}" srcOrd="2" destOrd="0" parTransId="{731142C9-D846-43F8-8B0A-16959EF91C40}" sibTransId="{7D8BF138-F888-4716-BF3A-3392F827899C}"/>
    <dgm:cxn modelId="{3ACCBC8D-064A-4635-9FD3-33CADAB5CF59}" type="presOf" srcId="{F16AFA85-EFDC-4219-843C-CB232C9E2F81}" destId="{1FD0A32B-5AA3-421C-8917-89DFC8E95911}" srcOrd="0" destOrd="1" presId="urn:microsoft.com/office/officeart/2005/8/layout/vList2"/>
    <dgm:cxn modelId="{286EBD4B-3C73-46C8-AC72-E8C4F83595E9}" type="presOf" srcId="{30ABC933-BB8E-4D65-8CCF-32BDEF770130}" destId="{1FD0A32B-5AA3-421C-8917-89DFC8E95911}" srcOrd="0" destOrd="2" presId="urn:microsoft.com/office/officeart/2005/8/layout/vList2"/>
    <dgm:cxn modelId="{B3691E1E-94E1-4D8A-AD3A-6A012BF53F6E}" type="presOf" srcId="{752A8EBC-0705-4E19-8C84-3AD7E9A0D671}" destId="{510E3865-DC3B-4B25-8BA0-AF237153833B}" srcOrd="0" destOrd="0" presId="urn:microsoft.com/office/officeart/2005/8/layout/vList2"/>
    <dgm:cxn modelId="{4FFB04E9-CA79-48B8-901F-8DB3C105718B}" type="presOf" srcId="{2BF72F83-7AD3-423E-9F1C-0BE908339F7E}" destId="{1FD0A32B-5AA3-421C-8917-89DFC8E95911}" srcOrd="0" destOrd="0" presId="urn:microsoft.com/office/officeart/2005/8/layout/vList2"/>
    <dgm:cxn modelId="{8F4A2FD0-B680-4FEB-8A50-5BCF18384643}" srcId="{752A8EBC-0705-4E19-8C84-3AD7E9A0D671}" destId="{9728DE4D-30CF-473B-9CCB-FC42F9E7BD2C}" srcOrd="0" destOrd="0" parTransId="{56A49307-BD4E-4DF1-937E-7C5206DE8E52}" sibTransId="{594EE3D3-B896-4612-8AD7-1D8BEC170586}"/>
    <dgm:cxn modelId="{F8059599-CC57-4D22-A658-DB95A362DA7A}" srcId="{3F2E3043-4A91-435C-B58C-F4EFAA60D663}" destId="{752A8EBC-0705-4E19-8C84-3AD7E9A0D671}" srcOrd="2" destOrd="0" parTransId="{5C4786D4-F97A-4A64-9E3F-E7A61B0D5C8F}" sibTransId="{27ABE9D5-790C-4878-996A-87B8F1D78DDD}"/>
    <dgm:cxn modelId="{F9B57B34-B9F8-4179-8C9E-717060077602}" type="presParOf" srcId="{EF03A448-72BF-4361-A9BD-5A771D846D7D}" destId="{7DB06AD9-E21F-4889-A2C7-0881CC25B654}" srcOrd="0" destOrd="0" presId="urn:microsoft.com/office/officeart/2005/8/layout/vList2"/>
    <dgm:cxn modelId="{ABDACB5C-CC16-4725-BC38-EC840E7B7E77}" type="presParOf" srcId="{EF03A448-72BF-4361-A9BD-5A771D846D7D}" destId="{24CC77F3-C303-4333-BD3E-A1516B14B31B}" srcOrd="1" destOrd="0" presId="urn:microsoft.com/office/officeart/2005/8/layout/vList2"/>
    <dgm:cxn modelId="{2BDF852A-219C-4754-9F5C-4FED549A4FBE}" type="presParOf" srcId="{EF03A448-72BF-4361-A9BD-5A771D846D7D}" destId="{51B0E9AD-53FC-4980-875A-15DF644110CC}" srcOrd="2" destOrd="0" presId="urn:microsoft.com/office/officeart/2005/8/layout/vList2"/>
    <dgm:cxn modelId="{6DFBE284-8D3D-4FE9-BA69-DD313A12F004}" type="presParOf" srcId="{EF03A448-72BF-4361-A9BD-5A771D846D7D}" destId="{1FD0A32B-5AA3-421C-8917-89DFC8E95911}" srcOrd="3" destOrd="0" presId="urn:microsoft.com/office/officeart/2005/8/layout/vList2"/>
    <dgm:cxn modelId="{FDC1100B-0D76-4703-B6F6-62494E3DD584}" type="presParOf" srcId="{EF03A448-72BF-4361-A9BD-5A771D846D7D}" destId="{510E3865-DC3B-4B25-8BA0-AF237153833B}" srcOrd="4" destOrd="0" presId="urn:microsoft.com/office/officeart/2005/8/layout/vList2"/>
    <dgm:cxn modelId="{5F874CFF-90A9-4FB2-905C-546E991D8CF3}" type="presParOf" srcId="{EF03A448-72BF-4361-A9BD-5A771D846D7D}" destId="{29BA4ACC-0093-453B-828E-657EA5D2809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4438BFF-29FA-4CA9-A1A2-BAA6BE015E9D}" type="doc">
      <dgm:prSet loTypeId="urn:microsoft.com/office/officeart/2005/8/layout/vList2" loCatId="list" qsTypeId="urn:microsoft.com/office/officeart/2005/8/quickstyle/simple1" qsCatId="simple" csTypeId="urn:microsoft.com/office/officeart/2005/8/colors/colorful1#6" csCatId="colorful" phldr="1"/>
      <dgm:spPr/>
      <dgm:t>
        <a:bodyPr/>
        <a:lstStyle/>
        <a:p>
          <a:endParaRPr lang="en-US"/>
        </a:p>
      </dgm:t>
    </dgm:pt>
    <dgm:pt modelId="{A0E2E899-23E8-477D-BE85-E8F2BACE0D4E}">
      <dgm:prSet/>
      <dgm:spPr/>
      <dgm:t>
        <a:bodyPr/>
        <a:lstStyle/>
        <a:p>
          <a:pPr rtl="0"/>
          <a:r>
            <a:rPr lang="en-US" dirty="0"/>
            <a:t>Materiality to be considered while reporting</a:t>
          </a:r>
        </a:p>
      </dgm:t>
    </dgm:pt>
    <dgm:pt modelId="{FC4305CA-43B7-443B-93AA-7450F32C63D3}" type="parTrans" cxnId="{EC196B9A-8186-4144-886F-FE59E71BC75E}">
      <dgm:prSet/>
      <dgm:spPr/>
      <dgm:t>
        <a:bodyPr/>
        <a:lstStyle/>
        <a:p>
          <a:endParaRPr lang="en-US"/>
        </a:p>
      </dgm:t>
    </dgm:pt>
    <dgm:pt modelId="{C0FA466C-94B4-41C6-B44E-2B4AC18C603E}" type="sibTrans" cxnId="{EC196B9A-8186-4144-886F-FE59E71BC75E}">
      <dgm:prSet/>
      <dgm:spPr/>
      <dgm:t>
        <a:bodyPr/>
        <a:lstStyle/>
        <a:p>
          <a:endParaRPr lang="en-US"/>
        </a:p>
      </dgm:t>
    </dgm:pt>
    <dgm:pt modelId="{A8620C70-F8FA-46FC-82E3-A78BCE8C49F8}">
      <dgm:prSet/>
      <dgm:spPr/>
      <dgm:t>
        <a:bodyPr/>
        <a:lstStyle/>
        <a:p>
          <a:pPr rtl="0"/>
          <a:r>
            <a:rPr lang="en-US" dirty="0"/>
            <a:t>No view to be expressed on </a:t>
          </a:r>
          <a:r>
            <a:rPr lang="en-US" dirty="0" err="1"/>
            <a:t>allowability</a:t>
          </a:r>
          <a:r>
            <a:rPr lang="en-US" dirty="0"/>
            <a:t>.</a:t>
          </a:r>
        </a:p>
      </dgm:t>
    </dgm:pt>
    <dgm:pt modelId="{DE2015F5-C3AD-4ED2-BE00-EC7136DE98B8}" type="parTrans" cxnId="{3F738912-C70F-42CA-A1E0-94877A583C4F}">
      <dgm:prSet/>
      <dgm:spPr/>
      <dgm:t>
        <a:bodyPr/>
        <a:lstStyle/>
        <a:p>
          <a:endParaRPr lang="en-US"/>
        </a:p>
      </dgm:t>
    </dgm:pt>
    <dgm:pt modelId="{815313B0-7F65-483B-8E2B-051B31C1FC08}" type="sibTrans" cxnId="{3F738912-C70F-42CA-A1E0-94877A583C4F}">
      <dgm:prSet/>
      <dgm:spPr/>
      <dgm:t>
        <a:bodyPr/>
        <a:lstStyle/>
        <a:p>
          <a:endParaRPr lang="en-US"/>
        </a:p>
      </dgm:t>
    </dgm:pt>
    <dgm:pt modelId="{B977D341-07D1-4B53-9833-040DE4B5DC53}">
      <dgm:prSet/>
      <dgm:spPr/>
      <dgm:t>
        <a:bodyPr/>
        <a:lstStyle/>
        <a:p>
          <a:pPr rtl="0"/>
          <a:r>
            <a:rPr lang="en-US" dirty="0"/>
            <a:t>Penalty and fine are to be distinguished from contractual obligations -even if such payments are labeled as “penalty” in a contract.</a:t>
          </a:r>
        </a:p>
      </dgm:t>
    </dgm:pt>
    <dgm:pt modelId="{DDC4190B-4649-4BB4-AA33-6A79F9613257}" type="parTrans" cxnId="{0BECC2F0-5EF7-4A7C-BD68-7F5AC002FD45}">
      <dgm:prSet/>
      <dgm:spPr/>
      <dgm:t>
        <a:bodyPr/>
        <a:lstStyle/>
        <a:p>
          <a:endParaRPr lang="en-US"/>
        </a:p>
      </dgm:t>
    </dgm:pt>
    <dgm:pt modelId="{3BB868FF-3813-4B1B-A79E-DC4AC20FE896}" type="sibTrans" cxnId="{0BECC2F0-5EF7-4A7C-BD68-7F5AC002FD45}">
      <dgm:prSet/>
      <dgm:spPr/>
      <dgm:t>
        <a:bodyPr/>
        <a:lstStyle/>
        <a:p>
          <a:endParaRPr lang="en-US"/>
        </a:p>
      </dgm:t>
    </dgm:pt>
    <dgm:pt modelId="{E2860E7E-C6AF-4C46-8FDC-9BBB138210E1}">
      <dgm:prSet/>
      <dgm:spPr/>
      <dgm:t>
        <a:bodyPr/>
        <a:lstStyle/>
        <a:p>
          <a:pPr rtl="0"/>
          <a:r>
            <a:rPr lang="en-US" dirty="0"/>
            <a:t>Compensatory vs. penal payments (SC decisions)</a:t>
          </a:r>
        </a:p>
      </dgm:t>
    </dgm:pt>
    <dgm:pt modelId="{F384D298-833A-499B-B230-23E1EA1ABD1A}" type="parTrans" cxnId="{5CEE060B-F2E1-4933-9B67-484CDB703397}">
      <dgm:prSet/>
      <dgm:spPr/>
      <dgm:t>
        <a:bodyPr/>
        <a:lstStyle/>
        <a:p>
          <a:endParaRPr lang="en-US"/>
        </a:p>
      </dgm:t>
    </dgm:pt>
    <dgm:pt modelId="{DE98F944-BE73-4419-984B-21E6CF66E3F6}" type="sibTrans" cxnId="{5CEE060B-F2E1-4933-9B67-484CDB703397}">
      <dgm:prSet/>
      <dgm:spPr/>
      <dgm:t>
        <a:bodyPr/>
        <a:lstStyle/>
        <a:p>
          <a:endParaRPr lang="en-US"/>
        </a:p>
      </dgm:t>
    </dgm:pt>
    <dgm:pt modelId="{39351996-277F-4708-B6C6-8436018F0F97}">
      <dgm:prSet/>
      <dgm:spPr/>
      <dgm:t>
        <a:bodyPr/>
        <a:lstStyle/>
        <a:p>
          <a:pPr rtl="0">
            <a:lnSpc>
              <a:spcPct val="150000"/>
            </a:lnSpc>
          </a:pPr>
          <a:r>
            <a:rPr lang="en-US" dirty="0" err="1"/>
            <a:t>Prakash</a:t>
          </a:r>
          <a:r>
            <a:rPr lang="en-US" dirty="0"/>
            <a:t> Cotton Mills 201 ITR 684</a:t>
          </a:r>
        </a:p>
      </dgm:t>
    </dgm:pt>
    <dgm:pt modelId="{B37215D7-1B42-4C01-AB3E-C7BAC2F91C51}" type="parTrans" cxnId="{9EA926BE-2AA9-4623-9D61-60BE9D3C7169}">
      <dgm:prSet/>
      <dgm:spPr/>
      <dgm:t>
        <a:bodyPr/>
        <a:lstStyle/>
        <a:p>
          <a:endParaRPr lang="en-US"/>
        </a:p>
      </dgm:t>
    </dgm:pt>
    <dgm:pt modelId="{98D29E2D-FBE2-4790-AB4B-E1CBD27D775D}" type="sibTrans" cxnId="{9EA926BE-2AA9-4623-9D61-60BE9D3C7169}">
      <dgm:prSet/>
      <dgm:spPr/>
      <dgm:t>
        <a:bodyPr/>
        <a:lstStyle/>
        <a:p>
          <a:endParaRPr lang="en-US"/>
        </a:p>
      </dgm:t>
    </dgm:pt>
    <dgm:pt modelId="{FD361961-CA15-481B-A09E-98DDF300096E}">
      <dgm:prSet/>
      <dgm:spPr/>
      <dgm:t>
        <a:bodyPr/>
        <a:lstStyle/>
        <a:p>
          <a:pPr rtl="0">
            <a:lnSpc>
              <a:spcPct val="150000"/>
            </a:lnSpc>
          </a:pPr>
          <a:r>
            <a:rPr lang="en-US" dirty="0"/>
            <a:t>Ahmedabad Cotton Mfg Co Ltd 205 ITR 163</a:t>
          </a:r>
        </a:p>
      </dgm:t>
    </dgm:pt>
    <dgm:pt modelId="{268C50B9-A788-4EBE-AB38-F3EFEAF565DE}" type="parTrans" cxnId="{E26B6982-52DC-4E19-BD69-337EE37791FD}">
      <dgm:prSet/>
      <dgm:spPr/>
      <dgm:t>
        <a:bodyPr/>
        <a:lstStyle/>
        <a:p>
          <a:endParaRPr lang="en-US"/>
        </a:p>
      </dgm:t>
    </dgm:pt>
    <dgm:pt modelId="{AABBDF3A-F297-4244-A58C-7C060E317D47}" type="sibTrans" cxnId="{E26B6982-52DC-4E19-BD69-337EE37791FD}">
      <dgm:prSet/>
      <dgm:spPr/>
      <dgm:t>
        <a:bodyPr/>
        <a:lstStyle/>
        <a:p>
          <a:endParaRPr lang="en-US"/>
        </a:p>
      </dgm:t>
    </dgm:pt>
    <dgm:pt modelId="{07762121-53B5-40F2-87A9-3B3774CB7DF3}">
      <dgm:prSet/>
      <dgm:spPr/>
      <dgm:t>
        <a:bodyPr/>
        <a:lstStyle/>
        <a:p>
          <a:pPr rtl="0">
            <a:lnSpc>
              <a:spcPct val="150000"/>
            </a:lnSpc>
          </a:pPr>
          <a:r>
            <a:rPr lang="en-US" dirty="0" err="1"/>
            <a:t>Malwa</a:t>
          </a:r>
          <a:r>
            <a:rPr lang="en-US" dirty="0"/>
            <a:t> </a:t>
          </a:r>
          <a:r>
            <a:rPr lang="en-US" dirty="0" err="1"/>
            <a:t>Vanaspati</a:t>
          </a:r>
          <a:r>
            <a:rPr lang="en-US" dirty="0"/>
            <a:t> &amp; Chemical Co 225 ITR 383</a:t>
          </a:r>
        </a:p>
      </dgm:t>
    </dgm:pt>
    <dgm:pt modelId="{4F0C134C-8CD8-4F7D-8F1C-5A085B36270F}" type="parTrans" cxnId="{BDD4A969-4C36-46AB-B1DA-29CA406BBF08}">
      <dgm:prSet/>
      <dgm:spPr/>
      <dgm:t>
        <a:bodyPr/>
        <a:lstStyle/>
        <a:p>
          <a:endParaRPr lang="en-US"/>
        </a:p>
      </dgm:t>
    </dgm:pt>
    <dgm:pt modelId="{9A07E0D3-27E8-4CD9-9A26-5A1281A47072}" type="sibTrans" cxnId="{BDD4A969-4C36-46AB-B1DA-29CA406BBF08}">
      <dgm:prSet/>
      <dgm:spPr/>
      <dgm:t>
        <a:bodyPr/>
        <a:lstStyle/>
        <a:p>
          <a:endParaRPr lang="en-US"/>
        </a:p>
      </dgm:t>
    </dgm:pt>
    <dgm:pt modelId="{6FE6B4AF-5739-4036-A08D-7AD3030DBAD9}" type="pres">
      <dgm:prSet presAssocID="{44438BFF-29FA-4CA9-A1A2-BAA6BE015E9D}" presName="linear" presStyleCnt="0">
        <dgm:presLayoutVars>
          <dgm:animLvl val="lvl"/>
          <dgm:resizeHandles val="exact"/>
        </dgm:presLayoutVars>
      </dgm:prSet>
      <dgm:spPr/>
      <dgm:t>
        <a:bodyPr/>
        <a:lstStyle/>
        <a:p>
          <a:endParaRPr lang="en-GB"/>
        </a:p>
      </dgm:t>
    </dgm:pt>
    <dgm:pt modelId="{7447F871-6096-43BD-AB09-FD90898196BA}" type="pres">
      <dgm:prSet presAssocID="{A0E2E899-23E8-477D-BE85-E8F2BACE0D4E}" presName="parentText" presStyleLbl="node1" presStyleIdx="0" presStyleCnt="4">
        <dgm:presLayoutVars>
          <dgm:chMax val="0"/>
          <dgm:bulletEnabled val="1"/>
        </dgm:presLayoutVars>
      </dgm:prSet>
      <dgm:spPr/>
      <dgm:t>
        <a:bodyPr/>
        <a:lstStyle/>
        <a:p>
          <a:endParaRPr lang="en-GB"/>
        </a:p>
      </dgm:t>
    </dgm:pt>
    <dgm:pt modelId="{E3E2D050-423B-4803-A74B-3C42DBD6270E}" type="pres">
      <dgm:prSet presAssocID="{C0FA466C-94B4-41C6-B44E-2B4AC18C603E}" presName="spacer" presStyleCnt="0"/>
      <dgm:spPr/>
    </dgm:pt>
    <dgm:pt modelId="{C773D870-23F7-48CB-9D9E-30649F6CEECD}" type="pres">
      <dgm:prSet presAssocID="{A8620C70-F8FA-46FC-82E3-A78BCE8C49F8}" presName="parentText" presStyleLbl="node1" presStyleIdx="1" presStyleCnt="4">
        <dgm:presLayoutVars>
          <dgm:chMax val="0"/>
          <dgm:bulletEnabled val="1"/>
        </dgm:presLayoutVars>
      </dgm:prSet>
      <dgm:spPr/>
      <dgm:t>
        <a:bodyPr/>
        <a:lstStyle/>
        <a:p>
          <a:endParaRPr lang="en-GB"/>
        </a:p>
      </dgm:t>
    </dgm:pt>
    <dgm:pt modelId="{CF489DE8-29AA-481C-A855-735228E51098}" type="pres">
      <dgm:prSet presAssocID="{815313B0-7F65-483B-8E2B-051B31C1FC08}" presName="spacer" presStyleCnt="0"/>
      <dgm:spPr/>
    </dgm:pt>
    <dgm:pt modelId="{7F4EBAFB-9771-4698-8B91-6FDC221CD316}" type="pres">
      <dgm:prSet presAssocID="{B977D341-07D1-4B53-9833-040DE4B5DC53}" presName="parentText" presStyleLbl="node1" presStyleIdx="2" presStyleCnt="4">
        <dgm:presLayoutVars>
          <dgm:chMax val="0"/>
          <dgm:bulletEnabled val="1"/>
        </dgm:presLayoutVars>
      </dgm:prSet>
      <dgm:spPr/>
      <dgm:t>
        <a:bodyPr/>
        <a:lstStyle/>
        <a:p>
          <a:endParaRPr lang="en-GB"/>
        </a:p>
      </dgm:t>
    </dgm:pt>
    <dgm:pt modelId="{EEAD472C-213E-4AC9-9064-991C2A5C6F20}" type="pres">
      <dgm:prSet presAssocID="{3BB868FF-3813-4B1B-A79E-DC4AC20FE896}" presName="spacer" presStyleCnt="0"/>
      <dgm:spPr/>
    </dgm:pt>
    <dgm:pt modelId="{8BF8B565-ED08-4F2B-8B46-65698670247D}" type="pres">
      <dgm:prSet presAssocID="{E2860E7E-C6AF-4C46-8FDC-9BBB138210E1}" presName="parentText" presStyleLbl="node1" presStyleIdx="3" presStyleCnt="4">
        <dgm:presLayoutVars>
          <dgm:chMax val="0"/>
          <dgm:bulletEnabled val="1"/>
        </dgm:presLayoutVars>
      </dgm:prSet>
      <dgm:spPr/>
      <dgm:t>
        <a:bodyPr/>
        <a:lstStyle/>
        <a:p>
          <a:endParaRPr lang="en-GB"/>
        </a:p>
      </dgm:t>
    </dgm:pt>
    <dgm:pt modelId="{BAC43CFA-9251-4AB6-9185-C1F66CA68EB3}" type="pres">
      <dgm:prSet presAssocID="{E2860E7E-C6AF-4C46-8FDC-9BBB138210E1}" presName="childText" presStyleLbl="revTx" presStyleIdx="0" presStyleCnt="1" custScaleY="108346">
        <dgm:presLayoutVars>
          <dgm:bulletEnabled val="1"/>
        </dgm:presLayoutVars>
      </dgm:prSet>
      <dgm:spPr/>
      <dgm:t>
        <a:bodyPr/>
        <a:lstStyle/>
        <a:p>
          <a:endParaRPr lang="en-GB"/>
        </a:p>
      </dgm:t>
    </dgm:pt>
  </dgm:ptLst>
  <dgm:cxnLst>
    <dgm:cxn modelId="{57872438-329B-4E87-B4D5-E60079FC0D5B}" type="presOf" srcId="{A8620C70-F8FA-46FC-82E3-A78BCE8C49F8}" destId="{C773D870-23F7-48CB-9D9E-30649F6CEECD}" srcOrd="0" destOrd="0" presId="urn:microsoft.com/office/officeart/2005/8/layout/vList2"/>
    <dgm:cxn modelId="{5CEE060B-F2E1-4933-9B67-484CDB703397}" srcId="{44438BFF-29FA-4CA9-A1A2-BAA6BE015E9D}" destId="{E2860E7E-C6AF-4C46-8FDC-9BBB138210E1}" srcOrd="3" destOrd="0" parTransId="{F384D298-833A-499B-B230-23E1EA1ABD1A}" sibTransId="{DE98F944-BE73-4419-984B-21E6CF66E3F6}"/>
    <dgm:cxn modelId="{EC196B9A-8186-4144-886F-FE59E71BC75E}" srcId="{44438BFF-29FA-4CA9-A1A2-BAA6BE015E9D}" destId="{A0E2E899-23E8-477D-BE85-E8F2BACE0D4E}" srcOrd="0" destOrd="0" parTransId="{FC4305CA-43B7-443B-93AA-7450F32C63D3}" sibTransId="{C0FA466C-94B4-41C6-B44E-2B4AC18C603E}"/>
    <dgm:cxn modelId="{3F738912-C70F-42CA-A1E0-94877A583C4F}" srcId="{44438BFF-29FA-4CA9-A1A2-BAA6BE015E9D}" destId="{A8620C70-F8FA-46FC-82E3-A78BCE8C49F8}" srcOrd="1" destOrd="0" parTransId="{DE2015F5-C3AD-4ED2-BE00-EC7136DE98B8}" sibTransId="{815313B0-7F65-483B-8E2B-051B31C1FC08}"/>
    <dgm:cxn modelId="{E26B6982-52DC-4E19-BD69-337EE37791FD}" srcId="{E2860E7E-C6AF-4C46-8FDC-9BBB138210E1}" destId="{FD361961-CA15-481B-A09E-98DDF300096E}" srcOrd="1" destOrd="0" parTransId="{268C50B9-A788-4EBE-AB38-F3EFEAF565DE}" sibTransId="{AABBDF3A-F297-4244-A58C-7C060E317D47}"/>
    <dgm:cxn modelId="{FB0869A7-002A-4593-A7F4-A469A74CA6E9}" type="presOf" srcId="{07762121-53B5-40F2-87A9-3B3774CB7DF3}" destId="{BAC43CFA-9251-4AB6-9185-C1F66CA68EB3}" srcOrd="0" destOrd="2" presId="urn:microsoft.com/office/officeart/2005/8/layout/vList2"/>
    <dgm:cxn modelId="{F6EF1921-B548-4467-A0A7-976FC69D4CCF}" type="presOf" srcId="{E2860E7E-C6AF-4C46-8FDC-9BBB138210E1}" destId="{8BF8B565-ED08-4F2B-8B46-65698670247D}" srcOrd="0" destOrd="0" presId="urn:microsoft.com/office/officeart/2005/8/layout/vList2"/>
    <dgm:cxn modelId="{BDD4A969-4C36-46AB-B1DA-29CA406BBF08}" srcId="{E2860E7E-C6AF-4C46-8FDC-9BBB138210E1}" destId="{07762121-53B5-40F2-87A9-3B3774CB7DF3}" srcOrd="2" destOrd="0" parTransId="{4F0C134C-8CD8-4F7D-8F1C-5A085B36270F}" sibTransId="{9A07E0D3-27E8-4CD9-9A26-5A1281A47072}"/>
    <dgm:cxn modelId="{05C50606-681A-4AC9-9489-0C889F2FFBD3}" type="presOf" srcId="{A0E2E899-23E8-477D-BE85-E8F2BACE0D4E}" destId="{7447F871-6096-43BD-AB09-FD90898196BA}" srcOrd="0" destOrd="0" presId="urn:microsoft.com/office/officeart/2005/8/layout/vList2"/>
    <dgm:cxn modelId="{6F9B1138-751A-4DF1-973D-3C4F46051143}" type="presOf" srcId="{B977D341-07D1-4B53-9833-040DE4B5DC53}" destId="{7F4EBAFB-9771-4698-8B91-6FDC221CD316}" srcOrd="0" destOrd="0" presId="urn:microsoft.com/office/officeart/2005/8/layout/vList2"/>
    <dgm:cxn modelId="{0BECC2F0-5EF7-4A7C-BD68-7F5AC002FD45}" srcId="{44438BFF-29FA-4CA9-A1A2-BAA6BE015E9D}" destId="{B977D341-07D1-4B53-9833-040DE4B5DC53}" srcOrd="2" destOrd="0" parTransId="{DDC4190B-4649-4BB4-AA33-6A79F9613257}" sibTransId="{3BB868FF-3813-4B1B-A79E-DC4AC20FE896}"/>
    <dgm:cxn modelId="{61B4CB6E-791D-42A3-B2A3-63586F873374}" type="presOf" srcId="{39351996-277F-4708-B6C6-8436018F0F97}" destId="{BAC43CFA-9251-4AB6-9185-C1F66CA68EB3}" srcOrd="0" destOrd="0" presId="urn:microsoft.com/office/officeart/2005/8/layout/vList2"/>
    <dgm:cxn modelId="{C826CBAF-A2D6-4E8F-B918-327C37BAFFB9}" type="presOf" srcId="{FD361961-CA15-481B-A09E-98DDF300096E}" destId="{BAC43CFA-9251-4AB6-9185-C1F66CA68EB3}" srcOrd="0" destOrd="1" presId="urn:microsoft.com/office/officeart/2005/8/layout/vList2"/>
    <dgm:cxn modelId="{B4DE4807-3FF2-444A-BA67-628AEB89E407}" type="presOf" srcId="{44438BFF-29FA-4CA9-A1A2-BAA6BE015E9D}" destId="{6FE6B4AF-5739-4036-A08D-7AD3030DBAD9}" srcOrd="0" destOrd="0" presId="urn:microsoft.com/office/officeart/2005/8/layout/vList2"/>
    <dgm:cxn modelId="{9EA926BE-2AA9-4623-9D61-60BE9D3C7169}" srcId="{E2860E7E-C6AF-4C46-8FDC-9BBB138210E1}" destId="{39351996-277F-4708-B6C6-8436018F0F97}" srcOrd="0" destOrd="0" parTransId="{B37215D7-1B42-4C01-AB3E-C7BAC2F91C51}" sibTransId="{98D29E2D-FBE2-4790-AB4B-E1CBD27D775D}"/>
    <dgm:cxn modelId="{26EA26F7-7DFB-4037-9EEF-892657F452BD}" type="presParOf" srcId="{6FE6B4AF-5739-4036-A08D-7AD3030DBAD9}" destId="{7447F871-6096-43BD-AB09-FD90898196BA}" srcOrd="0" destOrd="0" presId="urn:microsoft.com/office/officeart/2005/8/layout/vList2"/>
    <dgm:cxn modelId="{F3743CAF-DB86-495D-9422-EB163E4D1DB1}" type="presParOf" srcId="{6FE6B4AF-5739-4036-A08D-7AD3030DBAD9}" destId="{E3E2D050-423B-4803-A74B-3C42DBD6270E}" srcOrd="1" destOrd="0" presId="urn:microsoft.com/office/officeart/2005/8/layout/vList2"/>
    <dgm:cxn modelId="{B66B54B2-F18D-4121-96D2-A2ED4F5F7733}" type="presParOf" srcId="{6FE6B4AF-5739-4036-A08D-7AD3030DBAD9}" destId="{C773D870-23F7-48CB-9D9E-30649F6CEECD}" srcOrd="2" destOrd="0" presId="urn:microsoft.com/office/officeart/2005/8/layout/vList2"/>
    <dgm:cxn modelId="{A8E801CF-D9BF-400B-9691-FCAEF059B707}" type="presParOf" srcId="{6FE6B4AF-5739-4036-A08D-7AD3030DBAD9}" destId="{CF489DE8-29AA-481C-A855-735228E51098}" srcOrd="3" destOrd="0" presId="urn:microsoft.com/office/officeart/2005/8/layout/vList2"/>
    <dgm:cxn modelId="{AFA8EF3F-872D-4536-9267-84F093C5020C}" type="presParOf" srcId="{6FE6B4AF-5739-4036-A08D-7AD3030DBAD9}" destId="{7F4EBAFB-9771-4698-8B91-6FDC221CD316}" srcOrd="4" destOrd="0" presId="urn:microsoft.com/office/officeart/2005/8/layout/vList2"/>
    <dgm:cxn modelId="{46533308-82E0-4AAF-88ED-0BF32A3E2E2E}" type="presParOf" srcId="{6FE6B4AF-5739-4036-A08D-7AD3030DBAD9}" destId="{EEAD472C-213E-4AC9-9064-991C2A5C6F20}" srcOrd="5" destOrd="0" presId="urn:microsoft.com/office/officeart/2005/8/layout/vList2"/>
    <dgm:cxn modelId="{EAF66EB2-29BD-4B50-B873-CBD976C57081}" type="presParOf" srcId="{6FE6B4AF-5739-4036-A08D-7AD3030DBAD9}" destId="{8BF8B565-ED08-4F2B-8B46-65698670247D}" srcOrd="6" destOrd="0" presId="urn:microsoft.com/office/officeart/2005/8/layout/vList2"/>
    <dgm:cxn modelId="{7F4804C9-F284-4DCE-941C-E4A24BEA9DC5}" type="presParOf" srcId="{6FE6B4AF-5739-4036-A08D-7AD3030DBAD9}" destId="{BAC43CFA-9251-4AB6-9185-C1F66CA68EB3}"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2F9738E-F3EE-424F-8574-CE471AB15E59}"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3F80101-9C6C-40C9-B0C7-063D740392BC}">
      <dgm:prSet/>
      <dgm:spPr/>
      <dgm:t>
        <a:bodyPr/>
        <a:lstStyle/>
        <a:p>
          <a:pPr rtl="0"/>
          <a:r>
            <a:rPr lang="en-US" dirty="0"/>
            <a:t>Reporting Disallowance for </a:t>
          </a:r>
        </a:p>
      </dgm:t>
    </dgm:pt>
    <dgm:pt modelId="{6E9E3D1B-5B25-4252-B8E7-BD30EF95EF5B}" type="parTrans" cxnId="{D635C6F9-68A3-46DD-9EC6-3E555C329736}">
      <dgm:prSet/>
      <dgm:spPr/>
      <dgm:t>
        <a:bodyPr/>
        <a:lstStyle/>
        <a:p>
          <a:endParaRPr lang="en-US"/>
        </a:p>
      </dgm:t>
    </dgm:pt>
    <dgm:pt modelId="{FAD1BDBA-A70D-4280-9A98-8595B7D6012F}" type="sibTrans" cxnId="{D635C6F9-68A3-46DD-9EC6-3E555C329736}">
      <dgm:prSet/>
      <dgm:spPr/>
      <dgm:t>
        <a:bodyPr/>
        <a:lstStyle/>
        <a:p>
          <a:endParaRPr lang="en-US"/>
        </a:p>
      </dgm:t>
    </dgm:pt>
    <dgm:pt modelId="{F6F833D6-E4DE-4986-9685-A3312AD6DB43}">
      <dgm:prSet/>
      <dgm:spPr/>
      <dgm:t>
        <a:bodyPr/>
        <a:lstStyle/>
        <a:p>
          <a:pPr rtl="0"/>
          <a:r>
            <a:rPr lang="en-US" dirty="0"/>
            <a:t>Non deduction of TDS</a:t>
          </a:r>
        </a:p>
      </dgm:t>
    </dgm:pt>
    <dgm:pt modelId="{7197232E-899A-42A1-ABAB-0759DA1C538F}" type="parTrans" cxnId="{CFE0619B-F0CE-47B3-820A-A1CE09A0CA17}">
      <dgm:prSet/>
      <dgm:spPr/>
      <dgm:t>
        <a:bodyPr/>
        <a:lstStyle/>
        <a:p>
          <a:endParaRPr lang="en-US"/>
        </a:p>
      </dgm:t>
    </dgm:pt>
    <dgm:pt modelId="{0F6F929E-7C2B-4885-9B34-DFDAF090846A}" type="sibTrans" cxnId="{CFE0619B-F0CE-47B3-820A-A1CE09A0CA17}">
      <dgm:prSet/>
      <dgm:spPr/>
      <dgm:t>
        <a:bodyPr/>
        <a:lstStyle/>
        <a:p>
          <a:endParaRPr lang="en-US"/>
        </a:p>
      </dgm:t>
    </dgm:pt>
    <dgm:pt modelId="{89E53B48-AD5B-49E8-9159-3474A5D4DA3A}">
      <dgm:prSet/>
      <dgm:spPr/>
      <dgm:t>
        <a:bodyPr/>
        <a:lstStyle/>
        <a:p>
          <a:pPr rtl="0"/>
          <a:r>
            <a:rPr lang="en-US" dirty="0"/>
            <a:t>Non deposit of TDS deducted</a:t>
          </a:r>
        </a:p>
      </dgm:t>
    </dgm:pt>
    <dgm:pt modelId="{43A72E5B-2B0B-4CD7-ADF5-6E0397A8400A}" type="parTrans" cxnId="{98969F61-2545-4942-8F86-BBB2CA7A6095}">
      <dgm:prSet/>
      <dgm:spPr/>
      <dgm:t>
        <a:bodyPr/>
        <a:lstStyle/>
        <a:p>
          <a:endParaRPr lang="en-US"/>
        </a:p>
      </dgm:t>
    </dgm:pt>
    <dgm:pt modelId="{AA5A120C-39D3-4E9A-A178-FE149EDA292C}" type="sibTrans" cxnId="{98969F61-2545-4942-8F86-BBB2CA7A6095}">
      <dgm:prSet/>
      <dgm:spPr/>
      <dgm:t>
        <a:bodyPr/>
        <a:lstStyle/>
        <a:p>
          <a:endParaRPr lang="en-US"/>
        </a:p>
      </dgm:t>
    </dgm:pt>
    <dgm:pt modelId="{931FBE6E-1606-4DC2-8B4C-06BA7AD60AF5}">
      <dgm:prSet/>
      <dgm:spPr/>
      <dgm:t>
        <a:bodyPr/>
        <a:lstStyle/>
        <a:p>
          <a:pPr rtl="0"/>
          <a:r>
            <a:rPr lang="en-US" dirty="0"/>
            <a:t>Second Proviso to Section 40(a)(</a:t>
          </a:r>
          <a:r>
            <a:rPr lang="en-US" dirty="0" err="1"/>
            <a:t>ia</a:t>
          </a:r>
          <a:r>
            <a:rPr lang="en-US" dirty="0"/>
            <a:t>)</a:t>
          </a:r>
        </a:p>
      </dgm:t>
    </dgm:pt>
    <dgm:pt modelId="{D213E0E6-D9D0-4A10-9BEA-FC3011A12F38}" type="parTrans" cxnId="{BC7D952E-A7EA-4E2A-B4F0-997B555C29C2}">
      <dgm:prSet/>
      <dgm:spPr/>
      <dgm:t>
        <a:bodyPr/>
        <a:lstStyle/>
        <a:p>
          <a:endParaRPr lang="en-US"/>
        </a:p>
      </dgm:t>
    </dgm:pt>
    <dgm:pt modelId="{7036F1E1-25F2-49F4-8964-4B4DA01D4460}" type="sibTrans" cxnId="{BC7D952E-A7EA-4E2A-B4F0-997B555C29C2}">
      <dgm:prSet/>
      <dgm:spPr/>
      <dgm:t>
        <a:bodyPr/>
        <a:lstStyle/>
        <a:p>
          <a:endParaRPr lang="en-US"/>
        </a:p>
      </dgm:t>
    </dgm:pt>
    <dgm:pt modelId="{67354369-99A4-4FA5-8834-AFA76AB82696}">
      <dgm:prSet/>
      <dgm:spPr/>
      <dgm:t>
        <a:bodyPr/>
        <a:lstStyle/>
        <a:p>
          <a:pPr rtl="0"/>
          <a:r>
            <a:rPr lang="en-US" dirty="0"/>
            <a:t>If the Payee has offered the same to tax</a:t>
          </a:r>
        </a:p>
      </dgm:t>
    </dgm:pt>
    <dgm:pt modelId="{660C9F59-911D-4D98-9B2B-E65D57733C61}" type="parTrans" cxnId="{46324898-C4C1-4B34-9D98-E00538DFDFB1}">
      <dgm:prSet/>
      <dgm:spPr/>
      <dgm:t>
        <a:bodyPr/>
        <a:lstStyle/>
        <a:p>
          <a:endParaRPr lang="en-US"/>
        </a:p>
      </dgm:t>
    </dgm:pt>
    <dgm:pt modelId="{EC4C66E6-6E7F-43C3-8327-2646B7C4FDAB}" type="sibTrans" cxnId="{46324898-C4C1-4B34-9D98-E00538DFDFB1}">
      <dgm:prSet/>
      <dgm:spPr/>
      <dgm:t>
        <a:bodyPr/>
        <a:lstStyle/>
        <a:p>
          <a:endParaRPr lang="en-US"/>
        </a:p>
      </dgm:t>
    </dgm:pt>
    <dgm:pt modelId="{BA483B2E-FECD-4D93-B73F-9FE452B66697}">
      <dgm:prSet/>
      <dgm:spPr/>
      <dgm:t>
        <a:bodyPr/>
        <a:lstStyle/>
        <a:p>
          <a:pPr rtl="0"/>
          <a:r>
            <a:rPr lang="en-US" dirty="0"/>
            <a:t>Certificate of CA in form 26A</a:t>
          </a:r>
        </a:p>
      </dgm:t>
    </dgm:pt>
    <dgm:pt modelId="{EC90D4FA-F921-47BD-963B-D4C61DFC5718}" type="parTrans" cxnId="{F78FDCF7-12ED-4D8A-A112-C7337F7F9179}">
      <dgm:prSet/>
      <dgm:spPr/>
      <dgm:t>
        <a:bodyPr/>
        <a:lstStyle/>
        <a:p>
          <a:endParaRPr lang="en-US"/>
        </a:p>
      </dgm:t>
    </dgm:pt>
    <dgm:pt modelId="{0ADD71B4-50CB-41CD-AD2F-5B3AE4F846AD}" type="sibTrans" cxnId="{F78FDCF7-12ED-4D8A-A112-C7337F7F9179}">
      <dgm:prSet/>
      <dgm:spPr/>
      <dgm:t>
        <a:bodyPr/>
        <a:lstStyle/>
        <a:p>
          <a:endParaRPr lang="en-US"/>
        </a:p>
      </dgm:t>
    </dgm:pt>
    <dgm:pt modelId="{4D029053-055C-447C-9367-01553308C3F6}">
      <dgm:prSet/>
      <dgm:spPr/>
      <dgm:t>
        <a:bodyPr/>
        <a:lstStyle/>
        <a:p>
          <a:pPr rtl="0"/>
          <a:r>
            <a:rPr lang="en-US" dirty="0"/>
            <a:t>No disallowance</a:t>
          </a:r>
        </a:p>
      </dgm:t>
    </dgm:pt>
    <dgm:pt modelId="{4BFD99D3-F108-478E-8FC8-BAF180C188B7}" type="parTrans" cxnId="{232655BA-25AE-481E-A564-C04579C625EB}">
      <dgm:prSet/>
      <dgm:spPr/>
      <dgm:t>
        <a:bodyPr/>
        <a:lstStyle/>
        <a:p>
          <a:endParaRPr lang="en-US"/>
        </a:p>
      </dgm:t>
    </dgm:pt>
    <dgm:pt modelId="{0A9A8FE8-9A7C-4E76-9B57-F908D884B42F}" type="sibTrans" cxnId="{232655BA-25AE-481E-A564-C04579C625EB}">
      <dgm:prSet/>
      <dgm:spPr/>
      <dgm:t>
        <a:bodyPr/>
        <a:lstStyle/>
        <a:p>
          <a:endParaRPr lang="en-US"/>
        </a:p>
      </dgm:t>
    </dgm:pt>
    <dgm:pt modelId="{C1F4A9F1-1B5D-4626-8A0A-F4834BA780D7}">
      <dgm:prSet/>
      <dgm:spPr/>
      <dgm:t>
        <a:bodyPr/>
        <a:lstStyle/>
        <a:p>
          <a:pPr rtl="0"/>
          <a:r>
            <a:rPr lang="en-US" i="1" dirty="0"/>
            <a:t>Short deduction – </a:t>
          </a:r>
          <a:r>
            <a:rPr lang="en-US" i="1" dirty="0" err="1"/>
            <a:t>Chadubhai</a:t>
          </a:r>
          <a:r>
            <a:rPr lang="en-US" i="1" dirty="0"/>
            <a:t> and </a:t>
          </a:r>
          <a:r>
            <a:rPr lang="en-US" i="1" dirty="0" err="1"/>
            <a:t>Jassubhoy</a:t>
          </a:r>
          <a:r>
            <a:rPr lang="en-US" i="1" dirty="0"/>
            <a:t> (ITAT)</a:t>
          </a:r>
        </a:p>
      </dgm:t>
    </dgm:pt>
    <dgm:pt modelId="{D51BDB07-CFA4-4247-B0A4-158CAE16898B}" type="parTrans" cxnId="{9B1FE69C-2A09-4D3E-B78F-41BE96C25154}">
      <dgm:prSet/>
      <dgm:spPr/>
      <dgm:t>
        <a:bodyPr/>
        <a:lstStyle/>
        <a:p>
          <a:endParaRPr lang="en-US"/>
        </a:p>
      </dgm:t>
    </dgm:pt>
    <dgm:pt modelId="{A0404E33-454F-4301-BE99-5DD1A3DBAD06}" type="sibTrans" cxnId="{9B1FE69C-2A09-4D3E-B78F-41BE96C25154}">
      <dgm:prSet/>
      <dgm:spPr/>
      <dgm:t>
        <a:bodyPr/>
        <a:lstStyle/>
        <a:p>
          <a:endParaRPr lang="en-US"/>
        </a:p>
      </dgm:t>
    </dgm:pt>
    <dgm:pt modelId="{9B2A5FBC-AC38-4306-B6ED-C1729CE72FD1}" type="pres">
      <dgm:prSet presAssocID="{52F9738E-F3EE-424F-8574-CE471AB15E59}" presName="linear" presStyleCnt="0">
        <dgm:presLayoutVars>
          <dgm:animLvl val="lvl"/>
          <dgm:resizeHandles val="exact"/>
        </dgm:presLayoutVars>
      </dgm:prSet>
      <dgm:spPr/>
      <dgm:t>
        <a:bodyPr/>
        <a:lstStyle/>
        <a:p>
          <a:endParaRPr lang="en-GB"/>
        </a:p>
      </dgm:t>
    </dgm:pt>
    <dgm:pt modelId="{7E317907-1198-4809-A5D9-38E0CBBE95AC}" type="pres">
      <dgm:prSet presAssocID="{53F80101-9C6C-40C9-B0C7-063D740392BC}" presName="parentText" presStyleLbl="node1" presStyleIdx="0" presStyleCnt="2">
        <dgm:presLayoutVars>
          <dgm:chMax val="0"/>
          <dgm:bulletEnabled val="1"/>
        </dgm:presLayoutVars>
      </dgm:prSet>
      <dgm:spPr/>
      <dgm:t>
        <a:bodyPr/>
        <a:lstStyle/>
        <a:p>
          <a:endParaRPr lang="en-GB"/>
        </a:p>
      </dgm:t>
    </dgm:pt>
    <dgm:pt modelId="{284A496D-BA58-4EC6-B743-DA6836F74F83}" type="pres">
      <dgm:prSet presAssocID="{53F80101-9C6C-40C9-B0C7-063D740392BC}" presName="childText" presStyleLbl="revTx" presStyleIdx="0" presStyleCnt="2">
        <dgm:presLayoutVars>
          <dgm:bulletEnabled val="1"/>
        </dgm:presLayoutVars>
      </dgm:prSet>
      <dgm:spPr/>
      <dgm:t>
        <a:bodyPr/>
        <a:lstStyle/>
        <a:p>
          <a:endParaRPr lang="en-GB"/>
        </a:p>
      </dgm:t>
    </dgm:pt>
    <dgm:pt modelId="{8CA97D07-D43C-4D62-B86D-DAD8D90EF0EC}" type="pres">
      <dgm:prSet presAssocID="{931FBE6E-1606-4DC2-8B4C-06BA7AD60AF5}" presName="parentText" presStyleLbl="node1" presStyleIdx="1" presStyleCnt="2">
        <dgm:presLayoutVars>
          <dgm:chMax val="0"/>
          <dgm:bulletEnabled val="1"/>
        </dgm:presLayoutVars>
      </dgm:prSet>
      <dgm:spPr/>
      <dgm:t>
        <a:bodyPr/>
        <a:lstStyle/>
        <a:p>
          <a:endParaRPr lang="en-GB"/>
        </a:p>
      </dgm:t>
    </dgm:pt>
    <dgm:pt modelId="{F32C37E7-EBEC-450A-855C-9080DA5EBF01}" type="pres">
      <dgm:prSet presAssocID="{931FBE6E-1606-4DC2-8B4C-06BA7AD60AF5}" presName="childText" presStyleLbl="revTx" presStyleIdx="1" presStyleCnt="2">
        <dgm:presLayoutVars>
          <dgm:bulletEnabled val="1"/>
        </dgm:presLayoutVars>
      </dgm:prSet>
      <dgm:spPr/>
      <dgm:t>
        <a:bodyPr/>
        <a:lstStyle/>
        <a:p>
          <a:endParaRPr lang="en-GB"/>
        </a:p>
      </dgm:t>
    </dgm:pt>
  </dgm:ptLst>
  <dgm:cxnLst>
    <dgm:cxn modelId="{D8E4AB7F-A3A7-4719-A1E0-36E404BB69E7}" type="presOf" srcId="{89E53B48-AD5B-49E8-9159-3474A5D4DA3A}" destId="{284A496D-BA58-4EC6-B743-DA6836F74F83}" srcOrd="0" destOrd="1" presId="urn:microsoft.com/office/officeart/2005/8/layout/vList2"/>
    <dgm:cxn modelId="{F6721DF3-4271-4FED-A336-6C045BFFE862}" type="presOf" srcId="{53F80101-9C6C-40C9-B0C7-063D740392BC}" destId="{7E317907-1198-4809-A5D9-38E0CBBE95AC}" srcOrd="0" destOrd="0" presId="urn:microsoft.com/office/officeart/2005/8/layout/vList2"/>
    <dgm:cxn modelId="{A76EC8C0-7F6B-4A71-AD87-C6EC8C8C91ED}" type="presOf" srcId="{4D029053-055C-447C-9367-01553308C3F6}" destId="{F32C37E7-EBEC-450A-855C-9080DA5EBF01}" srcOrd="0" destOrd="2" presId="urn:microsoft.com/office/officeart/2005/8/layout/vList2"/>
    <dgm:cxn modelId="{232655BA-25AE-481E-A564-C04579C625EB}" srcId="{931FBE6E-1606-4DC2-8B4C-06BA7AD60AF5}" destId="{4D029053-055C-447C-9367-01553308C3F6}" srcOrd="2" destOrd="0" parTransId="{4BFD99D3-F108-478E-8FC8-BAF180C188B7}" sibTransId="{0A9A8FE8-9A7C-4E76-9B57-F908D884B42F}"/>
    <dgm:cxn modelId="{31E792A5-38C6-49D7-AA4E-317F02DD14D9}" type="presOf" srcId="{BA483B2E-FECD-4D93-B73F-9FE452B66697}" destId="{F32C37E7-EBEC-450A-855C-9080DA5EBF01}" srcOrd="0" destOrd="1" presId="urn:microsoft.com/office/officeart/2005/8/layout/vList2"/>
    <dgm:cxn modelId="{CFE0619B-F0CE-47B3-820A-A1CE09A0CA17}" srcId="{53F80101-9C6C-40C9-B0C7-063D740392BC}" destId="{F6F833D6-E4DE-4986-9685-A3312AD6DB43}" srcOrd="0" destOrd="0" parTransId="{7197232E-899A-42A1-ABAB-0759DA1C538F}" sibTransId="{0F6F929E-7C2B-4885-9B34-DFDAF090846A}"/>
    <dgm:cxn modelId="{D0A428A2-E1F3-4C37-9ED0-0A8EC082C7E8}" type="presOf" srcId="{C1F4A9F1-1B5D-4626-8A0A-F4834BA780D7}" destId="{F32C37E7-EBEC-450A-855C-9080DA5EBF01}" srcOrd="0" destOrd="3" presId="urn:microsoft.com/office/officeart/2005/8/layout/vList2"/>
    <dgm:cxn modelId="{98969F61-2545-4942-8F86-BBB2CA7A6095}" srcId="{53F80101-9C6C-40C9-B0C7-063D740392BC}" destId="{89E53B48-AD5B-49E8-9159-3474A5D4DA3A}" srcOrd="1" destOrd="0" parTransId="{43A72E5B-2B0B-4CD7-ADF5-6E0397A8400A}" sibTransId="{AA5A120C-39D3-4E9A-A178-FE149EDA292C}"/>
    <dgm:cxn modelId="{E5A351F8-A6D9-4C9B-9881-6D6A8D28D160}" type="presOf" srcId="{67354369-99A4-4FA5-8834-AFA76AB82696}" destId="{F32C37E7-EBEC-450A-855C-9080DA5EBF01}" srcOrd="0" destOrd="0" presId="urn:microsoft.com/office/officeart/2005/8/layout/vList2"/>
    <dgm:cxn modelId="{ECE5C76D-C707-4819-AA9B-0B36BA6D806F}" type="presOf" srcId="{931FBE6E-1606-4DC2-8B4C-06BA7AD60AF5}" destId="{8CA97D07-D43C-4D62-B86D-DAD8D90EF0EC}" srcOrd="0" destOrd="0" presId="urn:microsoft.com/office/officeart/2005/8/layout/vList2"/>
    <dgm:cxn modelId="{D635C6F9-68A3-46DD-9EC6-3E555C329736}" srcId="{52F9738E-F3EE-424F-8574-CE471AB15E59}" destId="{53F80101-9C6C-40C9-B0C7-063D740392BC}" srcOrd="0" destOrd="0" parTransId="{6E9E3D1B-5B25-4252-B8E7-BD30EF95EF5B}" sibTransId="{FAD1BDBA-A70D-4280-9A98-8595B7D6012F}"/>
    <dgm:cxn modelId="{6BEECFDD-9E16-44A2-9344-1B7745FFC764}" type="presOf" srcId="{F6F833D6-E4DE-4986-9685-A3312AD6DB43}" destId="{284A496D-BA58-4EC6-B743-DA6836F74F83}" srcOrd="0" destOrd="0" presId="urn:microsoft.com/office/officeart/2005/8/layout/vList2"/>
    <dgm:cxn modelId="{BC7D952E-A7EA-4E2A-B4F0-997B555C29C2}" srcId="{52F9738E-F3EE-424F-8574-CE471AB15E59}" destId="{931FBE6E-1606-4DC2-8B4C-06BA7AD60AF5}" srcOrd="1" destOrd="0" parTransId="{D213E0E6-D9D0-4A10-9BEA-FC3011A12F38}" sibTransId="{7036F1E1-25F2-49F4-8964-4B4DA01D4460}"/>
    <dgm:cxn modelId="{46324898-C4C1-4B34-9D98-E00538DFDFB1}" srcId="{931FBE6E-1606-4DC2-8B4C-06BA7AD60AF5}" destId="{67354369-99A4-4FA5-8834-AFA76AB82696}" srcOrd="0" destOrd="0" parTransId="{660C9F59-911D-4D98-9B2B-E65D57733C61}" sibTransId="{EC4C66E6-6E7F-43C3-8327-2646B7C4FDAB}"/>
    <dgm:cxn modelId="{F78FDCF7-12ED-4D8A-A112-C7337F7F9179}" srcId="{931FBE6E-1606-4DC2-8B4C-06BA7AD60AF5}" destId="{BA483B2E-FECD-4D93-B73F-9FE452B66697}" srcOrd="1" destOrd="0" parTransId="{EC90D4FA-F921-47BD-963B-D4C61DFC5718}" sibTransId="{0ADD71B4-50CB-41CD-AD2F-5B3AE4F846AD}"/>
    <dgm:cxn modelId="{56160559-323F-412E-8068-5C4666146641}" type="presOf" srcId="{52F9738E-F3EE-424F-8574-CE471AB15E59}" destId="{9B2A5FBC-AC38-4306-B6ED-C1729CE72FD1}" srcOrd="0" destOrd="0" presId="urn:microsoft.com/office/officeart/2005/8/layout/vList2"/>
    <dgm:cxn modelId="{9B1FE69C-2A09-4D3E-B78F-41BE96C25154}" srcId="{931FBE6E-1606-4DC2-8B4C-06BA7AD60AF5}" destId="{C1F4A9F1-1B5D-4626-8A0A-F4834BA780D7}" srcOrd="3" destOrd="0" parTransId="{D51BDB07-CFA4-4247-B0A4-158CAE16898B}" sibTransId="{A0404E33-454F-4301-BE99-5DD1A3DBAD06}"/>
    <dgm:cxn modelId="{C8F2BB09-ADCA-459A-9B18-1EC78C61FD0D}" type="presParOf" srcId="{9B2A5FBC-AC38-4306-B6ED-C1729CE72FD1}" destId="{7E317907-1198-4809-A5D9-38E0CBBE95AC}" srcOrd="0" destOrd="0" presId="urn:microsoft.com/office/officeart/2005/8/layout/vList2"/>
    <dgm:cxn modelId="{BC05E9E0-F22A-48AC-AF45-F6B2A72BD2F5}" type="presParOf" srcId="{9B2A5FBC-AC38-4306-B6ED-C1729CE72FD1}" destId="{284A496D-BA58-4EC6-B743-DA6836F74F83}" srcOrd="1" destOrd="0" presId="urn:microsoft.com/office/officeart/2005/8/layout/vList2"/>
    <dgm:cxn modelId="{188EC21C-84E4-40D1-BCF1-C6A2DC563E10}" type="presParOf" srcId="{9B2A5FBC-AC38-4306-B6ED-C1729CE72FD1}" destId="{8CA97D07-D43C-4D62-B86D-DAD8D90EF0EC}" srcOrd="2" destOrd="0" presId="urn:microsoft.com/office/officeart/2005/8/layout/vList2"/>
    <dgm:cxn modelId="{7D5ED56B-10F4-4B3D-87CA-1B7E471E99BA}" type="presParOf" srcId="{9B2A5FBC-AC38-4306-B6ED-C1729CE72FD1}" destId="{F32C37E7-EBEC-450A-855C-9080DA5EBF01}"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9297393-5883-4156-AAF0-42662D6F515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477C0BC-CE44-49EE-BDD0-45707AEAAEA3}">
      <dgm:prSet/>
      <dgm:spPr/>
      <dgm:t>
        <a:bodyPr/>
        <a:lstStyle/>
        <a:p>
          <a:pPr rtl="0"/>
          <a:r>
            <a:rPr lang="en-US" dirty="0"/>
            <a:t>Insist on Form 15CB certificate for all foreign remittances during Audit from Client.</a:t>
          </a:r>
        </a:p>
      </dgm:t>
    </dgm:pt>
    <dgm:pt modelId="{C82F8056-EBB2-40E7-9E7D-B01A33C7821F}" type="parTrans" cxnId="{17BC00F6-69CC-49AC-A982-3BAE506AC853}">
      <dgm:prSet/>
      <dgm:spPr/>
      <dgm:t>
        <a:bodyPr/>
        <a:lstStyle/>
        <a:p>
          <a:endParaRPr lang="en-US"/>
        </a:p>
      </dgm:t>
    </dgm:pt>
    <dgm:pt modelId="{DC982660-1D11-4D57-864A-FF6E660E3F4D}" type="sibTrans" cxnId="{17BC00F6-69CC-49AC-A982-3BAE506AC853}">
      <dgm:prSet/>
      <dgm:spPr/>
      <dgm:t>
        <a:bodyPr/>
        <a:lstStyle/>
        <a:p>
          <a:endParaRPr lang="en-US"/>
        </a:p>
      </dgm:t>
    </dgm:pt>
    <dgm:pt modelId="{005CD876-E13B-42FE-9541-291E633EB6F9}">
      <dgm:prSet/>
      <dgm:spPr/>
      <dgm:t>
        <a:bodyPr/>
        <a:lstStyle/>
        <a:p>
          <a:pPr rtl="0"/>
          <a:r>
            <a:rPr lang="en-US" b="1" dirty="0"/>
            <a:t>Penalty u/s 271-I of Rs.1,00,000</a:t>
          </a:r>
          <a:endParaRPr lang="en-US" dirty="0"/>
        </a:p>
      </dgm:t>
    </dgm:pt>
    <dgm:pt modelId="{8EB2B4A8-8073-4AAF-A446-6E68A5BDC592}" type="parTrans" cxnId="{F1199079-0183-4C40-8E0B-67DA899A813F}">
      <dgm:prSet/>
      <dgm:spPr/>
      <dgm:t>
        <a:bodyPr/>
        <a:lstStyle/>
        <a:p>
          <a:endParaRPr lang="en-US"/>
        </a:p>
      </dgm:t>
    </dgm:pt>
    <dgm:pt modelId="{7308B4E6-E487-449E-8274-8DE97D713374}" type="sibTrans" cxnId="{F1199079-0183-4C40-8E0B-67DA899A813F}">
      <dgm:prSet/>
      <dgm:spPr/>
      <dgm:t>
        <a:bodyPr/>
        <a:lstStyle/>
        <a:p>
          <a:endParaRPr lang="en-US"/>
        </a:p>
      </dgm:t>
    </dgm:pt>
    <dgm:pt modelId="{28544CF6-B359-44D4-AF82-2B18C109AADC}">
      <dgm:prSet/>
      <dgm:spPr/>
      <dgm:t>
        <a:bodyPr/>
        <a:lstStyle/>
        <a:p>
          <a:pPr rtl="0"/>
          <a:r>
            <a:rPr lang="en-US" dirty="0"/>
            <a:t>Non obtaining of such certificate may result in wrong determination of tax and violation of Sec.195.</a:t>
          </a:r>
        </a:p>
      </dgm:t>
    </dgm:pt>
    <dgm:pt modelId="{8A13E464-6105-46BC-BFCD-7D29016E84D8}" type="parTrans" cxnId="{9719C9BE-63A4-479F-89B8-F39574EA1831}">
      <dgm:prSet/>
      <dgm:spPr/>
      <dgm:t>
        <a:bodyPr/>
        <a:lstStyle/>
        <a:p>
          <a:endParaRPr lang="en-US"/>
        </a:p>
      </dgm:t>
    </dgm:pt>
    <dgm:pt modelId="{2960669D-75CB-451F-963C-1B2805F17997}" type="sibTrans" cxnId="{9719C9BE-63A4-479F-89B8-F39574EA1831}">
      <dgm:prSet/>
      <dgm:spPr/>
      <dgm:t>
        <a:bodyPr/>
        <a:lstStyle/>
        <a:p>
          <a:endParaRPr lang="en-US"/>
        </a:p>
      </dgm:t>
    </dgm:pt>
    <dgm:pt modelId="{018E68AA-DE4E-4239-9C9A-07C959A2AC43}">
      <dgm:prSet/>
      <dgm:spPr/>
      <dgm:t>
        <a:bodyPr/>
        <a:lstStyle/>
        <a:p>
          <a:pPr rtl="0"/>
          <a:r>
            <a:rPr lang="en-US" dirty="0"/>
            <a:t>Treating as “Assessee in Default” and Penalty u/s 271C and Interest</a:t>
          </a:r>
        </a:p>
      </dgm:t>
    </dgm:pt>
    <dgm:pt modelId="{704E9577-0C95-4510-BB45-1D7DB01A7084}" type="parTrans" cxnId="{F48BC9D6-3A52-4135-BD7B-71F11F22B076}">
      <dgm:prSet/>
      <dgm:spPr/>
      <dgm:t>
        <a:bodyPr/>
        <a:lstStyle/>
        <a:p>
          <a:endParaRPr lang="en-US"/>
        </a:p>
      </dgm:t>
    </dgm:pt>
    <dgm:pt modelId="{B876517A-8937-47C8-8532-0944E38A7DF7}" type="sibTrans" cxnId="{F48BC9D6-3A52-4135-BD7B-71F11F22B076}">
      <dgm:prSet/>
      <dgm:spPr/>
      <dgm:t>
        <a:bodyPr/>
        <a:lstStyle/>
        <a:p>
          <a:endParaRPr lang="en-US"/>
        </a:p>
      </dgm:t>
    </dgm:pt>
    <dgm:pt modelId="{720B36CB-3924-4B30-AF81-B374DDC12F15}" type="pres">
      <dgm:prSet presAssocID="{59297393-5883-4156-AAF0-42662D6F5157}" presName="linear" presStyleCnt="0">
        <dgm:presLayoutVars>
          <dgm:animLvl val="lvl"/>
          <dgm:resizeHandles val="exact"/>
        </dgm:presLayoutVars>
      </dgm:prSet>
      <dgm:spPr/>
      <dgm:t>
        <a:bodyPr/>
        <a:lstStyle/>
        <a:p>
          <a:endParaRPr lang="en-GB"/>
        </a:p>
      </dgm:t>
    </dgm:pt>
    <dgm:pt modelId="{0490B1BC-998C-48A6-85B2-C588AFD9BE6D}" type="pres">
      <dgm:prSet presAssocID="{9477C0BC-CE44-49EE-BDD0-45707AEAAEA3}" presName="parentText" presStyleLbl="node1" presStyleIdx="0" presStyleCnt="1">
        <dgm:presLayoutVars>
          <dgm:chMax val="0"/>
          <dgm:bulletEnabled val="1"/>
        </dgm:presLayoutVars>
      </dgm:prSet>
      <dgm:spPr/>
      <dgm:t>
        <a:bodyPr/>
        <a:lstStyle/>
        <a:p>
          <a:endParaRPr lang="en-GB"/>
        </a:p>
      </dgm:t>
    </dgm:pt>
    <dgm:pt modelId="{3B8A724E-7F86-4C0E-A2F0-4CD7928E5F0B}" type="pres">
      <dgm:prSet presAssocID="{9477C0BC-CE44-49EE-BDD0-45707AEAAEA3}" presName="childText" presStyleLbl="revTx" presStyleIdx="0" presStyleCnt="1">
        <dgm:presLayoutVars>
          <dgm:bulletEnabled val="1"/>
        </dgm:presLayoutVars>
      </dgm:prSet>
      <dgm:spPr/>
      <dgm:t>
        <a:bodyPr/>
        <a:lstStyle/>
        <a:p>
          <a:endParaRPr lang="en-GB"/>
        </a:p>
      </dgm:t>
    </dgm:pt>
  </dgm:ptLst>
  <dgm:cxnLst>
    <dgm:cxn modelId="{F48BC9D6-3A52-4135-BD7B-71F11F22B076}" srcId="{9477C0BC-CE44-49EE-BDD0-45707AEAAEA3}" destId="{018E68AA-DE4E-4239-9C9A-07C959A2AC43}" srcOrd="2" destOrd="0" parTransId="{704E9577-0C95-4510-BB45-1D7DB01A7084}" sibTransId="{B876517A-8937-47C8-8532-0944E38A7DF7}"/>
    <dgm:cxn modelId="{F1199079-0183-4C40-8E0B-67DA899A813F}" srcId="{9477C0BC-CE44-49EE-BDD0-45707AEAAEA3}" destId="{005CD876-E13B-42FE-9541-291E633EB6F9}" srcOrd="0" destOrd="0" parTransId="{8EB2B4A8-8073-4AAF-A446-6E68A5BDC592}" sibTransId="{7308B4E6-E487-449E-8274-8DE97D713374}"/>
    <dgm:cxn modelId="{17BC00F6-69CC-49AC-A982-3BAE506AC853}" srcId="{59297393-5883-4156-AAF0-42662D6F5157}" destId="{9477C0BC-CE44-49EE-BDD0-45707AEAAEA3}" srcOrd="0" destOrd="0" parTransId="{C82F8056-EBB2-40E7-9E7D-B01A33C7821F}" sibTransId="{DC982660-1D11-4D57-864A-FF6E660E3F4D}"/>
    <dgm:cxn modelId="{0F6D0C1D-7201-43EF-B009-3BB90FFC6D42}" type="presOf" srcId="{28544CF6-B359-44D4-AF82-2B18C109AADC}" destId="{3B8A724E-7F86-4C0E-A2F0-4CD7928E5F0B}" srcOrd="0" destOrd="1" presId="urn:microsoft.com/office/officeart/2005/8/layout/vList2"/>
    <dgm:cxn modelId="{735C5EDF-9B76-43D2-A796-6B97654C340D}" type="presOf" srcId="{018E68AA-DE4E-4239-9C9A-07C959A2AC43}" destId="{3B8A724E-7F86-4C0E-A2F0-4CD7928E5F0B}" srcOrd="0" destOrd="2" presId="urn:microsoft.com/office/officeart/2005/8/layout/vList2"/>
    <dgm:cxn modelId="{CD7C7479-B738-4A80-9C0E-D9C65C58CC21}" type="presOf" srcId="{9477C0BC-CE44-49EE-BDD0-45707AEAAEA3}" destId="{0490B1BC-998C-48A6-85B2-C588AFD9BE6D}" srcOrd="0" destOrd="0" presId="urn:microsoft.com/office/officeart/2005/8/layout/vList2"/>
    <dgm:cxn modelId="{52B6C1B3-E39E-4A13-A9AA-013BF9DCE918}" type="presOf" srcId="{59297393-5883-4156-AAF0-42662D6F5157}" destId="{720B36CB-3924-4B30-AF81-B374DDC12F15}" srcOrd="0" destOrd="0" presId="urn:microsoft.com/office/officeart/2005/8/layout/vList2"/>
    <dgm:cxn modelId="{9719C9BE-63A4-479F-89B8-F39574EA1831}" srcId="{9477C0BC-CE44-49EE-BDD0-45707AEAAEA3}" destId="{28544CF6-B359-44D4-AF82-2B18C109AADC}" srcOrd="1" destOrd="0" parTransId="{8A13E464-6105-46BC-BFCD-7D29016E84D8}" sibTransId="{2960669D-75CB-451F-963C-1B2805F17997}"/>
    <dgm:cxn modelId="{DC473CD0-5ADD-4964-AFB3-C35922CC60FD}" type="presOf" srcId="{005CD876-E13B-42FE-9541-291E633EB6F9}" destId="{3B8A724E-7F86-4C0E-A2F0-4CD7928E5F0B}" srcOrd="0" destOrd="0" presId="urn:microsoft.com/office/officeart/2005/8/layout/vList2"/>
    <dgm:cxn modelId="{C3A8A138-73A6-47B8-91B1-0B11FD7D2A9D}" type="presParOf" srcId="{720B36CB-3924-4B30-AF81-B374DDC12F15}" destId="{0490B1BC-998C-48A6-85B2-C588AFD9BE6D}" srcOrd="0" destOrd="0" presId="urn:microsoft.com/office/officeart/2005/8/layout/vList2"/>
    <dgm:cxn modelId="{83175ED5-950B-4BB3-8D65-3312B1E849E2}" type="presParOf" srcId="{720B36CB-3924-4B30-AF81-B374DDC12F15}" destId="{3B8A724E-7F86-4C0E-A2F0-4CD7928E5F0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14E4043-6C37-41D8-9403-BBBEA929B7AC}" type="doc">
      <dgm:prSet loTypeId="urn:microsoft.com/office/officeart/2005/8/layout/vList2" loCatId="list" qsTypeId="urn:microsoft.com/office/officeart/2005/8/quickstyle/simple1" qsCatId="simple" csTypeId="urn:microsoft.com/office/officeart/2005/8/colors/colorful1#268" csCatId="colorful" phldr="1"/>
      <dgm:spPr/>
      <dgm:t>
        <a:bodyPr/>
        <a:lstStyle/>
        <a:p>
          <a:endParaRPr lang="en-US"/>
        </a:p>
      </dgm:t>
    </dgm:pt>
    <dgm:pt modelId="{D86206EF-2676-4A35-96EE-474B8F539B72}">
      <dgm:prSet/>
      <dgm:spPr/>
      <dgm:t>
        <a:bodyPr/>
        <a:lstStyle/>
        <a:p>
          <a:pPr rtl="0"/>
          <a:r>
            <a:rPr lang="en-US" dirty="0"/>
            <a:t>Disallowance/deemed income under section 40A(3)</a:t>
          </a:r>
        </a:p>
      </dgm:t>
    </dgm:pt>
    <dgm:pt modelId="{A85E6214-8C9F-43CA-B6F8-01CCE974BC6D}" type="parTrans" cxnId="{6321B8EF-E2EC-4E70-93A6-69CEB7B91291}">
      <dgm:prSet/>
      <dgm:spPr/>
      <dgm:t>
        <a:bodyPr/>
        <a:lstStyle/>
        <a:p>
          <a:endParaRPr lang="en-US"/>
        </a:p>
      </dgm:t>
    </dgm:pt>
    <dgm:pt modelId="{37CFA705-3542-44B1-8A09-BA868ADF6E95}" type="sibTrans" cxnId="{6321B8EF-E2EC-4E70-93A6-69CEB7B91291}">
      <dgm:prSet/>
      <dgm:spPr/>
      <dgm:t>
        <a:bodyPr/>
        <a:lstStyle/>
        <a:p>
          <a:endParaRPr lang="en-US"/>
        </a:p>
      </dgm:t>
    </dgm:pt>
    <dgm:pt modelId="{44EFE5EE-A8FE-4674-BC59-22F17316CB05}">
      <dgm:prSet/>
      <dgm:spPr/>
      <dgm:t>
        <a:bodyPr/>
        <a:lstStyle/>
        <a:p>
          <a:pPr rtl="0"/>
          <a:r>
            <a:rPr lang="en-US" dirty="0"/>
            <a:t>Electricity Payment to MPEB Companies</a:t>
          </a:r>
        </a:p>
      </dgm:t>
    </dgm:pt>
    <dgm:pt modelId="{E7A2BA1A-4C2F-482D-AA0E-E36F187AC4BD}" type="parTrans" cxnId="{1C560B29-A761-444A-899C-0B3A21878798}">
      <dgm:prSet/>
      <dgm:spPr/>
      <dgm:t>
        <a:bodyPr/>
        <a:lstStyle/>
        <a:p>
          <a:endParaRPr lang="en-US"/>
        </a:p>
      </dgm:t>
    </dgm:pt>
    <dgm:pt modelId="{3D1DD808-D69E-469F-B247-6300559AACA1}" type="sibTrans" cxnId="{1C560B29-A761-444A-899C-0B3A21878798}">
      <dgm:prSet/>
      <dgm:spPr/>
      <dgm:t>
        <a:bodyPr/>
        <a:lstStyle/>
        <a:p>
          <a:endParaRPr lang="en-US"/>
        </a:p>
      </dgm:t>
    </dgm:pt>
    <dgm:pt modelId="{F715BBC5-F2AA-4961-926F-3A375D6CDBE5}">
      <dgm:prSet/>
      <dgm:spPr/>
      <dgm:t>
        <a:bodyPr/>
        <a:lstStyle/>
        <a:p>
          <a:pPr rtl="0">
            <a:lnSpc>
              <a:spcPct val="150000"/>
            </a:lnSpc>
          </a:pPr>
          <a:r>
            <a:rPr lang="en-US" dirty="0" err="1"/>
            <a:t>Padigela</a:t>
          </a:r>
          <a:r>
            <a:rPr lang="en-US" dirty="0"/>
            <a:t> </a:t>
          </a:r>
          <a:r>
            <a:rPr lang="en-US" dirty="0" err="1"/>
            <a:t>Rajeshwar</a:t>
          </a:r>
          <a:r>
            <a:rPr lang="en-US" dirty="0"/>
            <a:t> Ginning Industries ITA 1137/</a:t>
          </a:r>
          <a:r>
            <a:rPr lang="en-US" dirty="0" err="1"/>
            <a:t>Hyd</a:t>
          </a:r>
          <a:r>
            <a:rPr lang="en-US" dirty="0"/>
            <a:t>/2011,</a:t>
          </a:r>
        </a:p>
      </dgm:t>
    </dgm:pt>
    <dgm:pt modelId="{62CE2C91-B86C-41B7-98F0-533C82F186EC}" type="parTrans" cxnId="{BE5BB6F5-8D66-4C04-ACEF-622663B093F7}">
      <dgm:prSet/>
      <dgm:spPr/>
      <dgm:t>
        <a:bodyPr/>
        <a:lstStyle/>
        <a:p>
          <a:endParaRPr lang="en-US"/>
        </a:p>
      </dgm:t>
    </dgm:pt>
    <dgm:pt modelId="{0AF4CECB-39EB-4DB4-858C-868B660B5FE9}" type="sibTrans" cxnId="{BE5BB6F5-8D66-4C04-ACEF-622663B093F7}">
      <dgm:prSet/>
      <dgm:spPr/>
      <dgm:t>
        <a:bodyPr/>
        <a:lstStyle/>
        <a:p>
          <a:endParaRPr lang="en-US"/>
        </a:p>
      </dgm:t>
    </dgm:pt>
    <dgm:pt modelId="{595CD07B-83F1-4F08-95DA-14323121F587}">
      <dgm:prSet/>
      <dgm:spPr/>
      <dgm:t>
        <a:bodyPr/>
        <a:lstStyle/>
        <a:p>
          <a:pPr rtl="0">
            <a:lnSpc>
              <a:spcPct val="90000"/>
            </a:lnSpc>
          </a:pPr>
          <a:r>
            <a:rPr lang="en-US" dirty="0" err="1"/>
            <a:t>Trivedi</a:t>
          </a:r>
          <a:r>
            <a:rPr lang="en-US" dirty="0"/>
            <a:t> Corporation (ITA 2844/</a:t>
          </a:r>
          <a:r>
            <a:rPr lang="en-US" dirty="0" err="1"/>
            <a:t>Ahd</a:t>
          </a:r>
          <a:r>
            <a:rPr lang="en-US" dirty="0"/>
            <a:t>/2006)</a:t>
          </a:r>
        </a:p>
      </dgm:t>
    </dgm:pt>
    <dgm:pt modelId="{3957E02E-9E0C-4790-ADD6-F703A0E04E6A}" type="parTrans" cxnId="{DFFCD479-6534-4A3A-B49B-133A37AE8E4A}">
      <dgm:prSet/>
      <dgm:spPr/>
      <dgm:t>
        <a:bodyPr/>
        <a:lstStyle/>
        <a:p>
          <a:endParaRPr lang="en-US"/>
        </a:p>
      </dgm:t>
    </dgm:pt>
    <dgm:pt modelId="{E6732AC5-A10D-48C1-8D58-29A8AC043F8B}" type="sibTrans" cxnId="{DFFCD479-6534-4A3A-B49B-133A37AE8E4A}">
      <dgm:prSet/>
      <dgm:spPr/>
      <dgm:t>
        <a:bodyPr/>
        <a:lstStyle/>
        <a:p>
          <a:endParaRPr lang="en-US"/>
        </a:p>
      </dgm:t>
    </dgm:pt>
    <dgm:pt modelId="{CE086376-0607-42E8-89AE-0A7257003DB3}">
      <dgm:prSet/>
      <dgm:spPr/>
      <dgm:t>
        <a:bodyPr/>
        <a:lstStyle/>
        <a:p>
          <a:pPr rtl="0">
            <a:lnSpc>
              <a:spcPct val="90000"/>
            </a:lnSpc>
          </a:pPr>
          <a:r>
            <a:rPr lang="en-US" dirty="0"/>
            <a:t>M.R. Soap (P.) Ltd. 32 TTJ 505 (DELHI)</a:t>
          </a:r>
        </a:p>
      </dgm:t>
    </dgm:pt>
    <dgm:pt modelId="{FAA2FD80-D6EF-4138-9C09-23E6697E4B82}" type="parTrans" cxnId="{FA7F6178-490A-459B-8A6F-2A752AF168BA}">
      <dgm:prSet/>
      <dgm:spPr/>
      <dgm:t>
        <a:bodyPr/>
        <a:lstStyle/>
        <a:p>
          <a:endParaRPr lang="en-US"/>
        </a:p>
      </dgm:t>
    </dgm:pt>
    <dgm:pt modelId="{B11D9AA0-8317-4A5F-850C-A493A084230C}" type="sibTrans" cxnId="{FA7F6178-490A-459B-8A6F-2A752AF168BA}">
      <dgm:prSet/>
      <dgm:spPr/>
      <dgm:t>
        <a:bodyPr/>
        <a:lstStyle/>
        <a:p>
          <a:endParaRPr lang="en-US"/>
        </a:p>
      </dgm:t>
    </dgm:pt>
    <dgm:pt modelId="{82086C1B-6763-48F8-AD97-C97510712D8B}">
      <dgm:prSet/>
      <dgm:spPr/>
      <dgm:t>
        <a:bodyPr/>
        <a:lstStyle/>
        <a:p>
          <a:pPr rtl="0"/>
          <a:r>
            <a:rPr lang="en-US" dirty="0"/>
            <a:t>New Limit Rs.10000</a:t>
          </a:r>
        </a:p>
      </dgm:t>
    </dgm:pt>
    <dgm:pt modelId="{D4F234A2-5847-4820-AD74-B0F77BC8B8D6}" type="parTrans" cxnId="{00F03615-D415-4B20-A507-9CE635771713}">
      <dgm:prSet/>
      <dgm:spPr/>
      <dgm:t>
        <a:bodyPr/>
        <a:lstStyle/>
        <a:p>
          <a:endParaRPr lang="en-US"/>
        </a:p>
      </dgm:t>
    </dgm:pt>
    <dgm:pt modelId="{DB3658F3-4AE2-4AC7-9A73-4E89900BCE96}" type="sibTrans" cxnId="{00F03615-D415-4B20-A507-9CE635771713}">
      <dgm:prSet/>
      <dgm:spPr/>
      <dgm:t>
        <a:bodyPr/>
        <a:lstStyle/>
        <a:p>
          <a:endParaRPr lang="en-US"/>
        </a:p>
      </dgm:t>
    </dgm:pt>
    <dgm:pt modelId="{7124E098-31D5-446F-9B79-895869098375}" type="pres">
      <dgm:prSet presAssocID="{814E4043-6C37-41D8-9403-BBBEA929B7AC}" presName="linear" presStyleCnt="0">
        <dgm:presLayoutVars>
          <dgm:animLvl val="lvl"/>
          <dgm:resizeHandles val="exact"/>
        </dgm:presLayoutVars>
      </dgm:prSet>
      <dgm:spPr/>
      <dgm:t>
        <a:bodyPr/>
        <a:lstStyle/>
        <a:p>
          <a:endParaRPr lang="en-GB"/>
        </a:p>
      </dgm:t>
    </dgm:pt>
    <dgm:pt modelId="{B0AF6495-DC03-42CE-BE5D-D8218A5EC93B}" type="pres">
      <dgm:prSet presAssocID="{82086C1B-6763-48F8-AD97-C97510712D8B}" presName="parentText" presStyleLbl="node1" presStyleIdx="0" presStyleCnt="3">
        <dgm:presLayoutVars>
          <dgm:chMax val="0"/>
          <dgm:bulletEnabled val="1"/>
        </dgm:presLayoutVars>
      </dgm:prSet>
      <dgm:spPr/>
      <dgm:t>
        <a:bodyPr/>
        <a:lstStyle/>
        <a:p>
          <a:endParaRPr lang="en-GB"/>
        </a:p>
      </dgm:t>
    </dgm:pt>
    <dgm:pt modelId="{9501DC6D-0DE9-495A-9AC6-2676801F4CAD}" type="pres">
      <dgm:prSet presAssocID="{DB3658F3-4AE2-4AC7-9A73-4E89900BCE96}" presName="spacer" presStyleCnt="0"/>
      <dgm:spPr/>
    </dgm:pt>
    <dgm:pt modelId="{86EC38B5-CCF0-4E4E-ABF9-C7A637506595}" type="pres">
      <dgm:prSet presAssocID="{D86206EF-2676-4A35-96EE-474B8F539B72}" presName="parentText" presStyleLbl="node1" presStyleIdx="1" presStyleCnt="3">
        <dgm:presLayoutVars>
          <dgm:chMax val="0"/>
          <dgm:bulletEnabled val="1"/>
        </dgm:presLayoutVars>
      </dgm:prSet>
      <dgm:spPr/>
      <dgm:t>
        <a:bodyPr/>
        <a:lstStyle/>
        <a:p>
          <a:endParaRPr lang="en-GB"/>
        </a:p>
      </dgm:t>
    </dgm:pt>
    <dgm:pt modelId="{87F4C452-57E0-46EC-A810-9A9639217775}" type="pres">
      <dgm:prSet presAssocID="{37CFA705-3542-44B1-8A09-BA868ADF6E95}" presName="spacer" presStyleCnt="0"/>
      <dgm:spPr/>
    </dgm:pt>
    <dgm:pt modelId="{D8F1DD64-0948-4F1F-A501-4096670E0660}" type="pres">
      <dgm:prSet presAssocID="{44EFE5EE-A8FE-4674-BC59-22F17316CB05}" presName="parentText" presStyleLbl="node1" presStyleIdx="2" presStyleCnt="3">
        <dgm:presLayoutVars>
          <dgm:chMax val="0"/>
          <dgm:bulletEnabled val="1"/>
        </dgm:presLayoutVars>
      </dgm:prSet>
      <dgm:spPr/>
      <dgm:t>
        <a:bodyPr/>
        <a:lstStyle/>
        <a:p>
          <a:endParaRPr lang="en-GB"/>
        </a:p>
      </dgm:t>
    </dgm:pt>
    <dgm:pt modelId="{B3752B1A-086A-490A-956B-CB7088348343}" type="pres">
      <dgm:prSet presAssocID="{44EFE5EE-A8FE-4674-BC59-22F17316CB05}" presName="childText" presStyleLbl="revTx" presStyleIdx="0" presStyleCnt="1">
        <dgm:presLayoutVars>
          <dgm:bulletEnabled val="1"/>
        </dgm:presLayoutVars>
      </dgm:prSet>
      <dgm:spPr/>
      <dgm:t>
        <a:bodyPr/>
        <a:lstStyle/>
        <a:p>
          <a:endParaRPr lang="en-GB"/>
        </a:p>
      </dgm:t>
    </dgm:pt>
  </dgm:ptLst>
  <dgm:cxnLst>
    <dgm:cxn modelId="{CC97363F-A8F9-4393-8C72-4148B30A29FE}" type="presOf" srcId="{D86206EF-2676-4A35-96EE-474B8F539B72}" destId="{86EC38B5-CCF0-4E4E-ABF9-C7A637506595}" srcOrd="0" destOrd="0" presId="urn:microsoft.com/office/officeart/2005/8/layout/vList2"/>
    <dgm:cxn modelId="{FF948E3F-B3FE-422E-9D2A-5845B30E3FF7}" type="presOf" srcId="{44EFE5EE-A8FE-4674-BC59-22F17316CB05}" destId="{D8F1DD64-0948-4F1F-A501-4096670E0660}" srcOrd="0" destOrd="0" presId="urn:microsoft.com/office/officeart/2005/8/layout/vList2"/>
    <dgm:cxn modelId="{1C560B29-A761-444A-899C-0B3A21878798}" srcId="{814E4043-6C37-41D8-9403-BBBEA929B7AC}" destId="{44EFE5EE-A8FE-4674-BC59-22F17316CB05}" srcOrd="2" destOrd="0" parTransId="{E7A2BA1A-4C2F-482D-AA0E-E36F187AC4BD}" sibTransId="{3D1DD808-D69E-469F-B247-6300559AACA1}"/>
    <dgm:cxn modelId="{4A1B8F5D-21FE-489C-B882-61C6FC5EBF33}" type="presOf" srcId="{595CD07B-83F1-4F08-95DA-14323121F587}" destId="{B3752B1A-086A-490A-956B-CB7088348343}" srcOrd="0" destOrd="1" presId="urn:microsoft.com/office/officeart/2005/8/layout/vList2"/>
    <dgm:cxn modelId="{EA9A0B00-B60B-495E-A7F8-5AD24EF1CF3E}" type="presOf" srcId="{814E4043-6C37-41D8-9403-BBBEA929B7AC}" destId="{7124E098-31D5-446F-9B79-895869098375}" srcOrd="0" destOrd="0" presId="urn:microsoft.com/office/officeart/2005/8/layout/vList2"/>
    <dgm:cxn modelId="{00F03615-D415-4B20-A507-9CE635771713}" srcId="{814E4043-6C37-41D8-9403-BBBEA929B7AC}" destId="{82086C1B-6763-48F8-AD97-C97510712D8B}" srcOrd="0" destOrd="0" parTransId="{D4F234A2-5847-4820-AD74-B0F77BC8B8D6}" sibTransId="{DB3658F3-4AE2-4AC7-9A73-4E89900BCE96}"/>
    <dgm:cxn modelId="{BE5BB6F5-8D66-4C04-ACEF-622663B093F7}" srcId="{44EFE5EE-A8FE-4674-BC59-22F17316CB05}" destId="{F715BBC5-F2AA-4961-926F-3A375D6CDBE5}" srcOrd="0" destOrd="0" parTransId="{62CE2C91-B86C-41B7-98F0-533C82F186EC}" sibTransId="{0AF4CECB-39EB-4DB4-858C-868B660B5FE9}"/>
    <dgm:cxn modelId="{D2B5062B-4087-4BE3-8DD8-7B2A9AF556D9}" type="presOf" srcId="{CE086376-0607-42E8-89AE-0A7257003DB3}" destId="{B3752B1A-086A-490A-956B-CB7088348343}" srcOrd="0" destOrd="2" presId="urn:microsoft.com/office/officeart/2005/8/layout/vList2"/>
    <dgm:cxn modelId="{FA7F6178-490A-459B-8A6F-2A752AF168BA}" srcId="{44EFE5EE-A8FE-4674-BC59-22F17316CB05}" destId="{CE086376-0607-42E8-89AE-0A7257003DB3}" srcOrd="2" destOrd="0" parTransId="{FAA2FD80-D6EF-4138-9C09-23E6697E4B82}" sibTransId="{B11D9AA0-8317-4A5F-850C-A493A084230C}"/>
    <dgm:cxn modelId="{6321B8EF-E2EC-4E70-93A6-69CEB7B91291}" srcId="{814E4043-6C37-41D8-9403-BBBEA929B7AC}" destId="{D86206EF-2676-4A35-96EE-474B8F539B72}" srcOrd="1" destOrd="0" parTransId="{A85E6214-8C9F-43CA-B6F8-01CCE974BC6D}" sibTransId="{37CFA705-3542-44B1-8A09-BA868ADF6E95}"/>
    <dgm:cxn modelId="{37C7E707-0965-429C-ACA7-B1035B81A920}" type="presOf" srcId="{F715BBC5-F2AA-4961-926F-3A375D6CDBE5}" destId="{B3752B1A-086A-490A-956B-CB7088348343}" srcOrd="0" destOrd="0" presId="urn:microsoft.com/office/officeart/2005/8/layout/vList2"/>
    <dgm:cxn modelId="{DFFCD479-6534-4A3A-B49B-133A37AE8E4A}" srcId="{44EFE5EE-A8FE-4674-BC59-22F17316CB05}" destId="{595CD07B-83F1-4F08-95DA-14323121F587}" srcOrd="1" destOrd="0" parTransId="{3957E02E-9E0C-4790-ADD6-F703A0E04E6A}" sibTransId="{E6732AC5-A10D-48C1-8D58-29A8AC043F8B}"/>
    <dgm:cxn modelId="{58C9A9C2-79B0-4E95-AB8A-2AE0D20D40AD}" type="presOf" srcId="{82086C1B-6763-48F8-AD97-C97510712D8B}" destId="{B0AF6495-DC03-42CE-BE5D-D8218A5EC93B}" srcOrd="0" destOrd="0" presId="urn:microsoft.com/office/officeart/2005/8/layout/vList2"/>
    <dgm:cxn modelId="{7DA4DF8E-F87C-4D32-A600-B40981CFC922}" type="presParOf" srcId="{7124E098-31D5-446F-9B79-895869098375}" destId="{B0AF6495-DC03-42CE-BE5D-D8218A5EC93B}" srcOrd="0" destOrd="0" presId="urn:microsoft.com/office/officeart/2005/8/layout/vList2"/>
    <dgm:cxn modelId="{6FF68AD9-9FEA-496C-8A23-69882B7F528F}" type="presParOf" srcId="{7124E098-31D5-446F-9B79-895869098375}" destId="{9501DC6D-0DE9-495A-9AC6-2676801F4CAD}" srcOrd="1" destOrd="0" presId="urn:microsoft.com/office/officeart/2005/8/layout/vList2"/>
    <dgm:cxn modelId="{61869DFD-15AA-4AE9-AE1E-76AD75555EBC}" type="presParOf" srcId="{7124E098-31D5-446F-9B79-895869098375}" destId="{86EC38B5-CCF0-4E4E-ABF9-C7A637506595}" srcOrd="2" destOrd="0" presId="urn:microsoft.com/office/officeart/2005/8/layout/vList2"/>
    <dgm:cxn modelId="{62CE47F7-708B-41A3-BF67-DD1DA99E33C1}" type="presParOf" srcId="{7124E098-31D5-446F-9B79-895869098375}" destId="{87F4C452-57E0-46EC-A810-9A9639217775}" srcOrd="3" destOrd="0" presId="urn:microsoft.com/office/officeart/2005/8/layout/vList2"/>
    <dgm:cxn modelId="{6C902A6F-9679-4195-98C1-49CAA996782F}" type="presParOf" srcId="{7124E098-31D5-446F-9B79-895869098375}" destId="{D8F1DD64-0948-4F1F-A501-4096670E0660}" srcOrd="4" destOrd="0" presId="urn:microsoft.com/office/officeart/2005/8/layout/vList2"/>
    <dgm:cxn modelId="{86D04E5D-2F84-43CB-841F-48882236B24F}" type="presParOf" srcId="{7124E098-31D5-446F-9B79-895869098375}" destId="{B3752B1A-086A-490A-956B-CB70883483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1B685D0-B7C4-4FD6-9634-86548AF830D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1AE9D1B-34C2-4078-9E5D-43008D062747}">
      <dgm:prSet/>
      <dgm:spPr/>
      <dgm:t>
        <a:bodyPr/>
        <a:lstStyle/>
        <a:p>
          <a:pPr rtl="0"/>
          <a:r>
            <a:rPr lang="en-US" dirty="0"/>
            <a:t>S. 14A disallows </a:t>
          </a:r>
          <a:r>
            <a:rPr lang="en-US" u="sng" dirty="0"/>
            <a:t>expenses incurred in relation to earning exempt income</a:t>
          </a:r>
          <a:r>
            <a:rPr lang="en-US" dirty="0"/>
            <a:t>. Rule 8D prescribed.</a:t>
          </a:r>
        </a:p>
      </dgm:t>
    </dgm:pt>
    <dgm:pt modelId="{00784B59-1D42-4A94-AB51-FC4B43AF0714}" type="parTrans" cxnId="{DE29C607-BE06-4325-AB05-1E83FB6B5D91}">
      <dgm:prSet/>
      <dgm:spPr/>
      <dgm:t>
        <a:bodyPr/>
        <a:lstStyle/>
        <a:p>
          <a:endParaRPr lang="en-US"/>
        </a:p>
      </dgm:t>
    </dgm:pt>
    <dgm:pt modelId="{586CB8D9-257A-4907-9BC3-F351F0F9B2E2}" type="sibTrans" cxnId="{DE29C607-BE06-4325-AB05-1E83FB6B5D91}">
      <dgm:prSet/>
      <dgm:spPr/>
      <dgm:t>
        <a:bodyPr/>
        <a:lstStyle/>
        <a:p>
          <a:endParaRPr lang="en-US"/>
        </a:p>
      </dgm:t>
    </dgm:pt>
    <dgm:pt modelId="{3A0B515E-6A74-4A4C-84CC-19160D5470AF}">
      <dgm:prSet/>
      <dgm:spPr/>
      <dgm:t>
        <a:bodyPr/>
        <a:lstStyle/>
        <a:p>
          <a:pPr rtl="0"/>
          <a:r>
            <a:rPr lang="en-US" dirty="0"/>
            <a:t>Assessee should itself compute reasonable amount and offer the same instead on Nil disallowance</a:t>
          </a:r>
        </a:p>
      </dgm:t>
    </dgm:pt>
    <dgm:pt modelId="{C818150C-60C4-4DB7-888E-2ADB98E0CF94}" type="parTrans" cxnId="{58F30FCF-D04C-4195-8555-9B294544B50B}">
      <dgm:prSet/>
      <dgm:spPr/>
      <dgm:t>
        <a:bodyPr/>
        <a:lstStyle/>
        <a:p>
          <a:endParaRPr lang="en-US"/>
        </a:p>
      </dgm:t>
    </dgm:pt>
    <dgm:pt modelId="{10F219FB-641E-4213-8D76-AA1E76FEFEA6}" type="sibTrans" cxnId="{58F30FCF-D04C-4195-8555-9B294544B50B}">
      <dgm:prSet/>
      <dgm:spPr/>
      <dgm:t>
        <a:bodyPr/>
        <a:lstStyle/>
        <a:p>
          <a:endParaRPr lang="en-US"/>
        </a:p>
      </dgm:t>
    </dgm:pt>
    <dgm:pt modelId="{094E62DD-D853-4778-ACB2-DB2270877432}">
      <dgm:prSet/>
      <dgm:spPr/>
      <dgm:t>
        <a:bodyPr/>
        <a:lstStyle/>
        <a:p>
          <a:pPr rtl="0"/>
          <a:r>
            <a:rPr lang="en-US" dirty="0"/>
            <a:t>No exempt income no disallowance</a:t>
          </a:r>
        </a:p>
      </dgm:t>
    </dgm:pt>
    <dgm:pt modelId="{0301CE89-935F-415B-B97F-CFC93B6719F9}" type="parTrans" cxnId="{E2CD1829-25BF-4E27-9272-DA7416D8467A}">
      <dgm:prSet/>
      <dgm:spPr/>
      <dgm:t>
        <a:bodyPr/>
        <a:lstStyle/>
        <a:p>
          <a:endParaRPr lang="en-US"/>
        </a:p>
      </dgm:t>
    </dgm:pt>
    <dgm:pt modelId="{001A74E7-915E-4244-8A6F-D50A513C7871}" type="sibTrans" cxnId="{E2CD1829-25BF-4E27-9272-DA7416D8467A}">
      <dgm:prSet/>
      <dgm:spPr/>
      <dgm:t>
        <a:bodyPr/>
        <a:lstStyle/>
        <a:p>
          <a:endParaRPr lang="en-US"/>
        </a:p>
      </dgm:t>
    </dgm:pt>
    <dgm:pt modelId="{48680779-CC01-4D6F-BD4E-D2FAB3D796F5}" type="pres">
      <dgm:prSet presAssocID="{D1B685D0-B7C4-4FD6-9634-86548AF830D2}" presName="linear" presStyleCnt="0">
        <dgm:presLayoutVars>
          <dgm:animLvl val="lvl"/>
          <dgm:resizeHandles val="exact"/>
        </dgm:presLayoutVars>
      </dgm:prSet>
      <dgm:spPr/>
      <dgm:t>
        <a:bodyPr/>
        <a:lstStyle/>
        <a:p>
          <a:endParaRPr lang="en-GB"/>
        </a:p>
      </dgm:t>
    </dgm:pt>
    <dgm:pt modelId="{864FC6CC-5239-4C46-A27F-FD5D8AFB4EA8}" type="pres">
      <dgm:prSet presAssocID="{11AE9D1B-34C2-4078-9E5D-43008D062747}" presName="parentText" presStyleLbl="node1" presStyleIdx="0" presStyleCnt="3">
        <dgm:presLayoutVars>
          <dgm:chMax val="0"/>
          <dgm:bulletEnabled val="1"/>
        </dgm:presLayoutVars>
      </dgm:prSet>
      <dgm:spPr/>
      <dgm:t>
        <a:bodyPr/>
        <a:lstStyle/>
        <a:p>
          <a:endParaRPr lang="en-GB"/>
        </a:p>
      </dgm:t>
    </dgm:pt>
    <dgm:pt modelId="{4E5B9878-42E2-4793-8294-697B6B52F738}" type="pres">
      <dgm:prSet presAssocID="{586CB8D9-257A-4907-9BC3-F351F0F9B2E2}" presName="spacer" presStyleCnt="0"/>
      <dgm:spPr/>
    </dgm:pt>
    <dgm:pt modelId="{54B153EC-8C52-4277-8F05-171DF86DBE95}" type="pres">
      <dgm:prSet presAssocID="{3A0B515E-6A74-4A4C-84CC-19160D5470AF}" presName="parentText" presStyleLbl="node1" presStyleIdx="1" presStyleCnt="3">
        <dgm:presLayoutVars>
          <dgm:chMax val="0"/>
          <dgm:bulletEnabled val="1"/>
        </dgm:presLayoutVars>
      </dgm:prSet>
      <dgm:spPr/>
      <dgm:t>
        <a:bodyPr/>
        <a:lstStyle/>
        <a:p>
          <a:endParaRPr lang="en-GB"/>
        </a:p>
      </dgm:t>
    </dgm:pt>
    <dgm:pt modelId="{15C47086-4300-4FCC-A575-371D9DEEA46F}" type="pres">
      <dgm:prSet presAssocID="{10F219FB-641E-4213-8D76-AA1E76FEFEA6}" presName="spacer" presStyleCnt="0"/>
      <dgm:spPr/>
    </dgm:pt>
    <dgm:pt modelId="{77A4842A-2884-44E7-93F8-BF7722221142}" type="pres">
      <dgm:prSet presAssocID="{094E62DD-D853-4778-ACB2-DB2270877432}" presName="parentText" presStyleLbl="node1" presStyleIdx="2" presStyleCnt="3">
        <dgm:presLayoutVars>
          <dgm:chMax val="0"/>
          <dgm:bulletEnabled val="1"/>
        </dgm:presLayoutVars>
      </dgm:prSet>
      <dgm:spPr/>
      <dgm:t>
        <a:bodyPr/>
        <a:lstStyle/>
        <a:p>
          <a:endParaRPr lang="en-GB"/>
        </a:p>
      </dgm:t>
    </dgm:pt>
  </dgm:ptLst>
  <dgm:cxnLst>
    <dgm:cxn modelId="{2B6958D6-2B53-4ADB-A73F-327F8398E69E}" type="presOf" srcId="{D1B685D0-B7C4-4FD6-9634-86548AF830D2}" destId="{48680779-CC01-4D6F-BD4E-D2FAB3D796F5}" srcOrd="0" destOrd="0" presId="urn:microsoft.com/office/officeart/2005/8/layout/vList2"/>
    <dgm:cxn modelId="{BA9FE4F3-6FE4-46BB-84B9-23384B0FF249}" type="presOf" srcId="{094E62DD-D853-4778-ACB2-DB2270877432}" destId="{77A4842A-2884-44E7-93F8-BF7722221142}" srcOrd="0" destOrd="0" presId="urn:microsoft.com/office/officeart/2005/8/layout/vList2"/>
    <dgm:cxn modelId="{DE29C607-BE06-4325-AB05-1E83FB6B5D91}" srcId="{D1B685D0-B7C4-4FD6-9634-86548AF830D2}" destId="{11AE9D1B-34C2-4078-9E5D-43008D062747}" srcOrd="0" destOrd="0" parTransId="{00784B59-1D42-4A94-AB51-FC4B43AF0714}" sibTransId="{586CB8D9-257A-4907-9BC3-F351F0F9B2E2}"/>
    <dgm:cxn modelId="{CA1DC10F-781E-4C45-A5F2-ED8D6258102A}" type="presOf" srcId="{11AE9D1B-34C2-4078-9E5D-43008D062747}" destId="{864FC6CC-5239-4C46-A27F-FD5D8AFB4EA8}" srcOrd="0" destOrd="0" presId="urn:microsoft.com/office/officeart/2005/8/layout/vList2"/>
    <dgm:cxn modelId="{58F30FCF-D04C-4195-8555-9B294544B50B}" srcId="{D1B685D0-B7C4-4FD6-9634-86548AF830D2}" destId="{3A0B515E-6A74-4A4C-84CC-19160D5470AF}" srcOrd="1" destOrd="0" parTransId="{C818150C-60C4-4DB7-888E-2ADB98E0CF94}" sibTransId="{10F219FB-641E-4213-8D76-AA1E76FEFEA6}"/>
    <dgm:cxn modelId="{8F055E1F-373B-4DD5-8A1C-B15E1C3E732E}" type="presOf" srcId="{3A0B515E-6A74-4A4C-84CC-19160D5470AF}" destId="{54B153EC-8C52-4277-8F05-171DF86DBE95}" srcOrd="0" destOrd="0" presId="urn:microsoft.com/office/officeart/2005/8/layout/vList2"/>
    <dgm:cxn modelId="{E2CD1829-25BF-4E27-9272-DA7416D8467A}" srcId="{D1B685D0-B7C4-4FD6-9634-86548AF830D2}" destId="{094E62DD-D853-4778-ACB2-DB2270877432}" srcOrd="2" destOrd="0" parTransId="{0301CE89-935F-415B-B97F-CFC93B6719F9}" sibTransId="{001A74E7-915E-4244-8A6F-D50A513C7871}"/>
    <dgm:cxn modelId="{3C93C780-4520-4541-98CB-29BE2A0A4728}" type="presParOf" srcId="{48680779-CC01-4D6F-BD4E-D2FAB3D796F5}" destId="{864FC6CC-5239-4C46-A27F-FD5D8AFB4EA8}" srcOrd="0" destOrd="0" presId="urn:microsoft.com/office/officeart/2005/8/layout/vList2"/>
    <dgm:cxn modelId="{D3D6A2A9-58EF-4FBC-967E-8D778D1A6686}" type="presParOf" srcId="{48680779-CC01-4D6F-BD4E-D2FAB3D796F5}" destId="{4E5B9878-42E2-4793-8294-697B6B52F738}" srcOrd="1" destOrd="0" presId="urn:microsoft.com/office/officeart/2005/8/layout/vList2"/>
    <dgm:cxn modelId="{A0F96368-CABE-4951-B784-9DB0B8819369}" type="presParOf" srcId="{48680779-CC01-4D6F-BD4E-D2FAB3D796F5}" destId="{54B153EC-8C52-4277-8F05-171DF86DBE95}" srcOrd="2" destOrd="0" presId="urn:microsoft.com/office/officeart/2005/8/layout/vList2"/>
    <dgm:cxn modelId="{F5A219F0-B46D-4168-85E6-7339F7CC2BBA}" type="presParOf" srcId="{48680779-CC01-4D6F-BD4E-D2FAB3D796F5}" destId="{15C47086-4300-4FCC-A575-371D9DEEA46F}" srcOrd="3" destOrd="0" presId="urn:microsoft.com/office/officeart/2005/8/layout/vList2"/>
    <dgm:cxn modelId="{DC9586AB-7B31-44A0-BC35-73926AC50979}" type="presParOf" srcId="{48680779-CC01-4D6F-BD4E-D2FAB3D796F5}" destId="{77A4842A-2884-44E7-93F8-BF772222114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60B808D-A550-4911-A472-2DC1DE192D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E23BAF1-1286-43C9-A244-B30DF15B3D58}">
      <dgm:prSet/>
      <dgm:spPr/>
      <dgm:t>
        <a:bodyPr/>
        <a:lstStyle/>
        <a:p>
          <a:pPr rtl="0"/>
          <a:r>
            <a:rPr lang="en-US"/>
            <a:t>Borrowed as well as Own funds</a:t>
          </a:r>
        </a:p>
      </dgm:t>
    </dgm:pt>
    <dgm:pt modelId="{3BD18A9D-7294-4029-91EF-41988DBEB8D1}" type="parTrans" cxnId="{8B8F676A-B21E-4C05-9B98-7DFE62E5D6B0}">
      <dgm:prSet/>
      <dgm:spPr/>
      <dgm:t>
        <a:bodyPr/>
        <a:lstStyle/>
        <a:p>
          <a:endParaRPr lang="en-US"/>
        </a:p>
      </dgm:t>
    </dgm:pt>
    <dgm:pt modelId="{B2EE4D2D-DA76-4159-9CC9-A628DEE341F3}" type="sibTrans" cxnId="{8B8F676A-B21E-4C05-9B98-7DFE62E5D6B0}">
      <dgm:prSet/>
      <dgm:spPr/>
      <dgm:t>
        <a:bodyPr/>
        <a:lstStyle/>
        <a:p>
          <a:endParaRPr lang="en-US"/>
        </a:p>
      </dgm:t>
    </dgm:pt>
    <dgm:pt modelId="{06408458-0187-4F40-92E8-309D062909ED}">
      <dgm:prSet/>
      <dgm:spPr/>
      <dgm:t>
        <a:bodyPr/>
        <a:lstStyle/>
        <a:p>
          <a:pPr rtl="0"/>
          <a:r>
            <a:rPr lang="en-US"/>
            <a:t>Interest paid on borrowed funds</a:t>
          </a:r>
        </a:p>
      </dgm:t>
    </dgm:pt>
    <dgm:pt modelId="{18F8671D-BDB8-4459-A562-63AEDFE0678D}" type="parTrans" cxnId="{B4124C6A-4613-4167-8D3A-F92A0E04A04F}">
      <dgm:prSet/>
      <dgm:spPr/>
      <dgm:t>
        <a:bodyPr/>
        <a:lstStyle/>
        <a:p>
          <a:endParaRPr lang="en-US"/>
        </a:p>
      </dgm:t>
    </dgm:pt>
    <dgm:pt modelId="{7D170CF2-70E4-42B3-8860-3C9EC16105E6}" type="sibTrans" cxnId="{B4124C6A-4613-4167-8D3A-F92A0E04A04F}">
      <dgm:prSet/>
      <dgm:spPr/>
      <dgm:t>
        <a:bodyPr/>
        <a:lstStyle/>
        <a:p>
          <a:endParaRPr lang="en-US"/>
        </a:p>
      </dgm:t>
    </dgm:pt>
    <dgm:pt modelId="{A5D22DAF-A93A-4062-BBB7-D9130ABA9F39}">
      <dgm:prSet/>
      <dgm:spPr/>
      <dgm:t>
        <a:bodyPr/>
        <a:lstStyle/>
        <a:p>
          <a:pPr rtl="0"/>
          <a:r>
            <a:rPr lang="en-US"/>
            <a:t>Interest free Loan given to sister Concerns</a:t>
          </a:r>
        </a:p>
      </dgm:t>
    </dgm:pt>
    <dgm:pt modelId="{38A5EA9E-402F-4AE2-A7C0-6DA982A09D43}" type="parTrans" cxnId="{E4A3BC06-FC72-453D-8C22-5A25B97CBFAC}">
      <dgm:prSet/>
      <dgm:spPr/>
      <dgm:t>
        <a:bodyPr/>
        <a:lstStyle/>
        <a:p>
          <a:endParaRPr lang="en-US"/>
        </a:p>
      </dgm:t>
    </dgm:pt>
    <dgm:pt modelId="{6BCBDB64-B88E-4B48-8E73-525D4CC4EA0C}" type="sibTrans" cxnId="{E4A3BC06-FC72-453D-8C22-5A25B97CBFAC}">
      <dgm:prSet/>
      <dgm:spPr/>
      <dgm:t>
        <a:bodyPr/>
        <a:lstStyle/>
        <a:p>
          <a:endParaRPr lang="en-US"/>
        </a:p>
      </dgm:t>
    </dgm:pt>
    <dgm:pt modelId="{87417317-CD07-4B4C-A494-5982D23C98D6}">
      <dgm:prSet/>
      <dgm:spPr/>
      <dgm:t>
        <a:bodyPr/>
        <a:lstStyle/>
        <a:p>
          <a:pPr rtl="0"/>
          <a:r>
            <a:rPr lang="en-US" dirty="0"/>
            <a:t>Whether disallowance is warranted u/s 36(1)(iii)</a:t>
          </a:r>
        </a:p>
      </dgm:t>
    </dgm:pt>
    <dgm:pt modelId="{4358A45F-53C5-47FF-8B38-8DD234D0D5A6}" type="parTrans" cxnId="{11BE49BC-841C-4454-8025-35D4569818BD}">
      <dgm:prSet/>
      <dgm:spPr/>
      <dgm:t>
        <a:bodyPr/>
        <a:lstStyle/>
        <a:p>
          <a:endParaRPr lang="en-US"/>
        </a:p>
      </dgm:t>
    </dgm:pt>
    <dgm:pt modelId="{CF7CC8DD-12AC-44C2-961E-7DF39DDFF27E}" type="sibTrans" cxnId="{11BE49BC-841C-4454-8025-35D4569818BD}">
      <dgm:prSet/>
      <dgm:spPr/>
      <dgm:t>
        <a:bodyPr/>
        <a:lstStyle/>
        <a:p>
          <a:endParaRPr lang="en-US"/>
        </a:p>
      </dgm:t>
    </dgm:pt>
    <dgm:pt modelId="{60AD3D11-D509-4F3A-84A8-4F60A9BBF0BE}">
      <dgm:prSet/>
      <dgm:spPr/>
      <dgm:t>
        <a:bodyPr/>
        <a:lstStyle/>
        <a:p>
          <a:pPr rtl="0"/>
          <a:r>
            <a:rPr lang="en-US"/>
            <a:t>Reliance Utilities (Bom)</a:t>
          </a:r>
        </a:p>
      </dgm:t>
    </dgm:pt>
    <dgm:pt modelId="{2C7F54F7-B47C-40B3-8FF8-EBA797495262}" type="parTrans" cxnId="{BD5A0A32-28E4-409D-A0E1-EF95C15B55D4}">
      <dgm:prSet/>
      <dgm:spPr/>
      <dgm:t>
        <a:bodyPr/>
        <a:lstStyle/>
        <a:p>
          <a:endParaRPr lang="en-US"/>
        </a:p>
      </dgm:t>
    </dgm:pt>
    <dgm:pt modelId="{89F8D76D-0228-4C4B-A293-EB1DC89CB0AD}" type="sibTrans" cxnId="{BD5A0A32-28E4-409D-A0E1-EF95C15B55D4}">
      <dgm:prSet/>
      <dgm:spPr/>
      <dgm:t>
        <a:bodyPr/>
        <a:lstStyle/>
        <a:p>
          <a:endParaRPr lang="en-US"/>
        </a:p>
      </dgm:t>
    </dgm:pt>
    <dgm:pt modelId="{44CFBC46-C3AD-4374-B093-3E436868894A}">
      <dgm:prSet/>
      <dgm:spPr/>
      <dgm:t>
        <a:bodyPr/>
        <a:lstStyle/>
        <a:p>
          <a:pPr rtl="0"/>
          <a:r>
            <a:rPr lang="en-US"/>
            <a:t>S.A. Builders 288 ITR 1 (SC)</a:t>
          </a:r>
        </a:p>
      </dgm:t>
    </dgm:pt>
    <dgm:pt modelId="{F71F085B-DEAA-4B10-8044-66EF97CA1A55}" type="parTrans" cxnId="{96BECFDB-40A5-4918-997B-967EADB30C50}">
      <dgm:prSet/>
      <dgm:spPr/>
      <dgm:t>
        <a:bodyPr/>
        <a:lstStyle/>
        <a:p>
          <a:endParaRPr lang="en-US"/>
        </a:p>
      </dgm:t>
    </dgm:pt>
    <dgm:pt modelId="{A31BCFE8-3667-4F0C-AC50-74D0BAE5C1A8}" type="sibTrans" cxnId="{96BECFDB-40A5-4918-997B-967EADB30C50}">
      <dgm:prSet/>
      <dgm:spPr/>
      <dgm:t>
        <a:bodyPr/>
        <a:lstStyle/>
        <a:p>
          <a:endParaRPr lang="en-US"/>
        </a:p>
      </dgm:t>
    </dgm:pt>
    <dgm:pt modelId="{438CE973-D09C-411A-B0CC-BB93EF541947}" type="pres">
      <dgm:prSet presAssocID="{460B808D-A550-4911-A472-2DC1DE192DC8}" presName="linear" presStyleCnt="0">
        <dgm:presLayoutVars>
          <dgm:animLvl val="lvl"/>
          <dgm:resizeHandles val="exact"/>
        </dgm:presLayoutVars>
      </dgm:prSet>
      <dgm:spPr/>
      <dgm:t>
        <a:bodyPr/>
        <a:lstStyle/>
        <a:p>
          <a:endParaRPr lang="en-GB"/>
        </a:p>
      </dgm:t>
    </dgm:pt>
    <dgm:pt modelId="{28A8A2A7-83DA-43E3-8587-93D6E815DB05}" type="pres">
      <dgm:prSet presAssocID="{AE23BAF1-1286-43C9-A244-B30DF15B3D58}" presName="parentText" presStyleLbl="node1" presStyleIdx="0" presStyleCnt="4">
        <dgm:presLayoutVars>
          <dgm:chMax val="0"/>
          <dgm:bulletEnabled val="1"/>
        </dgm:presLayoutVars>
      </dgm:prSet>
      <dgm:spPr/>
      <dgm:t>
        <a:bodyPr/>
        <a:lstStyle/>
        <a:p>
          <a:endParaRPr lang="en-GB"/>
        </a:p>
      </dgm:t>
    </dgm:pt>
    <dgm:pt modelId="{EBCAEBD5-E249-469B-87DB-B4F5CCE94B8D}" type="pres">
      <dgm:prSet presAssocID="{B2EE4D2D-DA76-4159-9CC9-A628DEE341F3}" presName="spacer" presStyleCnt="0"/>
      <dgm:spPr/>
    </dgm:pt>
    <dgm:pt modelId="{17115B0C-AEFC-469B-B186-A2A8CA5BD41D}" type="pres">
      <dgm:prSet presAssocID="{06408458-0187-4F40-92E8-309D062909ED}" presName="parentText" presStyleLbl="node1" presStyleIdx="1" presStyleCnt="4">
        <dgm:presLayoutVars>
          <dgm:chMax val="0"/>
          <dgm:bulletEnabled val="1"/>
        </dgm:presLayoutVars>
      </dgm:prSet>
      <dgm:spPr/>
      <dgm:t>
        <a:bodyPr/>
        <a:lstStyle/>
        <a:p>
          <a:endParaRPr lang="en-GB"/>
        </a:p>
      </dgm:t>
    </dgm:pt>
    <dgm:pt modelId="{96C47733-2105-4649-A505-F3B610BB3539}" type="pres">
      <dgm:prSet presAssocID="{7D170CF2-70E4-42B3-8860-3C9EC16105E6}" presName="spacer" presStyleCnt="0"/>
      <dgm:spPr/>
    </dgm:pt>
    <dgm:pt modelId="{7BAC1C1E-C0A2-4AAB-8D3F-FD77728F703C}" type="pres">
      <dgm:prSet presAssocID="{A5D22DAF-A93A-4062-BBB7-D9130ABA9F39}" presName="parentText" presStyleLbl="node1" presStyleIdx="2" presStyleCnt="4">
        <dgm:presLayoutVars>
          <dgm:chMax val="0"/>
          <dgm:bulletEnabled val="1"/>
        </dgm:presLayoutVars>
      </dgm:prSet>
      <dgm:spPr/>
      <dgm:t>
        <a:bodyPr/>
        <a:lstStyle/>
        <a:p>
          <a:endParaRPr lang="en-GB"/>
        </a:p>
      </dgm:t>
    </dgm:pt>
    <dgm:pt modelId="{1A81E71F-07C3-4807-B474-775575ADBD96}" type="pres">
      <dgm:prSet presAssocID="{6BCBDB64-B88E-4B48-8E73-525D4CC4EA0C}" presName="spacer" presStyleCnt="0"/>
      <dgm:spPr/>
    </dgm:pt>
    <dgm:pt modelId="{3240B95A-3E79-44DC-8B4C-0415B34DCB45}" type="pres">
      <dgm:prSet presAssocID="{87417317-CD07-4B4C-A494-5982D23C98D6}" presName="parentText" presStyleLbl="node1" presStyleIdx="3" presStyleCnt="4">
        <dgm:presLayoutVars>
          <dgm:chMax val="0"/>
          <dgm:bulletEnabled val="1"/>
        </dgm:presLayoutVars>
      </dgm:prSet>
      <dgm:spPr/>
      <dgm:t>
        <a:bodyPr/>
        <a:lstStyle/>
        <a:p>
          <a:endParaRPr lang="en-GB"/>
        </a:p>
      </dgm:t>
    </dgm:pt>
    <dgm:pt modelId="{FC5DADDC-FF9A-4DFD-9D65-44040699D563}" type="pres">
      <dgm:prSet presAssocID="{87417317-CD07-4B4C-A494-5982D23C98D6}" presName="childText" presStyleLbl="revTx" presStyleIdx="0" presStyleCnt="1">
        <dgm:presLayoutVars>
          <dgm:bulletEnabled val="1"/>
        </dgm:presLayoutVars>
      </dgm:prSet>
      <dgm:spPr/>
      <dgm:t>
        <a:bodyPr/>
        <a:lstStyle/>
        <a:p>
          <a:endParaRPr lang="en-GB"/>
        </a:p>
      </dgm:t>
    </dgm:pt>
  </dgm:ptLst>
  <dgm:cxnLst>
    <dgm:cxn modelId="{8B2F8E08-B94E-4ACA-98D3-98E7A97B95D7}" type="presOf" srcId="{60AD3D11-D509-4F3A-84A8-4F60A9BBF0BE}" destId="{FC5DADDC-FF9A-4DFD-9D65-44040699D563}" srcOrd="0" destOrd="0" presId="urn:microsoft.com/office/officeart/2005/8/layout/vList2"/>
    <dgm:cxn modelId="{8B8F676A-B21E-4C05-9B98-7DFE62E5D6B0}" srcId="{460B808D-A550-4911-A472-2DC1DE192DC8}" destId="{AE23BAF1-1286-43C9-A244-B30DF15B3D58}" srcOrd="0" destOrd="0" parTransId="{3BD18A9D-7294-4029-91EF-41988DBEB8D1}" sibTransId="{B2EE4D2D-DA76-4159-9CC9-A628DEE341F3}"/>
    <dgm:cxn modelId="{B4124C6A-4613-4167-8D3A-F92A0E04A04F}" srcId="{460B808D-A550-4911-A472-2DC1DE192DC8}" destId="{06408458-0187-4F40-92E8-309D062909ED}" srcOrd="1" destOrd="0" parTransId="{18F8671D-BDB8-4459-A562-63AEDFE0678D}" sibTransId="{7D170CF2-70E4-42B3-8860-3C9EC16105E6}"/>
    <dgm:cxn modelId="{E4A3BC06-FC72-453D-8C22-5A25B97CBFAC}" srcId="{460B808D-A550-4911-A472-2DC1DE192DC8}" destId="{A5D22DAF-A93A-4062-BBB7-D9130ABA9F39}" srcOrd="2" destOrd="0" parTransId="{38A5EA9E-402F-4AE2-A7C0-6DA982A09D43}" sibTransId="{6BCBDB64-B88E-4B48-8E73-525D4CC4EA0C}"/>
    <dgm:cxn modelId="{96BECFDB-40A5-4918-997B-967EADB30C50}" srcId="{87417317-CD07-4B4C-A494-5982D23C98D6}" destId="{44CFBC46-C3AD-4374-B093-3E436868894A}" srcOrd="1" destOrd="0" parTransId="{F71F085B-DEAA-4B10-8044-66EF97CA1A55}" sibTransId="{A31BCFE8-3667-4F0C-AC50-74D0BAE5C1A8}"/>
    <dgm:cxn modelId="{50B5E34F-1D31-4B8E-80E9-B8CE348BF328}" type="presOf" srcId="{AE23BAF1-1286-43C9-A244-B30DF15B3D58}" destId="{28A8A2A7-83DA-43E3-8587-93D6E815DB05}" srcOrd="0" destOrd="0" presId="urn:microsoft.com/office/officeart/2005/8/layout/vList2"/>
    <dgm:cxn modelId="{F45D54FE-7288-4891-B41B-DA90D30A1567}" type="presOf" srcId="{06408458-0187-4F40-92E8-309D062909ED}" destId="{17115B0C-AEFC-469B-B186-A2A8CA5BD41D}" srcOrd="0" destOrd="0" presId="urn:microsoft.com/office/officeart/2005/8/layout/vList2"/>
    <dgm:cxn modelId="{59B3B1ED-9441-4837-8636-E8602D6C6427}" type="presOf" srcId="{87417317-CD07-4B4C-A494-5982D23C98D6}" destId="{3240B95A-3E79-44DC-8B4C-0415B34DCB45}" srcOrd="0" destOrd="0" presId="urn:microsoft.com/office/officeart/2005/8/layout/vList2"/>
    <dgm:cxn modelId="{11BE49BC-841C-4454-8025-35D4569818BD}" srcId="{460B808D-A550-4911-A472-2DC1DE192DC8}" destId="{87417317-CD07-4B4C-A494-5982D23C98D6}" srcOrd="3" destOrd="0" parTransId="{4358A45F-53C5-47FF-8B38-8DD234D0D5A6}" sibTransId="{CF7CC8DD-12AC-44C2-961E-7DF39DDFF27E}"/>
    <dgm:cxn modelId="{7FF41EA6-90AC-4100-AB9F-6C2997DF8068}" type="presOf" srcId="{A5D22DAF-A93A-4062-BBB7-D9130ABA9F39}" destId="{7BAC1C1E-C0A2-4AAB-8D3F-FD77728F703C}" srcOrd="0" destOrd="0" presId="urn:microsoft.com/office/officeart/2005/8/layout/vList2"/>
    <dgm:cxn modelId="{6AE52119-EE09-4899-BB77-EA8F5F036313}" type="presOf" srcId="{44CFBC46-C3AD-4374-B093-3E436868894A}" destId="{FC5DADDC-FF9A-4DFD-9D65-44040699D563}" srcOrd="0" destOrd="1" presId="urn:microsoft.com/office/officeart/2005/8/layout/vList2"/>
    <dgm:cxn modelId="{FC0CA384-FD0A-4EB0-81C9-8EFFAD78D0F2}" type="presOf" srcId="{460B808D-A550-4911-A472-2DC1DE192DC8}" destId="{438CE973-D09C-411A-B0CC-BB93EF541947}" srcOrd="0" destOrd="0" presId="urn:microsoft.com/office/officeart/2005/8/layout/vList2"/>
    <dgm:cxn modelId="{BD5A0A32-28E4-409D-A0E1-EF95C15B55D4}" srcId="{87417317-CD07-4B4C-A494-5982D23C98D6}" destId="{60AD3D11-D509-4F3A-84A8-4F60A9BBF0BE}" srcOrd="0" destOrd="0" parTransId="{2C7F54F7-B47C-40B3-8FF8-EBA797495262}" sibTransId="{89F8D76D-0228-4C4B-A293-EB1DC89CB0AD}"/>
    <dgm:cxn modelId="{7B604FCF-7CEB-4CFB-814B-2D36AF3E04E8}" type="presParOf" srcId="{438CE973-D09C-411A-B0CC-BB93EF541947}" destId="{28A8A2A7-83DA-43E3-8587-93D6E815DB05}" srcOrd="0" destOrd="0" presId="urn:microsoft.com/office/officeart/2005/8/layout/vList2"/>
    <dgm:cxn modelId="{8585F1D4-0189-4A67-940E-12338A05EB2D}" type="presParOf" srcId="{438CE973-D09C-411A-B0CC-BB93EF541947}" destId="{EBCAEBD5-E249-469B-87DB-B4F5CCE94B8D}" srcOrd="1" destOrd="0" presId="urn:microsoft.com/office/officeart/2005/8/layout/vList2"/>
    <dgm:cxn modelId="{B25005CF-2ECA-4492-8597-A4D0C33DA6E2}" type="presParOf" srcId="{438CE973-D09C-411A-B0CC-BB93EF541947}" destId="{17115B0C-AEFC-469B-B186-A2A8CA5BD41D}" srcOrd="2" destOrd="0" presId="urn:microsoft.com/office/officeart/2005/8/layout/vList2"/>
    <dgm:cxn modelId="{720DBC61-1176-40AC-8E52-F88D3893FF0F}" type="presParOf" srcId="{438CE973-D09C-411A-B0CC-BB93EF541947}" destId="{96C47733-2105-4649-A505-F3B610BB3539}" srcOrd="3" destOrd="0" presId="urn:microsoft.com/office/officeart/2005/8/layout/vList2"/>
    <dgm:cxn modelId="{F7C90E16-6A00-41C5-BC0E-32BD94DA453E}" type="presParOf" srcId="{438CE973-D09C-411A-B0CC-BB93EF541947}" destId="{7BAC1C1E-C0A2-4AAB-8D3F-FD77728F703C}" srcOrd="4" destOrd="0" presId="urn:microsoft.com/office/officeart/2005/8/layout/vList2"/>
    <dgm:cxn modelId="{0E993CCF-2CF9-452B-B709-9832066DE1CB}" type="presParOf" srcId="{438CE973-D09C-411A-B0CC-BB93EF541947}" destId="{1A81E71F-07C3-4807-B474-775575ADBD96}" srcOrd="5" destOrd="0" presId="urn:microsoft.com/office/officeart/2005/8/layout/vList2"/>
    <dgm:cxn modelId="{39F40F5B-2FF7-444C-8808-D940561AAFA7}" type="presParOf" srcId="{438CE973-D09C-411A-B0CC-BB93EF541947}" destId="{3240B95A-3E79-44DC-8B4C-0415B34DCB45}" srcOrd="6" destOrd="0" presId="urn:microsoft.com/office/officeart/2005/8/layout/vList2"/>
    <dgm:cxn modelId="{C2767902-04A3-41E5-9AB3-32B57AAAB8CB}" type="presParOf" srcId="{438CE973-D09C-411A-B0CC-BB93EF541947}" destId="{FC5DADDC-FF9A-4DFD-9D65-44040699D563}"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8BC9468-AA04-43E2-B80A-6D12F7A05843}" type="doc">
      <dgm:prSet loTypeId="urn:microsoft.com/office/officeart/2005/8/layout/vList2" loCatId="list" qsTypeId="urn:microsoft.com/office/officeart/2005/8/quickstyle/simple1" qsCatId="simple" csTypeId="urn:microsoft.com/office/officeart/2005/8/colors/colorful1#8" csCatId="colorful" phldr="1"/>
      <dgm:spPr/>
      <dgm:t>
        <a:bodyPr/>
        <a:lstStyle/>
        <a:p>
          <a:endParaRPr lang="en-US"/>
        </a:p>
      </dgm:t>
    </dgm:pt>
    <dgm:pt modelId="{D6981485-7B89-4376-AC2E-6FE18D2517CC}">
      <dgm:prSet/>
      <dgm:spPr/>
      <dgm:t>
        <a:bodyPr/>
        <a:lstStyle/>
        <a:p>
          <a:pPr rtl="0"/>
          <a:r>
            <a:rPr lang="en-US" dirty="0"/>
            <a:t>Statutory audit v. TAR</a:t>
          </a:r>
        </a:p>
      </dgm:t>
    </dgm:pt>
    <dgm:pt modelId="{083C23A6-D738-4DA4-A096-089E1E0F76B7}" type="parTrans" cxnId="{3809D8D1-D5BB-4E80-8EDC-CDC4964EF0BE}">
      <dgm:prSet/>
      <dgm:spPr/>
      <dgm:t>
        <a:bodyPr/>
        <a:lstStyle/>
        <a:p>
          <a:endParaRPr lang="en-US"/>
        </a:p>
      </dgm:t>
    </dgm:pt>
    <dgm:pt modelId="{20178A09-CA5E-4FFE-BBBE-231AD8105AD3}" type="sibTrans" cxnId="{3809D8D1-D5BB-4E80-8EDC-CDC4964EF0BE}">
      <dgm:prSet/>
      <dgm:spPr/>
      <dgm:t>
        <a:bodyPr/>
        <a:lstStyle/>
        <a:p>
          <a:endParaRPr lang="en-US"/>
        </a:p>
      </dgm:t>
    </dgm:pt>
    <dgm:pt modelId="{1D912698-21E8-4CF1-AEE8-B7329FD6B676}">
      <dgm:prSet/>
      <dgm:spPr/>
      <dgm:t>
        <a:bodyPr/>
        <a:lstStyle/>
        <a:p>
          <a:pPr rtl="0"/>
          <a:r>
            <a:rPr lang="en-US" dirty="0"/>
            <a:t>Transfer Pricing</a:t>
          </a:r>
        </a:p>
      </dgm:t>
    </dgm:pt>
    <dgm:pt modelId="{2A8CB753-B972-4B4D-8765-75B4A9AC9944}" type="parTrans" cxnId="{71BDAE2F-4551-43F2-8651-D7D9AFF8C1E4}">
      <dgm:prSet/>
      <dgm:spPr/>
      <dgm:t>
        <a:bodyPr/>
        <a:lstStyle/>
        <a:p>
          <a:endParaRPr lang="en-US"/>
        </a:p>
      </dgm:t>
    </dgm:pt>
    <dgm:pt modelId="{92C197F9-21AC-4EBF-93EE-DD76ABE87F4F}" type="sibTrans" cxnId="{71BDAE2F-4551-43F2-8651-D7D9AFF8C1E4}">
      <dgm:prSet/>
      <dgm:spPr/>
      <dgm:t>
        <a:bodyPr/>
        <a:lstStyle/>
        <a:p>
          <a:endParaRPr lang="en-US"/>
        </a:p>
      </dgm:t>
    </dgm:pt>
    <dgm:pt modelId="{A08BED3E-5425-4EF6-B653-9CFC64DFDE0A}">
      <dgm:prSet/>
      <dgm:spPr/>
      <dgm:t>
        <a:bodyPr/>
        <a:lstStyle/>
        <a:p>
          <a:pPr rtl="0"/>
          <a:r>
            <a:rPr lang="en-US" dirty="0"/>
            <a:t>Domestic Transfer Pricing 115BAB</a:t>
          </a:r>
        </a:p>
      </dgm:t>
    </dgm:pt>
    <dgm:pt modelId="{85E16237-8B99-4E6B-B7D7-103D794069D1}" type="parTrans" cxnId="{38AC6AD1-373B-414F-A9C8-9156B9B61CAE}">
      <dgm:prSet/>
      <dgm:spPr/>
      <dgm:t>
        <a:bodyPr/>
        <a:lstStyle/>
        <a:p>
          <a:endParaRPr lang="en-US"/>
        </a:p>
      </dgm:t>
    </dgm:pt>
    <dgm:pt modelId="{95A16E13-1A92-42ED-9539-038177A6458E}" type="sibTrans" cxnId="{38AC6AD1-373B-414F-A9C8-9156B9B61CAE}">
      <dgm:prSet/>
      <dgm:spPr/>
      <dgm:t>
        <a:bodyPr/>
        <a:lstStyle/>
        <a:p>
          <a:endParaRPr lang="en-US"/>
        </a:p>
      </dgm:t>
    </dgm:pt>
    <dgm:pt modelId="{C4F932AE-C13D-4978-9A41-2F12DADB1C96}" type="pres">
      <dgm:prSet presAssocID="{18BC9468-AA04-43E2-B80A-6D12F7A05843}" presName="linear" presStyleCnt="0">
        <dgm:presLayoutVars>
          <dgm:animLvl val="lvl"/>
          <dgm:resizeHandles val="exact"/>
        </dgm:presLayoutVars>
      </dgm:prSet>
      <dgm:spPr/>
      <dgm:t>
        <a:bodyPr/>
        <a:lstStyle/>
        <a:p>
          <a:endParaRPr lang="en-GB"/>
        </a:p>
      </dgm:t>
    </dgm:pt>
    <dgm:pt modelId="{266B9E7F-8F16-45F6-BF36-F28C8D879A67}" type="pres">
      <dgm:prSet presAssocID="{D6981485-7B89-4376-AC2E-6FE18D2517CC}" presName="parentText" presStyleLbl="node1" presStyleIdx="0" presStyleCnt="3">
        <dgm:presLayoutVars>
          <dgm:chMax val="0"/>
          <dgm:bulletEnabled val="1"/>
        </dgm:presLayoutVars>
      </dgm:prSet>
      <dgm:spPr/>
      <dgm:t>
        <a:bodyPr/>
        <a:lstStyle/>
        <a:p>
          <a:endParaRPr lang="en-GB"/>
        </a:p>
      </dgm:t>
    </dgm:pt>
    <dgm:pt modelId="{732486F6-EED5-47DD-9950-B515243C460C}" type="pres">
      <dgm:prSet presAssocID="{20178A09-CA5E-4FFE-BBBE-231AD8105AD3}" presName="spacer" presStyleCnt="0"/>
      <dgm:spPr/>
    </dgm:pt>
    <dgm:pt modelId="{414D3665-D633-41AD-B883-FC0EA23AA001}" type="pres">
      <dgm:prSet presAssocID="{1D912698-21E8-4CF1-AEE8-B7329FD6B676}" presName="parentText" presStyleLbl="node1" presStyleIdx="1" presStyleCnt="3">
        <dgm:presLayoutVars>
          <dgm:chMax val="0"/>
          <dgm:bulletEnabled val="1"/>
        </dgm:presLayoutVars>
      </dgm:prSet>
      <dgm:spPr/>
      <dgm:t>
        <a:bodyPr/>
        <a:lstStyle/>
        <a:p>
          <a:endParaRPr lang="en-GB"/>
        </a:p>
      </dgm:t>
    </dgm:pt>
    <dgm:pt modelId="{EE15F9D7-AA9C-470E-BB2C-154EC0FE2386}" type="pres">
      <dgm:prSet presAssocID="{92C197F9-21AC-4EBF-93EE-DD76ABE87F4F}" presName="spacer" presStyleCnt="0"/>
      <dgm:spPr/>
    </dgm:pt>
    <dgm:pt modelId="{B3B989C1-3715-4026-A987-DEECE00CEA92}" type="pres">
      <dgm:prSet presAssocID="{A08BED3E-5425-4EF6-B653-9CFC64DFDE0A}" presName="parentText" presStyleLbl="node1" presStyleIdx="2" presStyleCnt="3">
        <dgm:presLayoutVars>
          <dgm:chMax val="0"/>
          <dgm:bulletEnabled val="1"/>
        </dgm:presLayoutVars>
      </dgm:prSet>
      <dgm:spPr/>
      <dgm:t>
        <a:bodyPr/>
        <a:lstStyle/>
        <a:p>
          <a:endParaRPr lang="en-GB"/>
        </a:p>
      </dgm:t>
    </dgm:pt>
  </dgm:ptLst>
  <dgm:cxnLst>
    <dgm:cxn modelId="{A9579A4D-6A63-4146-855A-4E0BA01DDACC}" type="presOf" srcId="{1D912698-21E8-4CF1-AEE8-B7329FD6B676}" destId="{414D3665-D633-41AD-B883-FC0EA23AA001}" srcOrd="0" destOrd="0" presId="urn:microsoft.com/office/officeart/2005/8/layout/vList2"/>
    <dgm:cxn modelId="{71BDAE2F-4551-43F2-8651-D7D9AFF8C1E4}" srcId="{18BC9468-AA04-43E2-B80A-6D12F7A05843}" destId="{1D912698-21E8-4CF1-AEE8-B7329FD6B676}" srcOrd="1" destOrd="0" parTransId="{2A8CB753-B972-4B4D-8765-75B4A9AC9944}" sibTransId="{92C197F9-21AC-4EBF-93EE-DD76ABE87F4F}"/>
    <dgm:cxn modelId="{2F06A264-3D32-4EF4-B5F4-B4EA7D46377A}" type="presOf" srcId="{18BC9468-AA04-43E2-B80A-6D12F7A05843}" destId="{C4F932AE-C13D-4978-9A41-2F12DADB1C96}" srcOrd="0" destOrd="0" presId="urn:microsoft.com/office/officeart/2005/8/layout/vList2"/>
    <dgm:cxn modelId="{312D5133-5943-41C3-85AA-8DE996E40D0E}" type="presOf" srcId="{A08BED3E-5425-4EF6-B653-9CFC64DFDE0A}" destId="{B3B989C1-3715-4026-A987-DEECE00CEA92}" srcOrd="0" destOrd="0" presId="urn:microsoft.com/office/officeart/2005/8/layout/vList2"/>
    <dgm:cxn modelId="{38AC6AD1-373B-414F-A9C8-9156B9B61CAE}" srcId="{18BC9468-AA04-43E2-B80A-6D12F7A05843}" destId="{A08BED3E-5425-4EF6-B653-9CFC64DFDE0A}" srcOrd="2" destOrd="0" parTransId="{85E16237-8B99-4E6B-B7D7-103D794069D1}" sibTransId="{95A16E13-1A92-42ED-9539-038177A6458E}"/>
    <dgm:cxn modelId="{7386F4F9-F742-4179-A5BA-B0F086121ECE}" type="presOf" srcId="{D6981485-7B89-4376-AC2E-6FE18D2517CC}" destId="{266B9E7F-8F16-45F6-BF36-F28C8D879A67}" srcOrd="0" destOrd="0" presId="urn:microsoft.com/office/officeart/2005/8/layout/vList2"/>
    <dgm:cxn modelId="{3809D8D1-D5BB-4E80-8EDC-CDC4964EF0BE}" srcId="{18BC9468-AA04-43E2-B80A-6D12F7A05843}" destId="{D6981485-7B89-4376-AC2E-6FE18D2517CC}" srcOrd="0" destOrd="0" parTransId="{083C23A6-D738-4DA4-A096-089E1E0F76B7}" sibTransId="{20178A09-CA5E-4FFE-BBBE-231AD8105AD3}"/>
    <dgm:cxn modelId="{0A434DE3-94BB-40BC-852F-A3D92146AA71}" type="presParOf" srcId="{C4F932AE-C13D-4978-9A41-2F12DADB1C96}" destId="{266B9E7F-8F16-45F6-BF36-F28C8D879A67}" srcOrd="0" destOrd="0" presId="urn:microsoft.com/office/officeart/2005/8/layout/vList2"/>
    <dgm:cxn modelId="{7D6250F7-FD51-493A-8930-ACBEE38D85B3}" type="presParOf" srcId="{C4F932AE-C13D-4978-9A41-2F12DADB1C96}" destId="{732486F6-EED5-47DD-9950-B515243C460C}" srcOrd="1" destOrd="0" presId="urn:microsoft.com/office/officeart/2005/8/layout/vList2"/>
    <dgm:cxn modelId="{4FD5F156-A652-4705-A17A-060794AEF062}" type="presParOf" srcId="{C4F932AE-C13D-4978-9A41-2F12DADB1C96}" destId="{414D3665-D633-41AD-B883-FC0EA23AA001}" srcOrd="2" destOrd="0" presId="urn:microsoft.com/office/officeart/2005/8/layout/vList2"/>
    <dgm:cxn modelId="{57BE539C-9170-422C-9C37-F2EDF10F077E}" type="presParOf" srcId="{C4F932AE-C13D-4978-9A41-2F12DADB1C96}" destId="{EE15F9D7-AA9C-470E-BB2C-154EC0FE2386}" srcOrd="3" destOrd="0" presId="urn:microsoft.com/office/officeart/2005/8/layout/vList2"/>
    <dgm:cxn modelId="{7C5E2B87-F387-4AAF-B645-502E53AA6491}" type="presParOf" srcId="{C4F932AE-C13D-4978-9A41-2F12DADB1C96}" destId="{B3B989C1-3715-4026-A987-DEECE00CEA9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00D2C86-4032-4F4B-A13D-7B54664B4A61}" type="doc">
      <dgm:prSet loTypeId="urn:microsoft.com/office/officeart/2005/8/layout/vList2" loCatId="list" qsTypeId="urn:microsoft.com/office/officeart/2005/8/quickstyle/simple3" qsCatId="simple" csTypeId="urn:microsoft.com/office/officeart/2005/8/colors/colorful1#9" csCatId="colorful" phldr="1"/>
      <dgm:spPr/>
      <dgm:t>
        <a:bodyPr/>
        <a:lstStyle/>
        <a:p>
          <a:endParaRPr lang="en-US"/>
        </a:p>
      </dgm:t>
    </dgm:pt>
    <dgm:pt modelId="{12836821-8A32-40EA-A906-37A6FCD4F77B}">
      <dgm:prSet/>
      <dgm:spPr/>
      <dgm:t>
        <a:bodyPr/>
        <a:lstStyle/>
        <a:p>
          <a:pPr rtl="0"/>
          <a:r>
            <a:rPr lang="en-US" dirty="0"/>
            <a:t>Assessee Company has issued shares to Resident</a:t>
          </a:r>
        </a:p>
      </dgm:t>
    </dgm:pt>
    <dgm:pt modelId="{A7CDBBD1-4C40-49BD-A895-D69558A63A25}" type="parTrans" cxnId="{C8BDCDA9-4659-4D8C-A6E3-4007277E4EFF}">
      <dgm:prSet/>
      <dgm:spPr/>
      <dgm:t>
        <a:bodyPr/>
        <a:lstStyle/>
        <a:p>
          <a:endParaRPr lang="en-US"/>
        </a:p>
      </dgm:t>
    </dgm:pt>
    <dgm:pt modelId="{C223AA02-C2BE-496D-A502-4CA1A74ACA49}" type="sibTrans" cxnId="{C8BDCDA9-4659-4D8C-A6E3-4007277E4EFF}">
      <dgm:prSet/>
      <dgm:spPr/>
      <dgm:t>
        <a:bodyPr/>
        <a:lstStyle/>
        <a:p>
          <a:endParaRPr lang="en-US"/>
        </a:p>
      </dgm:t>
    </dgm:pt>
    <dgm:pt modelId="{98630700-D90E-4091-BCE6-E1472999FA60}">
      <dgm:prSet/>
      <dgm:spPr/>
      <dgm:t>
        <a:bodyPr/>
        <a:lstStyle/>
        <a:p>
          <a:pPr rtl="0"/>
          <a:r>
            <a:rPr lang="en-US" dirty="0"/>
            <a:t>Public are not substantially interested in such Company </a:t>
          </a:r>
        </a:p>
      </dgm:t>
    </dgm:pt>
    <dgm:pt modelId="{D4FB73E2-E2D9-49D9-BFDE-9943E31360E1}" type="parTrans" cxnId="{BCB7C4A6-7AA2-4F5C-97B5-4A21B2AC19C1}">
      <dgm:prSet/>
      <dgm:spPr/>
      <dgm:t>
        <a:bodyPr/>
        <a:lstStyle/>
        <a:p>
          <a:endParaRPr lang="en-US"/>
        </a:p>
      </dgm:t>
    </dgm:pt>
    <dgm:pt modelId="{BD9237EE-190A-4FC5-87E8-8FC0AEA134C0}" type="sibTrans" cxnId="{BCB7C4A6-7AA2-4F5C-97B5-4A21B2AC19C1}">
      <dgm:prSet/>
      <dgm:spPr/>
      <dgm:t>
        <a:bodyPr/>
        <a:lstStyle/>
        <a:p>
          <a:endParaRPr lang="en-US"/>
        </a:p>
      </dgm:t>
    </dgm:pt>
    <dgm:pt modelId="{28A54921-E890-4BC3-815B-690AE6AFC278}">
      <dgm:prSet/>
      <dgm:spPr/>
      <dgm:t>
        <a:bodyPr/>
        <a:lstStyle/>
        <a:p>
          <a:pPr rtl="0"/>
          <a:r>
            <a:rPr lang="en-US" dirty="0"/>
            <a:t>Issue price is higher than FMV</a:t>
          </a:r>
        </a:p>
      </dgm:t>
    </dgm:pt>
    <dgm:pt modelId="{5AEA97B3-6261-4DCA-AFBB-98DC9C106B98}" type="parTrans" cxnId="{F4B80AB9-1699-4059-B7D2-B3DC2F81D5FB}">
      <dgm:prSet/>
      <dgm:spPr/>
      <dgm:t>
        <a:bodyPr/>
        <a:lstStyle/>
        <a:p>
          <a:endParaRPr lang="en-US"/>
        </a:p>
      </dgm:t>
    </dgm:pt>
    <dgm:pt modelId="{C95745F7-94A8-435B-A8C2-4329E6D97102}" type="sibTrans" cxnId="{F4B80AB9-1699-4059-B7D2-B3DC2F81D5FB}">
      <dgm:prSet/>
      <dgm:spPr/>
      <dgm:t>
        <a:bodyPr/>
        <a:lstStyle/>
        <a:p>
          <a:endParaRPr lang="en-US"/>
        </a:p>
      </dgm:t>
    </dgm:pt>
    <dgm:pt modelId="{640090AA-5B50-4F85-967A-F8907BAD31EE}">
      <dgm:prSet/>
      <dgm:spPr/>
      <dgm:t>
        <a:bodyPr/>
        <a:lstStyle/>
        <a:p>
          <a:pPr rtl="0"/>
          <a:r>
            <a:rPr lang="en-US" dirty="0"/>
            <a:t>Report Excess from FMV received after following checks:</a:t>
          </a:r>
        </a:p>
      </dgm:t>
    </dgm:pt>
    <dgm:pt modelId="{97015615-BC51-440E-86A1-6213FBFD823B}" type="parTrans" cxnId="{63783525-A31B-47EA-A947-F19C4482620A}">
      <dgm:prSet/>
      <dgm:spPr/>
      <dgm:t>
        <a:bodyPr/>
        <a:lstStyle/>
        <a:p>
          <a:endParaRPr lang="en-US"/>
        </a:p>
      </dgm:t>
    </dgm:pt>
    <dgm:pt modelId="{95063D9F-BF7D-4966-8383-95B087316619}" type="sibTrans" cxnId="{63783525-A31B-47EA-A947-F19C4482620A}">
      <dgm:prSet/>
      <dgm:spPr/>
      <dgm:t>
        <a:bodyPr/>
        <a:lstStyle/>
        <a:p>
          <a:endParaRPr lang="en-US"/>
        </a:p>
      </dgm:t>
    </dgm:pt>
    <dgm:pt modelId="{14B149BC-E5B2-4DD2-811D-D91598488A2B}">
      <dgm:prSet/>
      <dgm:spPr/>
      <dgm:t>
        <a:bodyPr/>
        <a:lstStyle/>
        <a:p>
          <a:pPr rtl="0">
            <a:lnSpc>
              <a:spcPct val="200000"/>
            </a:lnSpc>
          </a:pPr>
          <a:r>
            <a:rPr lang="en-US" b="1" dirty="0"/>
            <a:t>Obtain Management Representation</a:t>
          </a:r>
        </a:p>
      </dgm:t>
    </dgm:pt>
    <dgm:pt modelId="{57DE57B5-3CB8-4896-9FD1-4538556A7F72}" type="parTrans" cxnId="{2B329CC9-FE3A-4797-A17B-7D8BC3543601}">
      <dgm:prSet/>
      <dgm:spPr/>
      <dgm:t>
        <a:bodyPr/>
        <a:lstStyle/>
        <a:p>
          <a:endParaRPr lang="en-US"/>
        </a:p>
      </dgm:t>
    </dgm:pt>
    <dgm:pt modelId="{D4C0D684-424A-411E-9136-1D09BEF237FE}" type="sibTrans" cxnId="{2B329CC9-FE3A-4797-A17B-7D8BC3543601}">
      <dgm:prSet/>
      <dgm:spPr/>
      <dgm:t>
        <a:bodyPr/>
        <a:lstStyle/>
        <a:p>
          <a:endParaRPr lang="en-US"/>
        </a:p>
      </dgm:t>
    </dgm:pt>
    <dgm:pt modelId="{78F3CD88-836F-42B7-9915-C42FFF35619E}">
      <dgm:prSet/>
      <dgm:spPr/>
      <dgm:t>
        <a:bodyPr/>
        <a:lstStyle/>
        <a:p>
          <a:pPr rtl="0">
            <a:lnSpc>
              <a:spcPct val="200000"/>
            </a:lnSpc>
          </a:pPr>
          <a:r>
            <a:rPr lang="en-US" b="1" dirty="0"/>
            <a:t>Insist for DCF Valuation Report from a CA</a:t>
          </a:r>
        </a:p>
      </dgm:t>
    </dgm:pt>
    <dgm:pt modelId="{8D5A7C1F-A7E8-4215-8955-B78283356C3F}" type="parTrans" cxnId="{CB3CFC16-0CCD-4817-9F17-DCD35D525AB1}">
      <dgm:prSet/>
      <dgm:spPr/>
      <dgm:t>
        <a:bodyPr/>
        <a:lstStyle/>
        <a:p>
          <a:endParaRPr lang="en-US"/>
        </a:p>
      </dgm:t>
    </dgm:pt>
    <dgm:pt modelId="{3D9F2568-F9FC-441C-8938-007E6689EE75}" type="sibTrans" cxnId="{CB3CFC16-0CCD-4817-9F17-DCD35D525AB1}">
      <dgm:prSet/>
      <dgm:spPr/>
      <dgm:t>
        <a:bodyPr/>
        <a:lstStyle/>
        <a:p>
          <a:endParaRPr lang="en-US"/>
        </a:p>
      </dgm:t>
    </dgm:pt>
    <dgm:pt modelId="{0A9E1B42-0BD9-4ED1-8370-894014A766E6}" type="pres">
      <dgm:prSet presAssocID="{A00D2C86-4032-4F4B-A13D-7B54664B4A61}" presName="linear" presStyleCnt="0">
        <dgm:presLayoutVars>
          <dgm:animLvl val="lvl"/>
          <dgm:resizeHandles val="exact"/>
        </dgm:presLayoutVars>
      </dgm:prSet>
      <dgm:spPr/>
      <dgm:t>
        <a:bodyPr/>
        <a:lstStyle/>
        <a:p>
          <a:endParaRPr lang="en-GB"/>
        </a:p>
      </dgm:t>
    </dgm:pt>
    <dgm:pt modelId="{C3121E5F-16EE-4DC3-8709-C02FFBFF3660}" type="pres">
      <dgm:prSet presAssocID="{12836821-8A32-40EA-A906-37A6FCD4F77B}" presName="parentText" presStyleLbl="node1" presStyleIdx="0" presStyleCnt="4">
        <dgm:presLayoutVars>
          <dgm:chMax val="0"/>
          <dgm:bulletEnabled val="1"/>
        </dgm:presLayoutVars>
      </dgm:prSet>
      <dgm:spPr/>
      <dgm:t>
        <a:bodyPr/>
        <a:lstStyle/>
        <a:p>
          <a:endParaRPr lang="en-GB"/>
        </a:p>
      </dgm:t>
    </dgm:pt>
    <dgm:pt modelId="{9E105DFC-139F-4AD0-A51D-4551100C2449}" type="pres">
      <dgm:prSet presAssocID="{C223AA02-C2BE-496D-A502-4CA1A74ACA49}" presName="spacer" presStyleCnt="0"/>
      <dgm:spPr/>
    </dgm:pt>
    <dgm:pt modelId="{8C2D9988-7B8B-44DA-9F5B-D1579DEFBDD4}" type="pres">
      <dgm:prSet presAssocID="{98630700-D90E-4091-BCE6-E1472999FA60}" presName="parentText" presStyleLbl="node1" presStyleIdx="1" presStyleCnt="4">
        <dgm:presLayoutVars>
          <dgm:chMax val="0"/>
          <dgm:bulletEnabled val="1"/>
        </dgm:presLayoutVars>
      </dgm:prSet>
      <dgm:spPr/>
      <dgm:t>
        <a:bodyPr/>
        <a:lstStyle/>
        <a:p>
          <a:endParaRPr lang="en-GB"/>
        </a:p>
      </dgm:t>
    </dgm:pt>
    <dgm:pt modelId="{00B41FE7-9B92-472E-A8BB-4AFF4E13ABE0}" type="pres">
      <dgm:prSet presAssocID="{BD9237EE-190A-4FC5-87E8-8FC0AEA134C0}" presName="spacer" presStyleCnt="0"/>
      <dgm:spPr/>
    </dgm:pt>
    <dgm:pt modelId="{D8BD89A6-4E6D-41B1-AF7B-B2A7BB3976C6}" type="pres">
      <dgm:prSet presAssocID="{28A54921-E890-4BC3-815B-690AE6AFC278}" presName="parentText" presStyleLbl="node1" presStyleIdx="2" presStyleCnt="4">
        <dgm:presLayoutVars>
          <dgm:chMax val="0"/>
          <dgm:bulletEnabled val="1"/>
        </dgm:presLayoutVars>
      </dgm:prSet>
      <dgm:spPr/>
      <dgm:t>
        <a:bodyPr/>
        <a:lstStyle/>
        <a:p>
          <a:endParaRPr lang="en-GB"/>
        </a:p>
      </dgm:t>
    </dgm:pt>
    <dgm:pt modelId="{83779510-8216-4A12-A332-EFAC368A46C8}" type="pres">
      <dgm:prSet presAssocID="{C95745F7-94A8-435B-A8C2-4329E6D97102}" presName="spacer" presStyleCnt="0"/>
      <dgm:spPr/>
    </dgm:pt>
    <dgm:pt modelId="{500887AA-8BCB-451E-A864-4F6010F1CBA3}" type="pres">
      <dgm:prSet presAssocID="{640090AA-5B50-4F85-967A-F8907BAD31EE}" presName="parentText" presStyleLbl="node1" presStyleIdx="3" presStyleCnt="4">
        <dgm:presLayoutVars>
          <dgm:chMax val="0"/>
          <dgm:bulletEnabled val="1"/>
        </dgm:presLayoutVars>
      </dgm:prSet>
      <dgm:spPr/>
      <dgm:t>
        <a:bodyPr/>
        <a:lstStyle/>
        <a:p>
          <a:endParaRPr lang="en-GB"/>
        </a:p>
      </dgm:t>
    </dgm:pt>
    <dgm:pt modelId="{2CC125F1-C0F5-4703-9291-7B5B8994D67E}" type="pres">
      <dgm:prSet presAssocID="{640090AA-5B50-4F85-967A-F8907BAD31EE}" presName="childText" presStyleLbl="revTx" presStyleIdx="0" presStyleCnt="1">
        <dgm:presLayoutVars>
          <dgm:bulletEnabled val="1"/>
        </dgm:presLayoutVars>
      </dgm:prSet>
      <dgm:spPr/>
      <dgm:t>
        <a:bodyPr/>
        <a:lstStyle/>
        <a:p>
          <a:endParaRPr lang="en-GB"/>
        </a:p>
      </dgm:t>
    </dgm:pt>
  </dgm:ptLst>
  <dgm:cxnLst>
    <dgm:cxn modelId="{CB3CFC16-0CCD-4817-9F17-DCD35D525AB1}" srcId="{640090AA-5B50-4F85-967A-F8907BAD31EE}" destId="{78F3CD88-836F-42B7-9915-C42FFF35619E}" srcOrd="0" destOrd="0" parTransId="{8D5A7C1F-A7E8-4215-8955-B78283356C3F}" sibTransId="{3D9F2568-F9FC-441C-8938-007E6689EE75}"/>
    <dgm:cxn modelId="{2C037168-CF59-4EC3-8E6C-29C3FDB7B36A}" type="presOf" srcId="{28A54921-E890-4BC3-815B-690AE6AFC278}" destId="{D8BD89A6-4E6D-41B1-AF7B-B2A7BB3976C6}" srcOrd="0" destOrd="0" presId="urn:microsoft.com/office/officeart/2005/8/layout/vList2"/>
    <dgm:cxn modelId="{230654F0-B16B-4319-B47A-F16DEBE01546}" type="presOf" srcId="{98630700-D90E-4091-BCE6-E1472999FA60}" destId="{8C2D9988-7B8B-44DA-9F5B-D1579DEFBDD4}" srcOrd="0" destOrd="0" presId="urn:microsoft.com/office/officeart/2005/8/layout/vList2"/>
    <dgm:cxn modelId="{695F348F-71CF-4313-B89D-6DB78C633920}" type="presOf" srcId="{A00D2C86-4032-4F4B-A13D-7B54664B4A61}" destId="{0A9E1B42-0BD9-4ED1-8370-894014A766E6}" srcOrd="0" destOrd="0" presId="urn:microsoft.com/office/officeart/2005/8/layout/vList2"/>
    <dgm:cxn modelId="{A59B3591-CD23-4130-AAC5-4CA41A2A1FBE}" type="presOf" srcId="{14B149BC-E5B2-4DD2-811D-D91598488A2B}" destId="{2CC125F1-C0F5-4703-9291-7B5B8994D67E}" srcOrd="0" destOrd="1" presId="urn:microsoft.com/office/officeart/2005/8/layout/vList2"/>
    <dgm:cxn modelId="{C8BDCDA9-4659-4D8C-A6E3-4007277E4EFF}" srcId="{A00D2C86-4032-4F4B-A13D-7B54664B4A61}" destId="{12836821-8A32-40EA-A906-37A6FCD4F77B}" srcOrd="0" destOrd="0" parTransId="{A7CDBBD1-4C40-49BD-A895-D69558A63A25}" sibTransId="{C223AA02-C2BE-496D-A502-4CA1A74ACA49}"/>
    <dgm:cxn modelId="{BCB7C4A6-7AA2-4F5C-97B5-4A21B2AC19C1}" srcId="{A00D2C86-4032-4F4B-A13D-7B54664B4A61}" destId="{98630700-D90E-4091-BCE6-E1472999FA60}" srcOrd="1" destOrd="0" parTransId="{D4FB73E2-E2D9-49D9-BFDE-9943E31360E1}" sibTransId="{BD9237EE-190A-4FC5-87E8-8FC0AEA134C0}"/>
    <dgm:cxn modelId="{5A979E67-F8FB-4DB3-846C-F7371E901302}" type="presOf" srcId="{640090AA-5B50-4F85-967A-F8907BAD31EE}" destId="{500887AA-8BCB-451E-A864-4F6010F1CBA3}" srcOrd="0" destOrd="0" presId="urn:microsoft.com/office/officeart/2005/8/layout/vList2"/>
    <dgm:cxn modelId="{F4B80AB9-1699-4059-B7D2-B3DC2F81D5FB}" srcId="{A00D2C86-4032-4F4B-A13D-7B54664B4A61}" destId="{28A54921-E890-4BC3-815B-690AE6AFC278}" srcOrd="2" destOrd="0" parTransId="{5AEA97B3-6261-4DCA-AFBB-98DC9C106B98}" sibTransId="{C95745F7-94A8-435B-A8C2-4329E6D97102}"/>
    <dgm:cxn modelId="{06121858-F990-4A6A-B02B-75AAD14AEC58}" type="presOf" srcId="{12836821-8A32-40EA-A906-37A6FCD4F77B}" destId="{C3121E5F-16EE-4DC3-8709-C02FFBFF3660}" srcOrd="0" destOrd="0" presId="urn:microsoft.com/office/officeart/2005/8/layout/vList2"/>
    <dgm:cxn modelId="{492A4108-F832-47DA-9FA2-4CC443A04AA6}" type="presOf" srcId="{78F3CD88-836F-42B7-9915-C42FFF35619E}" destId="{2CC125F1-C0F5-4703-9291-7B5B8994D67E}" srcOrd="0" destOrd="0" presId="urn:microsoft.com/office/officeart/2005/8/layout/vList2"/>
    <dgm:cxn modelId="{2B329CC9-FE3A-4797-A17B-7D8BC3543601}" srcId="{640090AA-5B50-4F85-967A-F8907BAD31EE}" destId="{14B149BC-E5B2-4DD2-811D-D91598488A2B}" srcOrd="1" destOrd="0" parTransId="{57DE57B5-3CB8-4896-9FD1-4538556A7F72}" sibTransId="{D4C0D684-424A-411E-9136-1D09BEF237FE}"/>
    <dgm:cxn modelId="{63783525-A31B-47EA-A947-F19C4482620A}" srcId="{A00D2C86-4032-4F4B-A13D-7B54664B4A61}" destId="{640090AA-5B50-4F85-967A-F8907BAD31EE}" srcOrd="3" destOrd="0" parTransId="{97015615-BC51-440E-86A1-6213FBFD823B}" sibTransId="{95063D9F-BF7D-4966-8383-95B087316619}"/>
    <dgm:cxn modelId="{EC81D30F-F0FC-4A6E-A2A4-ECDA0E9D08F2}" type="presParOf" srcId="{0A9E1B42-0BD9-4ED1-8370-894014A766E6}" destId="{C3121E5F-16EE-4DC3-8709-C02FFBFF3660}" srcOrd="0" destOrd="0" presId="urn:microsoft.com/office/officeart/2005/8/layout/vList2"/>
    <dgm:cxn modelId="{560E0F69-A646-46B5-865B-0234B9243A19}" type="presParOf" srcId="{0A9E1B42-0BD9-4ED1-8370-894014A766E6}" destId="{9E105DFC-139F-4AD0-A51D-4551100C2449}" srcOrd="1" destOrd="0" presId="urn:microsoft.com/office/officeart/2005/8/layout/vList2"/>
    <dgm:cxn modelId="{9A128634-CE1E-4F8E-8437-D6419813AAE7}" type="presParOf" srcId="{0A9E1B42-0BD9-4ED1-8370-894014A766E6}" destId="{8C2D9988-7B8B-44DA-9F5B-D1579DEFBDD4}" srcOrd="2" destOrd="0" presId="urn:microsoft.com/office/officeart/2005/8/layout/vList2"/>
    <dgm:cxn modelId="{3DD1B3BE-96A9-4218-A3C6-D1D6D4F741FE}" type="presParOf" srcId="{0A9E1B42-0BD9-4ED1-8370-894014A766E6}" destId="{00B41FE7-9B92-472E-A8BB-4AFF4E13ABE0}" srcOrd="3" destOrd="0" presId="urn:microsoft.com/office/officeart/2005/8/layout/vList2"/>
    <dgm:cxn modelId="{094ED400-AAC8-4840-B801-A6D9E4D4A5E5}" type="presParOf" srcId="{0A9E1B42-0BD9-4ED1-8370-894014A766E6}" destId="{D8BD89A6-4E6D-41B1-AF7B-B2A7BB3976C6}" srcOrd="4" destOrd="0" presId="urn:microsoft.com/office/officeart/2005/8/layout/vList2"/>
    <dgm:cxn modelId="{4567EA8F-1346-46E3-8C48-8F742514C764}" type="presParOf" srcId="{0A9E1B42-0BD9-4ED1-8370-894014A766E6}" destId="{83779510-8216-4A12-A332-EFAC368A46C8}" srcOrd="5" destOrd="0" presId="urn:microsoft.com/office/officeart/2005/8/layout/vList2"/>
    <dgm:cxn modelId="{87170F9B-9D1B-4766-AA37-4026BDF388AA}" type="presParOf" srcId="{0A9E1B42-0BD9-4ED1-8370-894014A766E6}" destId="{500887AA-8BCB-451E-A864-4F6010F1CBA3}" srcOrd="6" destOrd="0" presId="urn:microsoft.com/office/officeart/2005/8/layout/vList2"/>
    <dgm:cxn modelId="{58805E84-8F79-4F82-AFBF-BF3D211F6A03}" type="presParOf" srcId="{0A9E1B42-0BD9-4ED1-8370-894014A766E6}" destId="{2CC125F1-C0F5-4703-9291-7B5B8994D67E}"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A3DE3A-C9B7-4957-898E-E21939E85216}"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593CE76D-17C6-43A4-8232-0159A3DA4665}">
      <dgm:prSet/>
      <dgm:spPr/>
      <dgm:t>
        <a:bodyPr/>
        <a:lstStyle/>
        <a:p>
          <a:pPr algn="just" rtl="0"/>
          <a:r>
            <a:rPr lang="en-US" dirty="0" err="1"/>
            <a:t>Assessee’s</a:t>
          </a:r>
          <a:r>
            <a:rPr lang="en-US" dirty="0"/>
            <a:t> Responsibility for the Financial Statements and the Statement of Particulars in Form 3CD</a:t>
          </a:r>
        </a:p>
      </dgm:t>
    </dgm:pt>
    <dgm:pt modelId="{A3F2E1DD-EDF6-4F4A-9DB6-1A5C6A1CBF67}" type="parTrans" cxnId="{002C687F-C6A9-4A1A-98E3-EEC62EFE5B37}">
      <dgm:prSet/>
      <dgm:spPr/>
      <dgm:t>
        <a:bodyPr/>
        <a:lstStyle/>
        <a:p>
          <a:endParaRPr lang="en-US"/>
        </a:p>
      </dgm:t>
    </dgm:pt>
    <dgm:pt modelId="{D3B3F22C-5F3B-41A2-A5D1-BC243E60F0BF}" type="sibTrans" cxnId="{002C687F-C6A9-4A1A-98E3-EEC62EFE5B37}">
      <dgm:prSet/>
      <dgm:spPr/>
      <dgm:t>
        <a:bodyPr/>
        <a:lstStyle/>
        <a:p>
          <a:endParaRPr lang="en-US"/>
        </a:p>
      </dgm:t>
    </dgm:pt>
    <dgm:pt modelId="{D5582E16-CB40-4A70-9E03-EA48943D3C5D}">
      <dgm:prSet/>
      <dgm:spPr/>
      <dgm:t>
        <a:bodyPr/>
        <a:lstStyle/>
        <a:p>
          <a:pPr rtl="0"/>
          <a:r>
            <a:rPr lang="en-US" dirty="0"/>
            <a:t>Tax Auditor’s Responsibility</a:t>
          </a:r>
        </a:p>
      </dgm:t>
    </dgm:pt>
    <dgm:pt modelId="{12D40390-1FB1-429E-AA7A-A2CB26B43995}" type="parTrans" cxnId="{553D1DE7-00DE-4E56-B6D3-C1D4581B6C39}">
      <dgm:prSet/>
      <dgm:spPr/>
      <dgm:t>
        <a:bodyPr/>
        <a:lstStyle/>
        <a:p>
          <a:endParaRPr lang="en-US"/>
        </a:p>
      </dgm:t>
    </dgm:pt>
    <dgm:pt modelId="{0402BCB9-171B-4E3C-B2D4-4F2917DC8DBB}" type="sibTrans" cxnId="{553D1DE7-00DE-4E56-B6D3-C1D4581B6C39}">
      <dgm:prSet/>
      <dgm:spPr/>
      <dgm:t>
        <a:bodyPr/>
        <a:lstStyle/>
        <a:p>
          <a:endParaRPr lang="en-US"/>
        </a:p>
      </dgm:t>
    </dgm:pt>
    <dgm:pt modelId="{C8776E96-A832-4000-9960-8D361C63EB20}" type="pres">
      <dgm:prSet presAssocID="{03A3DE3A-C9B7-4957-898E-E21939E85216}" presName="linear" presStyleCnt="0">
        <dgm:presLayoutVars>
          <dgm:animLvl val="lvl"/>
          <dgm:resizeHandles val="exact"/>
        </dgm:presLayoutVars>
      </dgm:prSet>
      <dgm:spPr/>
      <dgm:t>
        <a:bodyPr/>
        <a:lstStyle/>
        <a:p>
          <a:endParaRPr lang="en-GB"/>
        </a:p>
      </dgm:t>
    </dgm:pt>
    <dgm:pt modelId="{A44E6D37-0BCA-4C8B-9009-7F52D141EA93}" type="pres">
      <dgm:prSet presAssocID="{593CE76D-17C6-43A4-8232-0159A3DA4665}" presName="parentText" presStyleLbl="node1" presStyleIdx="0" presStyleCnt="2">
        <dgm:presLayoutVars>
          <dgm:chMax val="0"/>
          <dgm:bulletEnabled val="1"/>
        </dgm:presLayoutVars>
      </dgm:prSet>
      <dgm:spPr/>
      <dgm:t>
        <a:bodyPr/>
        <a:lstStyle/>
        <a:p>
          <a:endParaRPr lang="en-GB"/>
        </a:p>
      </dgm:t>
    </dgm:pt>
    <dgm:pt modelId="{E6247627-7826-4AC6-9171-DEE666C8F33B}" type="pres">
      <dgm:prSet presAssocID="{D3B3F22C-5F3B-41A2-A5D1-BC243E60F0BF}" presName="spacer" presStyleCnt="0"/>
      <dgm:spPr/>
    </dgm:pt>
    <dgm:pt modelId="{5212F91A-3A9C-4953-B6FA-0B59AA8B54A0}" type="pres">
      <dgm:prSet presAssocID="{D5582E16-CB40-4A70-9E03-EA48943D3C5D}" presName="parentText" presStyleLbl="node1" presStyleIdx="1" presStyleCnt="2">
        <dgm:presLayoutVars>
          <dgm:chMax val="0"/>
          <dgm:bulletEnabled val="1"/>
        </dgm:presLayoutVars>
      </dgm:prSet>
      <dgm:spPr/>
      <dgm:t>
        <a:bodyPr/>
        <a:lstStyle/>
        <a:p>
          <a:endParaRPr lang="en-GB"/>
        </a:p>
      </dgm:t>
    </dgm:pt>
  </dgm:ptLst>
  <dgm:cxnLst>
    <dgm:cxn modelId="{64C32CC3-304A-4D94-B47E-0B60B9FE5712}" type="presOf" srcId="{03A3DE3A-C9B7-4957-898E-E21939E85216}" destId="{C8776E96-A832-4000-9960-8D361C63EB20}" srcOrd="0" destOrd="0" presId="urn:microsoft.com/office/officeart/2005/8/layout/vList2"/>
    <dgm:cxn modelId="{002C687F-C6A9-4A1A-98E3-EEC62EFE5B37}" srcId="{03A3DE3A-C9B7-4957-898E-E21939E85216}" destId="{593CE76D-17C6-43A4-8232-0159A3DA4665}" srcOrd="0" destOrd="0" parTransId="{A3F2E1DD-EDF6-4F4A-9DB6-1A5C6A1CBF67}" sibTransId="{D3B3F22C-5F3B-41A2-A5D1-BC243E60F0BF}"/>
    <dgm:cxn modelId="{553D1DE7-00DE-4E56-B6D3-C1D4581B6C39}" srcId="{03A3DE3A-C9B7-4957-898E-E21939E85216}" destId="{D5582E16-CB40-4A70-9E03-EA48943D3C5D}" srcOrd="1" destOrd="0" parTransId="{12D40390-1FB1-429E-AA7A-A2CB26B43995}" sibTransId="{0402BCB9-171B-4E3C-B2D4-4F2917DC8DBB}"/>
    <dgm:cxn modelId="{108EF534-E359-422C-B752-8CA2A885A8BC}" type="presOf" srcId="{593CE76D-17C6-43A4-8232-0159A3DA4665}" destId="{A44E6D37-0BCA-4C8B-9009-7F52D141EA93}" srcOrd="0" destOrd="0" presId="urn:microsoft.com/office/officeart/2005/8/layout/vList2"/>
    <dgm:cxn modelId="{A1FF75DD-1852-4384-8EDD-174960D71F53}" type="presOf" srcId="{D5582E16-CB40-4A70-9E03-EA48943D3C5D}" destId="{5212F91A-3A9C-4953-B6FA-0B59AA8B54A0}" srcOrd="0" destOrd="0" presId="urn:microsoft.com/office/officeart/2005/8/layout/vList2"/>
    <dgm:cxn modelId="{D336040B-C9A9-4B6F-AA8A-76BF57270BF9}" type="presParOf" srcId="{C8776E96-A832-4000-9960-8D361C63EB20}" destId="{A44E6D37-0BCA-4C8B-9009-7F52D141EA93}" srcOrd="0" destOrd="0" presId="urn:microsoft.com/office/officeart/2005/8/layout/vList2"/>
    <dgm:cxn modelId="{E64D0DDC-8358-4C23-948C-571BC796060D}" type="presParOf" srcId="{C8776E96-A832-4000-9960-8D361C63EB20}" destId="{E6247627-7826-4AC6-9171-DEE666C8F33B}" srcOrd="1" destOrd="0" presId="urn:microsoft.com/office/officeart/2005/8/layout/vList2"/>
    <dgm:cxn modelId="{3FCFE14A-AAB9-4062-BC72-A41C70CCF9C6}" type="presParOf" srcId="{C8776E96-A832-4000-9960-8D361C63EB20}" destId="{5212F91A-3A9C-4953-B6FA-0B59AA8B54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E12D8A2-BE67-4F43-B756-313F7E051E29}" type="doc">
      <dgm:prSet loTypeId="urn:microsoft.com/office/officeart/2005/8/layout/vList2" loCatId="list" qsTypeId="urn:microsoft.com/office/officeart/2005/8/quickstyle/simple1" qsCatId="simple" csTypeId="urn:microsoft.com/office/officeart/2005/8/colors/colorful1#10" csCatId="colorful"/>
      <dgm:spPr/>
      <dgm:t>
        <a:bodyPr/>
        <a:lstStyle/>
        <a:p>
          <a:endParaRPr lang="en-US"/>
        </a:p>
      </dgm:t>
    </dgm:pt>
    <dgm:pt modelId="{C25C9A21-3A85-471C-84DB-B5226256EC19}">
      <dgm:prSet/>
      <dgm:spPr/>
      <dgm:t>
        <a:bodyPr/>
        <a:lstStyle/>
        <a:p>
          <a:pPr rtl="0"/>
          <a:r>
            <a:rPr lang="en-US"/>
            <a:t>Ban over Rs.3 Lakhs was recommended by SIT</a:t>
          </a:r>
        </a:p>
      </dgm:t>
    </dgm:pt>
    <dgm:pt modelId="{599D314A-32CC-4B6C-B92E-6DFD51B54C30}" type="parTrans" cxnId="{AB0CE572-F150-4080-B784-66BCCB89C7A1}">
      <dgm:prSet/>
      <dgm:spPr/>
      <dgm:t>
        <a:bodyPr/>
        <a:lstStyle/>
        <a:p>
          <a:endParaRPr lang="en-US"/>
        </a:p>
      </dgm:t>
    </dgm:pt>
    <dgm:pt modelId="{A3117D26-F60F-48E9-8108-5716526D2BEC}" type="sibTrans" cxnId="{AB0CE572-F150-4080-B784-66BCCB89C7A1}">
      <dgm:prSet/>
      <dgm:spPr/>
      <dgm:t>
        <a:bodyPr/>
        <a:lstStyle/>
        <a:p>
          <a:endParaRPr lang="en-US"/>
        </a:p>
      </dgm:t>
    </dgm:pt>
    <dgm:pt modelId="{7DA9B9B9-D073-4E1B-AB09-04BDD7355FE4}">
      <dgm:prSet/>
      <dgm:spPr/>
      <dgm:t>
        <a:bodyPr/>
        <a:lstStyle/>
        <a:p>
          <a:pPr rtl="0"/>
          <a:r>
            <a:rPr lang="en-US"/>
            <a:t>No person shall receive 2L or more in </a:t>
          </a:r>
        </a:p>
      </dgm:t>
    </dgm:pt>
    <dgm:pt modelId="{852D3DF0-0B6F-4416-9779-5F3A31471AEC}" type="parTrans" cxnId="{50572A94-2BC4-429F-BE65-9411B86232CF}">
      <dgm:prSet/>
      <dgm:spPr/>
      <dgm:t>
        <a:bodyPr/>
        <a:lstStyle/>
        <a:p>
          <a:endParaRPr lang="en-US"/>
        </a:p>
      </dgm:t>
    </dgm:pt>
    <dgm:pt modelId="{7497CDD0-4929-4DC8-9549-BEDC2D15C1A5}" type="sibTrans" cxnId="{50572A94-2BC4-429F-BE65-9411B86232CF}">
      <dgm:prSet/>
      <dgm:spPr/>
      <dgm:t>
        <a:bodyPr/>
        <a:lstStyle/>
        <a:p>
          <a:endParaRPr lang="en-US"/>
        </a:p>
      </dgm:t>
    </dgm:pt>
    <dgm:pt modelId="{2A27EDDA-64E1-4525-88CE-B75DBE6C5E2E}">
      <dgm:prSet/>
      <dgm:spPr/>
      <dgm:t>
        <a:bodyPr/>
        <a:lstStyle/>
        <a:p>
          <a:pPr rtl="0"/>
          <a:r>
            <a:rPr lang="en-US"/>
            <a:t>aggregate from a person in a day or</a:t>
          </a:r>
        </a:p>
      </dgm:t>
    </dgm:pt>
    <dgm:pt modelId="{BD0714D5-5466-4BD1-9372-D2C3CE0442D7}" type="parTrans" cxnId="{EE2098BA-DF4E-4DA9-855A-DA84561F2284}">
      <dgm:prSet/>
      <dgm:spPr/>
      <dgm:t>
        <a:bodyPr/>
        <a:lstStyle/>
        <a:p>
          <a:endParaRPr lang="en-US"/>
        </a:p>
      </dgm:t>
    </dgm:pt>
    <dgm:pt modelId="{3103DFAF-8FFE-4CA4-A0B3-6807A6C405FD}" type="sibTrans" cxnId="{EE2098BA-DF4E-4DA9-855A-DA84561F2284}">
      <dgm:prSet/>
      <dgm:spPr/>
      <dgm:t>
        <a:bodyPr/>
        <a:lstStyle/>
        <a:p>
          <a:endParaRPr lang="en-US"/>
        </a:p>
      </dgm:t>
    </dgm:pt>
    <dgm:pt modelId="{1A6A5347-B197-4B39-95FB-56D990FEF2EF}">
      <dgm:prSet/>
      <dgm:spPr/>
      <dgm:t>
        <a:bodyPr/>
        <a:lstStyle/>
        <a:p>
          <a:pPr rtl="0"/>
          <a:r>
            <a:rPr lang="en-US"/>
            <a:t>respect of a single transaction or</a:t>
          </a:r>
        </a:p>
      </dgm:t>
    </dgm:pt>
    <dgm:pt modelId="{6B21FCA0-D6EC-4690-8B27-405F56DB042F}" type="parTrans" cxnId="{10289187-760D-47E5-9738-FB53B793B25D}">
      <dgm:prSet/>
      <dgm:spPr/>
      <dgm:t>
        <a:bodyPr/>
        <a:lstStyle/>
        <a:p>
          <a:endParaRPr lang="en-US"/>
        </a:p>
      </dgm:t>
    </dgm:pt>
    <dgm:pt modelId="{2D5EEF36-7CE2-48E3-BAF5-0789485CAEC8}" type="sibTrans" cxnId="{10289187-760D-47E5-9738-FB53B793B25D}">
      <dgm:prSet/>
      <dgm:spPr/>
      <dgm:t>
        <a:bodyPr/>
        <a:lstStyle/>
        <a:p>
          <a:endParaRPr lang="en-US"/>
        </a:p>
      </dgm:t>
    </dgm:pt>
    <dgm:pt modelId="{5D3B8EE3-D43C-4470-A032-9F01922E18FE}">
      <dgm:prSet/>
      <dgm:spPr/>
      <dgm:t>
        <a:bodyPr/>
        <a:lstStyle/>
        <a:p>
          <a:pPr rtl="0"/>
          <a:r>
            <a:rPr lang="en-US"/>
            <a:t>In respect of transactions relating to one event or occasion from a person</a:t>
          </a:r>
        </a:p>
      </dgm:t>
    </dgm:pt>
    <dgm:pt modelId="{53B13A69-0CB6-4EF3-819A-AF6F159BFFDC}" type="parTrans" cxnId="{6A173178-6885-4C47-8F89-DAC7EDCCB6B5}">
      <dgm:prSet/>
      <dgm:spPr/>
      <dgm:t>
        <a:bodyPr/>
        <a:lstStyle/>
        <a:p>
          <a:endParaRPr lang="en-US"/>
        </a:p>
      </dgm:t>
    </dgm:pt>
    <dgm:pt modelId="{87F66F1A-008D-4092-AEF5-F9C04EF26C88}" type="sibTrans" cxnId="{6A173178-6885-4C47-8F89-DAC7EDCCB6B5}">
      <dgm:prSet/>
      <dgm:spPr/>
      <dgm:t>
        <a:bodyPr/>
        <a:lstStyle/>
        <a:p>
          <a:endParaRPr lang="en-US"/>
        </a:p>
      </dgm:t>
    </dgm:pt>
    <dgm:pt modelId="{FE20A03F-FA35-461C-BE18-CD032F97B5DF}" type="pres">
      <dgm:prSet presAssocID="{AE12D8A2-BE67-4F43-B756-313F7E051E29}" presName="linear" presStyleCnt="0">
        <dgm:presLayoutVars>
          <dgm:animLvl val="lvl"/>
          <dgm:resizeHandles val="exact"/>
        </dgm:presLayoutVars>
      </dgm:prSet>
      <dgm:spPr/>
      <dgm:t>
        <a:bodyPr/>
        <a:lstStyle/>
        <a:p>
          <a:endParaRPr lang="en-GB"/>
        </a:p>
      </dgm:t>
    </dgm:pt>
    <dgm:pt modelId="{419077DC-EEC9-42BA-8389-4AC9C00AE2E4}" type="pres">
      <dgm:prSet presAssocID="{C25C9A21-3A85-471C-84DB-B5226256EC19}" presName="parentText" presStyleLbl="node1" presStyleIdx="0" presStyleCnt="2">
        <dgm:presLayoutVars>
          <dgm:chMax val="0"/>
          <dgm:bulletEnabled val="1"/>
        </dgm:presLayoutVars>
      </dgm:prSet>
      <dgm:spPr/>
      <dgm:t>
        <a:bodyPr/>
        <a:lstStyle/>
        <a:p>
          <a:endParaRPr lang="en-GB"/>
        </a:p>
      </dgm:t>
    </dgm:pt>
    <dgm:pt modelId="{A00A2F5A-DBAC-4C49-8EED-072F7A38170C}" type="pres">
      <dgm:prSet presAssocID="{A3117D26-F60F-48E9-8108-5716526D2BEC}" presName="spacer" presStyleCnt="0"/>
      <dgm:spPr/>
    </dgm:pt>
    <dgm:pt modelId="{592A64F7-BFE7-4C7D-923A-B1903923F019}" type="pres">
      <dgm:prSet presAssocID="{7DA9B9B9-D073-4E1B-AB09-04BDD7355FE4}" presName="parentText" presStyleLbl="node1" presStyleIdx="1" presStyleCnt="2">
        <dgm:presLayoutVars>
          <dgm:chMax val="0"/>
          <dgm:bulletEnabled val="1"/>
        </dgm:presLayoutVars>
      </dgm:prSet>
      <dgm:spPr/>
      <dgm:t>
        <a:bodyPr/>
        <a:lstStyle/>
        <a:p>
          <a:endParaRPr lang="en-GB"/>
        </a:p>
      </dgm:t>
    </dgm:pt>
    <dgm:pt modelId="{EF27F950-F5B2-4914-A70E-6215507C9BDF}" type="pres">
      <dgm:prSet presAssocID="{7DA9B9B9-D073-4E1B-AB09-04BDD7355FE4}" presName="childText" presStyleLbl="revTx" presStyleIdx="0" presStyleCnt="1">
        <dgm:presLayoutVars>
          <dgm:bulletEnabled val="1"/>
        </dgm:presLayoutVars>
      </dgm:prSet>
      <dgm:spPr/>
      <dgm:t>
        <a:bodyPr/>
        <a:lstStyle/>
        <a:p>
          <a:endParaRPr lang="en-GB"/>
        </a:p>
      </dgm:t>
    </dgm:pt>
  </dgm:ptLst>
  <dgm:cxnLst>
    <dgm:cxn modelId="{50572A94-2BC4-429F-BE65-9411B86232CF}" srcId="{AE12D8A2-BE67-4F43-B756-313F7E051E29}" destId="{7DA9B9B9-D073-4E1B-AB09-04BDD7355FE4}" srcOrd="1" destOrd="0" parTransId="{852D3DF0-0B6F-4416-9779-5F3A31471AEC}" sibTransId="{7497CDD0-4929-4DC8-9549-BEDC2D15C1A5}"/>
    <dgm:cxn modelId="{75D7C53C-18DC-4932-8287-5611FF7A4D97}" type="presOf" srcId="{C25C9A21-3A85-471C-84DB-B5226256EC19}" destId="{419077DC-EEC9-42BA-8389-4AC9C00AE2E4}" srcOrd="0" destOrd="0" presId="urn:microsoft.com/office/officeart/2005/8/layout/vList2"/>
    <dgm:cxn modelId="{10289187-760D-47E5-9738-FB53B793B25D}" srcId="{7DA9B9B9-D073-4E1B-AB09-04BDD7355FE4}" destId="{1A6A5347-B197-4B39-95FB-56D990FEF2EF}" srcOrd="1" destOrd="0" parTransId="{6B21FCA0-D6EC-4690-8B27-405F56DB042F}" sibTransId="{2D5EEF36-7CE2-48E3-BAF5-0789485CAEC8}"/>
    <dgm:cxn modelId="{7695CE1C-2EBE-43B9-91F2-7CAC80A074EF}" type="presOf" srcId="{7DA9B9B9-D073-4E1B-AB09-04BDD7355FE4}" destId="{592A64F7-BFE7-4C7D-923A-B1903923F019}" srcOrd="0" destOrd="0" presId="urn:microsoft.com/office/officeart/2005/8/layout/vList2"/>
    <dgm:cxn modelId="{154500F6-856E-44AA-934E-2F74E10B983B}" type="presOf" srcId="{5D3B8EE3-D43C-4470-A032-9F01922E18FE}" destId="{EF27F950-F5B2-4914-A70E-6215507C9BDF}" srcOrd="0" destOrd="2" presId="urn:microsoft.com/office/officeart/2005/8/layout/vList2"/>
    <dgm:cxn modelId="{6A173178-6885-4C47-8F89-DAC7EDCCB6B5}" srcId="{7DA9B9B9-D073-4E1B-AB09-04BDD7355FE4}" destId="{5D3B8EE3-D43C-4470-A032-9F01922E18FE}" srcOrd="2" destOrd="0" parTransId="{53B13A69-0CB6-4EF3-819A-AF6F159BFFDC}" sibTransId="{87F66F1A-008D-4092-AEF5-F9C04EF26C88}"/>
    <dgm:cxn modelId="{AB0CE572-F150-4080-B784-66BCCB89C7A1}" srcId="{AE12D8A2-BE67-4F43-B756-313F7E051E29}" destId="{C25C9A21-3A85-471C-84DB-B5226256EC19}" srcOrd="0" destOrd="0" parTransId="{599D314A-32CC-4B6C-B92E-6DFD51B54C30}" sibTransId="{A3117D26-F60F-48E9-8108-5716526D2BEC}"/>
    <dgm:cxn modelId="{4BF0C213-070F-4A89-9BCC-EA876F8F4D8F}" type="presOf" srcId="{2A27EDDA-64E1-4525-88CE-B75DBE6C5E2E}" destId="{EF27F950-F5B2-4914-A70E-6215507C9BDF}" srcOrd="0" destOrd="0" presId="urn:microsoft.com/office/officeart/2005/8/layout/vList2"/>
    <dgm:cxn modelId="{EAAF8DCB-0D46-4D2C-A1CB-4F5B78E42AD6}" type="presOf" srcId="{1A6A5347-B197-4B39-95FB-56D990FEF2EF}" destId="{EF27F950-F5B2-4914-A70E-6215507C9BDF}" srcOrd="0" destOrd="1" presId="urn:microsoft.com/office/officeart/2005/8/layout/vList2"/>
    <dgm:cxn modelId="{84B57EA2-152F-4A9A-AE0E-55932B0DE8A5}" type="presOf" srcId="{AE12D8A2-BE67-4F43-B756-313F7E051E29}" destId="{FE20A03F-FA35-461C-BE18-CD032F97B5DF}" srcOrd="0" destOrd="0" presId="urn:microsoft.com/office/officeart/2005/8/layout/vList2"/>
    <dgm:cxn modelId="{EE2098BA-DF4E-4DA9-855A-DA84561F2284}" srcId="{7DA9B9B9-D073-4E1B-AB09-04BDD7355FE4}" destId="{2A27EDDA-64E1-4525-88CE-B75DBE6C5E2E}" srcOrd="0" destOrd="0" parTransId="{BD0714D5-5466-4BD1-9372-D2C3CE0442D7}" sibTransId="{3103DFAF-8FFE-4CA4-A0B3-6807A6C405FD}"/>
    <dgm:cxn modelId="{00EA5EF4-5CC9-45A7-AB50-7974776CE1D6}" type="presParOf" srcId="{FE20A03F-FA35-461C-BE18-CD032F97B5DF}" destId="{419077DC-EEC9-42BA-8389-4AC9C00AE2E4}" srcOrd="0" destOrd="0" presId="urn:microsoft.com/office/officeart/2005/8/layout/vList2"/>
    <dgm:cxn modelId="{8170159C-5E3A-4351-B401-8ADB2362FFEA}" type="presParOf" srcId="{FE20A03F-FA35-461C-BE18-CD032F97B5DF}" destId="{A00A2F5A-DBAC-4C49-8EED-072F7A38170C}" srcOrd="1" destOrd="0" presId="urn:microsoft.com/office/officeart/2005/8/layout/vList2"/>
    <dgm:cxn modelId="{9DF36A33-3525-4643-9913-20F6C8A3A30E}" type="presParOf" srcId="{FE20A03F-FA35-461C-BE18-CD032F97B5DF}" destId="{592A64F7-BFE7-4C7D-923A-B1903923F019}" srcOrd="2" destOrd="0" presId="urn:microsoft.com/office/officeart/2005/8/layout/vList2"/>
    <dgm:cxn modelId="{DF9B4AB9-6F93-4552-A4DE-3C3EC8175531}" type="presParOf" srcId="{FE20A03F-FA35-461C-BE18-CD032F97B5DF}" destId="{EF27F950-F5B2-4914-A70E-6215507C9BD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46A45A1-66FC-4768-B4A5-C8C3237659BB}" type="doc">
      <dgm:prSet loTypeId="urn:microsoft.com/office/officeart/2005/8/layout/list1" loCatId="list" qsTypeId="urn:microsoft.com/office/officeart/2005/8/quickstyle/simple1" qsCatId="simple" csTypeId="urn:microsoft.com/office/officeart/2005/8/colors/colorful1#19" csCatId="colorful"/>
      <dgm:spPr/>
      <dgm:t>
        <a:bodyPr/>
        <a:lstStyle/>
        <a:p>
          <a:endParaRPr lang="en-US"/>
        </a:p>
      </dgm:t>
    </dgm:pt>
    <dgm:pt modelId="{163D8BA6-50B9-4B7A-AD29-CAEAA22C41B3}">
      <dgm:prSet/>
      <dgm:spPr/>
      <dgm:t>
        <a:bodyPr/>
        <a:lstStyle/>
        <a:p>
          <a:pPr rtl="0"/>
          <a:r>
            <a:rPr lang="en-US" dirty="0" err="1"/>
            <a:t>i</a:t>
          </a:r>
          <a:r>
            <a:rPr lang="en-US" dirty="0"/>
            <a:t>. Name, address, Permanent Account Number of the payer,</a:t>
          </a:r>
        </a:p>
      </dgm:t>
    </dgm:pt>
    <dgm:pt modelId="{3293CEC4-184D-43D2-B594-AE8459E7511D}" type="parTrans" cxnId="{F52BCA6F-F6F4-4F90-9A0E-BD11E56BD4F5}">
      <dgm:prSet/>
      <dgm:spPr/>
      <dgm:t>
        <a:bodyPr/>
        <a:lstStyle/>
        <a:p>
          <a:endParaRPr lang="en-US"/>
        </a:p>
      </dgm:t>
    </dgm:pt>
    <dgm:pt modelId="{4495E2A0-0279-453D-A473-FCEC4755FC81}" type="sibTrans" cxnId="{F52BCA6F-F6F4-4F90-9A0E-BD11E56BD4F5}">
      <dgm:prSet/>
      <dgm:spPr/>
      <dgm:t>
        <a:bodyPr/>
        <a:lstStyle/>
        <a:p>
          <a:endParaRPr lang="en-US"/>
        </a:p>
      </dgm:t>
    </dgm:pt>
    <dgm:pt modelId="{8351B848-CBA6-40B8-A7AF-D051CAEA75E9}">
      <dgm:prSet/>
      <dgm:spPr/>
      <dgm:t>
        <a:bodyPr/>
        <a:lstStyle/>
        <a:p>
          <a:pPr rtl="0"/>
          <a:r>
            <a:rPr lang="en-US" dirty="0"/>
            <a:t>ii. Nature of transaction</a:t>
          </a:r>
        </a:p>
      </dgm:t>
    </dgm:pt>
    <dgm:pt modelId="{BDED7072-AF63-4064-A5BB-A8B5AB6C8083}" type="parTrans" cxnId="{DA3D2BC7-5869-43AC-93EF-08242C3A362D}">
      <dgm:prSet/>
      <dgm:spPr/>
      <dgm:t>
        <a:bodyPr/>
        <a:lstStyle/>
        <a:p>
          <a:endParaRPr lang="en-US"/>
        </a:p>
      </dgm:t>
    </dgm:pt>
    <dgm:pt modelId="{EA7AF5E9-A451-4E69-8D74-D4ADD28A10B7}" type="sibTrans" cxnId="{DA3D2BC7-5869-43AC-93EF-08242C3A362D}">
      <dgm:prSet/>
      <dgm:spPr/>
      <dgm:t>
        <a:bodyPr/>
        <a:lstStyle/>
        <a:p>
          <a:endParaRPr lang="en-US"/>
        </a:p>
      </dgm:t>
    </dgm:pt>
    <dgm:pt modelId="{D0F02BF3-61E2-405F-9C4C-B0529CD5471B}">
      <dgm:prSet/>
      <dgm:spPr/>
      <dgm:t>
        <a:bodyPr/>
        <a:lstStyle/>
        <a:p>
          <a:pPr rtl="0"/>
          <a:r>
            <a:rPr lang="en-US" dirty="0"/>
            <a:t>iii. Amount of receipt.</a:t>
          </a:r>
        </a:p>
      </dgm:t>
    </dgm:pt>
    <dgm:pt modelId="{113DCD09-44ED-4612-8841-784D560E1C43}" type="parTrans" cxnId="{9B58FA72-C687-431E-BA26-0A3E408F0C0C}">
      <dgm:prSet/>
      <dgm:spPr/>
      <dgm:t>
        <a:bodyPr/>
        <a:lstStyle/>
        <a:p>
          <a:endParaRPr lang="en-US"/>
        </a:p>
      </dgm:t>
    </dgm:pt>
    <dgm:pt modelId="{4CAFBCCC-7699-4874-8550-4F30A824487A}" type="sibTrans" cxnId="{9B58FA72-C687-431E-BA26-0A3E408F0C0C}">
      <dgm:prSet/>
      <dgm:spPr/>
      <dgm:t>
        <a:bodyPr/>
        <a:lstStyle/>
        <a:p>
          <a:endParaRPr lang="en-US"/>
        </a:p>
      </dgm:t>
    </dgm:pt>
    <dgm:pt modelId="{CFE19DA6-A6BC-43B6-A7CA-BE792F47D300}">
      <dgm:prSet/>
      <dgm:spPr/>
      <dgm:t>
        <a:bodyPr/>
        <a:lstStyle/>
        <a:p>
          <a:pPr rtl="0"/>
          <a:r>
            <a:rPr lang="en-US" dirty="0"/>
            <a:t>iv. Date of receipt.</a:t>
          </a:r>
        </a:p>
      </dgm:t>
    </dgm:pt>
    <dgm:pt modelId="{469DB373-FCF2-44A1-929B-1426A58B9FA3}" type="parTrans" cxnId="{4EA0313C-7193-4A28-A264-8241AF5962E4}">
      <dgm:prSet/>
      <dgm:spPr/>
      <dgm:t>
        <a:bodyPr/>
        <a:lstStyle/>
        <a:p>
          <a:endParaRPr lang="en-US"/>
        </a:p>
      </dgm:t>
    </dgm:pt>
    <dgm:pt modelId="{F3BAA72D-A6D3-461D-94CC-AA1A53FD5C3A}" type="sibTrans" cxnId="{4EA0313C-7193-4A28-A264-8241AF5962E4}">
      <dgm:prSet/>
      <dgm:spPr/>
      <dgm:t>
        <a:bodyPr/>
        <a:lstStyle/>
        <a:p>
          <a:endParaRPr lang="en-US"/>
        </a:p>
      </dgm:t>
    </dgm:pt>
    <dgm:pt modelId="{06657AA4-7842-4EC1-8AE3-38B2A0B81B80}" type="pres">
      <dgm:prSet presAssocID="{F46A45A1-66FC-4768-B4A5-C8C3237659BB}" presName="linear" presStyleCnt="0">
        <dgm:presLayoutVars>
          <dgm:dir/>
          <dgm:animLvl val="lvl"/>
          <dgm:resizeHandles val="exact"/>
        </dgm:presLayoutVars>
      </dgm:prSet>
      <dgm:spPr/>
      <dgm:t>
        <a:bodyPr/>
        <a:lstStyle/>
        <a:p>
          <a:endParaRPr lang="en-GB"/>
        </a:p>
      </dgm:t>
    </dgm:pt>
    <dgm:pt modelId="{E0EC616D-3B1F-47E3-85FD-FE8025623409}" type="pres">
      <dgm:prSet presAssocID="{163D8BA6-50B9-4B7A-AD29-CAEAA22C41B3}" presName="parentLin" presStyleCnt="0"/>
      <dgm:spPr/>
    </dgm:pt>
    <dgm:pt modelId="{714246A3-8127-4503-88A2-DDB2BEBE39D1}" type="pres">
      <dgm:prSet presAssocID="{163D8BA6-50B9-4B7A-AD29-CAEAA22C41B3}" presName="parentLeftMargin" presStyleLbl="node1" presStyleIdx="0" presStyleCnt="4"/>
      <dgm:spPr/>
      <dgm:t>
        <a:bodyPr/>
        <a:lstStyle/>
        <a:p>
          <a:endParaRPr lang="en-GB"/>
        </a:p>
      </dgm:t>
    </dgm:pt>
    <dgm:pt modelId="{587521AD-786D-4AE5-8E2C-757981780A1C}" type="pres">
      <dgm:prSet presAssocID="{163D8BA6-50B9-4B7A-AD29-CAEAA22C41B3}" presName="parentText" presStyleLbl="node1" presStyleIdx="0" presStyleCnt="4">
        <dgm:presLayoutVars>
          <dgm:chMax val="0"/>
          <dgm:bulletEnabled val="1"/>
        </dgm:presLayoutVars>
      </dgm:prSet>
      <dgm:spPr/>
      <dgm:t>
        <a:bodyPr/>
        <a:lstStyle/>
        <a:p>
          <a:endParaRPr lang="en-GB"/>
        </a:p>
      </dgm:t>
    </dgm:pt>
    <dgm:pt modelId="{E090D824-98F2-4C8C-80F6-6E5F186A65FA}" type="pres">
      <dgm:prSet presAssocID="{163D8BA6-50B9-4B7A-AD29-CAEAA22C41B3}" presName="negativeSpace" presStyleCnt="0"/>
      <dgm:spPr/>
    </dgm:pt>
    <dgm:pt modelId="{DB815026-9FB0-4989-9C3E-DCFEBD1D94D7}" type="pres">
      <dgm:prSet presAssocID="{163D8BA6-50B9-4B7A-AD29-CAEAA22C41B3}" presName="childText" presStyleLbl="conFgAcc1" presStyleIdx="0" presStyleCnt="4">
        <dgm:presLayoutVars>
          <dgm:bulletEnabled val="1"/>
        </dgm:presLayoutVars>
      </dgm:prSet>
      <dgm:spPr/>
    </dgm:pt>
    <dgm:pt modelId="{FE8D4E59-D018-4520-9567-CD2F6BC60281}" type="pres">
      <dgm:prSet presAssocID="{4495E2A0-0279-453D-A473-FCEC4755FC81}" presName="spaceBetweenRectangles" presStyleCnt="0"/>
      <dgm:spPr/>
    </dgm:pt>
    <dgm:pt modelId="{63E53FBB-045A-495F-9C04-D4BF20DE01D2}" type="pres">
      <dgm:prSet presAssocID="{8351B848-CBA6-40B8-A7AF-D051CAEA75E9}" presName="parentLin" presStyleCnt="0"/>
      <dgm:spPr/>
    </dgm:pt>
    <dgm:pt modelId="{7F10D006-D5AA-4AB6-A460-F6DB6523365F}" type="pres">
      <dgm:prSet presAssocID="{8351B848-CBA6-40B8-A7AF-D051CAEA75E9}" presName="parentLeftMargin" presStyleLbl="node1" presStyleIdx="0" presStyleCnt="4"/>
      <dgm:spPr/>
      <dgm:t>
        <a:bodyPr/>
        <a:lstStyle/>
        <a:p>
          <a:endParaRPr lang="en-GB"/>
        </a:p>
      </dgm:t>
    </dgm:pt>
    <dgm:pt modelId="{C941CFB5-62C4-4E7E-8D36-321D4D72C722}" type="pres">
      <dgm:prSet presAssocID="{8351B848-CBA6-40B8-A7AF-D051CAEA75E9}" presName="parentText" presStyleLbl="node1" presStyleIdx="1" presStyleCnt="4">
        <dgm:presLayoutVars>
          <dgm:chMax val="0"/>
          <dgm:bulletEnabled val="1"/>
        </dgm:presLayoutVars>
      </dgm:prSet>
      <dgm:spPr/>
      <dgm:t>
        <a:bodyPr/>
        <a:lstStyle/>
        <a:p>
          <a:endParaRPr lang="en-GB"/>
        </a:p>
      </dgm:t>
    </dgm:pt>
    <dgm:pt modelId="{CBB7AA45-5B01-471C-888E-F95115B0BF11}" type="pres">
      <dgm:prSet presAssocID="{8351B848-CBA6-40B8-A7AF-D051CAEA75E9}" presName="negativeSpace" presStyleCnt="0"/>
      <dgm:spPr/>
    </dgm:pt>
    <dgm:pt modelId="{72506BBE-50B1-4587-BDF8-6100BF2D6402}" type="pres">
      <dgm:prSet presAssocID="{8351B848-CBA6-40B8-A7AF-D051CAEA75E9}" presName="childText" presStyleLbl="conFgAcc1" presStyleIdx="1" presStyleCnt="4">
        <dgm:presLayoutVars>
          <dgm:bulletEnabled val="1"/>
        </dgm:presLayoutVars>
      </dgm:prSet>
      <dgm:spPr/>
    </dgm:pt>
    <dgm:pt modelId="{71E0ACFD-C595-4486-AEA3-D211A5AE696C}" type="pres">
      <dgm:prSet presAssocID="{EA7AF5E9-A451-4E69-8D74-D4ADD28A10B7}" presName="spaceBetweenRectangles" presStyleCnt="0"/>
      <dgm:spPr/>
    </dgm:pt>
    <dgm:pt modelId="{A5258D06-8F6B-4BF7-A1FF-352BDFB1E5C8}" type="pres">
      <dgm:prSet presAssocID="{D0F02BF3-61E2-405F-9C4C-B0529CD5471B}" presName="parentLin" presStyleCnt="0"/>
      <dgm:spPr/>
    </dgm:pt>
    <dgm:pt modelId="{E7F49FDC-D6A4-47E0-911A-8E0F34281979}" type="pres">
      <dgm:prSet presAssocID="{D0F02BF3-61E2-405F-9C4C-B0529CD5471B}" presName="parentLeftMargin" presStyleLbl="node1" presStyleIdx="1" presStyleCnt="4"/>
      <dgm:spPr/>
      <dgm:t>
        <a:bodyPr/>
        <a:lstStyle/>
        <a:p>
          <a:endParaRPr lang="en-GB"/>
        </a:p>
      </dgm:t>
    </dgm:pt>
    <dgm:pt modelId="{6330BF88-A03B-469F-9D22-C8868D4F3693}" type="pres">
      <dgm:prSet presAssocID="{D0F02BF3-61E2-405F-9C4C-B0529CD5471B}" presName="parentText" presStyleLbl="node1" presStyleIdx="2" presStyleCnt="4">
        <dgm:presLayoutVars>
          <dgm:chMax val="0"/>
          <dgm:bulletEnabled val="1"/>
        </dgm:presLayoutVars>
      </dgm:prSet>
      <dgm:spPr/>
      <dgm:t>
        <a:bodyPr/>
        <a:lstStyle/>
        <a:p>
          <a:endParaRPr lang="en-GB"/>
        </a:p>
      </dgm:t>
    </dgm:pt>
    <dgm:pt modelId="{E0E25882-451C-4F6B-9526-734B5F384119}" type="pres">
      <dgm:prSet presAssocID="{D0F02BF3-61E2-405F-9C4C-B0529CD5471B}" presName="negativeSpace" presStyleCnt="0"/>
      <dgm:spPr/>
    </dgm:pt>
    <dgm:pt modelId="{BC85E409-E15D-4870-9D79-60BE98623467}" type="pres">
      <dgm:prSet presAssocID="{D0F02BF3-61E2-405F-9C4C-B0529CD5471B}" presName="childText" presStyleLbl="conFgAcc1" presStyleIdx="2" presStyleCnt="4">
        <dgm:presLayoutVars>
          <dgm:bulletEnabled val="1"/>
        </dgm:presLayoutVars>
      </dgm:prSet>
      <dgm:spPr/>
    </dgm:pt>
    <dgm:pt modelId="{513F1D7E-A031-4443-8FDF-2B4902322815}" type="pres">
      <dgm:prSet presAssocID="{4CAFBCCC-7699-4874-8550-4F30A824487A}" presName="spaceBetweenRectangles" presStyleCnt="0"/>
      <dgm:spPr/>
    </dgm:pt>
    <dgm:pt modelId="{2FEA47EE-FBAC-4136-A7C6-1C2A207A2904}" type="pres">
      <dgm:prSet presAssocID="{CFE19DA6-A6BC-43B6-A7CA-BE792F47D300}" presName="parentLin" presStyleCnt="0"/>
      <dgm:spPr/>
    </dgm:pt>
    <dgm:pt modelId="{0ED06294-8DE3-4671-98DE-0216ECCB11AC}" type="pres">
      <dgm:prSet presAssocID="{CFE19DA6-A6BC-43B6-A7CA-BE792F47D300}" presName="parentLeftMargin" presStyleLbl="node1" presStyleIdx="2" presStyleCnt="4"/>
      <dgm:spPr/>
      <dgm:t>
        <a:bodyPr/>
        <a:lstStyle/>
        <a:p>
          <a:endParaRPr lang="en-GB"/>
        </a:p>
      </dgm:t>
    </dgm:pt>
    <dgm:pt modelId="{EA432C8F-367F-411A-9CBC-F54157166FF3}" type="pres">
      <dgm:prSet presAssocID="{CFE19DA6-A6BC-43B6-A7CA-BE792F47D300}" presName="parentText" presStyleLbl="node1" presStyleIdx="3" presStyleCnt="4">
        <dgm:presLayoutVars>
          <dgm:chMax val="0"/>
          <dgm:bulletEnabled val="1"/>
        </dgm:presLayoutVars>
      </dgm:prSet>
      <dgm:spPr/>
      <dgm:t>
        <a:bodyPr/>
        <a:lstStyle/>
        <a:p>
          <a:endParaRPr lang="en-GB"/>
        </a:p>
      </dgm:t>
    </dgm:pt>
    <dgm:pt modelId="{5455D407-92B5-42FA-A702-D46F13070144}" type="pres">
      <dgm:prSet presAssocID="{CFE19DA6-A6BC-43B6-A7CA-BE792F47D300}" presName="negativeSpace" presStyleCnt="0"/>
      <dgm:spPr/>
    </dgm:pt>
    <dgm:pt modelId="{ED69EBCC-1A84-4DB1-BFE2-F7A7A9BB462F}" type="pres">
      <dgm:prSet presAssocID="{CFE19DA6-A6BC-43B6-A7CA-BE792F47D300}" presName="childText" presStyleLbl="conFgAcc1" presStyleIdx="3" presStyleCnt="4">
        <dgm:presLayoutVars>
          <dgm:bulletEnabled val="1"/>
        </dgm:presLayoutVars>
      </dgm:prSet>
      <dgm:spPr/>
    </dgm:pt>
  </dgm:ptLst>
  <dgm:cxnLst>
    <dgm:cxn modelId="{53CF652D-4D73-419A-A6D8-8ED18E1EE053}" type="presOf" srcId="{163D8BA6-50B9-4B7A-AD29-CAEAA22C41B3}" destId="{714246A3-8127-4503-88A2-DDB2BEBE39D1}" srcOrd="0" destOrd="0" presId="urn:microsoft.com/office/officeart/2005/8/layout/list1"/>
    <dgm:cxn modelId="{C704D2F2-CBD7-4E33-BBC2-D6922DCEDFEA}" type="presOf" srcId="{CFE19DA6-A6BC-43B6-A7CA-BE792F47D300}" destId="{EA432C8F-367F-411A-9CBC-F54157166FF3}" srcOrd="1" destOrd="0" presId="urn:microsoft.com/office/officeart/2005/8/layout/list1"/>
    <dgm:cxn modelId="{9B58FA72-C687-431E-BA26-0A3E408F0C0C}" srcId="{F46A45A1-66FC-4768-B4A5-C8C3237659BB}" destId="{D0F02BF3-61E2-405F-9C4C-B0529CD5471B}" srcOrd="2" destOrd="0" parTransId="{113DCD09-44ED-4612-8841-784D560E1C43}" sibTransId="{4CAFBCCC-7699-4874-8550-4F30A824487A}"/>
    <dgm:cxn modelId="{4304FA5B-A01F-4AAB-BCA5-F833C3855175}" type="presOf" srcId="{F46A45A1-66FC-4768-B4A5-C8C3237659BB}" destId="{06657AA4-7842-4EC1-8AE3-38B2A0B81B80}" srcOrd="0" destOrd="0" presId="urn:microsoft.com/office/officeart/2005/8/layout/list1"/>
    <dgm:cxn modelId="{E330FA4F-4C02-4B19-8CC3-3F684DFAA9ED}" type="presOf" srcId="{CFE19DA6-A6BC-43B6-A7CA-BE792F47D300}" destId="{0ED06294-8DE3-4671-98DE-0216ECCB11AC}" srcOrd="0" destOrd="0" presId="urn:microsoft.com/office/officeart/2005/8/layout/list1"/>
    <dgm:cxn modelId="{2E81DBDF-B1F0-4B91-A928-F5B74E5521D7}" type="presOf" srcId="{D0F02BF3-61E2-405F-9C4C-B0529CD5471B}" destId="{E7F49FDC-D6A4-47E0-911A-8E0F34281979}" srcOrd="0" destOrd="0" presId="urn:microsoft.com/office/officeart/2005/8/layout/list1"/>
    <dgm:cxn modelId="{E5A8278B-C404-4CF4-990F-A0ECBDE9A062}" type="presOf" srcId="{8351B848-CBA6-40B8-A7AF-D051CAEA75E9}" destId="{C941CFB5-62C4-4E7E-8D36-321D4D72C722}" srcOrd="1" destOrd="0" presId="urn:microsoft.com/office/officeart/2005/8/layout/list1"/>
    <dgm:cxn modelId="{4EA0313C-7193-4A28-A264-8241AF5962E4}" srcId="{F46A45A1-66FC-4768-B4A5-C8C3237659BB}" destId="{CFE19DA6-A6BC-43B6-A7CA-BE792F47D300}" srcOrd="3" destOrd="0" parTransId="{469DB373-FCF2-44A1-929B-1426A58B9FA3}" sibTransId="{F3BAA72D-A6D3-461D-94CC-AA1A53FD5C3A}"/>
    <dgm:cxn modelId="{F52BCA6F-F6F4-4F90-9A0E-BD11E56BD4F5}" srcId="{F46A45A1-66FC-4768-B4A5-C8C3237659BB}" destId="{163D8BA6-50B9-4B7A-AD29-CAEAA22C41B3}" srcOrd="0" destOrd="0" parTransId="{3293CEC4-184D-43D2-B594-AE8459E7511D}" sibTransId="{4495E2A0-0279-453D-A473-FCEC4755FC81}"/>
    <dgm:cxn modelId="{5921D5AE-876A-4974-8426-8766B9EBC373}" type="presOf" srcId="{163D8BA6-50B9-4B7A-AD29-CAEAA22C41B3}" destId="{587521AD-786D-4AE5-8E2C-757981780A1C}" srcOrd="1" destOrd="0" presId="urn:microsoft.com/office/officeart/2005/8/layout/list1"/>
    <dgm:cxn modelId="{C49285CF-9BE9-4FBD-A5DA-C86690FBB8B4}" type="presOf" srcId="{8351B848-CBA6-40B8-A7AF-D051CAEA75E9}" destId="{7F10D006-D5AA-4AB6-A460-F6DB6523365F}" srcOrd="0" destOrd="0" presId="urn:microsoft.com/office/officeart/2005/8/layout/list1"/>
    <dgm:cxn modelId="{DA3D2BC7-5869-43AC-93EF-08242C3A362D}" srcId="{F46A45A1-66FC-4768-B4A5-C8C3237659BB}" destId="{8351B848-CBA6-40B8-A7AF-D051CAEA75E9}" srcOrd="1" destOrd="0" parTransId="{BDED7072-AF63-4064-A5BB-A8B5AB6C8083}" sibTransId="{EA7AF5E9-A451-4E69-8D74-D4ADD28A10B7}"/>
    <dgm:cxn modelId="{9DFB14C7-502A-4033-B09F-FF881F0CA60D}" type="presOf" srcId="{D0F02BF3-61E2-405F-9C4C-B0529CD5471B}" destId="{6330BF88-A03B-469F-9D22-C8868D4F3693}" srcOrd="1" destOrd="0" presId="urn:microsoft.com/office/officeart/2005/8/layout/list1"/>
    <dgm:cxn modelId="{B6CB32AD-63ED-40C0-B4C6-527F93E24522}" type="presParOf" srcId="{06657AA4-7842-4EC1-8AE3-38B2A0B81B80}" destId="{E0EC616D-3B1F-47E3-85FD-FE8025623409}" srcOrd="0" destOrd="0" presId="urn:microsoft.com/office/officeart/2005/8/layout/list1"/>
    <dgm:cxn modelId="{B4778D00-F1F7-469A-80CB-5DE9D7EDB7B2}" type="presParOf" srcId="{E0EC616D-3B1F-47E3-85FD-FE8025623409}" destId="{714246A3-8127-4503-88A2-DDB2BEBE39D1}" srcOrd="0" destOrd="0" presId="urn:microsoft.com/office/officeart/2005/8/layout/list1"/>
    <dgm:cxn modelId="{8A9E6254-E632-4EDA-9D56-9427778ABB3F}" type="presParOf" srcId="{E0EC616D-3B1F-47E3-85FD-FE8025623409}" destId="{587521AD-786D-4AE5-8E2C-757981780A1C}" srcOrd="1" destOrd="0" presId="urn:microsoft.com/office/officeart/2005/8/layout/list1"/>
    <dgm:cxn modelId="{EADE95BC-C09A-4440-BF53-160D71072CE0}" type="presParOf" srcId="{06657AA4-7842-4EC1-8AE3-38B2A0B81B80}" destId="{E090D824-98F2-4C8C-80F6-6E5F186A65FA}" srcOrd="1" destOrd="0" presId="urn:microsoft.com/office/officeart/2005/8/layout/list1"/>
    <dgm:cxn modelId="{31B0CE7B-34CB-4626-960A-B2CEB7BAF26A}" type="presParOf" srcId="{06657AA4-7842-4EC1-8AE3-38B2A0B81B80}" destId="{DB815026-9FB0-4989-9C3E-DCFEBD1D94D7}" srcOrd="2" destOrd="0" presId="urn:microsoft.com/office/officeart/2005/8/layout/list1"/>
    <dgm:cxn modelId="{64976A8A-1BEE-42E3-9F71-FF7A23D70B5C}" type="presParOf" srcId="{06657AA4-7842-4EC1-8AE3-38B2A0B81B80}" destId="{FE8D4E59-D018-4520-9567-CD2F6BC60281}" srcOrd="3" destOrd="0" presId="urn:microsoft.com/office/officeart/2005/8/layout/list1"/>
    <dgm:cxn modelId="{FBEC9197-DE7B-4E09-98F4-61C92D28858F}" type="presParOf" srcId="{06657AA4-7842-4EC1-8AE3-38B2A0B81B80}" destId="{63E53FBB-045A-495F-9C04-D4BF20DE01D2}" srcOrd="4" destOrd="0" presId="urn:microsoft.com/office/officeart/2005/8/layout/list1"/>
    <dgm:cxn modelId="{8517969D-2659-4E44-AFC9-212378264E5D}" type="presParOf" srcId="{63E53FBB-045A-495F-9C04-D4BF20DE01D2}" destId="{7F10D006-D5AA-4AB6-A460-F6DB6523365F}" srcOrd="0" destOrd="0" presId="urn:microsoft.com/office/officeart/2005/8/layout/list1"/>
    <dgm:cxn modelId="{EDA747F8-3ED4-47F2-AB8B-01151DE2C3C7}" type="presParOf" srcId="{63E53FBB-045A-495F-9C04-D4BF20DE01D2}" destId="{C941CFB5-62C4-4E7E-8D36-321D4D72C722}" srcOrd="1" destOrd="0" presId="urn:microsoft.com/office/officeart/2005/8/layout/list1"/>
    <dgm:cxn modelId="{94DF17A2-71E6-4B4C-96DB-DAE9081E24B2}" type="presParOf" srcId="{06657AA4-7842-4EC1-8AE3-38B2A0B81B80}" destId="{CBB7AA45-5B01-471C-888E-F95115B0BF11}" srcOrd="5" destOrd="0" presId="urn:microsoft.com/office/officeart/2005/8/layout/list1"/>
    <dgm:cxn modelId="{0F07E4E2-39F4-4E89-8911-456DAFDF7A7E}" type="presParOf" srcId="{06657AA4-7842-4EC1-8AE3-38B2A0B81B80}" destId="{72506BBE-50B1-4587-BDF8-6100BF2D6402}" srcOrd="6" destOrd="0" presId="urn:microsoft.com/office/officeart/2005/8/layout/list1"/>
    <dgm:cxn modelId="{0A76108F-9BDD-4627-909E-8819A54795DC}" type="presParOf" srcId="{06657AA4-7842-4EC1-8AE3-38B2A0B81B80}" destId="{71E0ACFD-C595-4486-AEA3-D211A5AE696C}" srcOrd="7" destOrd="0" presId="urn:microsoft.com/office/officeart/2005/8/layout/list1"/>
    <dgm:cxn modelId="{8D56314D-9F9A-42C9-A61B-C4E98145935E}" type="presParOf" srcId="{06657AA4-7842-4EC1-8AE3-38B2A0B81B80}" destId="{A5258D06-8F6B-4BF7-A1FF-352BDFB1E5C8}" srcOrd="8" destOrd="0" presId="urn:microsoft.com/office/officeart/2005/8/layout/list1"/>
    <dgm:cxn modelId="{0FB2D0E4-20F8-4E44-9476-F3BF3D6179AB}" type="presParOf" srcId="{A5258D06-8F6B-4BF7-A1FF-352BDFB1E5C8}" destId="{E7F49FDC-D6A4-47E0-911A-8E0F34281979}" srcOrd="0" destOrd="0" presId="urn:microsoft.com/office/officeart/2005/8/layout/list1"/>
    <dgm:cxn modelId="{20C8C309-DF73-4324-BF21-A15161DEF93D}" type="presParOf" srcId="{A5258D06-8F6B-4BF7-A1FF-352BDFB1E5C8}" destId="{6330BF88-A03B-469F-9D22-C8868D4F3693}" srcOrd="1" destOrd="0" presId="urn:microsoft.com/office/officeart/2005/8/layout/list1"/>
    <dgm:cxn modelId="{0603A6A5-7381-415C-9BF3-BA8A388E2DDC}" type="presParOf" srcId="{06657AA4-7842-4EC1-8AE3-38B2A0B81B80}" destId="{E0E25882-451C-4F6B-9526-734B5F384119}" srcOrd="9" destOrd="0" presId="urn:microsoft.com/office/officeart/2005/8/layout/list1"/>
    <dgm:cxn modelId="{6F8FFF33-479B-49A9-9C78-CA4939DC9F55}" type="presParOf" srcId="{06657AA4-7842-4EC1-8AE3-38B2A0B81B80}" destId="{BC85E409-E15D-4870-9D79-60BE98623467}" srcOrd="10" destOrd="0" presId="urn:microsoft.com/office/officeart/2005/8/layout/list1"/>
    <dgm:cxn modelId="{6EA96D78-789F-4726-8687-D263758E4F14}" type="presParOf" srcId="{06657AA4-7842-4EC1-8AE3-38B2A0B81B80}" destId="{513F1D7E-A031-4443-8FDF-2B4902322815}" srcOrd="11" destOrd="0" presId="urn:microsoft.com/office/officeart/2005/8/layout/list1"/>
    <dgm:cxn modelId="{587740B8-CA16-428C-9254-BAD72C13EE7C}" type="presParOf" srcId="{06657AA4-7842-4EC1-8AE3-38B2A0B81B80}" destId="{2FEA47EE-FBAC-4136-A7C6-1C2A207A2904}" srcOrd="12" destOrd="0" presId="urn:microsoft.com/office/officeart/2005/8/layout/list1"/>
    <dgm:cxn modelId="{6D3A4F3F-4E8F-4161-9342-74738FD134DC}" type="presParOf" srcId="{2FEA47EE-FBAC-4136-A7C6-1C2A207A2904}" destId="{0ED06294-8DE3-4671-98DE-0216ECCB11AC}" srcOrd="0" destOrd="0" presId="urn:microsoft.com/office/officeart/2005/8/layout/list1"/>
    <dgm:cxn modelId="{3919F6C2-71C5-4679-89B6-AC9EDFB1775C}" type="presParOf" srcId="{2FEA47EE-FBAC-4136-A7C6-1C2A207A2904}" destId="{EA432C8F-367F-411A-9CBC-F54157166FF3}" srcOrd="1" destOrd="0" presId="urn:microsoft.com/office/officeart/2005/8/layout/list1"/>
    <dgm:cxn modelId="{DDE66573-E195-403B-A181-FD385ECD85CD}" type="presParOf" srcId="{06657AA4-7842-4EC1-8AE3-38B2A0B81B80}" destId="{5455D407-92B5-42FA-A702-D46F13070144}" srcOrd="13" destOrd="0" presId="urn:microsoft.com/office/officeart/2005/8/layout/list1"/>
    <dgm:cxn modelId="{BFDC4514-22ED-4FEC-82E6-CF2B11F7363C}" type="presParOf" srcId="{06657AA4-7842-4EC1-8AE3-38B2A0B81B80}" destId="{ED69EBCC-1A84-4DB1-BFE2-F7A7A9BB462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2448AF2-E50B-4887-AE40-6FE2DE4B8051}" type="doc">
      <dgm:prSet loTypeId="urn:microsoft.com/office/officeart/2005/8/layout/vList2" loCatId="list" qsTypeId="urn:microsoft.com/office/officeart/2005/8/quickstyle/simple1" qsCatId="simple" csTypeId="urn:microsoft.com/office/officeart/2005/8/colors/colorful1#24" csCatId="colorful" phldr="1"/>
      <dgm:spPr/>
      <dgm:t>
        <a:bodyPr/>
        <a:lstStyle/>
        <a:p>
          <a:endParaRPr lang="en-US"/>
        </a:p>
      </dgm:t>
    </dgm:pt>
    <dgm:pt modelId="{1EA3F450-A86E-49AA-9AA1-08A51FA0863E}">
      <dgm:prSet/>
      <dgm:spPr/>
      <dgm:t>
        <a:bodyPr/>
        <a:lstStyle/>
        <a:p>
          <a:pPr rtl="0"/>
          <a:r>
            <a:rPr lang="en-US" dirty="0"/>
            <a:t>(a) deals with </a:t>
          </a:r>
          <a:r>
            <a:rPr lang="en-US" b="1" u="sng" dirty="0"/>
            <a:t>loans or deposit</a:t>
          </a:r>
          <a:r>
            <a:rPr lang="en-US" dirty="0"/>
            <a:t> 269SS</a:t>
          </a:r>
        </a:p>
      </dgm:t>
    </dgm:pt>
    <dgm:pt modelId="{166AE50A-9E4B-49F3-9B4C-D19FE9B4EEA9}" type="parTrans" cxnId="{B3A36057-30B7-405C-8A09-6D0FA9F5C904}">
      <dgm:prSet/>
      <dgm:spPr/>
      <dgm:t>
        <a:bodyPr/>
        <a:lstStyle/>
        <a:p>
          <a:endParaRPr lang="en-US"/>
        </a:p>
      </dgm:t>
    </dgm:pt>
    <dgm:pt modelId="{4A9F8A64-DDDD-4C68-B57B-058F0744A68F}" type="sibTrans" cxnId="{B3A36057-30B7-405C-8A09-6D0FA9F5C904}">
      <dgm:prSet/>
      <dgm:spPr/>
      <dgm:t>
        <a:bodyPr/>
        <a:lstStyle/>
        <a:p>
          <a:endParaRPr lang="en-US"/>
        </a:p>
      </dgm:t>
    </dgm:pt>
    <dgm:pt modelId="{24D95056-7CB1-47BB-B9FD-7977BC32E5AC}">
      <dgm:prSet/>
      <dgm:spPr/>
      <dgm:t>
        <a:bodyPr/>
        <a:lstStyle/>
        <a:p>
          <a:pPr rtl="0"/>
          <a:r>
            <a:rPr lang="en-US" dirty="0"/>
            <a:t>(b) deals with </a:t>
          </a:r>
          <a:r>
            <a:rPr lang="en-US" b="1" u="sng" dirty="0"/>
            <a:t>specified sum (Builder’s case)</a:t>
          </a:r>
          <a:endParaRPr lang="en-US" dirty="0"/>
        </a:p>
      </dgm:t>
    </dgm:pt>
    <dgm:pt modelId="{C249BF1A-5AF6-47A3-8B76-373682904B1F}" type="parTrans" cxnId="{111B8A69-7B1A-426F-908E-6D88454A6B30}">
      <dgm:prSet/>
      <dgm:spPr/>
      <dgm:t>
        <a:bodyPr/>
        <a:lstStyle/>
        <a:p>
          <a:endParaRPr lang="en-US"/>
        </a:p>
      </dgm:t>
    </dgm:pt>
    <dgm:pt modelId="{C385F4EE-A179-44C4-AECB-5AB9B2CA080E}" type="sibTrans" cxnId="{111B8A69-7B1A-426F-908E-6D88454A6B30}">
      <dgm:prSet/>
      <dgm:spPr/>
      <dgm:t>
        <a:bodyPr/>
        <a:lstStyle/>
        <a:p>
          <a:endParaRPr lang="en-US"/>
        </a:p>
      </dgm:t>
    </dgm:pt>
    <dgm:pt modelId="{5C84387E-27E9-44D6-891F-3E72333FC2A8}">
      <dgm:prSet/>
      <dgm:spPr/>
      <dgm:t>
        <a:bodyPr/>
        <a:lstStyle/>
        <a:p>
          <a:pPr rtl="0"/>
          <a:r>
            <a:rPr lang="en-US" i="1" dirty="0"/>
            <a:t>specified sum is money receivable as advance or otherwise in relation to transfer of an immovable property, whether or not transfer has taken place</a:t>
          </a:r>
          <a:endParaRPr lang="en-US" dirty="0"/>
        </a:p>
      </dgm:t>
    </dgm:pt>
    <dgm:pt modelId="{5E9D60BE-BFCA-415F-AE2D-278DD31B7C9E}" type="parTrans" cxnId="{4664988F-C914-4086-9C76-101B5745A91E}">
      <dgm:prSet/>
      <dgm:spPr/>
      <dgm:t>
        <a:bodyPr/>
        <a:lstStyle/>
        <a:p>
          <a:endParaRPr lang="en-US"/>
        </a:p>
      </dgm:t>
    </dgm:pt>
    <dgm:pt modelId="{DB53E78E-FD47-4C49-A65A-1C50E6EDE298}" type="sibTrans" cxnId="{4664988F-C914-4086-9C76-101B5745A91E}">
      <dgm:prSet/>
      <dgm:spPr/>
      <dgm:t>
        <a:bodyPr/>
        <a:lstStyle/>
        <a:p>
          <a:endParaRPr lang="en-US"/>
        </a:p>
      </dgm:t>
    </dgm:pt>
    <dgm:pt modelId="{E9BB6EA6-40F9-4259-8FE6-2D994522B5F1}">
      <dgm:prSet/>
      <dgm:spPr/>
      <dgm:t>
        <a:bodyPr/>
        <a:lstStyle/>
        <a:p>
          <a:pPr rtl="0"/>
          <a:r>
            <a:rPr lang="en-US" dirty="0"/>
            <a:t>What in case of real estate business?</a:t>
          </a:r>
        </a:p>
      </dgm:t>
    </dgm:pt>
    <dgm:pt modelId="{FDF1E06D-A298-476B-AF67-C7EE3A8ED524}" type="parTrans" cxnId="{8D04F9AB-2A05-4FD0-8132-7F487694C11A}">
      <dgm:prSet/>
      <dgm:spPr/>
      <dgm:t>
        <a:bodyPr/>
        <a:lstStyle/>
        <a:p>
          <a:endParaRPr lang="en-US"/>
        </a:p>
      </dgm:t>
    </dgm:pt>
    <dgm:pt modelId="{FC0FBCF8-F3D2-4D51-BC9A-DE4C671391FF}" type="sibTrans" cxnId="{8D04F9AB-2A05-4FD0-8132-7F487694C11A}">
      <dgm:prSet/>
      <dgm:spPr/>
      <dgm:t>
        <a:bodyPr/>
        <a:lstStyle/>
        <a:p>
          <a:endParaRPr lang="en-US"/>
        </a:p>
      </dgm:t>
    </dgm:pt>
    <dgm:pt modelId="{91198AAB-B24D-42F7-996F-40423A4B2742}">
      <dgm:prSet/>
      <dgm:spPr/>
      <dgm:t>
        <a:bodyPr/>
        <a:lstStyle/>
        <a:p>
          <a:pPr rtl="0"/>
          <a:r>
            <a:rPr lang="en-US" dirty="0"/>
            <a:t>(c) repayment of </a:t>
          </a:r>
          <a:r>
            <a:rPr lang="en-US" b="1" u="sng" dirty="0"/>
            <a:t>Loan, deposit or specified sum</a:t>
          </a:r>
          <a:endParaRPr lang="en-US" dirty="0"/>
        </a:p>
      </dgm:t>
    </dgm:pt>
    <dgm:pt modelId="{29CF473C-C47B-45DD-9145-A7C29131B7AC}" type="parTrans" cxnId="{314E79AF-B9DB-478A-8235-3C123C79EAFE}">
      <dgm:prSet/>
      <dgm:spPr/>
      <dgm:t>
        <a:bodyPr/>
        <a:lstStyle/>
        <a:p>
          <a:endParaRPr lang="en-US"/>
        </a:p>
      </dgm:t>
    </dgm:pt>
    <dgm:pt modelId="{921CA727-2CD8-4290-BAE0-706BE76D22BA}" type="sibTrans" cxnId="{314E79AF-B9DB-478A-8235-3C123C79EAFE}">
      <dgm:prSet/>
      <dgm:spPr/>
      <dgm:t>
        <a:bodyPr/>
        <a:lstStyle/>
        <a:p>
          <a:endParaRPr lang="en-US"/>
        </a:p>
      </dgm:t>
    </dgm:pt>
    <dgm:pt modelId="{0AA93F9F-A694-48B6-A022-D9F0FCECBB57}">
      <dgm:prSet/>
      <dgm:spPr/>
      <dgm:t>
        <a:bodyPr/>
        <a:lstStyle/>
        <a:p>
          <a:pPr rtl="0"/>
          <a:r>
            <a:rPr lang="en-US" dirty="0"/>
            <a:t>Whether </a:t>
          </a:r>
          <a:r>
            <a:rPr lang="en-US" b="1" u="sng" dirty="0"/>
            <a:t>repayment through </a:t>
          </a:r>
          <a:r>
            <a:rPr lang="en-US" b="1" u="sng" dirty="0" err="1"/>
            <a:t>cheque</a:t>
          </a:r>
          <a:r>
            <a:rPr lang="en-US" b="1" u="sng" dirty="0"/>
            <a:t>, bank draft</a:t>
          </a:r>
          <a:r>
            <a:rPr lang="en-US" dirty="0"/>
            <a:t>, </a:t>
          </a:r>
          <a:r>
            <a:rPr lang="en-US" dirty="0" err="1"/>
            <a:t>ecs</a:t>
          </a:r>
          <a:endParaRPr lang="en-US" dirty="0"/>
        </a:p>
      </dgm:t>
    </dgm:pt>
    <dgm:pt modelId="{EA44155A-82BB-431C-9033-5C77282CC0B2}" type="parTrans" cxnId="{8B5A85B4-D599-4D5D-AB20-DB1104D0BA9E}">
      <dgm:prSet/>
      <dgm:spPr/>
      <dgm:t>
        <a:bodyPr/>
        <a:lstStyle/>
        <a:p>
          <a:endParaRPr lang="en-US"/>
        </a:p>
      </dgm:t>
    </dgm:pt>
    <dgm:pt modelId="{7D7758F3-3247-4006-AA36-B0C9D3D32829}" type="sibTrans" cxnId="{8B5A85B4-D599-4D5D-AB20-DB1104D0BA9E}">
      <dgm:prSet/>
      <dgm:spPr/>
      <dgm:t>
        <a:bodyPr/>
        <a:lstStyle/>
        <a:p>
          <a:endParaRPr lang="en-US"/>
        </a:p>
      </dgm:t>
    </dgm:pt>
    <dgm:pt modelId="{6921A45C-C0A4-4368-B02B-6E75F42A5CFF}">
      <dgm:prSet/>
      <dgm:spPr/>
      <dgm:t>
        <a:bodyPr/>
        <a:lstStyle/>
        <a:p>
          <a:pPr rtl="0"/>
          <a:r>
            <a:rPr lang="en-US" dirty="0"/>
            <a:t>If yes whether the same was even </a:t>
          </a:r>
          <a:r>
            <a:rPr lang="en-US" b="1" u="sng" dirty="0"/>
            <a:t>received </a:t>
          </a:r>
          <a:r>
            <a:rPr lang="en-US" dirty="0"/>
            <a:t>through account payee </a:t>
          </a:r>
          <a:r>
            <a:rPr lang="en-US" dirty="0" err="1"/>
            <a:t>cheque</a:t>
          </a:r>
          <a:r>
            <a:rPr lang="en-US" dirty="0"/>
            <a:t> or bank draft?</a:t>
          </a:r>
        </a:p>
      </dgm:t>
    </dgm:pt>
    <dgm:pt modelId="{0C4E7A9F-FF40-4611-AA11-1440EE633AD6}" type="parTrans" cxnId="{5E8BB37A-F6C6-4FF2-BB2D-3A774F367636}">
      <dgm:prSet/>
      <dgm:spPr/>
      <dgm:t>
        <a:bodyPr/>
        <a:lstStyle/>
        <a:p>
          <a:endParaRPr lang="en-US"/>
        </a:p>
      </dgm:t>
    </dgm:pt>
    <dgm:pt modelId="{83093DD9-CBCB-4456-8516-D8C4A58731EE}" type="sibTrans" cxnId="{5E8BB37A-F6C6-4FF2-BB2D-3A774F367636}">
      <dgm:prSet/>
      <dgm:spPr/>
      <dgm:t>
        <a:bodyPr/>
        <a:lstStyle/>
        <a:p>
          <a:endParaRPr lang="en-US"/>
        </a:p>
      </dgm:t>
    </dgm:pt>
    <dgm:pt modelId="{7BE48488-3690-4BAC-BBF2-1A5C2E488BC6}" type="pres">
      <dgm:prSet presAssocID="{62448AF2-E50B-4887-AE40-6FE2DE4B8051}" presName="linear" presStyleCnt="0">
        <dgm:presLayoutVars>
          <dgm:animLvl val="lvl"/>
          <dgm:resizeHandles val="exact"/>
        </dgm:presLayoutVars>
      </dgm:prSet>
      <dgm:spPr/>
      <dgm:t>
        <a:bodyPr/>
        <a:lstStyle/>
        <a:p>
          <a:endParaRPr lang="en-GB"/>
        </a:p>
      </dgm:t>
    </dgm:pt>
    <dgm:pt modelId="{03B8CEDD-0E6E-4CED-B6D7-0A4B576090C7}" type="pres">
      <dgm:prSet presAssocID="{1EA3F450-A86E-49AA-9AA1-08A51FA0863E}" presName="parentText" presStyleLbl="node1" presStyleIdx="0" presStyleCnt="3">
        <dgm:presLayoutVars>
          <dgm:chMax val="0"/>
          <dgm:bulletEnabled val="1"/>
        </dgm:presLayoutVars>
      </dgm:prSet>
      <dgm:spPr/>
      <dgm:t>
        <a:bodyPr/>
        <a:lstStyle/>
        <a:p>
          <a:endParaRPr lang="en-GB"/>
        </a:p>
      </dgm:t>
    </dgm:pt>
    <dgm:pt modelId="{B5855103-1311-4335-AC1A-06309FE45174}" type="pres">
      <dgm:prSet presAssocID="{4A9F8A64-DDDD-4C68-B57B-058F0744A68F}" presName="spacer" presStyleCnt="0"/>
      <dgm:spPr/>
    </dgm:pt>
    <dgm:pt modelId="{5CEACA98-49D0-4402-8762-E2FA777D0ED1}" type="pres">
      <dgm:prSet presAssocID="{24D95056-7CB1-47BB-B9FD-7977BC32E5AC}" presName="parentText" presStyleLbl="node1" presStyleIdx="1" presStyleCnt="3">
        <dgm:presLayoutVars>
          <dgm:chMax val="0"/>
          <dgm:bulletEnabled val="1"/>
        </dgm:presLayoutVars>
      </dgm:prSet>
      <dgm:spPr/>
      <dgm:t>
        <a:bodyPr/>
        <a:lstStyle/>
        <a:p>
          <a:endParaRPr lang="en-GB"/>
        </a:p>
      </dgm:t>
    </dgm:pt>
    <dgm:pt modelId="{D6DCB254-207F-4916-A901-B8A197B64F79}" type="pres">
      <dgm:prSet presAssocID="{24D95056-7CB1-47BB-B9FD-7977BC32E5AC}" presName="childText" presStyleLbl="revTx" presStyleIdx="0" presStyleCnt="2">
        <dgm:presLayoutVars>
          <dgm:bulletEnabled val="1"/>
        </dgm:presLayoutVars>
      </dgm:prSet>
      <dgm:spPr/>
      <dgm:t>
        <a:bodyPr/>
        <a:lstStyle/>
        <a:p>
          <a:endParaRPr lang="en-GB"/>
        </a:p>
      </dgm:t>
    </dgm:pt>
    <dgm:pt modelId="{B5A1163E-2702-4468-A321-1B1D30BB9E69}" type="pres">
      <dgm:prSet presAssocID="{91198AAB-B24D-42F7-996F-40423A4B2742}" presName="parentText" presStyleLbl="node1" presStyleIdx="2" presStyleCnt="3">
        <dgm:presLayoutVars>
          <dgm:chMax val="0"/>
          <dgm:bulletEnabled val="1"/>
        </dgm:presLayoutVars>
      </dgm:prSet>
      <dgm:spPr/>
      <dgm:t>
        <a:bodyPr/>
        <a:lstStyle/>
        <a:p>
          <a:endParaRPr lang="en-GB"/>
        </a:p>
      </dgm:t>
    </dgm:pt>
    <dgm:pt modelId="{216E6A5D-4C57-44F5-90C2-C0DBA2B018CA}" type="pres">
      <dgm:prSet presAssocID="{91198AAB-B24D-42F7-996F-40423A4B2742}" presName="childText" presStyleLbl="revTx" presStyleIdx="1" presStyleCnt="2">
        <dgm:presLayoutVars>
          <dgm:bulletEnabled val="1"/>
        </dgm:presLayoutVars>
      </dgm:prSet>
      <dgm:spPr/>
      <dgm:t>
        <a:bodyPr/>
        <a:lstStyle/>
        <a:p>
          <a:endParaRPr lang="en-GB"/>
        </a:p>
      </dgm:t>
    </dgm:pt>
  </dgm:ptLst>
  <dgm:cxnLst>
    <dgm:cxn modelId="{B75E1CA2-1C4D-4E74-BB56-0B58F18BF583}" type="presOf" srcId="{1EA3F450-A86E-49AA-9AA1-08A51FA0863E}" destId="{03B8CEDD-0E6E-4CED-B6D7-0A4B576090C7}" srcOrd="0" destOrd="0" presId="urn:microsoft.com/office/officeart/2005/8/layout/vList2"/>
    <dgm:cxn modelId="{5E8BB37A-F6C6-4FF2-BB2D-3A774F367636}" srcId="{91198AAB-B24D-42F7-996F-40423A4B2742}" destId="{6921A45C-C0A4-4368-B02B-6E75F42A5CFF}" srcOrd="1" destOrd="0" parTransId="{0C4E7A9F-FF40-4611-AA11-1440EE633AD6}" sibTransId="{83093DD9-CBCB-4456-8516-D8C4A58731EE}"/>
    <dgm:cxn modelId="{DDFDC031-063D-4002-915C-E53318E7C51C}" type="presOf" srcId="{6921A45C-C0A4-4368-B02B-6E75F42A5CFF}" destId="{216E6A5D-4C57-44F5-90C2-C0DBA2B018CA}" srcOrd="0" destOrd="1" presId="urn:microsoft.com/office/officeart/2005/8/layout/vList2"/>
    <dgm:cxn modelId="{3794E9FF-7E3C-4F51-90FD-FF29282FF888}" type="presOf" srcId="{62448AF2-E50B-4887-AE40-6FE2DE4B8051}" destId="{7BE48488-3690-4BAC-BBF2-1A5C2E488BC6}" srcOrd="0" destOrd="0" presId="urn:microsoft.com/office/officeart/2005/8/layout/vList2"/>
    <dgm:cxn modelId="{4664988F-C914-4086-9C76-101B5745A91E}" srcId="{24D95056-7CB1-47BB-B9FD-7977BC32E5AC}" destId="{5C84387E-27E9-44D6-891F-3E72333FC2A8}" srcOrd="0" destOrd="0" parTransId="{5E9D60BE-BFCA-415F-AE2D-278DD31B7C9E}" sibTransId="{DB53E78E-FD47-4C49-A65A-1C50E6EDE298}"/>
    <dgm:cxn modelId="{314E79AF-B9DB-478A-8235-3C123C79EAFE}" srcId="{62448AF2-E50B-4887-AE40-6FE2DE4B8051}" destId="{91198AAB-B24D-42F7-996F-40423A4B2742}" srcOrd="2" destOrd="0" parTransId="{29CF473C-C47B-45DD-9145-A7C29131B7AC}" sibTransId="{921CA727-2CD8-4290-BAE0-706BE76D22BA}"/>
    <dgm:cxn modelId="{0F19230C-F984-4E23-8323-9C5B8A010EC0}" type="presOf" srcId="{91198AAB-B24D-42F7-996F-40423A4B2742}" destId="{B5A1163E-2702-4468-A321-1B1D30BB9E69}" srcOrd="0" destOrd="0" presId="urn:microsoft.com/office/officeart/2005/8/layout/vList2"/>
    <dgm:cxn modelId="{3AF6A326-A125-4430-BC00-8AEFD85BA1AA}" type="presOf" srcId="{24D95056-7CB1-47BB-B9FD-7977BC32E5AC}" destId="{5CEACA98-49D0-4402-8762-E2FA777D0ED1}" srcOrd="0" destOrd="0" presId="urn:microsoft.com/office/officeart/2005/8/layout/vList2"/>
    <dgm:cxn modelId="{7E490E3A-56E4-4E8D-B1C9-80C7C587F608}" type="presOf" srcId="{E9BB6EA6-40F9-4259-8FE6-2D994522B5F1}" destId="{D6DCB254-207F-4916-A901-B8A197B64F79}" srcOrd="0" destOrd="1" presId="urn:microsoft.com/office/officeart/2005/8/layout/vList2"/>
    <dgm:cxn modelId="{B3A36057-30B7-405C-8A09-6D0FA9F5C904}" srcId="{62448AF2-E50B-4887-AE40-6FE2DE4B8051}" destId="{1EA3F450-A86E-49AA-9AA1-08A51FA0863E}" srcOrd="0" destOrd="0" parTransId="{166AE50A-9E4B-49F3-9B4C-D19FE9B4EEA9}" sibTransId="{4A9F8A64-DDDD-4C68-B57B-058F0744A68F}"/>
    <dgm:cxn modelId="{7393740B-5452-4508-BBEB-5F04DF622B47}" type="presOf" srcId="{0AA93F9F-A694-48B6-A022-D9F0FCECBB57}" destId="{216E6A5D-4C57-44F5-90C2-C0DBA2B018CA}" srcOrd="0" destOrd="0" presId="urn:microsoft.com/office/officeart/2005/8/layout/vList2"/>
    <dgm:cxn modelId="{8D04F9AB-2A05-4FD0-8132-7F487694C11A}" srcId="{24D95056-7CB1-47BB-B9FD-7977BC32E5AC}" destId="{E9BB6EA6-40F9-4259-8FE6-2D994522B5F1}" srcOrd="1" destOrd="0" parTransId="{FDF1E06D-A298-476B-AF67-C7EE3A8ED524}" sibTransId="{FC0FBCF8-F3D2-4D51-BC9A-DE4C671391FF}"/>
    <dgm:cxn modelId="{8B5A85B4-D599-4D5D-AB20-DB1104D0BA9E}" srcId="{91198AAB-B24D-42F7-996F-40423A4B2742}" destId="{0AA93F9F-A694-48B6-A022-D9F0FCECBB57}" srcOrd="0" destOrd="0" parTransId="{EA44155A-82BB-431C-9033-5C77282CC0B2}" sibTransId="{7D7758F3-3247-4006-AA36-B0C9D3D32829}"/>
    <dgm:cxn modelId="{B496A720-0890-4319-BD74-E2D75BF74DF5}" type="presOf" srcId="{5C84387E-27E9-44D6-891F-3E72333FC2A8}" destId="{D6DCB254-207F-4916-A901-B8A197B64F79}" srcOrd="0" destOrd="0" presId="urn:microsoft.com/office/officeart/2005/8/layout/vList2"/>
    <dgm:cxn modelId="{111B8A69-7B1A-426F-908E-6D88454A6B30}" srcId="{62448AF2-E50B-4887-AE40-6FE2DE4B8051}" destId="{24D95056-7CB1-47BB-B9FD-7977BC32E5AC}" srcOrd="1" destOrd="0" parTransId="{C249BF1A-5AF6-47A3-8B76-373682904B1F}" sibTransId="{C385F4EE-A179-44C4-AECB-5AB9B2CA080E}"/>
    <dgm:cxn modelId="{2198243A-1F24-4B03-A598-E27C41A4A3AA}" type="presParOf" srcId="{7BE48488-3690-4BAC-BBF2-1A5C2E488BC6}" destId="{03B8CEDD-0E6E-4CED-B6D7-0A4B576090C7}" srcOrd="0" destOrd="0" presId="urn:microsoft.com/office/officeart/2005/8/layout/vList2"/>
    <dgm:cxn modelId="{985FA7B9-76C7-4163-8D51-E8CE1067232A}" type="presParOf" srcId="{7BE48488-3690-4BAC-BBF2-1A5C2E488BC6}" destId="{B5855103-1311-4335-AC1A-06309FE45174}" srcOrd="1" destOrd="0" presId="urn:microsoft.com/office/officeart/2005/8/layout/vList2"/>
    <dgm:cxn modelId="{84E71DDA-89F9-4A1C-961F-193FBF436386}" type="presParOf" srcId="{7BE48488-3690-4BAC-BBF2-1A5C2E488BC6}" destId="{5CEACA98-49D0-4402-8762-E2FA777D0ED1}" srcOrd="2" destOrd="0" presId="urn:microsoft.com/office/officeart/2005/8/layout/vList2"/>
    <dgm:cxn modelId="{46E949E2-A059-4FCD-B189-0DCDE6437DBC}" type="presParOf" srcId="{7BE48488-3690-4BAC-BBF2-1A5C2E488BC6}" destId="{D6DCB254-207F-4916-A901-B8A197B64F79}" srcOrd="3" destOrd="0" presId="urn:microsoft.com/office/officeart/2005/8/layout/vList2"/>
    <dgm:cxn modelId="{87F213F3-97E7-4AAE-9393-8FA75C303722}" type="presParOf" srcId="{7BE48488-3690-4BAC-BBF2-1A5C2E488BC6}" destId="{B5A1163E-2702-4468-A321-1B1D30BB9E69}" srcOrd="4" destOrd="0" presId="urn:microsoft.com/office/officeart/2005/8/layout/vList2"/>
    <dgm:cxn modelId="{9C4942BB-2DAF-4FFA-B71C-EDE571339BA8}" type="presParOf" srcId="{7BE48488-3690-4BAC-BBF2-1A5C2E488BC6}" destId="{216E6A5D-4C57-44F5-90C2-C0DBA2B018C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F0169C3-CE8F-4234-876B-7D5DA7F7160D}" type="doc">
      <dgm:prSet loTypeId="urn:microsoft.com/office/officeart/2005/8/layout/vList2" loCatId="list" qsTypeId="urn:microsoft.com/office/officeart/2005/8/quickstyle/simple1" qsCatId="simple" csTypeId="urn:microsoft.com/office/officeart/2005/8/colors/colorful1#272" csCatId="colorful"/>
      <dgm:spPr/>
      <dgm:t>
        <a:bodyPr/>
        <a:lstStyle/>
        <a:p>
          <a:endParaRPr lang="en-US"/>
        </a:p>
      </dgm:t>
    </dgm:pt>
    <dgm:pt modelId="{B1F9E5EF-53EC-498D-876A-A302A9D617EF}">
      <dgm:prSet/>
      <dgm:spPr/>
      <dgm:t>
        <a:bodyPr/>
        <a:lstStyle/>
        <a:p>
          <a:pPr rtl="0"/>
          <a:r>
            <a:rPr lang="en-US" dirty="0"/>
            <a:t>Rule 114B of I.T. Rules</a:t>
          </a:r>
        </a:p>
      </dgm:t>
    </dgm:pt>
    <dgm:pt modelId="{47935C16-BC13-45CB-A0A9-C61A7EC5E8AC}" type="parTrans" cxnId="{D3D0978A-470E-4DE5-922B-8276A3A06897}">
      <dgm:prSet/>
      <dgm:spPr/>
      <dgm:t>
        <a:bodyPr/>
        <a:lstStyle/>
        <a:p>
          <a:endParaRPr lang="en-US"/>
        </a:p>
      </dgm:t>
    </dgm:pt>
    <dgm:pt modelId="{BD2A91BC-17B7-43B7-80AD-54DB39E3966C}" type="sibTrans" cxnId="{D3D0978A-470E-4DE5-922B-8276A3A06897}">
      <dgm:prSet/>
      <dgm:spPr/>
      <dgm:t>
        <a:bodyPr/>
        <a:lstStyle/>
        <a:p>
          <a:endParaRPr lang="en-US"/>
        </a:p>
      </dgm:t>
    </dgm:pt>
    <dgm:pt modelId="{C765A8B2-6B22-4263-8204-F00AEDD1BBBF}">
      <dgm:prSet/>
      <dgm:spPr/>
      <dgm:t>
        <a:bodyPr/>
        <a:lstStyle/>
        <a:p>
          <a:pPr rtl="0"/>
          <a:r>
            <a:rPr lang="en-US" dirty="0"/>
            <a:t>Sale or purchase, by any person, of goods or services </a:t>
          </a:r>
        </a:p>
      </dgm:t>
    </dgm:pt>
    <dgm:pt modelId="{1F2648F4-ED36-4BF4-8178-58AFC11C11E0}" type="parTrans" cxnId="{D2455C53-2F8A-41A6-B575-4F5388075F40}">
      <dgm:prSet/>
      <dgm:spPr/>
      <dgm:t>
        <a:bodyPr/>
        <a:lstStyle/>
        <a:p>
          <a:endParaRPr lang="en-US"/>
        </a:p>
      </dgm:t>
    </dgm:pt>
    <dgm:pt modelId="{96BAFB68-1390-402D-BA5D-627C4CCDDD75}" type="sibTrans" cxnId="{D2455C53-2F8A-41A6-B575-4F5388075F40}">
      <dgm:prSet/>
      <dgm:spPr/>
      <dgm:t>
        <a:bodyPr/>
        <a:lstStyle/>
        <a:p>
          <a:endParaRPr lang="en-US"/>
        </a:p>
      </dgm:t>
    </dgm:pt>
    <dgm:pt modelId="{675A0146-05BA-486F-9C9F-784665550192}">
      <dgm:prSet/>
      <dgm:spPr/>
      <dgm:t>
        <a:bodyPr/>
        <a:lstStyle/>
        <a:p>
          <a:pPr rtl="0"/>
          <a:r>
            <a:rPr lang="en-US" dirty="0"/>
            <a:t>More than 2Lakhs per transaction</a:t>
          </a:r>
        </a:p>
      </dgm:t>
    </dgm:pt>
    <dgm:pt modelId="{8A16808C-944B-4E5A-8377-21035662C94B}" type="parTrans" cxnId="{28BE7B00-B8BB-4D9B-9C57-36B6D2E60272}">
      <dgm:prSet/>
      <dgm:spPr/>
      <dgm:t>
        <a:bodyPr/>
        <a:lstStyle/>
        <a:p>
          <a:endParaRPr lang="en-US"/>
        </a:p>
      </dgm:t>
    </dgm:pt>
    <dgm:pt modelId="{BDF4D336-B87A-4F39-AB0B-C156F34004A8}" type="sibTrans" cxnId="{28BE7B00-B8BB-4D9B-9C57-36B6D2E60272}">
      <dgm:prSet/>
      <dgm:spPr/>
      <dgm:t>
        <a:bodyPr/>
        <a:lstStyle/>
        <a:p>
          <a:endParaRPr lang="en-US"/>
        </a:p>
      </dgm:t>
    </dgm:pt>
    <dgm:pt modelId="{DDF5C785-9EE6-42CD-B699-FBC97F1D1F65}" type="pres">
      <dgm:prSet presAssocID="{7F0169C3-CE8F-4234-876B-7D5DA7F7160D}" presName="linear" presStyleCnt="0">
        <dgm:presLayoutVars>
          <dgm:animLvl val="lvl"/>
          <dgm:resizeHandles val="exact"/>
        </dgm:presLayoutVars>
      </dgm:prSet>
      <dgm:spPr/>
      <dgm:t>
        <a:bodyPr/>
        <a:lstStyle/>
        <a:p>
          <a:endParaRPr lang="en-GB"/>
        </a:p>
      </dgm:t>
    </dgm:pt>
    <dgm:pt modelId="{0B4518A4-291A-4FEE-96DD-A536ECD65DD3}" type="pres">
      <dgm:prSet presAssocID="{B1F9E5EF-53EC-498D-876A-A302A9D617EF}" presName="parentText" presStyleLbl="node1" presStyleIdx="0" presStyleCnt="2">
        <dgm:presLayoutVars>
          <dgm:chMax val="0"/>
          <dgm:bulletEnabled val="1"/>
        </dgm:presLayoutVars>
      </dgm:prSet>
      <dgm:spPr/>
      <dgm:t>
        <a:bodyPr/>
        <a:lstStyle/>
        <a:p>
          <a:endParaRPr lang="en-GB"/>
        </a:p>
      </dgm:t>
    </dgm:pt>
    <dgm:pt modelId="{C4A0521C-817A-4972-A33D-2C860828B306}" type="pres">
      <dgm:prSet presAssocID="{BD2A91BC-17B7-43B7-80AD-54DB39E3966C}" presName="spacer" presStyleCnt="0"/>
      <dgm:spPr/>
    </dgm:pt>
    <dgm:pt modelId="{3348FEB2-DFD0-4187-916A-23450CF94712}" type="pres">
      <dgm:prSet presAssocID="{C765A8B2-6B22-4263-8204-F00AEDD1BBBF}" presName="parentText" presStyleLbl="node1" presStyleIdx="1" presStyleCnt="2">
        <dgm:presLayoutVars>
          <dgm:chMax val="0"/>
          <dgm:bulletEnabled val="1"/>
        </dgm:presLayoutVars>
      </dgm:prSet>
      <dgm:spPr/>
      <dgm:t>
        <a:bodyPr/>
        <a:lstStyle/>
        <a:p>
          <a:endParaRPr lang="en-GB"/>
        </a:p>
      </dgm:t>
    </dgm:pt>
    <dgm:pt modelId="{598A0907-4F84-4BAE-B676-3AC12BB7983A}" type="pres">
      <dgm:prSet presAssocID="{C765A8B2-6B22-4263-8204-F00AEDD1BBBF}" presName="childText" presStyleLbl="revTx" presStyleIdx="0" presStyleCnt="1">
        <dgm:presLayoutVars>
          <dgm:bulletEnabled val="1"/>
        </dgm:presLayoutVars>
      </dgm:prSet>
      <dgm:spPr/>
      <dgm:t>
        <a:bodyPr/>
        <a:lstStyle/>
        <a:p>
          <a:endParaRPr lang="en-GB"/>
        </a:p>
      </dgm:t>
    </dgm:pt>
  </dgm:ptLst>
  <dgm:cxnLst>
    <dgm:cxn modelId="{D2455C53-2F8A-41A6-B575-4F5388075F40}" srcId="{7F0169C3-CE8F-4234-876B-7D5DA7F7160D}" destId="{C765A8B2-6B22-4263-8204-F00AEDD1BBBF}" srcOrd="1" destOrd="0" parTransId="{1F2648F4-ED36-4BF4-8178-58AFC11C11E0}" sibTransId="{96BAFB68-1390-402D-BA5D-627C4CCDDD75}"/>
    <dgm:cxn modelId="{7820DDC1-7A86-4482-BD4A-7ECBF73B655D}" type="presOf" srcId="{C765A8B2-6B22-4263-8204-F00AEDD1BBBF}" destId="{3348FEB2-DFD0-4187-916A-23450CF94712}" srcOrd="0" destOrd="0" presId="urn:microsoft.com/office/officeart/2005/8/layout/vList2"/>
    <dgm:cxn modelId="{28BE7B00-B8BB-4D9B-9C57-36B6D2E60272}" srcId="{C765A8B2-6B22-4263-8204-F00AEDD1BBBF}" destId="{675A0146-05BA-486F-9C9F-784665550192}" srcOrd="0" destOrd="0" parTransId="{8A16808C-944B-4E5A-8377-21035662C94B}" sibTransId="{BDF4D336-B87A-4F39-AB0B-C156F34004A8}"/>
    <dgm:cxn modelId="{F5503F49-008E-48ED-86AE-CC61C47D82F9}" type="presOf" srcId="{675A0146-05BA-486F-9C9F-784665550192}" destId="{598A0907-4F84-4BAE-B676-3AC12BB7983A}" srcOrd="0" destOrd="0" presId="urn:microsoft.com/office/officeart/2005/8/layout/vList2"/>
    <dgm:cxn modelId="{D3D0978A-470E-4DE5-922B-8276A3A06897}" srcId="{7F0169C3-CE8F-4234-876B-7D5DA7F7160D}" destId="{B1F9E5EF-53EC-498D-876A-A302A9D617EF}" srcOrd="0" destOrd="0" parTransId="{47935C16-BC13-45CB-A0A9-C61A7EC5E8AC}" sibTransId="{BD2A91BC-17B7-43B7-80AD-54DB39E3966C}"/>
    <dgm:cxn modelId="{B8F26F68-F340-4A80-A420-8BE7DAD16E41}" type="presOf" srcId="{7F0169C3-CE8F-4234-876B-7D5DA7F7160D}" destId="{DDF5C785-9EE6-42CD-B699-FBC97F1D1F65}" srcOrd="0" destOrd="0" presId="urn:microsoft.com/office/officeart/2005/8/layout/vList2"/>
    <dgm:cxn modelId="{5879D92F-CB7A-4271-9ED9-5815A2293D3B}" type="presOf" srcId="{B1F9E5EF-53EC-498D-876A-A302A9D617EF}" destId="{0B4518A4-291A-4FEE-96DD-A536ECD65DD3}" srcOrd="0" destOrd="0" presId="urn:microsoft.com/office/officeart/2005/8/layout/vList2"/>
    <dgm:cxn modelId="{2EA14B72-DF23-4499-B6EB-FE4C0E9FCF5E}" type="presParOf" srcId="{DDF5C785-9EE6-42CD-B699-FBC97F1D1F65}" destId="{0B4518A4-291A-4FEE-96DD-A536ECD65DD3}" srcOrd="0" destOrd="0" presId="urn:microsoft.com/office/officeart/2005/8/layout/vList2"/>
    <dgm:cxn modelId="{DE595F2C-8508-4A4C-A398-8FCD1B6F77CB}" type="presParOf" srcId="{DDF5C785-9EE6-42CD-B699-FBC97F1D1F65}" destId="{C4A0521C-817A-4972-A33D-2C860828B306}" srcOrd="1" destOrd="0" presId="urn:microsoft.com/office/officeart/2005/8/layout/vList2"/>
    <dgm:cxn modelId="{7687A269-9AE6-49C4-9172-6BA18CB35AFD}" type="presParOf" srcId="{DDF5C785-9EE6-42CD-B699-FBC97F1D1F65}" destId="{3348FEB2-DFD0-4187-916A-23450CF94712}" srcOrd="2" destOrd="0" presId="urn:microsoft.com/office/officeart/2005/8/layout/vList2"/>
    <dgm:cxn modelId="{2CAD23CA-BBC8-48B4-840D-B1657887BACC}" type="presParOf" srcId="{DDF5C785-9EE6-42CD-B699-FBC97F1D1F65}" destId="{598A0907-4F84-4BAE-B676-3AC12BB7983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C5D616C-D2C5-4084-8AA3-EF9070CDA69A}" type="doc">
      <dgm:prSet loTypeId="urn:microsoft.com/office/officeart/2005/8/layout/vList2" loCatId="list" qsTypeId="urn:microsoft.com/office/officeart/2005/8/quickstyle/simple1" qsCatId="simple" csTypeId="urn:microsoft.com/office/officeart/2005/8/colors/colorful1#27" csCatId="colorful" phldr="1"/>
      <dgm:spPr/>
      <dgm:t>
        <a:bodyPr/>
        <a:lstStyle/>
        <a:p>
          <a:endParaRPr lang="en-US"/>
        </a:p>
      </dgm:t>
    </dgm:pt>
    <dgm:pt modelId="{6EB27C76-D264-4845-8C56-2BACB444AA55}">
      <dgm:prSet/>
      <dgm:spPr/>
      <dgm:t>
        <a:bodyPr/>
        <a:lstStyle/>
        <a:p>
          <a:pPr rtl="0"/>
          <a:r>
            <a:rPr lang="en-US" dirty="0"/>
            <a:t>Data analytics</a:t>
          </a:r>
        </a:p>
      </dgm:t>
    </dgm:pt>
    <dgm:pt modelId="{B43C37C6-14D8-4DCC-BB3D-C2AD66835F8F}" type="parTrans" cxnId="{48A54A14-7F0F-4432-8317-F60CC66CCD04}">
      <dgm:prSet/>
      <dgm:spPr/>
      <dgm:t>
        <a:bodyPr/>
        <a:lstStyle/>
        <a:p>
          <a:endParaRPr lang="en-US"/>
        </a:p>
      </dgm:t>
    </dgm:pt>
    <dgm:pt modelId="{7EB2B0F6-47A1-4D4F-978D-AD9657C5D74A}" type="sibTrans" cxnId="{48A54A14-7F0F-4432-8317-F60CC66CCD04}">
      <dgm:prSet/>
      <dgm:spPr/>
      <dgm:t>
        <a:bodyPr/>
        <a:lstStyle/>
        <a:p>
          <a:endParaRPr lang="en-US"/>
        </a:p>
      </dgm:t>
    </dgm:pt>
    <dgm:pt modelId="{4CEDE8F3-1F8A-4C94-91F1-DFC2F2F49B83}">
      <dgm:prSet/>
      <dgm:spPr/>
      <dgm:t>
        <a:bodyPr/>
        <a:lstStyle/>
        <a:p>
          <a:pPr rtl="0"/>
          <a:r>
            <a:rPr lang="en-US" dirty="0"/>
            <a:t>Matching the data available with the various tax wings of the Finance Ministry. </a:t>
          </a:r>
        </a:p>
      </dgm:t>
    </dgm:pt>
    <dgm:pt modelId="{C8B992A0-B48D-4568-ACAD-C153CC7F554B}" type="parTrans" cxnId="{78A0DCF7-B2C0-47E8-A129-81F632DB7025}">
      <dgm:prSet/>
      <dgm:spPr/>
      <dgm:t>
        <a:bodyPr/>
        <a:lstStyle/>
        <a:p>
          <a:endParaRPr lang="en-US"/>
        </a:p>
      </dgm:t>
    </dgm:pt>
    <dgm:pt modelId="{89394FBF-2325-4DD0-AA11-F75E14BC4F49}" type="sibTrans" cxnId="{78A0DCF7-B2C0-47E8-A129-81F632DB7025}">
      <dgm:prSet/>
      <dgm:spPr/>
      <dgm:t>
        <a:bodyPr/>
        <a:lstStyle/>
        <a:p>
          <a:endParaRPr lang="en-US"/>
        </a:p>
      </dgm:t>
    </dgm:pt>
    <dgm:pt modelId="{43D34269-BC44-43FE-9D37-CF38DCD636F8}">
      <dgm:prSet/>
      <dgm:spPr/>
      <dgm:t>
        <a:bodyPr/>
        <a:lstStyle/>
        <a:p>
          <a:pPr rtl="0"/>
          <a:r>
            <a:rPr lang="en-US" dirty="0"/>
            <a:t>tracking and punishing tax evaders</a:t>
          </a:r>
        </a:p>
      </dgm:t>
    </dgm:pt>
    <dgm:pt modelId="{46154EBC-2CCB-4B98-B5D3-7E5CA528531E}" type="parTrans" cxnId="{DCFF64A7-7588-4E67-9FA8-B44651684FBF}">
      <dgm:prSet/>
      <dgm:spPr/>
      <dgm:t>
        <a:bodyPr/>
        <a:lstStyle/>
        <a:p>
          <a:endParaRPr lang="en-US"/>
        </a:p>
      </dgm:t>
    </dgm:pt>
    <dgm:pt modelId="{4A852BF3-E109-4E86-B1A1-26494F32A001}" type="sibTrans" cxnId="{DCFF64A7-7588-4E67-9FA8-B44651684FBF}">
      <dgm:prSet/>
      <dgm:spPr/>
      <dgm:t>
        <a:bodyPr/>
        <a:lstStyle/>
        <a:p>
          <a:endParaRPr lang="en-US"/>
        </a:p>
      </dgm:t>
    </dgm:pt>
    <dgm:pt modelId="{065D5D47-E0F2-42B2-84C8-9DAE5A934C77}">
      <dgm:prSet/>
      <dgm:spPr/>
      <dgm:t>
        <a:bodyPr/>
        <a:lstStyle/>
        <a:p>
          <a:pPr rtl="0"/>
          <a:r>
            <a:rPr lang="en-US" dirty="0"/>
            <a:t>Software / Manual working required</a:t>
          </a:r>
          <a:br>
            <a:rPr lang="en-US" dirty="0"/>
          </a:br>
          <a:endParaRPr lang="en-US" dirty="0"/>
        </a:p>
      </dgm:t>
    </dgm:pt>
    <dgm:pt modelId="{ACC76C72-C5DC-4380-9096-47B7A1BDC880}" type="parTrans" cxnId="{3FC9EC93-36E6-40D5-8868-22FDA6999EDE}">
      <dgm:prSet/>
      <dgm:spPr/>
      <dgm:t>
        <a:bodyPr/>
        <a:lstStyle/>
        <a:p>
          <a:endParaRPr lang="en-US"/>
        </a:p>
      </dgm:t>
    </dgm:pt>
    <dgm:pt modelId="{D15C751D-EF26-4F92-8E3B-4FAF5D49C64F}" type="sibTrans" cxnId="{3FC9EC93-36E6-40D5-8868-22FDA6999EDE}">
      <dgm:prSet/>
      <dgm:spPr/>
      <dgm:t>
        <a:bodyPr/>
        <a:lstStyle/>
        <a:p>
          <a:endParaRPr lang="en-US"/>
        </a:p>
      </dgm:t>
    </dgm:pt>
    <dgm:pt modelId="{18AB379F-F45D-402F-9F7E-67C78FC59FD0}" type="pres">
      <dgm:prSet presAssocID="{BC5D616C-D2C5-4084-8AA3-EF9070CDA69A}" presName="linear" presStyleCnt="0">
        <dgm:presLayoutVars>
          <dgm:animLvl val="lvl"/>
          <dgm:resizeHandles val="exact"/>
        </dgm:presLayoutVars>
      </dgm:prSet>
      <dgm:spPr/>
      <dgm:t>
        <a:bodyPr/>
        <a:lstStyle/>
        <a:p>
          <a:endParaRPr lang="en-GB"/>
        </a:p>
      </dgm:t>
    </dgm:pt>
    <dgm:pt modelId="{ED1FFE28-75AC-4D2A-B6DC-F6B902D35D4A}" type="pres">
      <dgm:prSet presAssocID="{6EB27C76-D264-4845-8C56-2BACB444AA55}" presName="parentText" presStyleLbl="node1" presStyleIdx="0" presStyleCnt="4">
        <dgm:presLayoutVars>
          <dgm:chMax val="0"/>
          <dgm:bulletEnabled val="1"/>
        </dgm:presLayoutVars>
      </dgm:prSet>
      <dgm:spPr/>
      <dgm:t>
        <a:bodyPr/>
        <a:lstStyle/>
        <a:p>
          <a:endParaRPr lang="en-GB"/>
        </a:p>
      </dgm:t>
    </dgm:pt>
    <dgm:pt modelId="{409C11DD-B3F2-4834-9AD5-5D31CBCF6067}" type="pres">
      <dgm:prSet presAssocID="{7EB2B0F6-47A1-4D4F-978D-AD9657C5D74A}" presName="spacer" presStyleCnt="0"/>
      <dgm:spPr/>
    </dgm:pt>
    <dgm:pt modelId="{D601BD4B-4851-4964-BB13-0A6B6ECAC882}" type="pres">
      <dgm:prSet presAssocID="{4CEDE8F3-1F8A-4C94-91F1-DFC2F2F49B83}" presName="parentText" presStyleLbl="node1" presStyleIdx="1" presStyleCnt="4">
        <dgm:presLayoutVars>
          <dgm:chMax val="0"/>
          <dgm:bulletEnabled val="1"/>
        </dgm:presLayoutVars>
      </dgm:prSet>
      <dgm:spPr/>
      <dgm:t>
        <a:bodyPr/>
        <a:lstStyle/>
        <a:p>
          <a:endParaRPr lang="en-GB"/>
        </a:p>
      </dgm:t>
    </dgm:pt>
    <dgm:pt modelId="{F6728C95-4981-4DB9-882F-C516F6D49E8B}" type="pres">
      <dgm:prSet presAssocID="{89394FBF-2325-4DD0-AA11-F75E14BC4F49}" presName="spacer" presStyleCnt="0"/>
      <dgm:spPr/>
    </dgm:pt>
    <dgm:pt modelId="{DA1715CE-2034-4826-9AAF-8260E1EADA4E}" type="pres">
      <dgm:prSet presAssocID="{43D34269-BC44-43FE-9D37-CF38DCD636F8}" presName="parentText" presStyleLbl="node1" presStyleIdx="2" presStyleCnt="4">
        <dgm:presLayoutVars>
          <dgm:chMax val="0"/>
          <dgm:bulletEnabled val="1"/>
        </dgm:presLayoutVars>
      </dgm:prSet>
      <dgm:spPr/>
      <dgm:t>
        <a:bodyPr/>
        <a:lstStyle/>
        <a:p>
          <a:endParaRPr lang="en-GB"/>
        </a:p>
      </dgm:t>
    </dgm:pt>
    <dgm:pt modelId="{D0C2CD5D-955B-4528-91C9-BAC9AF8F6268}" type="pres">
      <dgm:prSet presAssocID="{4A852BF3-E109-4E86-B1A1-26494F32A001}" presName="spacer" presStyleCnt="0"/>
      <dgm:spPr/>
    </dgm:pt>
    <dgm:pt modelId="{D5A61A92-C529-49C9-8B58-354CF1ADFDD5}" type="pres">
      <dgm:prSet presAssocID="{065D5D47-E0F2-42B2-84C8-9DAE5A934C77}" presName="parentText" presStyleLbl="node1" presStyleIdx="3" presStyleCnt="4">
        <dgm:presLayoutVars>
          <dgm:chMax val="0"/>
          <dgm:bulletEnabled val="1"/>
        </dgm:presLayoutVars>
      </dgm:prSet>
      <dgm:spPr/>
      <dgm:t>
        <a:bodyPr/>
        <a:lstStyle/>
        <a:p>
          <a:endParaRPr lang="en-GB"/>
        </a:p>
      </dgm:t>
    </dgm:pt>
  </dgm:ptLst>
  <dgm:cxnLst>
    <dgm:cxn modelId="{DCFF64A7-7588-4E67-9FA8-B44651684FBF}" srcId="{BC5D616C-D2C5-4084-8AA3-EF9070CDA69A}" destId="{43D34269-BC44-43FE-9D37-CF38DCD636F8}" srcOrd="2" destOrd="0" parTransId="{46154EBC-2CCB-4B98-B5D3-7E5CA528531E}" sibTransId="{4A852BF3-E109-4E86-B1A1-26494F32A001}"/>
    <dgm:cxn modelId="{94566206-D577-4B40-905B-F0721F5D35D1}" type="presOf" srcId="{BC5D616C-D2C5-4084-8AA3-EF9070CDA69A}" destId="{18AB379F-F45D-402F-9F7E-67C78FC59FD0}" srcOrd="0" destOrd="0" presId="urn:microsoft.com/office/officeart/2005/8/layout/vList2"/>
    <dgm:cxn modelId="{78A0DCF7-B2C0-47E8-A129-81F632DB7025}" srcId="{BC5D616C-D2C5-4084-8AA3-EF9070CDA69A}" destId="{4CEDE8F3-1F8A-4C94-91F1-DFC2F2F49B83}" srcOrd="1" destOrd="0" parTransId="{C8B992A0-B48D-4568-ACAD-C153CC7F554B}" sibTransId="{89394FBF-2325-4DD0-AA11-F75E14BC4F49}"/>
    <dgm:cxn modelId="{3DB7690F-8D28-422B-AAB0-4A1C7C95129F}" type="presOf" srcId="{4CEDE8F3-1F8A-4C94-91F1-DFC2F2F49B83}" destId="{D601BD4B-4851-4964-BB13-0A6B6ECAC882}" srcOrd="0" destOrd="0" presId="urn:microsoft.com/office/officeart/2005/8/layout/vList2"/>
    <dgm:cxn modelId="{F276008B-6D1A-4E82-B25D-7B49419EBA21}" type="presOf" srcId="{6EB27C76-D264-4845-8C56-2BACB444AA55}" destId="{ED1FFE28-75AC-4D2A-B6DC-F6B902D35D4A}" srcOrd="0" destOrd="0" presId="urn:microsoft.com/office/officeart/2005/8/layout/vList2"/>
    <dgm:cxn modelId="{3FC9EC93-36E6-40D5-8868-22FDA6999EDE}" srcId="{BC5D616C-D2C5-4084-8AA3-EF9070CDA69A}" destId="{065D5D47-E0F2-42B2-84C8-9DAE5A934C77}" srcOrd="3" destOrd="0" parTransId="{ACC76C72-C5DC-4380-9096-47B7A1BDC880}" sibTransId="{D15C751D-EF26-4F92-8E3B-4FAF5D49C64F}"/>
    <dgm:cxn modelId="{56C1F9B1-C83F-4826-A8D2-8910CBF3350A}" type="presOf" srcId="{43D34269-BC44-43FE-9D37-CF38DCD636F8}" destId="{DA1715CE-2034-4826-9AAF-8260E1EADA4E}" srcOrd="0" destOrd="0" presId="urn:microsoft.com/office/officeart/2005/8/layout/vList2"/>
    <dgm:cxn modelId="{5BF6101D-6008-4FC8-8368-CF27F45121F6}" type="presOf" srcId="{065D5D47-E0F2-42B2-84C8-9DAE5A934C77}" destId="{D5A61A92-C529-49C9-8B58-354CF1ADFDD5}" srcOrd="0" destOrd="0" presId="urn:microsoft.com/office/officeart/2005/8/layout/vList2"/>
    <dgm:cxn modelId="{48A54A14-7F0F-4432-8317-F60CC66CCD04}" srcId="{BC5D616C-D2C5-4084-8AA3-EF9070CDA69A}" destId="{6EB27C76-D264-4845-8C56-2BACB444AA55}" srcOrd="0" destOrd="0" parTransId="{B43C37C6-14D8-4DCC-BB3D-C2AD66835F8F}" sibTransId="{7EB2B0F6-47A1-4D4F-978D-AD9657C5D74A}"/>
    <dgm:cxn modelId="{5C0D3491-A687-4A27-97E4-B41D85D6759F}" type="presParOf" srcId="{18AB379F-F45D-402F-9F7E-67C78FC59FD0}" destId="{ED1FFE28-75AC-4D2A-B6DC-F6B902D35D4A}" srcOrd="0" destOrd="0" presId="urn:microsoft.com/office/officeart/2005/8/layout/vList2"/>
    <dgm:cxn modelId="{BB3A15B3-306C-4DCC-9A1B-F6C2AF1103CD}" type="presParOf" srcId="{18AB379F-F45D-402F-9F7E-67C78FC59FD0}" destId="{409C11DD-B3F2-4834-9AD5-5D31CBCF6067}" srcOrd="1" destOrd="0" presId="urn:microsoft.com/office/officeart/2005/8/layout/vList2"/>
    <dgm:cxn modelId="{37B3863F-34B5-4364-BC43-FE9805E57A5B}" type="presParOf" srcId="{18AB379F-F45D-402F-9F7E-67C78FC59FD0}" destId="{D601BD4B-4851-4964-BB13-0A6B6ECAC882}" srcOrd="2" destOrd="0" presId="urn:microsoft.com/office/officeart/2005/8/layout/vList2"/>
    <dgm:cxn modelId="{87F34ECD-4DF9-4C81-8B9C-F21AD4A7A5D0}" type="presParOf" srcId="{18AB379F-F45D-402F-9F7E-67C78FC59FD0}" destId="{F6728C95-4981-4DB9-882F-C516F6D49E8B}" srcOrd="3" destOrd="0" presId="urn:microsoft.com/office/officeart/2005/8/layout/vList2"/>
    <dgm:cxn modelId="{CAC38E21-61AE-4519-AE62-34F4FC71B8D6}" type="presParOf" srcId="{18AB379F-F45D-402F-9F7E-67C78FC59FD0}" destId="{DA1715CE-2034-4826-9AAF-8260E1EADA4E}" srcOrd="4" destOrd="0" presId="urn:microsoft.com/office/officeart/2005/8/layout/vList2"/>
    <dgm:cxn modelId="{8D213E0A-175A-4A36-A7B5-3981556E4E89}" type="presParOf" srcId="{18AB379F-F45D-402F-9F7E-67C78FC59FD0}" destId="{D0C2CD5D-955B-4528-91C9-BAC9AF8F6268}" srcOrd="5" destOrd="0" presId="urn:microsoft.com/office/officeart/2005/8/layout/vList2"/>
    <dgm:cxn modelId="{FF51D6E0-5696-4AD4-B505-63FC46C668F4}" type="presParOf" srcId="{18AB379F-F45D-402F-9F7E-67C78FC59FD0}" destId="{D5A61A92-C529-49C9-8B58-354CF1ADFDD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03F0625-AF07-44AD-A12F-87F7331C5F3C}" type="doc">
      <dgm:prSet loTypeId="urn:microsoft.com/office/officeart/2005/8/layout/hierarchy6" loCatId="hierarchy" qsTypeId="urn:microsoft.com/office/officeart/2005/8/quickstyle/simple1" qsCatId="simple" csTypeId="urn:microsoft.com/office/officeart/2005/8/colors/colorful1#30" csCatId="colorful" phldr="1"/>
      <dgm:spPr/>
      <dgm:t>
        <a:bodyPr/>
        <a:lstStyle/>
        <a:p>
          <a:endParaRPr lang="en-US"/>
        </a:p>
      </dgm:t>
    </dgm:pt>
    <dgm:pt modelId="{119D56DA-626A-4424-BC07-A445818691CD}">
      <dgm:prSet/>
      <dgm:spPr/>
      <dgm:t>
        <a:bodyPr/>
        <a:lstStyle/>
        <a:p>
          <a:pPr rtl="0"/>
          <a:r>
            <a:rPr lang="en-US" b="1" dirty="0"/>
            <a:t>Total Expenditure</a:t>
          </a:r>
        </a:p>
      </dgm:t>
    </dgm:pt>
    <dgm:pt modelId="{87E018E3-745B-48FA-A3BB-B88627BEE42F}" type="parTrans" cxnId="{62A327D2-7F8A-4053-901B-669E1E1BED82}">
      <dgm:prSet/>
      <dgm:spPr/>
      <dgm:t>
        <a:bodyPr/>
        <a:lstStyle/>
        <a:p>
          <a:endParaRPr lang="en-US"/>
        </a:p>
      </dgm:t>
    </dgm:pt>
    <dgm:pt modelId="{4DF15E65-59D4-45A1-81B5-2E0D3422F54D}" type="sibTrans" cxnId="{62A327D2-7F8A-4053-901B-669E1E1BED82}">
      <dgm:prSet/>
      <dgm:spPr/>
      <dgm:t>
        <a:bodyPr/>
        <a:lstStyle/>
        <a:p>
          <a:endParaRPr lang="en-US"/>
        </a:p>
      </dgm:t>
    </dgm:pt>
    <dgm:pt modelId="{A9A2E85E-751B-4A26-B5F5-48E214FF8EF4}">
      <dgm:prSet/>
      <dgm:spPr/>
      <dgm:t>
        <a:bodyPr/>
        <a:lstStyle/>
        <a:p>
          <a:pPr rtl="0"/>
          <a:r>
            <a:rPr lang="en-US" dirty="0"/>
            <a:t>Registered supplier GST</a:t>
          </a:r>
        </a:p>
      </dgm:t>
    </dgm:pt>
    <dgm:pt modelId="{1998F87A-5B76-41CD-8DC3-062096E02AAF}" type="parTrans" cxnId="{523D4586-155B-4897-AADB-AF1368F8DE31}">
      <dgm:prSet/>
      <dgm:spPr/>
      <dgm:t>
        <a:bodyPr/>
        <a:lstStyle/>
        <a:p>
          <a:endParaRPr lang="en-US"/>
        </a:p>
      </dgm:t>
    </dgm:pt>
    <dgm:pt modelId="{2E1A66A0-AA64-4A93-AA8E-DE95E4C763E6}" type="sibTrans" cxnId="{523D4586-155B-4897-AADB-AF1368F8DE31}">
      <dgm:prSet/>
      <dgm:spPr/>
      <dgm:t>
        <a:bodyPr/>
        <a:lstStyle/>
        <a:p>
          <a:endParaRPr lang="en-US"/>
        </a:p>
      </dgm:t>
    </dgm:pt>
    <dgm:pt modelId="{55C85B52-964A-4EB0-A65C-45CEEB02EE9C}">
      <dgm:prSet/>
      <dgm:spPr/>
      <dgm:t>
        <a:bodyPr/>
        <a:lstStyle/>
        <a:p>
          <a:pPr rtl="0"/>
          <a:r>
            <a:rPr lang="en-US" dirty="0"/>
            <a:t>Exempt goods and services</a:t>
          </a:r>
        </a:p>
      </dgm:t>
    </dgm:pt>
    <dgm:pt modelId="{12A40EE9-2DA8-4E27-9D5C-B84EDD7613E9}" type="parTrans" cxnId="{EE16DA3E-FCCB-4A2F-AC12-CDCC09C9B1EB}">
      <dgm:prSet/>
      <dgm:spPr/>
      <dgm:t>
        <a:bodyPr/>
        <a:lstStyle/>
        <a:p>
          <a:endParaRPr lang="en-US"/>
        </a:p>
      </dgm:t>
    </dgm:pt>
    <dgm:pt modelId="{2A390118-84D9-4DFB-BF61-86934F2F4E70}" type="sibTrans" cxnId="{EE16DA3E-FCCB-4A2F-AC12-CDCC09C9B1EB}">
      <dgm:prSet/>
      <dgm:spPr/>
      <dgm:t>
        <a:bodyPr/>
        <a:lstStyle/>
        <a:p>
          <a:endParaRPr lang="en-US"/>
        </a:p>
      </dgm:t>
    </dgm:pt>
    <dgm:pt modelId="{454AB8B8-AE54-448A-AB27-D62AA4D335E9}">
      <dgm:prSet/>
      <dgm:spPr/>
      <dgm:t>
        <a:bodyPr/>
        <a:lstStyle/>
        <a:p>
          <a:pPr rtl="0"/>
          <a:r>
            <a:rPr lang="en-US" dirty="0"/>
            <a:t>Supplier in Composition</a:t>
          </a:r>
        </a:p>
      </dgm:t>
    </dgm:pt>
    <dgm:pt modelId="{0811FFBA-8A3C-4BC5-81EE-0C11606BA7E5}" type="parTrans" cxnId="{30E74795-313F-4888-8AA0-26BC6B7184CD}">
      <dgm:prSet/>
      <dgm:spPr/>
      <dgm:t>
        <a:bodyPr/>
        <a:lstStyle/>
        <a:p>
          <a:endParaRPr lang="en-US"/>
        </a:p>
      </dgm:t>
    </dgm:pt>
    <dgm:pt modelId="{8BA4B325-92AF-4E60-91C3-5876CFE52568}" type="sibTrans" cxnId="{30E74795-313F-4888-8AA0-26BC6B7184CD}">
      <dgm:prSet/>
      <dgm:spPr/>
      <dgm:t>
        <a:bodyPr/>
        <a:lstStyle/>
        <a:p>
          <a:endParaRPr lang="en-US"/>
        </a:p>
      </dgm:t>
    </dgm:pt>
    <dgm:pt modelId="{E326F386-0F28-4145-85E4-D3DDD2C3DD6C}">
      <dgm:prSet/>
      <dgm:spPr/>
      <dgm:t>
        <a:bodyPr/>
        <a:lstStyle/>
        <a:p>
          <a:pPr rtl="0"/>
          <a:r>
            <a:rPr lang="en-US" dirty="0"/>
            <a:t>Other registered entities (taxable)</a:t>
          </a:r>
        </a:p>
      </dgm:t>
    </dgm:pt>
    <dgm:pt modelId="{DD4DF686-8E21-4C85-94BC-98BEEABCECC7}" type="parTrans" cxnId="{5416AEB8-6BC5-4042-84EF-03C89D5788AE}">
      <dgm:prSet/>
      <dgm:spPr/>
      <dgm:t>
        <a:bodyPr/>
        <a:lstStyle/>
        <a:p>
          <a:endParaRPr lang="en-US"/>
        </a:p>
      </dgm:t>
    </dgm:pt>
    <dgm:pt modelId="{1867C721-DC7C-4C9C-B524-1C0AAF7DFF5D}" type="sibTrans" cxnId="{5416AEB8-6BC5-4042-84EF-03C89D5788AE}">
      <dgm:prSet/>
      <dgm:spPr/>
      <dgm:t>
        <a:bodyPr/>
        <a:lstStyle/>
        <a:p>
          <a:endParaRPr lang="en-US"/>
        </a:p>
      </dgm:t>
    </dgm:pt>
    <dgm:pt modelId="{FF2543A4-A8C7-4EAF-8B32-A393E2A6906D}">
      <dgm:prSet/>
      <dgm:spPr/>
      <dgm:t>
        <a:bodyPr/>
        <a:lstStyle/>
        <a:p>
          <a:pPr rtl="0"/>
          <a:r>
            <a:rPr lang="en-US" dirty="0"/>
            <a:t>Total payment</a:t>
          </a:r>
        </a:p>
      </dgm:t>
    </dgm:pt>
    <dgm:pt modelId="{17D8F081-DB07-4EF6-93FC-BBEAD0DA7ADA}" type="parTrans" cxnId="{26E29387-D405-4E65-9A70-2266452602F9}">
      <dgm:prSet/>
      <dgm:spPr/>
      <dgm:t>
        <a:bodyPr/>
        <a:lstStyle/>
        <a:p>
          <a:endParaRPr lang="en-US"/>
        </a:p>
      </dgm:t>
    </dgm:pt>
    <dgm:pt modelId="{350DAF3F-06F1-4779-81B3-DBFEA786172E}" type="sibTrans" cxnId="{26E29387-D405-4E65-9A70-2266452602F9}">
      <dgm:prSet/>
      <dgm:spPr/>
      <dgm:t>
        <a:bodyPr/>
        <a:lstStyle/>
        <a:p>
          <a:endParaRPr lang="en-US"/>
        </a:p>
      </dgm:t>
    </dgm:pt>
    <dgm:pt modelId="{557E78A5-A0AC-4966-BDDE-1AC677EB6863}">
      <dgm:prSet/>
      <dgm:spPr/>
      <dgm:t>
        <a:bodyPr/>
        <a:lstStyle/>
        <a:p>
          <a:pPr rtl="0"/>
          <a:r>
            <a:rPr lang="en-US" dirty="0"/>
            <a:t>Unregistered suppliers</a:t>
          </a:r>
        </a:p>
      </dgm:t>
    </dgm:pt>
    <dgm:pt modelId="{2137589A-2BB9-4228-B1D6-049A9EA83D45}" type="parTrans" cxnId="{87603C9A-E6DD-46B6-9CD7-578D196D841E}">
      <dgm:prSet/>
      <dgm:spPr/>
      <dgm:t>
        <a:bodyPr/>
        <a:lstStyle/>
        <a:p>
          <a:endParaRPr lang="en-US"/>
        </a:p>
      </dgm:t>
    </dgm:pt>
    <dgm:pt modelId="{3A79476C-A257-4B67-B34F-DFD1FDD3FC16}" type="sibTrans" cxnId="{87603C9A-E6DD-46B6-9CD7-578D196D841E}">
      <dgm:prSet/>
      <dgm:spPr/>
      <dgm:t>
        <a:bodyPr/>
        <a:lstStyle/>
        <a:p>
          <a:endParaRPr lang="en-US"/>
        </a:p>
      </dgm:t>
    </dgm:pt>
    <dgm:pt modelId="{08B1EA71-4450-4955-BF6A-9DDBDC897A71}" type="pres">
      <dgm:prSet presAssocID="{303F0625-AF07-44AD-A12F-87F7331C5F3C}" presName="mainComposite" presStyleCnt="0">
        <dgm:presLayoutVars>
          <dgm:chPref val="1"/>
          <dgm:dir/>
          <dgm:animOne val="branch"/>
          <dgm:animLvl val="lvl"/>
          <dgm:resizeHandles val="exact"/>
        </dgm:presLayoutVars>
      </dgm:prSet>
      <dgm:spPr/>
      <dgm:t>
        <a:bodyPr/>
        <a:lstStyle/>
        <a:p>
          <a:endParaRPr lang="en-GB"/>
        </a:p>
      </dgm:t>
    </dgm:pt>
    <dgm:pt modelId="{529EF444-48F7-4977-89F3-CEC3E4D86CFD}" type="pres">
      <dgm:prSet presAssocID="{303F0625-AF07-44AD-A12F-87F7331C5F3C}" presName="hierFlow" presStyleCnt="0"/>
      <dgm:spPr/>
    </dgm:pt>
    <dgm:pt modelId="{2A69B02E-A3A3-454A-A85A-954247681A5D}" type="pres">
      <dgm:prSet presAssocID="{303F0625-AF07-44AD-A12F-87F7331C5F3C}" presName="hierChild1" presStyleCnt="0">
        <dgm:presLayoutVars>
          <dgm:chPref val="1"/>
          <dgm:animOne val="branch"/>
          <dgm:animLvl val="lvl"/>
        </dgm:presLayoutVars>
      </dgm:prSet>
      <dgm:spPr/>
    </dgm:pt>
    <dgm:pt modelId="{54A41DB2-2694-44A8-9B16-0AFFCDD52616}" type="pres">
      <dgm:prSet presAssocID="{119D56DA-626A-4424-BC07-A445818691CD}" presName="Name14" presStyleCnt="0"/>
      <dgm:spPr/>
    </dgm:pt>
    <dgm:pt modelId="{7817C849-140B-4B7D-A56A-55963AF40386}" type="pres">
      <dgm:prSet presAssocID="{119D56DA-626A-4424-BC07-A445818691CD}" presName="level1Shape" presStyleLbl="node0" presStyleIdx="0" presStyleCnt="1">
        <dgm:presLayoutVars>
          <dgm:chPref val="3"/>
        </dgm:presLayoutVars>
      </dgm:prSet>
      <dgm:spPr/>
      <dgm:t>
        <a:bodyPr/>
        <a:lstStyle/>
        <a:p>
          <a:endParaRPr lang="en-GB"/>
        </a:p>
      </dgm:t>
    </dgm:pt>
    <dgm:pt modelId="{1E42F40B-E890-4349-824D-D8826A2005AA}" type="pres">
      <dgm:prSet presAssocID="{119D56DA-626A-4424-BC07-A445818691CD}" presName="hierChild2" presStyleCnt="0"/>
      <dgm:spPr/>
    </dgm:pt>
    <dgm:pt modelId="{95B3F706-0684-4683-A7AD-79801BD86004}" type="pres">
      <dgm:prSet presAssocID="{1998F87A-5B76-41CD-8DC3-062096E02AAF}" presName="Name19" presStyleLbl="parChTrans1D2" presStyleIdx="0" presStyleCnt="2"/>
      <dgm:spPr/>
      <dgm:t>
        <a:bodyPr/>
        <a:lstStyle/>
        <a:p>
          <a:endParaRPr lang="en-GB"/>
        </a:p>
      </dgm:t>
    </dgm:pt>
    <dgm:pt modelId="{087B7E0F-C984-4281-98D2-3ED09C307477}" type="pres">
      <dgm:prSet presAssocID="{A9A2E85E-751B-4A26-B5F5-48E214FF8EF4}" presName="Name21" presStyleCnt="0"/>
      <dgm:spPr/>
    </dgm:pt>
    <dgm:pt modelId="{C54C3EBB-2585-4018-A27E-0610FFDC0728}" type="pres">
      <dgm:prSet presAssocID="{A9A2E85E-751B-4A26-B5F5-48E214FF8EF4}" presName="level2Shape" presStyleLbl="node2" presStyleIdx="0" presStyleCnt="2"/>
      <dgm:spPr/>
      <dgm:t>
        <a:bodyPr/>
        <a:lstStyle/>
        <a:p>
          <a:endParaRPr lang="en-GB"/>
        </a:p>
      </dgm:t>
    </dgm:pt>
    <dgm:pt modelId="{9FDF3D38-7577-498E-8AA4-DD1588888DD5}" type="pres">
      <dgm:prSet presAssocID="{A9A2E85E-751B-4A26-B5F5-48E214FF8EF4}" presName="hierChild3" presStyleCnt="0"/>
      <dgm:spPr/>
    </dgm:pt>
    <dgm:pt modelId="{77F81405-E5B7-4DF8-93B1-2B4CA0D90740}" type="pres">
      <dgm:prSet presAssocID="{12A40EE9-2DA8-4E27-9D5C-B84EDD7613E9}" presName="Name19" presStyleLbl="parChTrans1D3" presStyleIdx="0" presStyleCnt="4"/>
      <dgm:spPr/>
      <dgm:t>
        <a:bodyPr/>
        <a:lstStyle/>
        <a:p>
          <a:endParaRPr lang="en-GB"/>
        </a:p>
      </dgm:t>
    </dgm:pt>
    <dgm:pt modelId="{BB917C5E-2DF4-4B24-81AE-46ED70B1C5B0}" type="pres">
      <dgm:prSet presAssocID="{55C85B52-964A-4EB0-A65C-45CEEB02EE9C}" presName="Name21" presStyleCnt="0"/>
      <dgm:spPr/>
    </dgm:pt>
    <dgm:pt modelId="{419D7861-D62A-4179-945B-7877A017E80D}" type="pres">
      <dgm:prSet presAssocID="{55C85B52-964A-4EB0-A65C-45CEEB02EE9C}" presName="level2Shape" presStyleLbl="node3" presStyleIdx="0" presStyleCnt="4"/>
      <dgm:spPr/>
      <dgm:t>
        <a:bodyPr/>
        <a:lstStyle/>
        <a:p>
          <a:endParaRPr lang="en-GB"/>
        </a:p>
      </dgm:t>
    </dgm:pt>
    <dgm:pt modelId="{2DE0DDF6-BD5B-4F4C-9475-E3AB178F87FC}" type="pres">
      <dgm:prSet presAssocID="{55C85B52-964A-4EB0-A65C-45CEEB02EE9C}" presName="hierChild3" presStyleCnt="0"/>
      <dgm:spPr/>
    </dgm:pt>
    <dgm:pt modelId="{72B5D373-4270-4A58-A55A-EC3D12422EEF}" type="pres">
      <dgm:prSet presAssocID="{0811FFBA-8A3C-4BC5-81EE-0C11606BA7E5}" presName="Name19" presStyleLbl="parChTrans1D3" presStyleIdx="1" presStyleCnt="4"/>
      <dgm:spPr/>
      <dgm:t>
        <a:bodyPr/>
        <a:lstStyle/>
        <a:p>
          <a:endParaRPr lang="en-GB"/>
        </a:p>
      </dgm:t>
    </dgm:pt>
    <dgm:pt modelId="{EDD4358D-9263-4D30-98DA-E209C0D54E3D}" type="pres">
      <dgm:prSet presAssocID="{454AB8B8-AE54-448A-AB27-D62AA4D335E9}" presName="Name21" presStyleCnt="0"/>
      <dgm:spPr/>
    </dgm:pt>
    <dgm:pt modelId="{B98A2708-8FDB-4C6A-ABFB-5AB0573009D9}" type="pres">
      <dgm:prSet presAssocID="{454AB8B8-AE54-448A-AB27-D62AA4D335E9}" presName="level2Shape" presStyleLbl="node3" presStyleIdx="1" presStyleCnt="4"/>
      <dgm:spPr/>
      <dgm:t>
        <a:bodyPr/>
        <a:lstStyle/>
        <a:p>
          <a:endParaRPr lang="en-GB"/>
        </a:p>
      </dgm:t>
    </dgm:pt>
    <dgm:pt modelId="{66138AA4-7CA8-470A-9BEA-213094AC9B5C}" type="pres">
      <dgm:prSet presAssocID="{454AB8B8-AE54-448A-AB27-D62AA4D335E9}" presName="hierChild3" presStyleCnt="0"/>
      <dgm:spPr/>
    </dgm:pt>
    <dgm:pt modelId="{DF1A5A1D-7348-4872-9D49-EB8457DC6113}" type="pres">
      <dgm:prSet presAssocID="{DD4DF686-8E21-4C85-94BC-98BEEABCECC7}" presName="Name19" presStyleLbl="parChTrans1D3" presStyleIdx="2" presStyleCnt="4"/>
      <dgm:spPr/>
      <dgm:t>
        <a:bodyPr/>
        <a:lstStyle/>
        <a:p>
          <a:endParaRPr lang="en-GB"/>
        </a:p>
      </dgm:t>
    </dgm:pt>
    <dgm:pt modelId="{6164AF62-66BD-4D6B-8ECA-B94959BE3726}" type="pres">
      <dgm:prSet presAssocID="{E326F386-0F28-4145-85E4-D3DDD2C3DD6C}" presName="Name21" presStyleCnt="0"/>
      <dgm:spPr/>
    </dgm:pt>
    <dgm:pt modelId="{BFF6876D-35CF-4CBE-B99C-C46659A70EDA}" type="pres">
      <dgm:prSet presAssocID="{E326F386-0F28-4145-85E4-D3DDD2C3DD6C}" presName="level2Shape" presStyleLbl="node3" presStyleIdx="2" presStyleCnt="4"/>
      <dgm:spPr/>
      <dgm:t>
        <a:bodyPr/>
        <a:lstStyle/>
        <a:p>
          <a:endParaRPr lang="en-GB"/>
        </a:p>
      </dgm:t>
    </dgm:pt>
    <dgm:pt modelId="{029DA075-3692-46FE-B964-3EFF5F1AF5F7}" type="pres">
      <dgm:prSet presAssocID="{E326F386-0F28-4145-85E4-D3DDD2C3DD6C}" presName="hierChild3" presStyleCnt="0"/>
      <dgm:spPr/>
    </dgm:pt>
    <dgm:pt modelId="{058D410F-028A-4A7A-A039-0C09BE38FCEF}" type="pres">
      <dgm:prSet presAssocID="{17D8F081-DB07-4EF6-93FC-BBEAD0DA7ADA}" presName="Name19" presStyleLbl="parChTrans1D3" presStyleIdx="3" presStyleCnt="4"/>
      <dgm:spPr/>
      <dgm:t>
        <a:bodyPr/>
        <a:lstStyle/>
        <a:p>
          <a:endParaRPr lang="en-GB"/>
        </a:p>
      </dgm:t>
    </dgm:pt>
    <dgm:pt modelId="{A5F8387A-6D7F-4071-9415-E59AACC6C053}" type="pres">
      <dgm:prSet presAssocID="{FF2543A4-A8C7-4EAF-8B32-A393E2A6906D}" presName="Name21" presStyleCnt="0"/>
      <dgm:spPr/>
    </dgm:pt>
    <dgm:pt modelId="{455AEB33-7E77-46E3-AB5E-9E8E29677208}" type="pres">
      <dgm:prSet presAssocID="{FF2543A4-A8C7-4EAF-8B32-A393E2A6906D}" presName="level2Shape" presStyleLbl="node3" presStyleIdx="3" presStyleCnt="4"/>
      <dgm:spPr/>
      <dgm:t>
        <a:bodyPr/>
        <a:lstStyle/>
        <a:p>
          <a:endParaRPr lang="en-GB"/>
        </a:p>
      </dgm:t>
    </dgm:pt>
    <dgm:pt modelId="{A0E20023-BDB4-474D-AEDA-3CA219ACF3D2}" type="pres">
      <dgm:prSet presAssocID="{FF2543A4-A8C7-4EAF-8B32-A393E2A6906D}" presName="hierChild3" presStyleCnt="0"/>
      <dgm:spPr/>
    </dgm:pt>
    <dgm:pt modelId="{66E8353A-3C2D-466F-AC7A-6DAF9C60E9AF}" type="pres">
      <dgm:prSet presAssocID="{2137589A-2BB9-4228-B1D6-049A9EA83D45}" presName="Name19" presStyleLbl="parChTrans1D2" presStyleIdx="1" presStyleCnt="2"/>
      <dgm:spPr/>
      <dgm:t>
        <a:bodyPr/>
        <a:lstStyle/>
        <a:p>
          <a:endParaRPr lang="en-GB"/>
        </a:p>
      </dgm:t>
    </dgm:pt>
    <dgm:pt modelId="{C798C488-59F3-470D-B3B9-EBDB9D5D9524}" type="pres">
      <dgm:prSet presAssocID="{557E78A5-A0AC-4966-BDDE-1AC677EB6863}" presName="Name21" presStyleCnt="0"/>
      <dgm:spPr/>
    </dgm:pt>
    <dgm:pt modelId="{B09D5AD0-543C-4941-880E-65B201431C56}" type="pres">
      <dgm:prSet presAssocID="{557E78A5-A0AC-4966-BDDE-1AC677EB6863}" presName="level2Shape" presStyleLbl="node2" presStyleIdx="1" presStyleCnt="2"/>
      <dgm:spPr/>
      <dgm:t>
        <a:bodyPr/>
        <a:lstStyle/>
        <a:p>
          <a:endParaRPr lang="en-GB"/>
        </a:p>
      </dgm:t>
    </dgm:pt>
    <dgm:pt modelId="{921FFA42-AE01-4866-98C7-A60D8F288C59}" type="pres">
      <dgm:prSet presAssocID="{557E78A5-A0AC-4966-BDDE-1AC677EB6863}" presName="hierChild3" presStyleCnt="0"/>
      <dgm:spPr/>
    </dgm:pt>
    <dgm:pt modelId="{D89CD620-D015-4E0B-A46B-F25278A19A5F}" type="pres">
      <dgm:prSet presAssocID="{303F0625-AF07-44AD-A12F-87F7331C5F3C}" presName="bgShapesFlow" presStyleCnt="0"/>
      <dgm:spPr/>
    </dgm:pt>
  </dgm:ptLst>
  <dgm:cxnLst>
    <dgm:cxn modelId="{30E74795-313F-4888-8AA0-26BC6B7184CD}" srcId="{A9A2E85E-751B-4A26-B5F5-48E214FF8EF4}" destId="{454AB8B8-AE54-448A-AB27-D62AA4D335E9}" srcOrd="1" destOrd="0" parTransId="{0811FFBA-8A3C-4BC5-81EE-0C11606BA7E5}" sibTransId="{8BA4B325-92AF-4E60-91C3-5876CFE52568}"/>
    <dgm:cxn modelId="{C749E5C4-B222-4676-9A3C-8A9006E8A64C}" type="presOf" srcId="{303F0625-AF07-44AD-A12F-87F7331C5F3C}" destId="{08B1EA71-4450-4955-BF6A-9DDBDC897A71}" srcOrd="0" destOrd="0" presId="urn:microsoft.com/office/officeart/2005/8/layout/hierarchy6"/>
    <dgm:cxn modelId="{0249A992-FE33-4EBE-BCE2-73FBAC03DE9B}" type="presOf" srcId="{12A40EE9-2DA8-4E27-9D5C-B84EDD7613E9}" destId="{77F81405-E5B7-4DF8-93B1-2B4CA0D90740}" srcOrd="0" destOrd="0" presId="urn:microsoft.com/office/officeart/2005/8/layout/hierarchy6"/>
    <dgm:cxn modelId="{523D4586-155B-4897-AADB-AF1368F8DE31}" srcId="{119D56DA-626A-4424-BC07-A445818691CD}" destId="{A9A2E85E-751B-4A26-B5F5-48E214FF8EF4}" srcOrd="0" destOrd="0" parTransId="{1998F87A-5B76-41CD-8DC3-062096E02AAF}" sibTransId="{2E1A66A0-AA64-4A93-AA8E-DE95E4C763E6}"/>
    <dgm:cxn modelId="{EE16DA3E-FCCB-4A2F-AC12-CDCC09C9B1EB}" srcId="{A9A2E85E-751B-4A26-B5F5-48E214FF8EF4}" destId="{55C85B52-964A-4EB0-A65C-45CEEB02EE9C}" srcOrd="0" destOrd="0" parTransId="{12A40EE9-2DA8-4E27-9D5C-B84EDD7613E9}" sibTransId="{2A390118-84D9-4DFB-BF61-86934F2F4E70}"/>
    <dgm:cxn modelId="{F24CEF74-F6B2-4D5A-B46A-3F37B8A97802}" type="presOf" srcId="{55C85B52-964A-4EB0-A65C-45CEEB02EE9C}" destId="{419D7861-D62A-4179-945B-7877A017E80D}" srcOrd="0" destOrd="0" presId="urn:microsoft.com/office/officeart/2005/8/layout/hierarchy6"/>
    <dgm:cxn modelId="{21817120-4A55-49EB-9E04-004EB70A0E25}" type="presOf" srcId="{454AB8B8-AE54-448A-AB27-D62AA4D335E9}" destId="{B98A2708-8FDB-4C6A-ABFB-5AB0573009D9}" srcOrd="0" destOrd="0" presId="urn:microsoft.com/office/officeart/2005/8/layout/hierarchy6"/>
    <dgm:cxn modelId="{3D3EBB75-0C0C-418C-9233-E7058B177AAA}" type="presOf" srcId="{119D56DA-626A-4424-BC07-A445818691CD}" destId="{7817C849-140B-4B7D-A56A-55963AF40386}" srcOrd="0" destOrd="0" presId="urn:microsoft.com/office/officeart/2005/8/layout/hierarchy6"/>
    <dgm:cxn modelId="{7790C4F9-6008-4EBF-ABDA-B92FF74C39B6}" type="presOf" srcId="{0811FFBA-8A3C-4BC5-81EE-0C11606BA7E5}" destId="{72B5D373-4270-4A58-A55A-EC3D12422EEF}" srcOrd="0" destOrd="0" presId="urn:microsoft.com/office/officeart/2005/8/layout/hierarchy6"/>
    <dgm:cxn modelId="{62A327D2-7F8A-4053-901B-669E1E1BED82}" srcId="{303F0625-AF07-44AD-A12F-87F7331C5F3C}" destId="{119D56DA-626A-4424-BC07-A445818691CD}" srcOrd="0" destOrd="0" parTransId="{87E018E3-745B-48FA-A3BB-B88627BEE42F}" sibTransId="{4DF15E65-59D4-45A1-81B5-2E0D3422F54D}"/>
    <dgm:cxn modelId="{5416AEB8-6BC5-4042-84EF-03C89D5788AE}" srcId="{A9A2E85E-751B-4A26-B5F5-48E214FF8EF4}" destId="{E326F386-0F28-4145-85E4-D3DDD2C3DD6C}" srcOrd="2" destOrd="0" parTransId="{DD4DF686-8E21-4C85-94BC-98BEEABCECC7}" sibTransId="{1867C721-DC7C-4C9C-B524-1C0AAF7DFF5D}"/>
    <dgm:cxn modelId="{26E29387-D405-4E65-9A70-2266452602F9}" srcId="{A9A2E85E-751B-4A26-B5F5-48E214FF8EF4}" destId="{FF2543A4-A8C7-4EAF-8B32-A393E2A6906D}" srcOrd="3" destOrd="0" parTransId="{17D8F081-DB07-4EF6-93FC-BBEAD0DA7ADA}" sibTransId="{350DAF3F-06F1-4779-81B3-DBFEA786172E}"/>
    <dgm:cxn modelId="{7C649A3C-DCBF-433F-826C-CC0417729EF3}" type="presOf" srcId="{1998F87A-5B76-41CD-8DC3-062096E02AAF}" destId="{95B3F706-0684-4683-A7AD-79801BD86004}" srcOrd="0" destOrd="0" presId="urn:microsoft.com/office/officeart/2005/8/layout/hierarchy6"/>
    <dgm:cxn modelId="{8559ABBD-8CD6-4BB5-BB96-5C358325FED0}" type="presOf" srcId="{17D8F081-DB07-4EF6-93FC-BBEAD0DA7ADA}" destId="{058D410F-028A-4A7A-A039-0C09BE38FCEF}" srcOrd="0" destOrd="0" presId="urn:microsoft.com/office/officeart/2005/8/layout/hierarchy6"/>
    <dgm:cxn modelId="{6BF7F257-D159-477C-862B-6A3722A23866}" type="presOf" srcId="{A9A2E85E-751B-4A26-B5F5-48E214FF8EF4}" destId="{C54C3EBB-2585-4018-A27E-0610FFDC0728}" srcOrd="0" destOrd="0" presId="urn:microsoft.com/office/officeart/2005/8/layout/hierarchy6"/>
    <dgm:cxn modelId="{E18E3C24-0BFC-440E-9C55-53BEB65B7BE3}" type="presOf" srcId="{DD4DF686-8E21-4C85-94BC-98BEEABCECC7}" destId="{DF1A5A1D-7348-4872-9D49-EB8457DC6113}" srcOrd="0" destOrd="0" presId="urn:microsoft.com/office/officeart/2005/8/layout/hierarchy6"/>
    <dgm:cxn modelId="{DF50C543-0519-428F-847D-7E53559760AA}" type="presOf" srcId="{FF2543A4-A8C7-4EAF-8B32-A393E2A6906D}" destId="{455AEB33-7E77-46E3-AB5E-9E8E29677208}" srcOrd="0" destOrd="0" presId="urn:microsoft.com/office/officeart/2005/8/layout/hierarchy6"/>
    <dgm:cxn modelId="{2916F73A-6CA0-4571-8A0B-58F0804DA9F7}" type="presOf" srcId="{2137589A-2BB9-4228-B1D6-049A9EA83D45}" destId="{66E8353A-3C2D-466F-AC7A-6DAF9C60E9AF}" srcOrd="0" destOrd="0" presId="urn:microsoft.com/office/officeart/2005/8/layout/hierarchy6"/>
    <dgm:cxn modelId="{87603C9A-E6DD-46B6-9CD7-578D196D841E}" srcId="{119D56DA-626A-4424-BC07-A445818691CD}" destId="{557E78A5-A0AC-4966-BDDE-1AC677EB6863}" srcOrd="1" destOrd="0" parTransId="{2137589A-2BB9-4228-B1D6-049A9EA83D45}" sibTransId="{3A79476C-A257-4B67-B34F-DFD1FDD3FC16}"/>
    <dgm:cxn modelId="{1428BD1E-EE0B-42ED-8EED-2B2701C790B4}" type="presOf" srcId="{E326F386-0F28-4145-85E4-D3DDD2C3DD6C}" destId="{BFF6876D-35CF-4CBE-B99C-C46659A70EDA}" srcOrd="0" destOrd="0" presId="urn:microsoft.com/office/officeart/2005/8/layout/hierarchy6"/>
    <dgm:cxn modelId="{98DA325B-8313-469B-8209-61F77915FDBA}" type="presOf" srcId="{557E78A5-A0AC-4966-BDDE-1AC677EB6863}" destId="{B09D5AD0-543C-4941-880E-65B201431C56}" srcOrd="0" destOrd="0" presId="urn:microsoft.com/office/officeart/2005/8/layout/hierarchy6"/>
    <dgm:cxn modelId="{02DA66AA-BC62-4605-90E5-BBC29EB3DA60}" type="presParOf" srcId="{08B1EA71-4450-4955-BF6A-9DDBDC897A71}" destId="{529EF444-48F7-4977-89F3-CEC3E4D86CFD}" srcOrd="0" destOrd="0" presId="urn:microsoft.com/office/officeart/2005/8/layout/hierarchy6"/>
    <dgm:cxn modelId="{1ADF119F-6428-4F23-ABED-793DA7C4DD56}" type="presParOf" srcId="{529EF444-48F7-4977-89F3-CEC3E4D86CFD}" destId="{2A69B02E-A3A3-454A-A85A-954247681A5D}" srcOrd="0" destOrd="0" presId="urn:microsoft.com/office/officeart/2005/8/layout/hierarchy6"/>
    <dgm:cxn modelId="{CFE6C866-9CF9-4EC7-9C2E-862E1443D9A4}" type="presParOf" srcId="{2A69B02E-A3A3-454A-A85A-954247681A5D}" destId="{54A41DB2-2694-44A8-9B16-0AFFCDD52616}" srcOrd="0" destOrd="0" presId="urn:microsoft.com/office/officeart/2005/8/layout/hierarchy6"/>
    <dgm:cxn modelId="{CB861B49-7D67-4656-90DC-AC79B40B299A}" type="presParOf" srcId="{54A41DB2-2694-44A8-9B16-0AFFCDD52616}" destId="{7817C849-140B-4B7D-A56A-55963AF40386}" srcOrd="0" destOrd="0" presId="urn:microsoft.com/office/officeart/2005/8/layout/hierarchy6"/>
    <dgm:cxn modelId="{2CE63606-BEA3-466A-A50D-DA26820D88B9}" type="presParOf" srcId="{54A41DB2-2694-44A8-9B16-0AFFCDD52616}" destId="{1E42F40B-E890-4349-824D-D8826A2005AA}" srcOrd="1" destOrd="0" presId="urn:microsoft.com/office/officeart/2005/8/layout/hierarchy6"/>
    <dgm:cxn modelId="{E68C34FF-C04D-47A3-B7A7-E43B667C3890}" type="presParOf" srcId="{1E42F40B-E890-4349-824D-D8826A2005AA}" destId="{95B3F706-0684-4683-A7AD-79801BD86004}" srcOrd="0" destOrd="0" presId="urn:microsoft.com/office/officeart/2005/8/layout/hierarchy6"/>
    <dgm:cxn modelId="{C051B169-27B1-4335-B5A9-DA3F8F2F86EE}" type="presParOf" srcId="{1E42F40B-E890-4349-824D-D8826A2005AA}" destId="{087B7E0F-C984-4281-98D2-3ED09C307477}" srcOrd="1" destOrd="0" presId="urn:microsoft.com/office/officeart/2005/8/layout/hierarchy6"/>
    <dgm:cxn modelId="{43AA5615-F411-4015-89C6-C4D37FA54D39}" type="presParOf" srcId="{087B7E0F-C984-4281-98D2-3ED09C307477}" destId="{C54C3EBB-2585-4018-A27E-0610FFDC0728}" srcOrd="0" destOrd="0" presId="urn:microsoft.com/office/officeart/2005/8/layout/hierarchy6"/>
    <dgm:cxn modelId="{A1A7CA1B-07D3-4B77-A926-FDCFDEA36A6D}" type="presParOf" srcId="{087B7E0F-C984-4281-98D2-3ED09C307477}" destId="{9FDF3D38-7577-498E-8AA4-DD1588888DD5}" srcOrd="1" destOrd="0" presId="urn:microsoft.com/office/officeart/2005/8/layout/hierarchy6"/>
    <dgm:cxn modelId="{57CFA2A7-3B4C-466F-9953-255131776C99}" type="presParOf" srcId="{9FDF3D38-7577-498E-8AA4-DD1588888DD5}" destId="{77F81405-E5B7-4DF8-93B1-2B4CA0D90740}" srcOrd="0" destOrd="0" presId="urn:microsoft.com/office/officeart/2005/8/layout/hierarchy6"/>
    <dgm:cxn modelId="{5B319CB0-407D-4FA9-8A5F-15E6C6EC703C}" type="presParOf" srcId="{9FDF3D38-7577-498E-8AA4-DD1588888DD5}" destId="{BB917C5E-2DF4-4B24-81AE-46ED70B1C5B0}" srcOrd="1" destOrd="0" presId="urn:microsoft.com/office/officeart/2005/8/layout/hierarchy6"/>
    <dgm:cxn modelId="{1D87CB9E-80D4-414C-93F8-9CA447D042E7}" type="presParOf" srcId="{BB917C5E-2DF4-4B24-81AE-46ED70B1C5B0}" destId="{419D7861-D62A-4179-945B-7877A017E80D}" srcOrd="0" destOrd="0" presId="urn:microsoft.com/office/officeart/2005/8/layout/hierarchy6"/>
    <dgm:cxn modelId="{88AFAF56-C597-4C51-82B0-DAE45F298131}" type="presParOf" srcId="{BB917C5E-2DF4-4B24-81AE-46ED70B1C5B0}" destId="{2DE0DDF6-BD5B-4F4C-9475-E3AB178F87FC}" srcOrd="1" destOrd="0" presId="urn:microsoft.com/office/officeart/2005/8/layout/hierarchy6"/>
    <dgm:cxn modelId="{75FD05F7-38C1-4D43-8A76-8E921276D62B}" type="presParOf" srcId="{9FDF3D38-7577-498E-8AA4-DD1588888DD5}" destId="{72B5D373-4270-4A58-A55A-EC3D12422EEF}" srcOrd="2" destOrd="0" presId="urn:microsoft.com/office/officeart/2005/8/layout/hierarchy6"/>
    <dgm:cxn modelId="{BEE4D47E-5931-4CD2-BC74-5D2DB7C23145}" type="presParOf" srcId="{9FDF3D38-7577-498E-8AA4-DD1588888DD5}" destId="{EDD4358D-9263-4D30-98DA-E209C0D54E3D}" srcOrd="3" destOrd="0" presId="urn:microsoft.com/office/officeart/2005/8/layout/hierarchy6"/>
    <dgm:cxn modelId="{310093F8-4C65-43E3-9A21-A1ED4AC04EB4}" type="presParOf" srcId="{EDD4358D-9263-4D30-98DA-E209C0D54E3D}" destId="{B98A2708-8FDB-4C6A-ABFB-5AB0573009D9}" srcOrd="0" destOrd="0" presId="urn:microsoft.com/office/officeart/2005/8/layout/hierarchy6"/>
    <dgm:cxn modelId="{5F1694D2-C40F-4530-9646-7E270DDBF725}" type="presParOf" srcId="{EDD4358D-9263-4D30-98DA-E209C0D54E3D}" destId="{66138AA4-7CA8-470A-9BEA-213094AC9B5C}" srcOrd="1" destOrd="0" presId="urn:microsoft.com/office/officeart/2005/8/layout/hierarchy6"/>
    <dgm:cxn modelId="{04DB41C6-D1EC-41E7-8A90-2E6BF44F7484}" type="presParOf" srcId="{9FDF3D38-7577-498E-8AA4-DD1588888DD5}" destId="{DF1A5A1D-7348-4872-9D49-EB8457DC6113}" srcOrd="4" destOrd="0" presId="urn:microsoft.com/office/officeart/2005/8/layout/hierarchy6"/>
    <dgm:cxn modelId="{2789175A-CAF8-4346-AA5F-239C326C36B4}" type="presParOf" srcId="{9FDF3D38-7577-498E-8AA4-DD1588888DD5}" destId="{6164AF62-66BD-4D6B-8ECA-B94959BE3726}" srcOrd="5" destOrd="0" presId="urn:microsoft.com/office/officeart/2005/8/layout/hierarchy6"/>
    <dgm:cxn modelId="{C5C5C666-771A-4217-BCB3-E5E6C84A5AAA}" type="presParOf" srcId="{6164AF62-66BD-4D6B-8ECA-B94959BE3726}" destId="{BFF6876D-35CF-4CBE-B99C-C46659A70EDA}" srcOrd="0" destOrd="0" presId="urn:microsoft.com/office/officeart/2005/8/layout/hierarchy6"/>
    <dgm:cxn modelId="{AB4ED132-F553-44EF-B102-D5796876A13F}" type="presParOf" srcId="{6164AF62-66BD-4D6B-8ECA-B94959BE3726}" destId="{029DA075-3692-46FE-B964-3EFF5F1AF5F7}" srcOrd="1" destOrd="0" presId="urn:microsoft.com/office/officeart/2005/8/layout/hierarchy6"/>
    <dgm:cxn modelId="{2037D899-9E3F-4BCD-B838-64DBDEFE929F}" type="presParOf" srcId="{9FDF3D38-7577-498E-8AA4-DD1588888DD5}" destId="{058D410F-028A-4A7A-A039-0C09BE38FCEF}" srcOrd="6" destOrd="0" presId="urn:microsoft.com/office/officeart/2005/8/layout/hierarchy6"/>
    <dgm:cxn modelId="{6572C388-B24A-4B9F-B223-0F07A245814D}" type="presParOf" srcId="{9FDF3D38-7577-498E-8AA4-DD1588888DD5}" destId="{A5F8387A-6D7F-4071-9415-E59AACC6C053}" srcOrd="7" destOrd="0" presId="urn:microsoft.com/office/officeart/2005/8/layout/hierarchy6"/>
    <dgm:cxn modelId="{A56FF09C-6D3A-461A-8782-737FC0264AE5}" type="presParOf" srcId="{A5F8387A-6D7F-4071-9415-E59AACC6C053}" destId="{455AEB33-7E77-46E3-AB5E-9E8E29677208}" srcOrd="0" destOrd="0" presId="urn:microsoft.com/office/officeart/2005/8/layout/hierarchy6"/>
    <dgm:cxn modelId="{EC089C5A-FC53-49F9-A59C-F1CEFB948AA8}" type="presParOf" srcId="{A5F8387A-6D7F-4071-9415-E59AACC6C053}" destId="{A0E20023-BDB4-474D-AEDA-3CA219ACF3D2}" srcOrd="1" destOrd="0" presId="urn:microsoft.com/office/officeart/2005/8/layout/hierarchy6"/>
    <dgm:cxn modelId="{9BA3D041-9587-4DAF-933A-43F50B70E084}" type="presParOf" srcId="{1E42F40B-E890-4349-824D-D8826A2005AA}" destId="{66E8353A-3C2D-466F-AC7A-6DAF9C60E9AF}" srcOrd="2" destOrd="0" presId="urn:microsoft.com/office/officeart/2005/8/layout/hierarchy6"/>
    <dgm:cxn modelId="{BBF059CD-C6D2-48BB-9B96-2BC2866C258E}" type="presParOf" srcId="{1E42F40B-E890-4349-824D-D8826A2005AA}" destId="{C798C488-59F3-470D-B3B9-EBDB9D5D9524}" srcOrd="3" destOrd="0" presId="urn:microsoft.com/office/officeart/2005/8/layout/hierarchy6"/>
    <dgm:cxn modelId="{55DA09F5-9552-48F5-B5E3-EB6DE7846B28}" type="presParOf" srcId="{C798C488-59F3-470D-B3B9-EBDB9D5D9524}" destId="{B09D5AD0-543C-4941-880E-65B201431C56}" srcOrd="0" destOrd="0" presId="urn:microsoft.com/office/officeart/2005/8/layout/hierarchy6"/>
    <dgm:cxn modelId="{ACC93143-24D4-41DE-81B3-6718815CD114}" type="presParOf" srcId="{C798C488-59F3-470D-B3B9-EBDB9D5D9524}" destId="{921FFA42-AE01-4866-98C7-A60D8F288C59}" srcOrd="1" destOrd="0" presId="urn:microsoft.com/office/officeart/2005/8/layout/hierarchy6"/>
    <dgm:cxn modelId="{DA8B13AA-275C-4949-B2CB-E9DEB7159943}" type="presParOf" srcId="{08B1EA71-4450-4955-BF6A-9DDBDC897A71}" destId="{D89CD620-D015-4E0B-A46B-F25278A19A5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B6E2A66-9BAB-4078-9DED-0F30CBCEDADC}" type="doc">
      <dgm:prSet loTypeId="urn:microsoft.com/office/officeart/2005/8/layout/vList2" loCatId="list" qsTypeId="urn:microsoft.com/office/officeart/2005/8/quickstyle/simple1" qsCatId="simple" csTypeId="urn:microsoft.com/office/officeart/2005/8/colors/colorful1#33" csCatId="colorful" phldr="1"/>
      <dgm:spPr/>
      <dgm:t>
        <a:bodyPr/>
        <a:lstStyle/>
        <a:p>
          <a:endParaRPr lang="en-US"/>
        </a:p>
      </dgm:t>
    </dgm:pt>
    <dgm:pt modelId="{2F52371B-AF20-41CE-8CA9-A150790EC206}">
      <dgm:prSet/>
      <dgm:spPr/>
      <dgm:t>
        <a:bodyPr/>
        <a:lstStyle/>
        <a:p>
          <a:pPr rtl="0"/>
          <a:r>
            <a:rPr lang="en-GB" dirty="0"/>
            <a:t>Total expenditure as per P&amp;L</a:t>
          </a:r>
          <a:endParaRPr lang="en-US" dirty="0"/>
        </a:p>
      </dgm:t>
    </dgm:pt>
    <dgm:pt modelId="{23EB181A-1668-4068-A67F-E9D9B871D9F0}" type="parTrans" cxnId="{9F38DE7A-44E8-448E-8582-9CFF43707CF2}">
      <dgm:prSet/>
      <dgm:spPr/>
      <dgm:t>
        <a:bodyPr/>
        <a:lstStyle/>
        <a:p>
          <a:endParaRPr lang="en-US"/>
        </a:p>
      </dgm:t>
    </dgm:pt>
    <dgm:pt modelId="{8F584AD2-9915-473B-AB58-F6FCB4F8730B}" type="sibTrans" cxnId="{9F38DE7A-44E8-448E-8582-9CFF43707CF2}">
      <dgm:prSet/>
      <dgm:spPr/>
      <dgm:t>
        <a:bodyPr/>
        <a:lstStyle/>
        <a:p>
          <a:endParaRPr lang="en-US"/>
        </a:p>
      </dgm:t>
    </dgm:pt>
    <dgm:pt modelId="{20C7C162-9699-407A-BD5B-08613CD6858A}">
      <dgm:prSet/>
      <dgm:spPr/>
      <dgm:t>
        <a:bodyPr/>
        <a:lstStyle/>
        <a:p>
          <a:pPr rtl="0"/>
          <a:r>
            <a:rPr lang="en-GB" dirty="0"/>
            <a:t>Capital expenditure?</a:t>
          </a:r>
        </a:p>
      </dgm:t>
    </dgm:pt>
    <dgm:pt modelId="{C43AC602-0555-4824-8837-B151F7AFD1F7}" type="parTrans" cxnId="{72C64854-BCDE-481A-8EFD-2169E5E18C49}">
      <dgm:prSet/>
      <dgm:spPr/>
      <dgm:t>
        <a:bodyPr/>
        <a:lstStyle/>
        <a:p>
          <a:endParaRPr lang="en-US"/>
        </a:p>
      </dgm:t>
    </dgm:pt>
    <dgm:pt modelId="{273FFDBB-A4A2-4F29-82E2-E271940096F1}" type="sibTrans" cxnId="{72C64854-BCDE-481A-8EFD-2169E5E18C49}">
      <dgm:prSet/>
      <dgm:spPr/>
      <dgm:t>
        <a:bodyPr/>
        <a:lstStyle/>
        <a:p>
          <a:endParaRPr lang="en-US"/>
        </a:p>
      </dgm:t>
    </dgm:pt>
    <dgm:pt modelId="{078E6755-0657-4EEA-81AD-5D7B56D69AC3}">
      <dgm:prSet/>
      <dgm:spPr/>
      <dgm:t>
        <a:bodyPr/>
        <a:lstStyle/>
        <a:p>
          <a:pPr rtl="0"/>
          <a:r>
            <a:rPr lang="en-GB" dirty="0"/>
            <a:t>Depreciation?</a:t>
          </a:r>
        </a:p>
      </dgm:t>
    </dgm:pt>
    <dgm:pt modelId="{8C006F7D-8123-437A-83F8-896B2442A1C6}" type="parTrans" cxnId="{AE8FE7BC-6BD9-49CB-9DE0-6E12620F585D}">
      <dgm:prSet/>
      <dgm:spPr/>
      <dgm:t>
        <a:bodyPr/>
        <a:lstStyle/>
        <a:p>
          <a:endParaRPr lang="en-US"/>
        </a:p>
      </dgm:t>
    </dgm:pt>
    <dgm:pt modelId="{2CDA42AA-39C1-4519-9C9B-96E33079682A}" type="sibTrans" cxnId="{AE8FE7BC-6BD9-49CB-9DE0-6E12620F585D}">
      <dgm:prSet/>
      <dgm:spPr/>
      <dgm:t>
        <a:bodyPr/>
        <a:lstStyle/>
        <a:p>
          <a:endParaRPr lang="en-US"/>
        </a:p>
      </dgm:t>
    </dgm:pt>
    <dgm:pt modelId="{889AEC47-5759-4055-B21C-C682660A284E}" type="pres">
      <dgm:prSet presAssocID="{2B6E2A66-9BAB-4078-9DED-0F30CBCEDADC}" presName="linear" presStyleCnt="0">
        <dgm:presLayoutVars>
          <dgm:animLvl val="lvl"/>
          <dgm:resizeHandles val="exact"/>
        </dgm:presLayoutVars>
      </dgm:prSet>
      <dgm:spPr/>
      <dgm:t>
        <a:bodyPr/>
        <a:lstStyle/>
        <a:p>
          <a:endParaRPr lang="en-GB"/>
        </a:p>
      </dgm:t>
    </dgm:pt>
    <dgm:pt modelId="{46252283-C648-4D41-A672-A3CD7585EF32}" type="pres">
      <dgm:prSet presAssocID="{2F52371B-AF20-41CE-8CA9-A150790EC206}" presName="parentText" presStyleLbl="node1" presStyleIdx="0" presStyleCnt="3">
        <dgm:presLayoutVars>
          <dgm:chMax val="0"/>
          <dgm:bulletEnabled val="1"/>
        </dgm:presLayoutVars>
      </dgm:prSet>
      <dgm:spPr/>
      <dgm:t>
        <a:bodyPr/>
        <a:lstStyle/>
        <a:p>
          <a:endParaRPr lang="en-GB"/>
        </a:p>
      </dgm:t>
    </dgm:pt>
    <dgm:pt modelId="{44435E61-B950-4B57-9421-76C4A0B0BFBA}" type="pres">
      <dgm:prSet presAssocID="{8F584AD2-9915-473B-AB58-F6FCB4F8730B}" presName="spacer" presStyleCnt="0"/>
      <dgm:spPr/>
    </dgm:pt>
    <dgm:pt modelId="{AF6EE1D9-081E-47B5-81ED-A9E4F0755CA1}" type="pres">
      <dgm:prSet presAssocID="{20C7C162-9699-407A-BD5B-08613CD6858A}" presName="parentText" presStyleLbl="node1" presStyleIdx="1" presStyleCnt="3">
        <dgm:presLayoutVars>
          <dgm:chMax val="0"/>
          <dgm:bulletEnabled val="1"/>
        </dgm:presLayoutVars>
      </dgm:prSet>
      <dgm:spPr/>
      <dgm:t>
        <a:bodyPr/>
        <a:lstStyle/>
        <a:p>
          <a:endParaRPr lang="en-GB"/>
        </a:p>
      </dgm:t>
    </dgm:pt>
    <dgm:pt modelId="{7594F348-9512-4950-86BF-F0B70D2436EC}" type="pres">
      <dgm:prSet presAssocID="{273FFDBB-A4A2-4F29-82E2-E271940096F1}" presName="spacer" presStyleCnt="0"/>
      <dgm:spPr/>
    </dgm:pt>
    <dgm:pt modelId="{E093ABD7-16B2-487F-9D2C-2E28E238C9D5}" type="pres">
      <dgm:prSet presAssocID="{078E6755-0657-4EEA-81AD-5D7B56D69AC3}" presName="parentText" presStyleLbl="node1" presStyleIdx="2" presStyleCnt="3">
        <dgm:presLayoutVars>
          <dgm:chMax val="0"/>
          <dgm:bulletEnabled val="1"/>
        </dgm:presLayoutVars>
      </dgm:prSet>
      <dgm:spPr/>
      <dgm:t>
        <a:bodyPr/>
        <a:lstStyle/>
        <a:p>
          <a:endParaRPr lang="en-GB"/>
        </a:p>
      </dgm:t>
    </dgm:pt>
  </dgm:ptLst>
  <dgm:cxnLst>
    <dgm:cxn modelId="{7751BA64-77AD-4BDD-9FBA-3966840E0D1D}" type="presOf" srcId="{2F52371B-AF20-41CE-8CA9-A150790EC206}" destId="{46252283-C648-4D41-A672-A3CD7585EF32}" srcOrd="0" destOrd="0" presId="urn:microsoft.com/office/officeart/2005/8/layout/vList2"/>
    <dgm:cxn modelId="{FD5A67CA-D542-4F57-9F2B-B7D9FDC1BF96}" type="presOf" srcId="{2B6E2A66-9BAB-4078-9DED-0F30CBCEDADC}" destId="{889AEC47-5759-4055-B21C-C682660A284E}" srcOrd="0" destOrd="0" presId="urn:microsoft.com/office/officeart/2005/8/layout/vList2"/>
    <dgm:cxn modelId="{20E9F572-F59E-444A-939C-E1EBD199C310}" type="presOf" srcId="{20C7C162-9699-407A-BD5B-08613CD6858A}" destId="{AF6EE1D9-081E-47B5-81ED-A9E4F0755CA1}" srcOrd="0" destOrd="0" presId="urn:microsoft.com/office/officeart/2005/8/layout/vList2"/>
    <dgm:cxn modelId="{72C64854-BCDE-481A-8EFD-2169E5E18C49}" srcId="{2B6E2A66-9BAB-4078-9DED-0F30CBCEDADC}" destId="{20C7C162-9699-407A-BD5B-08613CD6858A}" srcOrd="1" destOrd="0" parTransId="{C43AC602-0555-4824-8837-B151F7AFD1F7}" sibTransId="{273FFDBB-A4A2-4F29-82E2-E271940096F1}"/>
    <dgm:cxn modelId="{9F38DE7A-44E8-448E-8582-9CFF43707CF2}" srcId="{2B6E2A66-9BAB-4078-9DED-0F30CBCEDADC}" destId="{2F52371B-AF20-41CE-8CA9-A150790EC206}" srcOrd="0" destOrd="0" parTransId="{23EB181A-1668-4068-A67F-E9D9B871D9F0}" sibTransId="{8F584AD2-9915-473B-AB58-F6FCB4F8730B}"/>
    <dgm:cxn modelId="{C609C0FB-A350-403D-BE13-9218538FA052}" type="presOf" srcId="{078E6755-0657-4EEA-81AD-5D7B56D69AC3}" destId="{E093ABD7-16B2-487F-9D2C-2E28E238C9D5}" srcOrd="0" destOrd="0" presId="urn:microsoft.com/office/officeart/2005/8/layout/vList2"/>
    <dgm:cxn modelId="{AE8FE7BC-6BD9-49CB-9DE0-6E12620F585D}" srcId="{2B6E2A66-9BAB-4078-9DED-0F30CBCEDADC}" destId="{078E6755-0657-4EEA-81AD-5D7B56D69AC3}" srcOrd="2" destOrd="0" parTransId="{8C006F7D-8123-437A-83F8-896B2442A1C6}" sibTransId="{2CDA42AA-39C1-4519-9C9B-96E33079682A}"/>
    <dgm:cxn modelId="{C0344116-E646-41B7-87C0-F08429A32FBD}" type="presParOf" srcId="{889AEC47-5759-4055-B21C-C682660A284E}" destId="{46252283-C648-4D41-A672-A3CD7585EF32}" srcOrd="0" destOrd="0" presId="urn:microsoft.com/office/officeart/2005/8/layout/vList2"/>
    <dgm:cxn modelId="{D7B6A6D4-1B0B-4150-86D8-A9800F38C39E}" type="presParOf" srcId="{889AEC47-5759-4055-B21C-C682660A284E}" destId="{44435E61-B950-4B57-9421-76C4A0B0BFBA}" srcOrd="1" destOrd="0" presId="urn:microsoft.com/office/officeart/2005/8/layout/vList2"/>
    <dgm:cxn modelId="{3942D1EF-9D86-4A06-88D9-C4B932781C1D}" type="presParOf" srcId="{889AEC47-5759-4055-B21C-C682660A284E}" destId="{AF6EE1D9-081E-47B5-81ED-A9E4F0755CA1}" srcOrd="2" destOrd="0" presId="urn:microsoft.com/office/officeart/2005/8/layout/vList2"/>
    <dgm:cxn modelId="{7464C9D8-DB44-4F5C-AF74-34CCEFA77E84}" type="presParOf" srcId="{889AEC47-5759-4055-B21C-C682660A284E}" destId="{7594F348-9512-4950-86BF-F0B70D2436EC}" srcOrd="3" destOrd="0" presId="urn:microsoft.com/office/officeart/2005/8/layout/vList2"/>
    <dgm:cxn modelId="{781B4EF4-7916-4A61-A1FD-D5A267C3167D}" type="presParOf" srcId="{889AEC47-5759-4055-B21C-C682660A284E}" destId="{E093ABD7-16B2-487F-9D2C-2E28E238C9D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640B99B-C31A-45BB-B34C-0949659C0A6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BE95C98-C4E4-45B6-B64F-D54461192AF4}">
      <dgm:prSet/>
      <dgm:spPr/>
      <dgm:t>
        <a:bodyPr/>
        <a:lstStyle/>
        <a:p>
          <a:r>
            <a:rPr lang="en-US"/>
            <a:t>Reporting to be given irrespective of Auditee being Registered or unregistered</a:t>
          </a:r>
        </a:p>
      </dgm:t>
    </dgm:pt>
    <dgm:pt modelId="{1FA37D74-D7A5-42F6-A119-62AAC929EC64}" type="parTrans" cxnId="{EA4E6BD8-9A04-483B-8309-A7D6DFFED611}">
      <dgm:prSet/>
      <dgm:spPr/>
      <dgm:t>
        <a:bodyPr/>
        <a:lstStyle/>
        <a:p>
          <a:endParaRPr lang="en-US"/>
        </a:p>
      </dgm:t>
    </dgm:pt>
    <dgm:pt modelId="{B07FEDD7-30A3-4878-B7C7-E54A7282D523}" type="sibTrans" cxnId="{EA4E6BD8-9A04-483B-8309-A7D6DFFED611}">
      <dgm:prSet/>
      <dgm:spPr/>
      <dgm:t>
        <a:bodyPr/>
        <a:lstStyle/>
        <a:p>
          <a:endParaRPr lang="en-US"/>
        </a:p>
      </dgm:t>
    </dgm:pt>
    <dgm:pt modelId="{A0A5620B-4037-441A-AB95-16A57FAF74F4}">
      <dgm:prSet/>
      <dgm:spPr/>
      <dgm:t>
        <a:bodyPr/>
        <a:lstStyle/>
        <a:p>
          <a:r>
            <a:rPr lang="en-US"/>
            <a:t>Expenditure vs. Loss vs.  Allowance</a:t>
          </a:r>
        </a:p>
      </dgm:t>
    </dgm:pt>
    <dgm:pt modelId="{C7CEA8F3-05C6-4553-9AA3-7096A5351824}" type="parTrans" cxnId="{8D15B7FE-1617-4B60-B24A-DD4055722EFC}">
      <dgm:prSet/>
      <dgm:spPr/>
      <dgm:t>
        <a:bodyPr/>
        <a:lstStyle/>
        <a:p>
          <a:endParaRPr lang="en-US"/>
        </a:p>
      </dgm:t>
    </dgm:pt>
    <dgm:pt modelId="{DA43793C-3AC6-49ED-8745-0AB679D11DB9}" type="sibTrans" cxnId="{8D15B7FE-1617-4B60-B24A-DD4055722EFC}">
      <dgm:prSet/>
      <dgm:spPr/>
      <dgm:t>
        <a:bodyPr/>
        <a:lstStyle/>
        <a:p>
          <a:endParaRPr lang="en-US"/>
        </a:p>
      </dgm:t>
    </dgm:pt>
    <dgm:pt modelId="{0BC886AF-0990-4CAA-8F20-1E7B9EAAE7A0}" type="pres">
      <dgm:prSet presAssocID="{3640B99B-C31A-45BB-B34C-0949659C0A65}" presName="linear" presStyleCnt="0">
        <dgm:presLayoutVars>
          <dgm:animLvl val="lvl"/>
          <dgm:resizeHandles val="exact"/>
        </dgm:presLayoutVars>
      </dgm:prSet>
      <dgm:spPr/>
      <dgm:t>
        <a:bodyPr/>
        <a:lstStyle/>
        <a:p>
          <a:endParaRPr lang="en-GB"/>
        </a:p>
      </dgm:t>
    </dgm:pt>
    <dgm:pt modelId="{AA12A13B-EAAC-43E1-9897-CAAE58037857}" type="pres">
      <dgm:prSet presAssocID="{CBE95C98-C4E4-45B6-B64F-D54461192AF4}" presName="parentText" presStyleLbl="node1" presStyleIdx="0" presStyleCnt="2">
        <dgm:presLayoutVars>
          <dgm:chMax val="0"/>
          <dgm:bulletEnabled val="1"/>
        </dgm:presLayoutVars>
      </dgm:prSet>
      <dgm:spPr/>
      <dgm:t>
        <a:bodyPr/>
        <a:lstStyle/>
        <a:p>
          <a:endParaRPr lang="en-GB"/>
        </a:p>
      </dgm:t>
    </dgm:pt>
    <dgm:pt modelId="{FA029AE5-0DE1-452E-B09D-8BAE168DE384}" type="pres">
      <dgm:prSet presAssocID="{B07FEDD7-30A3-4878-B7C7-E54A7282D523}" presName="spacer" presStyleCnt="0"/>
      <dgm:spPr/>
    </dgm:pt>
    <dgm:pt modelId="{65664AF7-F1F6-4AEE-8F27-C1420CDB2B3C}" type="pres">
      <dgm:prSet presAssocID="{A0A5620B-4037-441A-AB95-16A57FAF74F4}" presName="parentText" presStyleLbl="node1" presStyleIdx="1" presStyleCnt="2">
        <dgm:presLayoutVars>
          <dgm:chMax val="0"/>
          <dgm:bulletEnabled val="1"/>
        </dgm:presLayoutVars>
      </dgm:prSet>
      <dgm:spPr/>
      <dgm:t>
        <a:bodyPr/>
        <a:lstStyle/>
        <a:p>
          <a:endParaRPr lang="en-GB"/>
        </a:p>
      </dgm:t>
    </dgm:pt>
  </dgm:ptLst>
  <dgm:cxnLst>
    <dgm:cxn modelId="{8D15B7FE-1617-4B60-B24A-DD4055722EFC}" srcId="{3640B99B-C31A-45BB-B34C-0949659C0A65}" destId="{A0A5620B-4037-441A-AB95-16A57FAF74F4}" srcOrd="1" destOrd="0" parTransId="{C7CEA8F3-05C6-4553-9AA3-7096A5351824}" sibTransId="{DA43793C-3AC6-49ED-8745-0AB679D11DB9}"/>
    <dgm:cxn modelId="{C81D8804-92F8-41B6-AC95-74E2A3B755CB}" type="presOf" srcId="{A0A5620B-4037-441A-AB95-16A57FAF74F4}" destId="{65664AF7-F1F6-4AEE-8F27-C1420CDB2B3C}" srcOrd="0" destOrd="0" presId="urn:microsoft.com/office/officeart/2005/8/layout/vList2"/>
    <dgm:cxn modelId="{EA4E6BD8-9A04-483B-8309-A7D6DFFED611}" srcId="{3640B99B-C31A-45BB-B34C-0949659C0A65}" destId="{CBE95C98-C4E4-45B6-B64F-D54461192AF4}" srcOrd="0" destOrd="0" parTransId="{1FA37D74-D7A5-42F6-A119-62AAC929EC64}" sibTransId="{B07FEDD7-30A3-4878-B7C7-E54A7282D523}"/>
    <dgm:cxn modelId="{31DBFFA5-926F-4FD6-9B55-A99AB01E9BC3}" type="presOf" srcId="{3640B99B-C31A-45BB-B34C-0949659C0A65}" destId="{0BC886AF-0990-4CAA-8F20-1E7B9EAAE7A0}" srcOrd="0" destOrd="0" presId="urn:microsoft.com/office/officeart/2005/8/layout/vList2"/>
    <dgm:cxn modelId="{FABDEEBE-0290-4663-9118-3174D404AF54}" type="presOf" srcId="{CBE95C98-C4E4-45B6-B64F-D54461192AF4}" destId="{AA12A13B-EAAC-43E1-9897-CAAE58037857}" srcOrd="0" destOrd="0" presId="urn:microsoft.com/office/officeart/2005/8/layout/vList2"/>
    <dgm:cxn modelId="{339842D5-221F-4D7A-96D1-BAB8285A081C}" type="presParOf" srcId="{0BC886AF-0990-4CAA-8F20-1E7B9EAAE7A0}" destId="{AA12A13B-EAAC-43E1-9897-CAAE58037857}" srcOrd="0" destOrd="0" presId="urn:microsoft.com/office/officeart/2005/8/layout/vList2"/>
    <dgm:cxn modelId="{093AC71A-1A96-47F9-A95A-1315197CFE7A}" type="presParOf" srcId="{0BC886AF-0990-4CAA-8F20-1E7B9EAAE7A0}" destId="{FA029AE5-0DE1-452E-B09D-8BAE168DE384}" srcOrd="1" destOrd="0" presId="urn:microsoft.com/office/officeart/2005/8/layout/vList2"/>
    <dgm:cxn modelId="{52D7DE3A-6357-4207-B8CC-6313B20E2741}" type="presParOf" srcId="{0BC886AF-0990-4CAA-8F20-1E7B9EAAE7A0}" destId="{65664AF7-F1F6-4AEE-8F27-C1420CDB2B3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069AAE7-6AD5-4AC1-8FA1-2BFA93F7FEE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37202FE-2CB1-4DD7-9E15-7FC22CCAF0D2}">
      <dgm:prSet/>
      <dgm:spPr/>
      <dgm:t>
        <a:bodyPr/>
        <a:lstStyle/>
        <a:p>
          <a:pPr rtl="0"/>
          <a:r>
            <a:rPr lang="en-US" dirty="0"/>
            <a:t>If the </a:t>
          </a:r>
          <a:r>
            <a:rPr lang="en-US" dirty="0" err="1"/>
            <a:t>assessee</a:t>
          </a:r>
          <a:r>
            <a:rPr lang="en-US" dirty="0"/>
            <a:t> is not in a position to give the details as required in clause 44, an appropriate disclosure/disclaimer may be made by the auditor in Form 3CA/3CB.</a:t>
          </a:r>
        </a:p>
      </dgm:t>
    </dgm:pt>
    <dgm:pt modelId="{4B2D08F6-AA78-449E-B881-A097A77E6EDF}" type="parTrans" cxnId="{5C50C212-1F8A-4687-A538-6DF62A68CAFC}">
      <dgm:prSet/>
      <dgm:spPr/>
      <dgm:t>
        <a:bodyPr/>
        <a:lstStyle/>
        <a:p>
          <a:endParaRPr lang="en-US"/>
        </a:p>
      </dgm:t>
    </dgm:pt>
    <dgm:pt modelId="{30995EA0-6091-421B-891A-6CAB384B4540}" type="sibTrans" cxnId="{5C50C212-1F8A-4687-A538-6DF62A68CAFC}">
      <dgm:prSet/>
      <dgm:spPr/>
      <dgm:t>
        <a:bodyPr/>
        <a:lstStyle/>
        <a:p>
          <a:endParaRPr lang="en-US"/>
        </a:p>
      </dgm:t>
    </dgm:pt>
    <dgm:pt modelId="{2758CA5D-CF5C-4D2A-BEF7-72CD50551FBE}">
      <dgm:prSet/>
      <dgm:spPr/>
      <dgm:t>
        <a:bodyPr/>
        <a:lstStyle/>
        <a:p>
          <a:pPr rtl="0"/>
          <a:r>
            <a:rPr lang="en-US" dirty="0"/>
            <a:t>Suggestive note is given at the end of presentation</a:t>
          </a:r>
        </a:p>
      </dgm:t>
    </dgm:pt>
    <dgm:pt modelId="{E7DC0E0D-F941-4208-955A-B96E0BBAA53B}" type="parTrans" cxnId="{F536AD17-26DF-468B-A28D-6F9563E5E1EC}">
      <dgm:prSet/>
      <dgm:spPr/>
      <dgm:t>
        <a:bodyPr/>
        <a:lstStyle/>
        <a:p>
          <a:endParaRPr lang="en-US"/>
        </a:p>
      </dgm:t>
    </dgm:pt>
    <dgm:pt modelId="{891D59B7-A41C-4EDD-95D1-887B9B744C14}" type="sibTrans" cxnId="{F536AD17-26DF-468B-A28D-6F9563E5E1EC}">
      <dgm:prSet/>
      <dgm:spPr/>
      <dgm:t>
        <a:bodyPr/>
        <a:lstStyle/>
        <a:p>
          <a:endParaRPr lang="en-US"/>
        </a:p>
      </dgm:t>
    </dgm:pt>
    <dgm:pt modelId="{950AC68E-2ADA-4E32-84A6-C33116189977}">
      <dgm:prSet/>
      <dgm:spPr/>
      <dgm:t>
        <a:bodyPr/>
        <a:lstStyle/>
        <a:p>
          <a:pPr rtl="0"/>
          <a:r>
            <a:rPr lang="en-US" dirty="0"/>
            <a:t>Para 82.15 of Exposure draft of GN</a:t>
          </a:r>
        </a:p>
      </dgm:t>
    </dgm:pt>
    <dgm:pt modelId="{F49170F7-F750-4D78-9406-5D9E0537F43B}" type="parTrans" cxnId="{B6AF3291-4C0D-4146-B803-B1A7B3F9A2E9}">
      <dgm:prSet/>
      <dgm:spPr/>
      <dgm:t>
        <a:bodyPr/>
        <a:lstStyle/>
        <a:p>
          <a:endParaRPr lang="en-US"/>
        </a:p>
      </dgm:t>
    </dgm:pt>
    <dgm:pt modelId="{C9ADC2C7-505F-4EDA-87B8-6C48815C990E}" type="sibTrans" cxnId="{B6AF3291-4C0D-4146-B803-B1A7B3F9A2E9}">
      <dgm:prSet/>
      <dgm:spPr/>
      <dgm:t>
        <a:bodyPr/>
        <a:lstStyle/>
        <a:p>
          <a:endParaRPr lang="en-US"/>
        </a:p>
      </dgm:t>
    </dgm:pt>
    <dgm:pt modelId="{852ECC20-CD24-44AD-AE5D-9A4C2392C0B8}" type="pres">
      <dgm:prSet presAssocID="{0069AAE7-6AD5-4AC1-8FA1-2BFA93F7FEED}" presName="linear" presStyleCnt="0">
        <dgm:presLayoutVars>
          <dgm:animLvl val="lvl"/>
          <dgm:resizeHandles val="exact"/>
        </dgm:presLayoutVars>
      </dgm:prSet>
      <dgm:spPr/>
      <dgm:t>
        <a:bodyPr/>
        <a:lstStyle/>
        <a:p>
          <a:endParaRPr lang="en-GB"/>
        </a:p>
      </dgm:t>
    </dgm:pt>
    <dgm:pt modelId="{2C952260-4022-41E1-898F-6012C0287CA3}" type="pres">
      <dgm:prSet presAssocID="{C37202FE-2CB1-4DD7-9E15-7FC22CCAF0D2}" presName="parentText" presStyleLbl="node1" presStyleIdx="0" presStyleCnt="1">
        <dgm:presLayoutVars>
          <dgm:chMax val="0"/>
          <dgm:bulletEnabled val="1"/>
        </dgm:presLayoutVars>
      </dgm:prSet>
      <dgm:spPr/>
      <dgm:t>
        <a:bodyPr/>
        <a:lstStyle/>
        <a:p>
          <a:endParaRPr lang="en-GB"/>
        </a:p>
      </dgm:t>
    </dgm:pt>
    <dgm:pt modelId="{31FA095F-220A-4254-84C7-894030FA47AD}" type="pres">
      <dgm:prSet presAssocID="{C37202FE-2CB1-4DD7-9E15-7FC22CCAF0D2}" presName="childText" presStyleLbl="revTx" presStyleIdx="0" presStyleCnt="1">
        <dgm:presLayoutVars>
          <dgm:bulletEnabled val="1"/>
        </dgm:presLayoutVars>
      </dgm:prSet>
      <dgm:spPr/>
      <dgm:t>
        <a:bodyPr/>
        <a:lstStyle/>
        <a:p>
          <a:endParaRPr lang="en-GB"/>
        </a:p>
      </dgm:t>
    </dgm:pt>
  </dgm:ptLst>
  <dgm:cxnLst>
    <dgm:cxn modelId="{94FF53CF-18A9-4FE2-812C-7EE9AEF01351}" type="presOf" srcId="{0069AAE7-6AD5-4AC1-8FA1-2BFA93F7FEED}" destId="{852ECC20-CD24-44AD-AE5D-9A4C2392C0B8}" srcOrd="0" destOrd="0" presId="urn:microsoft.com/office/officeart/2005/8/layout/vList2"/>
    <dgm:cxn modelId="{B6AF3291-4C0D-4146-B803-B1A7B3F9A2E9}" srcId="{C37202FE-2CB1-4DD7-9E15-7FC22CCAF0D2}" destId="{950AC68E-2ADA-4E32-84A6-C33116189977}" srcOrd="1" destOrd="0" parTransId="{F49170F7-F750-4D78-9406-5D9E0537F43B}" sibTransId="{C9ADC2C7-505F-4EDA-87B8-6C48815C990E}"/>
    <dgm:cxn modelId="{E5C2C130-1884-4B24-9D6E-579A0577B096}" type="presOf" srcId="{C37202FE-2CB1-4DD7-9E15-7FC22CCAF0D2}" destId="{2C952260-4022-41E1-898F-6012C0287CA3}" srcOrd="0" destOrd="0" presId="urn:microsoft.com/office/officeart/2005/8/layout/vList2"/>
    <dgm:cxn modelId="{5C50C212-1F8A-4687-A538-6DF62A68CAFC}" srcId="{0069AAE7-6AD5-4AC1-8FA1-2BFA93F7FEED}" destId="{C37202FE-2CB1-4DD7-9E15-7FC22CCAF0D2}" srcOrd="0" destOrd="0" parTransId="{4B2D08F6-AA78-449E-B881-A097A77E6EDF}" sibTransId="{30995EA0-6091-421B-891A-6CAB384B4540}"/>
    <dgm:cxn modelId="{F536AD17-26DF-468B-A28D-6F9563E5E1EC}" srcId="{C37202FE-2CB1-4DD7-9E15-7FC22CCAF0D2}" destId="{2758CA5D-CF5C-4D2A-BEF7-72CD50551FBE}" srcOrd="0" destOrd="0" parTransId="{E7DC0E0D-F941-4208-955A-B96E0BBAA53B}" sibTransId="{891D59B7-A41C-4EDD-95D1-887B9B744C14}"/>
    <dgm:cxn modelId="{FE69C362-00B4-4E82-AD78-CFF28093EF38}" type="presOf" srcId="{2758CA5D-CF5C-4D2A-BEF7-72CD50551FBE}" destId="{31FA095F-220A-4254-84C7-894030FA47AD}" srcOrd="0" destOrd="0" presId="urn:microsoft.com/office/officeart/2005/8/layout/vList2"/>
    <dgm:cxn modelId="{74E5C293-CCF4-4D45-BFC9-0599DB465EC3}" type="presOf" srcId="{950AC68E-2ADA-4E32-84A6-C33116189977}" destId="{31FA095F-220A-4254-84C7-894030FA47AD}" srcOrd="0" destOrd="1" presId="urn:microsoft.com/office/officeart/2005/8/layout/vList2"/>
    <dgm:cxn modelId="{0ACE9A95-DDA4-41C8-B63D-5AAE7DA96C5F}" type="presParOf" srcId="{852ECC20-CD24-44AD-AE5D-9A4C2392C0B8}" destId="{2C952260-4022-41E1-898F-6012C0287CA3}" srcOrd="0" destOrd="0" presId="urn:microsoft.com/office/officeart/2005/8/layout/vList2"/>
    <dgm:cxn modelId="{06910135-2C98-424D-84C2-D706F371C728}" type="presParOf" srcId="{852ECC20-CD24-44AD-AE5D-9A4C2392C0B8}" destId="{31FA095F-220A-4254-84C7-894030FA47A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456AD16-BC42-4D6B-AD49-BB20ECDBBFC4}" type="doc">
      <dgm:prSet loTypeId="urn:microsoft.com/office/officeart/2005/8/layout/vList2" loCatId="list" qsTypeId="urn:microsoft.com/office/officeart/2005/8/quickstyle/simple1" qsCatId="simple" csTypeId="urn:microsoft.com/office/officeart/2005/8/colors/colorful1#32" csCatId="colorful" phldr="1"/>
      <dgm:spPr/>
      <dgm:t>
        <a:bodyPr/>
        <a:lstStyle/>
        <a:p>
          <a:endParaRPr lang="en-US"/>
        </a:p>
      </dgm:t>
    </dgm:pt>
    <dgm:pt modelId="{1517CCBE-44C8-4114-956C-64ED24E82BB4}">
      <dgm:prSet/>
      <dgm:spPr/>
      <dgm:t>
        <a:bodyPr/>
        <a:lstStyle/>
        <a:p>
          <a:pPr rtl="0"/>
          <a:r>
            <a:rPr lang="en-US" dirty="0"/>
            <a:t>Master </a:t>
          </a:r>
          <a:r>
            <a:rPr lang="en-US" dirty="0" err="1"/>
            <a:t>updation</a:t>
          </a:r>
          <a:endParaRPr lang="en-US" dirty="0"/>
        </a:p>
      </dgm:t>
    </dgm:pt>
    <dgm:pt modelId="{A55DC746-3241-4578-A7F9-DAECF2CCF251}" type="parTrans" cxnId="{330049C2-31B1-4561-8CC9-430DC9E19C94}">
      <dgm:prSet/>
      <dgm:spPr/>
      <dgm:t>
        <a:bodyPr/>
        <a:lstStyle/>
        <a:p>
          <a:endParaRPr lang="en-US"/>
        </a:p>
      </dgm:t>
    </dgm:pt>
    <dgm:pt modelId="{45712AAB-51AA-4D61-90B6-D4D4CA1DDABB}" type="sibTrans" cxnId="{330049C2-31B1-4561-8CC9-430DC9E19C94}">
      <dgm:prSet/>
      <dgm:spPr/>
      <dgm:t>
        <a:bodyPr/>
        <a:lstStyle/>
        <a:p>
          <a:endParaRPr lang="en-US"/>
        </a:p>
      </dgm:t>
    </dgm:pt>
    <dgm:pt modelId="{658B9A8E-E5BF-4056-9725-4FBFE14F6947}">
      <dgm:prSet/>
      <dgm:spPr/>
      <dgm:t>
        <a:bodyPr/>
        <a:lstStyle/>
        <a:p>
          <a:pPr rtl="0"/>
          <a:r>
            <a:rPr lang="en-US" dirty="0"/>
            <a:t>GST No. of  inward supplier</a:t>
          </a:r>
        </a:p>
      </dgm:t>
    </dgm:pt>
    <dgm:pt modelId="{987BB3E8-4FB6-472C-A0A5-7C83C082AF3E}" type="parTrans" cxnId="{64FE1CC3-88DB-4720-BD86-CB49FDA8BD6C}">
      <dgm:prSet/>
      <dgm:spPr/>
      <dgm:t>
        <a:bodyPr/>
        <a:lstStyle/>
        <a:p>
          <a:endParaRPr lang="en-US"/>
        </a:p>
      </dgm:t>
    </dgm:pt>
    <dgm:pt modelId="{E3E9310C-AB40-4EFE-A3D8-603B12D75E63}" type="sibTrans" cxnId="{64FE1CC3-88DB-4720-BD86-CB49FDA8BD6C}">
      <dgm:prSet/>
      <dgm:spPr/>
      <dgm:t>
        <a:bodyPr/>
        <a:lstStyle/>
        <a:p>
          <a:endParaRPr lang="en-US"/>
        </a:p>
      </dgm:t>
    </dgm:pt>
    <dgm:pt modelId="{9EC0D194-D4F0-4776-994C-373196D9499F}">
      <dgm:prSet/>
      <dgm:spPr/>
      <dgm:t>
        <a:bodyPr/>
        <a:lstStyle/>
        <a:p>
          <a:pPr rtl="0"/>
          <a:r>
            <a:rPr lang="en-US" dirty="0"/>
            <a:t>Specify Composition or Regular</a:t>
          </a:r>
        </a:p>
      </dgm:t>
    </dgm:pt>
    <dgm:pt modelId="{623C7DF6-A7F6-4E43-AF7D-915315F9CB70}" type="parTrans" cxnId="{C1A6D262-81D0-4B9F-B4F4-69A90968804E}">
      <dgm:prSet/>
      <dgm:spPr/>
      <dgm:t>
        <a:bodyPr/>
        <a:lstStyle/>
        <a:p>
          <a:endParaRPr lang="en-US"/>
        </a:p>
      </dgm:t>
    </dgm:pt>
    <dgm:pt modelId="{F44A0397-A262-49C0-BB53-C33AA1D8C25B}" type="sibTrans" cxnId="{C1A6D262-81D0-4B9F-B4F4-69A90968804E}">
      <dgm:prSet/>
      <dgm:spPr/>
      <dgm:t>
        <a:bodyPr/>
        <a:lstStyle/>
        <a:p>
          <a:endParaRPr lang="en-US"/>
        </a:p>
      </dgm:t>
    </dgm:pt>
    <dgm:pt modelId="{BCA48F36-ECC0-46FD-9446-A95C36C2FABC}">
      <dgm:prSet/>
      <dgm:spPr/>
      <dgm:t>
        <a:bodyPr/>
        <a:lstStyle/>
        <a:p>
          <a:pPr rtl="0"/>
          <a:r>
            <a:rPr lang="en-US" dirty="0"/>
            <a:t>Tax Classification of goods</a:t>
          </a:r>
        </a:p>
      </dgm:t>
    </dgm:pt>
    <dgm:pt modelId="{35BC0C5F-72C5-4087-8DD7-4E1F3836A0BE}" type="parTrans" cxnId="{6949A956-FC27-4DD9-9FA0-8005C94D541A}">
      <dgm:prSet/>
      <dgm:spPr/>
      <dgm:t>
        <a:bodyPr/>
        <a:lstStyle/>
        <a:p>
          <a:endParaRPr lang="en-US"/>
        </a:p>
      </dgm:t>
    </dgm:pt>
    <dgm:pt modelId="{DD9C7176-DFF5-4846-B3C3-D72A1FD16242}" type="sibTrans" cxnId="{6949A956-FC27-4DD9-9FA0-8005C94D541A}">
      <dgm:prSet/>
      <dgm:spPr/>
      <dgm:t>
        <a:bodyPr/>
        <a:lstStyle/>
        <a:p>
          <a:endParaRPr lang="en-US"/>
        </a:p>
      </dgm:t>
    </dgm:pt>
    <dgm:pt modelId="{F5140A72-56B9-4380-B22F-5BB036124BBC}">
      <dgm:prSet/>
      <dgm:spPr/>
      <dgm:t>
        <a:bodyPr/>
        <a:lstStyle/>
        <a:p>
          <a:pPr rtl="0"/>
          <a:r>
            <a:rPr lang="en-US" dirty="0"/>
            <a:t>Exempt</a:t>
          </a:r>
        </a:p>
      </dgm:t>
    </dgm:pt>
    <dgm:pt modelId="{01C61628-CE97-449F-85C5-C6F5B98220C5}" type="parTrans" cxnId="{B886DC81-A8B2-4CC5-9328-E466F339A2C0}">
      <dgm:prSet/>
      <dgm:spPr/>
      <dgm:t>
        <a:bodyPr/>
        <a:lstStyle/>
        <a:p>
          <a:endParaRPr lang="en-US"/>
        </a:p>
      </dgm:t>
    </dgm:pt>
    <dgm:pt modelId="{4FC6A926-96F1-4894-A5FC-13221EE3A2C5}" type="sibTrans" cxnId="{B886DC81-A8B2-4CC5-9328-E466F339A2C0}">
      <dgm:prSet/>
      <dgm:spPr/>
      <dgm:t>
        <a:bodyPr/>
        <a:lstStyle/>
        <a:p>
          <a:endParaRPr lang="en-US"/>
        </a:p>
      </dgm:t>
    </dgm:pt>
    <dgm:pt modelId="{3F839324-8731-4EA3-8603-201083CDC484}">
      <dgm:prSet/>
      <dgm:spPr/>
      <dgm:t>
        <a:bodyPr/>
        <a:lstStyle/>
        <a:p>
          <a:pPr rtl="0"/>
          <a:r>
            <a:rPr lang="en-US" dirty="0"/>
            <a:t>Taxable</a:t>
          </a:r>
        </a:p>
      </dgm:t>
    </dgm:pt>
    <dgm:pt modelId="{2814C5CC-0038-49F3-B476-082D6F2A0ED5}" type="parTrans" cxnId="{B8858636-B4AE-4612-8F66-D310E952952B}">
      <dgm:prSet/>
      <dgm:spPr/>
      <dgm:t>
        <a:bodyPr/>
        <a:lstStyle/>
        <a:p>
          <a:endParaRPr lang="en-US"/>
        </a:p>
      </dgm:t>
    </dgm:pt>
    <dgm:pt modelId="{B2A5B5D3-6730-4289-BCF7-39D549ADB62B}" type="sibTrans" cxnId="{B8858636-B4AE-4612-8F66-D310E952952B}">
      <dgm:prSet/>
      <dgm:spPr/>
      <dgm:t>
        <a:bodyPr/>
        <a:lstStyle/>
        <a:p>
          <a:endParaRPr lang="en-US"/>
        </a:p>
      </dgm:t>
    </dgm:pt>
    <dgm:pt modelId="{2FB043FD-4954-4E01-B75F-49C88E26E286}" type="pres">
      <dgm:prSet presAssocID="{B456AD16-BC42-4D6B-AD49-BB20ECDBBFC4}" presName="linear" presStyleCnt="0">
        <dgm:presLayoutVars>
          <dgm:animLvl val="lvl"/>
          <dgm:resizeHandles val="exact"/>
        </dgm:presLayoutVars>
      </dgm:prSet>
      <dgm:spPr/>
      <dgm:t>
        <a:bodyPr/>
        <a:lstStyle/>
        <a:p>
          <a:endParaRPr lang="en-GB"/>
        </a:p>
      </dgm:t>
    </dgm:pt>
    <dgm:pt modelId="{908E952B-55B3-4A66-A52B-ED538FA17B52}" type="pres">
      <dgm:prSet presAssocID="{1517CCBE-44C8-4114-956C-64ED24E82BB4}" presName="parentText" presStyleLbl="node1" presStyleIdx="0" presStyleCnt="1">
        <dgm:presLayoutVars>
          <dgm:chMax val="0"/>
          <dgm:bulletEnabled val="1"/>
        </dgm:presLayoutVars>
      </dgm:prSet>
      <dgm:spPr/>
      <dgm:t>
        <a:bodyPr/>
        <a:lstStyle/>
        <a:p>
          <a:endParaRPr lang="en-GB"/>
        </a:p>
      </dgm:t>
    </dgm:pt>
    <dgm:pt modelId="{DF50E349-0973-481C-8DC3-2D873213903D}" type="pres">
      <dgm:prSet presAssocID="{1517CCBE-44C8-4114-956C-64ED24E82BB4}" presName="childText" presStyleLbl="revTx" presStyleIdx="0" presStyleCnt="1">
        <dgm:presLayoutVars>
          <dgm:bulletEnabled val="1"/>
        </dgm:presLayoutVars>
      </dgm:prSet>
      <dgm:spPr/>
      <dgm:t>
        <a:bodyPr/>
        <a:lstStyle/>
        <a:p>
          <a:endParaRPr lang="en-GB"/>
        </a:p>
      </dgm:t>
    </dgm:pt>
  </dgm:ptLst>
  <dgm:cxnLst>
    <dgm:cxn modelId="{6949A956-FC27-4DD9-9FA0-8005C94D541A}" srcId="{1517CCBE-44C8-4114-956C-64ED24E82BB4}" destId="{BCA48F36-ECC0-46FD-9446-A95C36C2FABC}" srcOrd="2" destOrd="0" parTransId="{35BC0C5F-72C5-4087-8DD7-4E1F3836A0BE}" sibTransId="{DD9C7176-DFF5-4846-B3C3-D72A1FD16242}"/>
    <dgm:cxn modelId="{330049C2-31B1-4561-8CC9-430DC9E19C94}" srcId="{B456AD16-BC42-4D6B-AD49-BB20ECDBBFC4}" destId="{1517CCBE-44C8-4114-956C-64ED24E82BB4}" srcOrd="0" destOrd="0" parTransId="{A55DC746-3241-4578-A7F9-DAECF2CCF251}" sibTransId="{45712AAB-51AA-4D61-90B6-D4D4CA1DDABB}"/>
    <dgm:cxn modelId="{B8858636-B4AE-4612-8F66-D310E952952B}" srcId="{BCA48F36-ECC0-46FD-9446-A95C36C2FABC}" destId="{3F839324-8731-4EA3-8603-201083CDC484}" srcOrd="1" destOrd="0" parTransId="{2814C5CC-0038-49F3-B476-082D6F2A0ED5}" sibTransId="{B2A5B5D3-6730-4289-BCF7-39D549ADB62B}"/>
    <dgm:cxn modelId="{C1A6D262-81D0-4B9F-B4F4-69A90968804E}" srcId="{1517CCBE-44C8-4114-956C-64ED24E82BB4}" destId="{9EC0D194-D4F0-4776-994C-373196D9499F}" srcOrd="1" destOrd="0" parTransId="{623C7DF6-A7F6-4E43-AF7D-915315F9CB70}" sibTransId="{F44A0397-A262-49C0-BB53-C33AA1D8C25B}"/>
    <dgm:cxn modelId="{3E74DC2D-8844-46C2-A7ED-AF1428748EC9}" type="presOf" srcId="{F5140A72-56B9-4380-B22F-5BB036124BBC}" destId="{DF50E349-0973-481C-8DC3-2D873213903D}" srcOrd="0" destOrd="3" presId="urn:microsoft.com/office/officeart/2005/8/layout/vList2"/>
    <dgm:cxn modelId="{F94CE296-ED92-4DAD-BFEE-DD709FED79B6}" type="presOf" srcId="{BCA48F36-ECC0-46FD-9446-A95C36C2FABC}" destId="{DF50E349-0973-481C-8DC3-2D873213903D}" srcOrd="0" destOrd="2" presId="urn:microsoft.com/office/officeart/2005/8/layout/vList2"/>
    <dgm:cxn modelId="{C1D667FB-4F2E-4D03-9F47-37E7158063F6}" type="presOf" srcId="{3F839324-8731-4EA3-8603-201083CDC484}" destId="{DF50E349-0973-481C-8DC3-2D873213903D}" srcOrd="0" destOrd="4" presId="urn:microsoft.com/office/officeart/2005/8/layout/vList2"/>
    <dgm:cxn modelId="{551648BF-3024-4CE5-BC33-F3CF9FE20222}" type="presOf" srcId="{B456AD16-BC42-4D6B-AD49-BB20ECDBBFC4}" destId="{2FB043FD-4954-4E01-B75F-49C88E26E286}" srcOrd="0" destOrd="0" presId="urn:microsoft.com/office/officeart/2005/8/layout/vList2"/>
    <dgm:cxn modelId="{B352D5D6-503C-44EB-A16B-1B059C3B1190}" type="presOf" srcId="{1517CCBE-44C8-4114-956C-64ED24E82BB4}" destId="{908E952B-55B3-4A66-A52B-ED538FA17B52}" srcOrd="0" destOrd="0" presId="urn:microsoft.com/office/officeart/2005/8/layout/vList2"/>
    <dgm:cxn modelId="{64FE1CC3-88DB-4720-BD86-CB49FDA8BD6C}" srcId="{1517CCBE-44C8-4114-956C-64ED24E82BB4}" destId="{658B9A8E-E5BF-4056-9725-4FBFE14F6947}" srcOrd="0" destOrd="0" parTransId="{987BB3E8-4FB6-472C-A0A5-7C83C082AF3E}" sibTransId="{E3E9310C-AB40-4EFE-A3D8-603B12D75E63}"/>
    <dgm:cxn modelId="{3AED526C-1BAF-4940-AAC7-6855DB912792}" type="presOf" srcId="{658B9A8E-E5BF-4056-9725-4FBFE14F6947}" destId="{DF50E349-0973-481C-8DC3-2D873213903D}" srcOrd="0" destOrd="0" presId="urn:microsoft.com/office/officeart/2005/8/layout/vList2"/>
    <dgm:cxn modelId="{C313415E-3E88-4943-997C-1EF09EE08EE8}" type="presOf" srcId="{9EC0D194-D4F0-4776-994C-373196D9499F}" destId="{DF50E349-0973-481C-8DC3-2D873213903D}" srcOrd="0" destOrd="1" presId="urn:microsoft.com/office/officeart/2005/8/layout/vList2"/>
    <dgm:cxn modelId="{B886DC81-A8B2-4CC5-9328-E466F339A2C0}" srcId="{BCA48F36-ECC0-46FD-9446-A95C36C2FABC}" destId="{F5140A72-56B9-4380-B22F-5BB036124BBC}" srcOrd="0" destOrd="0" parTransId="{01C61628-CE97-449F-85C5-C6F5B98220C5}" sibTransId="{4FC6A926-96F1-4894-A5FC-13221EE3A2C5}"/>
    <dgm:cxn modelId="{3EFF6C91-18F4-499B-9CAF-5B50D8DC4EF1}" type="presParOf" srcId="{2FB043FD-4954-4E01-B75F-49C88E26E286}" destId="{908E952B-55B3-4A66-A52B-ED538FA17B52}" srcOrd="0" destOrd="0" presId="urn:microsoft.com/office/officeart/2005/8/layout/vList2"/>
    <dgm:cxn modelId="{F0F67F57-4627-436F-8FA3-D2578C32BFB6}" type="presParOf" srcId="{2FB043FD-4954-4E01-B75F-49C88E26E286}" destId="{DF50E349-0973-481C-8DC3-2D873213903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DBBD4B-C5E9-46D9-80E4-53D9B45611B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A67BB244-FEA6-445A-BBE8-5A5F23153E60}">
      <dgm:prSet/>
      <dgm:spPr/>
      <dgm:t>
        <a:bodyPr/>
        <a:lstStyle/>
        <a:p>
          <a:pPr rtl="0"/>
          <a:r>
            <a:rPr lang="en-US" dirty="0"/>
            <a:t>Cross check things – Notes to accounts/CARO</a:t>
          </a:r>
        </a:p>
      </dgm:t>
    </dgm:pt>
    <dgm:pt modelId="{4874FEC8-1649-4352-9724-E713AE6A2623}" type="parTrans" cxnId="{F5A72661-A6D6-4B4E-B421-EFAEBD0CAF8B}">
      <dgm:prSet/>
      <dgm:spPr/>
      <dgm:t>
        <a:bodyPr/>
        <a:lstStyle/>
        <a:p>
          <a:endParaRPr lang="en-US"/>
        </a:p>
      </dgm:t>
    </dgm:pt>
    <dgm:pt modelId="{DD94009E-8E3F-454A-8DF3-A78D0EF0ED66}" type="sibTrans" cxnId="{F5A72661-A6D6-4B4E-B421-EFAEBD0CAF8B}">
      <dgm:prSet/>
      <dgm:spPr/>
      <dgm:t>
        <a:bodyPr/>
        <a:lstStyle/>
        <a:p>
          <a:endParaRPr lang="en-US"/>
        </a:p>
      </dgm:t>
    </dgm:pt>
    <dgm:pt modelId="{0E68784E-38F3-45EF-9D98-D85F5AD4E669}">
      <dgm:prSet/>
      <dgm:spPr/>
      <dgm:t>
        <a:bodyPr/>
        <a:lstStyle/>
        <a:p>
          <a:pPr rtl="0"/>
          <a:r>
            <a:rPr lang="en-US" dirty="0"/>
            <a:t>Comparative analysis</a:t>
          </a:r>
        </a:p>
      </dgm:t>
    </dgm:pt>
    <dgm:pt modelId="{690EB32C-4BB1-4785-BD15-9E90719F2B3A}" type="parTrans" cxnId="{608D8975-BC7F-4D4D-BD76-F4C07B3F6208}">
      <dgm:prSet/>
      <dgm:spPr/>
      <dgm:t>
        <a:bodyPr/>
        <a:lstStyle/>
        <a:p>
          <a:endParaRPr lang="en-US"/>
        </a:p>
      </dgm:t>
    </dgm:pt>
    <dgm:pt modelId="{9BB739E9-711A-4A6E-8637-98E8730EAA65}" type="sibTrans" cxnId="{608D8975-BC7F-4D4D-BD76-F4C07B3F6208}">
      <dgm:prSet/>
      <dgm:spPr/>
      <dgm:t>
        <a:bodyPr/>
        <a:lstStyle/>
        <a:p>
          <a:endParaRPr lang="en-US"/>
        </a:p>
      </dgm:t>
    </dgm:pt>
    <dgm:pt modelId="{B43A0748-B99C-4545-B42F-788E96C3EBDC}">
      <dgm:prSet/>
      <dgm:spPr/>
      <dgm:t>
        <a:bodyPr/>
        <a:lstStyle/>
        <a:p>
          <a:pPr rtl="0"/>
          <a:r>
            <a:rPr lang="en-US" dirty="0"/>
            <a:t>Check capital account for major credits/exceptional</a:t>
          </a:r>
        </a:p>
      </dgm:t>
    </dgm:pt>
    <dgm:pt modelId="{254AF9B4-8087-40E3-807E-449E1784B9C8}" type="parTrans" cxnId="{6F20CE3B-5675-4813-8444-024219E7DCEC}">
      <dgm:prSet/>
      <dgm:spPr/>
      <dgm:t>
        <a:bodyPr/>
        <a:lstStyle/>
        <a:p>
          <a:endParaRPr lang="en-US"/>
        </a:p>
      </dgm:t>
    </dgm:pt>
    <dgm:pt modelId="{C345831F-71E6-42F5-9EA4-3C262147E276}" type="sibTrans" cxnId="{6F20CE3B-5675-4813-8444-024219E7DCEC}">
      <dgm:prSet/>
      <dgm:spPr/>
      <dgm:t>
        <a:bodyPr/>
        <a:lstStyle/>
        <a:p>
          <a:endParaRPr lang="en-US"/>
        </a:p>
      </dgm:t>
    </dgm:pt>
    <dgm:pt modelId="{D3DC9C22-8DD7-4B0A-BDFB-083304C227E5}">
      <dgm:prSet/>
      <dgm:spPr/>
      <dgm:t>
        <a:bodyPr/>
        <a:lstStyle/>
        <a:p>
          <a:pPr rtl="0"/>
          <a:r>
            <a:rPr lang="en-US" dirty="0"/>
            <a:t>Read Guidance note</a:t>
          </a:r>
        </a:p>
      </dgm:t>
    </dgm:pt>
    <dgm:pt modelId="{32E92109-6E2F-4D9D-9174-590B349D6AA6}" type="parTrans" cxnId="{829428D2-1D69-4549-9D56-7C4FBA773F57}">
      <dgm:prSet/>
      <dgm:spPr/>
      <dgm:t>
        <a:bodyPr/>
        <a:lstStyle/>
        <a:p>
          <a:endParaRPr lang="en-US"/>
        </a:p>
      </dgm:t>
    </dgm:pt>
    <dgm:pt modelId="{A471B3B1-F75A-40F0-93FF-6F6DC30D3AD7}" type="sibTrans" cxnId="{829428D2-1D69-4549-9D56-7C4FBA773F57}">
      <dgm:prSet/>
      <dgm:spPr/>
      <dgm:t>
        <a:bodyPr/>
        <a:lstStyle/>
        <a:p>
          <a:endParaRPr lang="en-US"/>
        </a:p>
      </dgm:t>
    </dgm:pt>
    <dgm:pt modelId="{CA343833-2FA2-456F-9D8D-15B9140F52BF}">
      <dgm:prSet/>
      <dgm:spPr/>
      <dgm:t>
        <a:bodyPr/>
        <a:lstStyle/>
        <a:p>
          <a:pPr rtl="0"/>
          <a:r>
            <a:rPr lang="en-US" dirty="0"/>
            <a:t>Documentation must</a:t>
          </a:r>
        </a:p>
      </dgm:t>
    </dgm:pt>
    <dgm:pt modelId="{D18508F5-B453-4A5C-8BB4-3310D27603DB}" type="parTrans" cxnId="{334DD13D-7A8F-48DA-B544-280F0CAAA325}">
      <dgm:prSet/>
      <dgm:spPr/>
      <dgm:t>
        <a:bodyPr/>
        <a:lstStyle/>
        <a:p>
          <a:endParaRPr lang="en-US"/>
        </a:p>
      </dgm:t>
    </dgm:pt>
    <dgm:pt modelId="{CED80D39-81A1-466C-ADD8-29E848DBF968}" type="sibTrans" cxnId="{334DD13D-7A8F-48DA-B544-280F0CAAA325}">
      <dgm:prSet/>
      <dgm:spPr/>
      <dgm:t>
        <a:bodyPr/>
        <a:lstStyle/>
        <a:p>
          <a:endParaRPr lang="en-US"/>
        </a:p>
      </dgm:t>
    </dgm:pt>
    <dgm:pt modelId="{4D831D4C-5742-4274-9F70-B0ABD238ED85}">
      <dgm:prSet/>
      <dgm:spPr/>
      <dgm:t>
        <a:bodyPr/>
        <a:lstStyle/>
        <a:p>
          <a:pPr rtl="0"/>
          <a:r>
            <a:rPr lang="en-US" dirty="0"/>
            <a:t>Tax Audit Review</a:t>
          </a:r>
        </a:p>
      </dgm:t>
    </dgm:pt>
    <dgm:pt modelId="{B0387276-8A61-482D-A531-E2FC9B4EEABD}" type="parTrans" cxnId="{C758AD46-D41D-44FA-A2C8-647CA2890C69}">
      <dgm:prSet/>
      <dgm:spPr/>
      <dgm:t>
        <a:bodyPr/>
        <a:lstStyle/>
        <a:p>
          <a:endParaRPr lang="en-US"/>
        </a:p>
      </dgm:t>
    </dgm:pt>
    <dgm:pt modelId="{9812DDA3-C4EB-450C-B011-26EFF2329FB5}" type="sibTrans" cxnId="{C758AD46-D41D-44FA-A2C8-647CA2890C69}">
      <dgm:prSet/>
      <dgm:spPr/>
      <dgm:t>
        <a:bodyPr/>
        <a:lstStyle/>
        <a:p>
          <a:endParaRPr lang="en-US"/>
        </a:p>
      </dgm:t>
    </dgm:pt>
    <dgm:pt modelId="{6374D747-F714-497C-A9CF-6270923C322C}">
      <dgm:prSet/>
      <dgm:spPr/>
      <dgm:t>
        <a:bodyPr/>
        <a:lstStyle/>
        <a:p>
          <a:pPr rtl="0"/>
          <a:r>
            <a:rPr lang="en-US" dirty="0"/>
            <a:t>Engagement letter</a:t>
          </a:r>
        </a:p>
      </dgm:t>
    </dgm:pt>
    <dgm:pt modelId="{97B402DA-0954-4C28-BDD3-6EA89D72B511}" type="parTrans" cxnId="{B076C81C-783E-49AC-8B11-D9698DE7480B}">
      <dgm:prSet/>
      <dgm:spPr/>
      <dgm:t>
        <a:bodyPr/>
        <a:lstStyle/>
        <a:p>
          <a:endParaRPr lang="en-US"/>
        </a:p>
      </dgm:t>
    </dgm:pt>
    <dgm:pt modelId="{5B4858A7-1705-4E16-B2F1-DF5DCB8CA011}" type="sibTrans" cxnId="{B076C81C-783E-49AC-8B11-D9698DE7480B}">
      <dgm:prSet/>
      <dgm:spPr/>
      <dgm:t>
        <a:bodyPr/>
        <a:lstStyle/>
        <a:p>
          <a:endParaRPr lang="en-US"/>
        </a:p>
      </dgm:t>
    </dgm:pt>
    <dgm:pt modelId="{EA76B22C-6D02-4186-A23F-82DAA7B12125}" type="pres">
      <dgm:prSet presAssocID="{78DBBD4B-C5E9-46D9-80E4-53D9B45611BC}" presName="linear" presStyleCnt="0">
        <dgm:presLayoutVars>
          <dgm:animLvl val="lvl"/>
          <dgm:resizeHandles val="exact"/>
        </dgm:presLayoutVars>
      </dgm:prSet>
      <dgm:spPr/>
      <dgm:t>
        <a:bodyPr/>
        <a:lstStyle/>
        <a:p>
          <a:endParaRPr lang="en-GB"/>
        </a:p>
      </dgm:t>
    </dgm:pt>
    <dgm:pt modelId="{9547ECC4-0379-47BD-8A06-0249BB120522}" type="pres">
      <dgm:prSet presAssocID="{6374D747-F714-497C-A9CF-6270923C322C}" presName="parentText" presStyleLbl="node1" presStyleIdx="0" presStyleCnt="7">
        <dgm:presLayoutVars>
          <dgm:chMax val="0"/>
          <dgm:bulletEnabled val="1"/>
        </dgm:presLayoutVars>
      </dgm:prSet>
      <dgm:spPr/>
      <dgm:t>
        <a:bodyPr/>
        <a:lstStyle/>
        <a:p>
          <a:endParaRPr lang="en-GB"/>
        </a:p>
      </dgm:t>
    </dgm:pt>
    <dgm:pt modelId="{35A26D0E-C6BE-4200-ACCD-FE65BFCA7EB0}" type="pres">
      <dgm:prSet presAssocID="{5B4858A7-1705-4E16-B2F1-DF5DCB8CA011}" presName="spacer" presStyleCnt="0"/>
      <dgm:spPr/>
    </dgm:pt>
    <dgm:pt modelId="{DFB23CEC-EABB-420F-8A9B-0246E3437523}" type="pres">
      <dgm:prSet presAssocID="{D3DC9C22-8DD7-4B0A-BDFB-083304C227E5}" presName="parentText" presStyleLbl="node1" presStyleIdx="1" presStyleCnt="7">
        <dgm:presLayoutVars>
          <dgm:chMax val="0"/>
          <dgm:bulletEnabled val="1"/>
        </dgm:presLayoutVars>
      </dgm:prSet>
      <dgm:spPr/>
      <dgm:t>
        <a:bodyPr/>
        <a:lstStyle/>
        <a:p>
          <a:endParaRPr lang="en-GB"/>
        </a:p>
      </dgm:t>
    </dgm:pt>
    <dgm:pt modelId="{8E07AFC6-0E4A-423A-80FF-BDF86881B203}" type="pres">
      <dgm:prSet presAssocID="{A471B3B1-F75A-40F0-93FF-6F6DC30D3AD7}" presName="spacer" presStyleCnt="0"/>
      <dgm:spPr/>
    </dgm:pt>
    <dgm:pt modelId="{C3C2C00E-A7FB-4500-9247-EEBBD0947126}" type="pres">
      <dgm:prSet presAssocID="{A67BB244-FEA6-445A-BBE8-5A5F23153E60}" presName="parentText" presStyleLbl="node1" presStyleIdx="2" presStyleCnt="7">
        <dgm:presLayoutVars>
          <dgm:chMax val="0"/>
          <dgm:bulletEnabled val="1"/>
        </dgm:presLayoutVars>
      </dgm:prSet>
      <dgm:spPr/>
      <dgm:t>
        <a:bodyPr/>
        <a:lstStyle/>
        <a:p>
          <a:endParaRPr lang="en-GB"/>
        </a:p>
      </dgm:t>
    </dgm:pt>
    <dgm:pt modelId="{16D56584-D406-4C00-A1EC-484980AACE01}" type="pres">
      <dgm:prSet presAssocID="{DD94009E-8E3F-454A-8DF3-A78D0EF0ED66}" presName="spacer" presStyleCnt="0"/>
      <dgm:spPr/>
    </dgm:pt>
    <dgm:pt modelId="{6B6C265B-AC6F-4209-8B29-4BA303FD6A82}" type="pres">
      <dgm:prSet presAssocID="{0E68784E-38F3-45EF-9D98-D85F5AD4E669}" presName="parentText" presStyleLbl="node1" presStyleIdx="3" presStyleCnt="7">
        <dgm:presLayoutVars>
          <dgm:chMax val="0"/>
          <dgm:bulletEnabled val="1"/>
        </dgm:presLayoutVars>
      </dgm:prSet>
      <dgm:spPr/>
      <dgm:t>
        <a:bodyPr/>
        <a:lstStyle/>
        <a:p>
          <a:endParaRPr lang="en-GB"/>
        </a:p>
      </dgm:t>
    </dgm:pt>
    <dgm:pt modelId="{82D24D42-8FCD-4EF8-B201-F3A3F80D8B0F}" type="pres">
      <dgm:prSet presAssocID="{9BB739E9-711A-4A6E-8637-98E8730EAA65}" presName="spacer" presStyleCnt="0"/>
      <dgm:spPr/>
    </dgm:pt>
    <dgm:pt modelId="{8EE66FA2-3A2F-4B03-922F-CC06563AC290}" type="pres">
      <dgm:prSet presAssocID="{B43A0748-B99C-4545-B42F-788E96C3EBDC}" presName="parentText" presStyleLbl="node1" presStyleIdx="4" presStyleCnt="7">
        <dgm:presLayoutVars>
          <dgm:chMax val="0"/>
          <dgm:bulletEnabled val="1"/>
        </dgm:presLayoutVars>
      </dgm:prSet>
      <dgm:spPr/>
      <dgm:t>
        <a:bodyPr/>
        <a:lstStyle/>
        <a:p>
          <a:endParaRPr lang="en-GB"/>
        </a:p>
      </dgm:t>
    </dgm:pt>
    <dgm:pt modelId="{1C1C8B44-CE3D-43E3-B985-FC670B40AD62}" type="pres">
      <dgm:prSet presAssocID="{C345831F-71E6-42F5-9EA4-3C262147E276}" presName="spacer" presStyleCnt="0"/>
      <dgm:spPr/>
    </dgm:pt>
    <dgm:pt modelId="{04EE29B1-BFF9-4ED9-B0C2-24D892B17C4E}" type="pres">
      <dgm:prSet presAssocID="{CA343833-2FA2-456F-9D8D-15B9140F52BF}" presName="parentText" presStyleLbl="node1" presStyleIdx="5" presStyleCnt="7">
        <dgm:presLayoutVars>
          <dgm:chMax val="0"/>
          <dgm:bulletEnabled val="1"/>
        </dgm:presLayoutVars>
      </dgm:prSet>
      <dgm:spPr/>
      <dgm:t>
        <a:bodyPr/>
        <a:lstStyle/>
        <a:p>
          <a:endParaRPr lang="en-GB"/>
        </a:p>
      </dgm:t>
    </dgm:pt>
    <dgm:pt modelId="{EA40E053-BC20-45B6-92C9-9E315836CBDD}" type="pres">
      <dgm:prSet presAssocID="{CED80D39-81A1-466C-ADD8-29E848DBF968}" presName="spacer" presStyleCnt="0"/>
      <dgm:spPr/>
    </dgm:pt>
    <dgm:pt modelId="{C9480834-B4C2-4ADC-A81B-A46DDA105FDB}" type="pres">
      <dgm:prSet presAssocID="{4D831D4C-5742-4274-9F70-B0ABD238ED85}" presName="parentText" presStyleLbl="node1" presStyleIdx="6" presStyleCnt="7">
        <dgm:presLayoutVars>
          <dgm:chMax val="0"/>
          <dgm:bulletEnabled val="1"/>
        </dgm:presLayoutVars>
      </dgm:prSet>
      <dgm:spPr/>
      <dgm:t>
        <a:bodyPr/>
        <a:lstStyle/>
        <a:p>
          <a:endParaRPr lang="en-GB"/>
        </a:p>
      </dgm:t>
    </dgm:pt>
  </dgm:ptLst>
  <dgm:cxnLst>
    <dgm:cxn modelId="{6F20CE3B-5675-4813-8444-024219E7DCEC}" srcId="{78DBBD4B-C5E9-46D9-80E4-53D9B45611BC}" destId="{B43A0748-B99C-4545-B42F-788E96C3EBDC}" srcOrd="4" destOrd="0" parTransId="{254AF9B4-8087-40E3-807E-449E1784B9C8}" sibTransId="{C345831F-71E6-42F5-9EA4-3C262147E276}"/>
    <dgm:cxn modelId="{B7845983-24E0-43BE-B976-A89DCBC3899F}" type="presOf" srcId="{CA343833-2FA2-456F-9D8D-15B9140F52BF}" destId="{04EE29B1-BFF9-4ED9-B0C2-24D892B17C4E}" srcOrd="0" destOrd="0" presId="urn:microsoft.com/office/officeart/2005/8/layout/vList2"/>
    <dgm:cxn modelId="{EC7B83A6-A3FC-4583-B00A-E4169C68674F}" type="presOf" srcId="{6374D747-F714-497C-A9CF-6270923C322C}" destId="{9547ECC4-0379-47BD-8A06-0249BB120522}" srcOrd="0" destOrd="0" presId="urn:microsoft.com/office/officeart/2005/8/layout/vList2"/>
    <dgm:cxn modelId="{334DD13D-7A8F-48DA-B544-280F0CAAA325}" srcId="{78DBBD4B-C5E9-46D9-80E4-53D9B45611BC}" destId="{CA343833-2FA2-456F-9D8D-15B9140F52BF}" srcOrd="5" destOrd="0" parTransId="{D18508F5-B453-4A5C-8BB4-3310D27603DB}" sibTransId="{CED80D39-81A1-466C-ADD8-29E848DBF968}"/>
    <dgm:cxn modelId="{F5A72661-A6D6-4B4E-B421-EFAEBD0CAF8B}" srcId="{78DBBD4B-C5E9-46D9-80E4-53D9B45611BC}" destId="{A67BB244-FEA6-445A-BBE8-5A5F23153E60}" srcOrd="2" destOrd="0" parTransId="{4874FEC8-1649-4352-9724-E713AE6A2623}" sibTransId="{DD94009E-8E3F-454A-8DF3-A78D0EF0ED66}"/>
    <dgm:cxn modelId="{CCEA6CCB-59EC-43BC-951B-83C11DE26EBD}" type="presOf" srcId="{78DBBD4B-C5E9-46D9-80E4-53D9B45611BC}" destId="{EA76B22C-6D02-4186-A23F-82DAA7B12125}" srcOrd="0" destOrd="0" presId="urn:microsoft.com/office/officeart/2005/8/layout/vList2"/>
    <dgm:cxn modelId="{B076C81C-783E-49AC-8B11-D9698DE7480B}" srcId="{78DBBD4B-C5E9-46D9-80E4-53D9B45611BC}" destId="{6374D747-F714-497C-A9CF-6270923C322C}" srcOrd="0" destOrd="0" parTransId="{97B402DA-0954-4C28-BDD3-6EA89D72B511}" sibTransId="{5B4858A7-1705-4E16-B2F1-DF5DCB8CA011}"/>
    <dgm:cxn modelId="{1F0DA5A4-0C82-419C-9C0D-2172E1E5A6F8}" type="presOf" srcId="{A67BB244-FEA6-445A-BBE8-5A5F23153E60}" destId="{C3C2C00E-A7FB-4500-9247-EEBBD0947126}" srcOrd="0" destOrd="0" presId="urn:microsoft.com/office/officeart/2005/8/layout/vList2"/>
    <dgm:cxn modelId="{608D8975-BC7F-4D4D-BD76-F4C07B3F6208}" srcId="{78DBBD4B-C5E9-46D9-80E4-53D9B45611BC}" destId="{0E68784E-38F3-45EF-9D98-D85F5AD4E669}" srcOrd="3" destOrd="0" parTransId="{690EB32C-4BB1-4785-BD15-9E90719F2B3A}" sibTransId="{9BB739E9-711A-4A6E-8637-98E8730EAA65}"/>
    <dgm:cxn modelId="{829428D2-1D69-4549-9D56-7C4FBA773F57}" srcId="{78DBBD4B-C5E9-46D9-80E4-53D9B45611BC}" destId="{D3DC9C22-8DD7-4B0A-BDFB-083304C227E5}" srcOrd="1" destOrd="0" parTransId="{32E92109-6E2F-4D9D-9174-590B349D6AA6}" sibTransId="{A471B3B1-F75A-40F0-93FF-6F6DC30D3AD7}"/>
    <dgm:cxn modelId="{6184E608-9D23-4909-A475-1A27BE110C13}" type="presOf" srcId="{4D831D4C-5742-4274-9F70-B0ABD238ED85}" destId="{C9480834-B4C2-4ADC-A81B-A46DDA105FDB}" srcOrd="0" destOrd="0" presId="urn:microsoft.com/office/officeart/2005/8/layout/vList2"/>
    <dgm:cxn modelId="{C758AD46-D41D-44FA-A2C8-647CA2890C69}" srcId="{78DBBD4B-C5E9-46D9-80E4-53D9B45611BC}" destId="{4D831D4C-5742-4274-9F70-B0ABD238ED85}" srcOrd="6" destOrd="0" parTransId="{B0387276-8A61-482D-A531-E2FC9B4EEABD}" sibTransId="{9812DDA3-C4EB-450C-B011-26EFF2329FB5}"/>
    <dgm:cxn modelId="{B590C15C-EEEA-4711-881D-2843EDFD0CD0}" type="presOf" srcId="{B43A0748-B99C-4545-B42F-788E96C3EBDC}" destId="{8EE66FA2-3A2F-4B03-922F-CC06563AC290}" srcOrd="0" destOrd="0" presId="urn:microsoft.com/office/officeart/2005/8/layout/vList2"/>
    <dgm:cxn modelId="{0D58D686-0584-45BE-8AE1-3FC528A44D3C}" type="presOf" srcId="{0E68784E-38F3-45EF-9D98-D85F5AD4E669}" destId="{6B6C265B-AC6F-4209-8B29-4BA303FD6A82}" srcOrd="0" destOrd="0" presId="urn:microsoft.com/office/officeart/2005/8/layout/vList2"/>
    <dgm:cxn modelId="{434812C5-90BF-4E93-A140-C4301A600E61}" type="presOf" srcId="{D3DC9C22-8DD7-4B0A-BDFB-083304C227E5}" destId="{DFB23CEC-EABB-420F-8A9B-0246E3437523}" srcOrd="0" destOrd="0" presId="urn:microsoft.com/office/officeart/2005/8/layout/vList2"/>
    <dgm:cxn modelId="{0F25A767-2A43-4FF4-AEC5-00926B59B0F0}" type="presParOf" srcId="{EA76B22C-6D02-4186-A23F-82DAA7B12125}" destId="{9547ECC4-0379-47BD-8A06-0249BB120522}" srcOrd="0" destOrd="0" presId="urn:microsoft.com/office/officeart/2005/8/layout/vList2"/>
    <dgm:cxn modelId="{214FAF2C-ACD0-4390-87F9-F374BEE93355}" type="presParOf" srcId="{EA76B22C-6D02-4186-A23F-82DAA7B12125}" destId="{35A26D0E-C6BE-4200-ACCD-FE65BFCA7EB0}" srcOrd="1" destOrd="0" presId="urn:microsoft.com/office/officeart/2005/8/layout/vList2"/>
    <dgm:cxn modelId="{9D24DAF8-15C8-44A4-B314-A5E5FB37AB73}" type="presParOf" srcId="{EA76B22C-6D02-4186-A23F-82DAA7B12125}" destId="{DFB23CEC-EABB-420F-8A9B-0246E3437523}" srcOrd="2" destOrd="0" presId="urn:microsoft.com/office/officeart/2005/8/layout/vList2"/>
    <dgm:cxn modelId="{B1553B66-4D91-4DFD-B064-1C017ED72FF4}" type="presParOf" srcId="{EA76B22C-6D02-4186-A23F-82DAA7B12125}" destId="{8E07AFC6-0E4A-423A-80FF-BDF86881B203}" srcOrd="3" destOrd="0" presId="urn:microsoft.com/office/officeart/2005/8/layout/vList2"/>
    <dgm:cxn modelId="{57F0371D-136F-4A26-A73E-E9140414245A}" type="presParOf" srcId="{EA76B22C-6D02-4186-A23F-82DAA7B12125}" destId="{C3C2C00E-A7FB-4500-9247-EEBBD0947126}" srcOrd="4" destOrd="0" presId="urn:microsoft.com/office/officeart/2005/8/layout/vList2"/>
    <dgm:cxn modelId="{5411D5A8-FF45-4484-A1A2-9604BA72214A}" type="presParOf" srcId="{EA76B22C-6D02-4186-A23F-82DAA7B12125}" destId="{16D56584-D406-4C00-A1EC-484980AACE01}" srcOrd="5" destOrd="0" presId="urn:microsoft.com/office/officeart/2005/8/layout/vList2"/>
    <dgm:cxn modelId="{A95DCD8F-F351-42CB-B199-5AD8A53A061A}" type="presParOf" srcId="{EA76B22C-6D02-4186-A23F-82DAA7B12125}" destId="{6B6C265B-AC6F-4209-8B29-4BA303FD6A82}" srcOrd="6" destOrd="0" presId="urn:microsoft.com/office/officeart/2005/8/layout/vList2"/>
    <dgm:cxn modelId="{A3C5754F-C12F-41DB-959C-D9D62B0922FA}" type="presParOf" srcId="{EA76B22C-6D02-4186-A23F-82DAA7B12125}" destId="{82D24D42-8FCD-4EF8-B201-F3A3F80D8B0F}" srcOrd="7" destOrd="0" presId="urn:microsoft.com/office/officeart/2005/8/layout/vList2"/>
    <dgm:cxn modelId="{D81F9A58-97DE-43BB-8018-A9A14F4C2140}" type="presParOf" srcId="{EA76B22C-6D02-4186-A23F-82DAA7B12125}" destId="{8EE66FA2-3A2F-4B03-922F-CC06563AC290}" srcOrd="8" destOrd="0" presId="urn:microsoft.com/office/officeart/2005/8/layout/vList2"/>
    <dgm:cxn modelId="{7ADFFB36-FC96-43BF-BF70-F79820E6744A}" type="presParOf" srcId="{EA76B22C-6D02-4186-A23F-82DAA7B12125}" destId="{1C1C8B44-CE3D-43E3-B985-FC670B40AD62}" srcOrd="9" destOrd="0" presId="urn:microsoft.com/office/officeart/2005/8/layout/vList2"/>
    <dgm:cxn modelId="{ACB01F71-EC0C-4781-BB93-5A0D1A0A1341}" type="presParOf" srcId="{EA76B22C-6D02-4186-A23F-82DAA7B12125}" destId="{04EE29B1-BFF9-4ED9-B0C2-24D892B17C4E}" srcOrd="10" destOrd="0" presId="urn:microsoft.com/office/officeart/2005/8/layout/vList2"/>
    <dgm:cxn modelId="{E5351342-C178-46BA-9C3F-39E9634B56D9}" type="presParOf" srcId="{EA76B22C-6D02-4186-A23F-82DAA7B12125}" destId="{EA40E053-BC20-45B6-92C9-9E315836CBDD}" srcOrd="11" destOrd="0" presId="urn:microsoft.com/office/officeart/2005/8/layout/vList2"/>
    <dgm:cxn modelId="{86D159F0-ADD9-4D90-A85F-71EA778257AF}" type="presParOf" srcId="{EA76B22C-6D02-4186-A23F-82DAA7B12125}" destId="{C9480834-B4C2-4ADC-A81B-A46DDA105FDB}"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8584DD-BEA9-4458-9C8C-D80C72AB258D}"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21800AD2-8936-43AA-BF69-9542B08577B2}">
      <dgm:prSet/>
      <dgm:spPr/>
      <dgm:t>
        <a:bodyPr/>
        <a:lstStyle/>
        <a:p>
          <a:pPr rtl="0"/>
          <a:r>
            <a:rPr lang="en-US"/>
            <a:t>Form 26AS</a:t>
          </a:r>
        </a:p>
      </dgm:t>
    </dgm:pt>
    <dgm:pt modelId="{89312684-B88B-4B05-A496-6E12E9DBA0A4}" type="parTrans" cxnId="{611CA811-70D7-48B6-9F4E-949134445681}">
      <dgm:prSet/>
      <dgm:spPr/>
      <dgm:t>
        <a:bodyPr/>
        <a:lstStyle/>
        <a:p>
          <a:endParaRPr lang="en-US"/>
        </a:p>
      </dgm:t>
    </dgm:pt>
    <dgm:pt modelId="{DAEA7085-B13D-417E-9AC9-D0F54907EAC3}" type="sibTrans" cxnId="{611CA811-70D7-48B6-9F4E-949134445681}">
      <dgm:prSet/>
      <dgm:spPr/>
      <dgm:t>
        <a:bodyPr/>
        <a:lstStyle/>
        <a:p>
          <a:endParaRPr lang="en-US"/>
        </a:p>
      </dgm:t>
    </dgm:pt>
    <dgm:pt modelId="{568A37AB-6166-408C-97F8-0E6F9BAEC272}">
      <dgm:prSet/>
      <dgm:spPr/>
      <dgm:t>
        <a:bodyPr/>
        <a:lstStyle/>
        <a:p>
          <a:pPr rtl="0"/>
          <a:r>
            <a:rPr lang="en-US"/>
            <a:t>Balance Confirmations</a:t>
          </a:r>
        </a:p>
      </dgm:t>
    </dgm:pt>
    <dgm:pt modelId="{0496C97C-C926-4416-A995-5402895F0242}" type="parTrans" cxnId="{CEF1DFDE-C608-4B75-8635-639157563052}">
      <dgm:prSet/>
      <dgm:spPr/>
      <dgm:t>
        <a:bodyPr/>
        <a:lstStyle/>
        <a:p>
          <a:endParaRPr lang="en-US"/>
        </a:p>
      </dgm:t>
    </dgm:pt>
    <dgm:pt modelId="{41E2AD52-5473-4DF5-B140-37DB0913B1AB}" type="sibTrans" cxnId="{CEF1DFDE-C608-4B75-8635-639157563052}">
      <dgm:prSet/>
      <dgm:spPr/>
      <dgm:t>
        <a:bodyPr/>
        <a:lstStyle/>
        <a:p>
          <a:endParaRPr lang="en-US"/>
        </a:p>
      </dgm:t>
    </dgm:pt>
    <dgm:pt modelId="{D8C1459E-657F-4799-95BE-176BDBE3286A}">
      <dgm:prSet/>
      <dgm:spPr/>
      <dgm:t>
        <a:bodyPr/>
        <a:lstStyle/>
        <a:p>
          <a:pPr rtl="0"/>
          <a:r>
            <a:rPr lang="en-US"/>
            <a:t>Bank Reconciliations</a:t>
          </a:r>
        </a:p>
      </dgm:t>
    </dgm:pt>
    <dgm:pt modelId="{B209F2E5-947B-4AE3-8058-FEC424996DBE}" type="parTrans" cxnId="{6E7557E0-AED1-428D-8C74-4F428F2ACAC1}">
      <dgm:prSet/>
      <dgm:spPr/>
      <dgm:t>
        <a:bodyPr/>
        <a:lstStyle/>
        <a:p>
          <a:endParaRPr lang="en-US"/>
        </a:p>
      </dgm:t>
    </dgm:pt>
    <dgm:pt modelId="{C0BDD2A6-DE85-4D3E-8D25-B55E34F98532}" type="sibTrans" cxnId="{6E7557E0-AED1-428D-8C74-4F428F2ACAC1}">
      <dgm:prSet/>
      <dgm:spPr/>
      <dgm:t>
        <a:bodyPr/>
        <a:lstStyle/>
        <a:p>
          <a:endParaRPr lang="en-US"/>
        </a:p>
      </dgm:t>
    </dgm:pt>
    <dgm:pt modelId="{300CD06C-CA55-40F8-8922-5CCAEB8EAB36}">
      <dgm:prSet/>
      <dgm:spPr/>
      <dgm:t>
        <a:bodyPr/>
        <a:lstStyle/>
        <a:p>
          <a:pPr rtl="0"/>
          <a:r>
            <a:rPr lang="en-US"/>
            <a:t>Minutes of Board meetings</a:t>
          </a:r>
        </a:p>
      </dgm:t>
    </dgm:pt>
    <dgm:pt modelId="{87B8F8AF-9EBC-4BD5-B74F-4BC44B5D0CCD}" type="parTrans" cxnId="{DF7CA181-28E1-4C90-ADAC-F67A3BFC0D97}">
      <dgm:prSet/>
      <dgm:spPr/>
      <dgm:t>
        <a:bodyPr/>
        <a:lstStyle/>
        <a:p>
          <a:endParaRPr lang="en-US"/>
        </a:p>
      </dgm:t>
    </dgm:pt>
    <dgm:pt modelId="{73D945BE-8415-4428-A6C2-80E90F0064B7}" type="sibTrans" cxnId="{DF7CA181-28E1-4C90-ADAC-F67A3BFC0D97}">
      <dgm:prSet/>
      <dgm:spPr/>
      <dgm:t>
        <a:bodyPr/>
        <a:lstStyle/>
        <a:p>
          <a:endParaRPr lang="en-US"/>
        </a:p>
      </dgm:t>
    </dgm:pt>
    <dgm:pt modelId="{D86DECA4-04AA-4509-91F3-F2753474E8B1}">
      <dgm:prSet/>
      <dgm:spPr/>
      <dgm:t>
        <a:bodyPr/>
        <a:lstStyle/>
        <a:p>
          <a:pPr rtl="0"/>
          <a:r>
            <a:rPr lang="en-US"/>
            <a:t>Stock Statements submitted to bank</a:t>
          </a:r>
        </a:p>
      </dgm:t>
    </dgm:pt>
    <dgm:pt modelId="{C4D19BFC-43D5-42E3-ACE0-F0BFBB169747}" type="parTrans" cxnId="{7EF05C2C-FC25-42EB-938F-AC54D2A509BF}">
      <dgm:prSet/>
      <dgm:spPr/>
      <dgm:t>
        <a:bodyPr/>
        <a:lstStyle/>
        <a:p>
          <a:endParaRPr lang="en-US"/>
        </a:p>
      </dgm:t>
    </dgm:pt>
    <dgm:pt modelId="{B336AFA4-6785-4C27-A538-1B0C80D7C722}" type="sibTrans" cxnId="{7EF05C2C-FC25-42EB-938F-AC54D2A509BF}">
      <dgm:prSet/>
      <dgm:spPr/>
      <dgm:t>
        <a:bodyPr/>
        <a:lstStyle/>
        <a:p>
          <a:endParaRPr lang="en-US"/>
        </a:p>
      </dgm:t>
    </dgm:pt>
    <dgm:pt modelId="{565CC676-F6B4-4B6A-B314-E8715E475F26}">
      <dgm:prSet/>
      <dgm:spPr/>
      <dgm:t>
        <a:bodyPr/>
        <a:lstStyle/>
        <a:p>
          <a:pPr rtl="0"/>
          <a:r>
            <a:rPr lang="en-US"/>
            <a:t>Tax assessment orders</a:t>
          </a:r>
        </a:p>
      </dgm:t>
    </dgm:pt>
    <dgm:pt modelId="{222FFC45-21BB-41C9-9962-1F8ED2A5EA0F}" type="parTrans" cxnId="{F9A69984-33F9-49FC-876E-65AD07DC470F}">
      <dgm:prSet/>
      <dgm:spPr/>
      <dgm:t>
        <a:bodyPr/>
        <a:lstStyle/>
        <a:p>
          <a:endParaRPr lang="en-US"/>
        </a:p>
      </dgm:t>
    </dgm:pt>
    <dgm:pt modelId="{B5C2149C-74F3-41B3-88F8-DABE405B846C}" type="sibTrans" cxnId="{F9A69984-33F9-49FC-876E-65AD07DC470F}">
      <dgm:prSet/>
      <dgm:spPr/>
      <dgm:t>
        <a:bodyPr/>
        <a:lstStyle/>
        <a:p>
          <a:endParaRPr lang="en-US"/>
        </a:p>
      </dgm:t>
    </dgm:pt>
    <dgm:pt modelId="{51EDBEEB-F218-4284-9E20-D42629E36E37}">
      <dgm:prSet/>
      <dgm:spPr/>
      <dgm:t>
        <a:bodyPr/>
        <a:lstStyle/>
        <a:p>
          <a:pPr rtl="0"/>
          <a:r>
            <a:rPr lang="en-US"/>
            <a:t>Computation of Income and ITR for last 5 yrs</a:t>
          </a:r>
        </a:p>
      </dgm:t>
    </dgm:pt>
    <dgm:pt modelId="{353043F5-F5C7-4ED5-8F6F-F6C728EFC7FE}" type="parTrans" cxnId="{95A4276C-532B-45C7-BEE0-0086635CACA8}">
      <dgm:prSet/>
      <dgm:spPr/>
      <dgm:t>
        <a:bodyPr/>
        <a:lstStyle/>
        <a:p>
          <a:endParaRPr lang="en-US"/>
        </a:p>
      </dgm:t>
    </dgm:pt>
    <dgm:pt modelId="{E5C14A6C-F5FA-48DC-8350-A1C8A81EBA83}" type="sibTrans" cxnId="{95A4276C-532B-45C7-BEE0-0086635CACA8}">
      <dgm:prSet/>
      <dgm:spPr/>
      <dgm:t>
        <a:bodyPr/>
        <a:lstStyle/>
        <a:p>
          <a:endParaRPr lang="en-US"/>
        </a:p>
      </dgm:t>
    </dgm:pt>
    <dgm:pt modelId="{02978035-5A40-4B4F-958C-656CBBE6254E}">
      <dgm:prSet/>
      <dgm:spPr/>
      <dgm:t>
        <a:bodyPr/>
        <a:lstStyle/>
        <a:p>
          <a:pPr rtl="0"/>
          <a:r>
            <a:rPr lang="en-US"/>
            <a:t>Annual return filed with ROC</a:t>
          </a:r>
        </a:p>
      </dgm:t>
    </dgm:pt>
    <dgm:pt modelId="{1993BC1F-EC08-4CB7-A9EF-55E55727B942}" type="parTrans" cxnId="{1B708BA8-BE92-4B25-8BF4-16F705CF32D1}">
      <dgm:prSet/>
      <dgm:spPr/>
      <dgm:t>
        <a:bodyPr/>
        <a:lstStyle/>
        <a:p>
          <a:endParaRPr lang="en-US"/>
        </a:p>
      </dgm:t>
    </dgm:pt>
    <dgm:pt modelId="{8AB18D34-3A2D-4113-861D-2899DCBEAD2D}" type="sibTrans" cxnId="{1B708BA8-BE92-4B25-8BF4-16F705CF32D1}">
      <dgm:prSet/>
      <dgm:spPr/>
      <dgm:t>
        <a:bodyPr/>
        <a:lstStyle/>
        <a:p>
          <a:endParaRPr lang="en-US"/>
        </a:p>
      </dgm:t>
    </dgm:pt>
    <dgm:pt modelId="{C33CB88E-0D74-4096-8A73-4DE2FE6436E4}" type="pres">
      <dgm:prSet presAssocID="{CB8584DD-BEA9-4458-9C8C-D80C72AB258D}" presName="linear" presStyleCnt="0">
        <dgm:presLayoutVars>
          <dgm:animLvl val="lvl"/>
          <dgm:resizeHandles val="exact"/>
        </dgm:presLayoutVars>
      </dgm:prSet>
      <dgm:spPr/>
      <dgm:t>
        <a:bodyPr/>
        <a:lstStyle/>
        <a:p>
          <a:endParaRPr lang="en-GB"/>
        </a:p>
      </dgm:t>
    </dgm:pt>
    <dgm:pt modelId="{B8DDB670-ECB3-4E67-A084-0E31748D15A3}" type="pres">
      <dgm:prSet presAssocID="{21800AD2-8936-43AA-BF69-9542B08577B2}" presName="parentText" presStyleLbl="node1" presStyleIdx="0" presStyleCnt="8">
        <dgm:presLayoutVars>
          <dgm:chMax val="0"/>
          <dgm:bulletEnabled val="1"/>
        </dgm:presLayoutVars>
      </dgm:prSet>
      <dgm:spPr/>
      <dgm:t>
        <a:bodyPr/>
        <a:lstStyle/>
        <a:p>
          <a:endParaRPr lang="en-GB"/>
        </a:p>
      </dgm:t>
    </dgm:pt>
    <dgm:pt modelId="{E57BCB8C-B4CF-4B8D-9637-3959A915888E}" type="pres">
      <dgm:prSet presAssocID="{DAEA7085-B13D-417E-9AC9-D0F54907EAC3}" presName="spacer" presStyleCnt="0"/>
      <dgm:spPr/>
    </dgm:pt>
    <dgm:pt modelId="{01E40E87-A3C5-43EF-AEFD-C1D7E6BAAB94}" type="pres">
      <dgm:prSet presAssocID="{568A37AB-6166-408C-97F8-0E6F9BAEC272}" presName="parentText" presStyleLbl="node1" presStyleIdx="1" presStyleCnt="8">
        <dgm:presLayoutVars>
          <dgm:chMax val="0"/>
          <dgm:bulletEnabled val="1"/>
        </dgm:presLayoutVars>
      </dgm:prSet>
      <dgm:spPr/>
      <dgm:t>
        <a:bodyPr/>
        <a:lstStyle/>
        <a:p>
          <a:endParaRPr lang="en-GB"/>
        </a:p>
      </dgm:t>
    </dgm:pt>
    <dgm:pt modelId="{697F34F8-3357-466B-82EA-9970A4058842}" type="pres">
      <dgm:prSet presAssocID="{41E2AD52-5473-4DF5-B140-37DB0913B1AB}" presName="spacer" presStyleCnt="0"/>
      <dgm:spPr/>
    </dgm:pt>
    <dgm:pt modelId="{F15F39CB-CF79-4966-9E2A-2C187BAA0483}" type="pres">
      <dgm:prSet presAssocID="{D8C1459E-657F-4799-95BE-176BDBE3286A}" presName="parentText" presStyleLbl="node1" presStyleIdx="2" presStyleCnt="8">
        <dgm:presLayoutVars>
          <dgm:chMax val="0"/>
          <dgm:bulletEnabled val="1"/>
        </dgm:presLayoutVars>
      </dgm:prSet>
      <dgm:spPr/>
      <dgm:t>
        <a:bodyPr/>
        <a:lstStyle/>
        <a:p>
          <a:endParaRPr lang="en-GB"/>
        </a:p>
      </dgm:t>
    </dgm:pt>
    <dgm:pt modelId="{03D34834-1203-420D-A1F0-34DC2DD8FF70}" type="pres">
      <dgm:prSet presAssocID="{C0BDD2A6-DE85-4D3E-8D25-B55E34F98532}" presName="spacer" presStyleCnt="0"/>
      <dgm:spPr/>
    </dgm:pt>
    <dgm:pt modelId="{5EC169FB-94F6-42E2-9190-AEEF0FDA2169}" type="pres">
      <dgm:prSet presAssocID="{300CD06C-CA55-40F8-8922-5CCAEB8EAB36}" presName="parentText" presStyleLbl="node1" presStyleIdx="3" presStyleCnt="8">
        <dgm:presLayoutVars>
          <dgm:chMax val="0"/>
          <dgm:bulletEnabled val="1"/>
        </dgm:presLayoutVars>
      </dgm:prSet>
      <dgm:spPr/>
      <dgm:t>
        <a:bodyPr/>
        <a:lstStyle/>
        <a:p>
          <a:endParaRPr lang="en-GB"/>
        </a:p>
      </dgm:t>
    </dgm:pt>
    <dgm:pt modelId="{5A621DB7-5E19-4470-AA17-7ACAE069E7DC}" type="pres">
      <dgm:prSet presAssocID="{73D945BE-8415-4428-A6C2-80E90F0064B7}" presName="spacer" presStyleCnt="0"/>
      <dgm:spPr/>
    </dgm:pt>
    <dgm:pt modelId="{4AFE072C-CF04-4028-A231-18F8E3063A48}" type="pres">
      <dgm:prSet presAssocID="{D86DECA4-04AA-4509-91F3-F2753474E8B1}" presName="parentText" presStyleLbl="node1" presStyleIdx="4" presStyleCnt="8">
        <dgm:presLayoutVars>
          <dgm:chMax val="0"/>
          <dgm:bulletEnabled val="1"/>
        </dgm:presLayoutVars>
      </dgm:prSet>
      <dgm:spPr/>
      <dgm:t>
        <a:bodyPr/>
        <a:lstStyle/>
        <a:p>
          <a:endParaRPr lang="en-GB"/>
        </a:p>
      </dgm:t>
    </dgm:pt>
    <dgm:pt modelId="{0C32CE1C-7DB6-427B-A9DD-81031B8A384E}" type="pres">
      <dgm:prSet presAssocID="{B336AFA4-6785-4C27-A538-1B0C80D7C722}" presName="spacer" presStyleCnt="0"/>
      <dgm:spPr/>
    </dgm:pt>
    <dgm:pt modelId="{BBE3FE04-3CA0-41C2-AA4D-2CBF9FBE337D}" type="pres">
      <dgm:prSet presAssocID="{565CC676-F6B4-4B6A-B314-E8715E475F26}" presName="parentText" presStyleLbl="node1" presStyleIdx="5" presStyleCnt="8">
        <dgm:presLayoutVars>
          <dgm:chMax val="0"/>
          <dgm:bulletEnabled val="1"/>
        </dgm:presLayoutVars>
      </dgm:prSet>
      <dgm:spPr/>
      <dgm:t>
        <a:bodyPr/>
        <a:lstStyle/>
        <a:p>
          <a:endParaRPr lang="en-GB"/>
        </a:p>
      </dgm:t>
    </dgm:pt>
    <dgm:pt modelId="{174235A7-E309-4207-8E12-C9894930F1F4}" type="pres">
      <dgm:prSet presAssocID="{B5C2149C-74F3-41B3-88F8-DABE405B846C}" presName="spacer" presStyleCnt="0"/>
      <dgm:spPr/>
    </dgm:pt>
    <dgm:pt modelId="{C3469A4F-83EF-4B88-9AE4-6CE9779FBD9F}" type="pres">
      <dgm:prSet presAssocID="{51EDBEEB-F218-4284-9E20-D42629E36E37}" presName="parentText" presStyleLbl="node1" presStyleIdx="6" presStyleCnt="8">
        <dgm:presLayoutVars>
          <dgm:chMax val="0"/>
          <dgm:bulletEnabled val="1"/>
        </dgm:presLayoutVars>
      </dgm:prSet>
      <dgm:spPr/>
      <dgm:t>
        <a:bodyPr/>
        <a:lstStyle/>
        <a:p>
          <a:endParaRPr lang="en-GB"/>
        </a:p>
      </dgm:t>
    </dgm:pt>
    <dgm:pt modelId="{0D1EE0C1-A34C-4A5A-8F6F-DE0A7FFB5D1A}" type="pres">
      <dgm:prSet presAssocID="{E5C14A6C-F5FA-48DC-8350-A1C8A81EBA83}" presName="spacer" presStyleCnt="0"/>
      <dgm:spPr/>
    </dgm:pt>
    <dgm:pt modelId="{47839F2B-CB8D-468C-828E-917AA4122323}" type="pres">
      <dgm:prSet presAssocID="{02978035-5A40-4B4F-958C-656CBBE6254E}" presName="parentText" presStyleLbl="node1" presStyleIdx="7" presStyleCnt="8">
        <dgm:presLayoutVars>
          <dgm:chMax val="0"/>
          <dgm:bulletEnabled val="1"/>
        </dgm:presLayoutVars>
      </dgm:prSet>
      <dgm:spPr/>
      <dgm:t>
        <a:bodyPr/>
        <a:lstStyle/>
        <a:p>
          <a:endParaRPr lang="en-GB"/>
        </a:p>
      </dgm:t>
    </dgm:pt>
  </dgm:ptLst>
  <dgm:cxnLst>
    <dgm:cxn modelId="{F9A69984-33F9-49FC-876E-65AD07DC470F}" srcId="{CB8584DD-BEA9-4458-9C8C-D80C72AB258D}" destId="{565CC676-F6B4-4B6A-B314-E8715E475F26}" srcOrd="5" destOrd="0" parTransId="{222FFC45-21BB-41C9-9962-1F8ED2A5EA0F}" sibTransId="{B5C2149C-74F3-41B3-88F8-DABE405B846C}"/>
    <dgm:cxn modelId="{611CA811-70D7-48B6-9F4E-949134445681}" srcId="{CB8584DD-BEA9-4458-9C8C-D80C72AB258D}" destId="{21800AD2-8936-43AA-BF69-9542B08577B2}" srcOrd="0" destOrd="0" parTransId="{89312684-B88B-4B05-A496-6E12E9DBA0A4}" sibTransId="{DAEA7085-B13D-417E-9AC9-D0F54907EAC3}"/>
    <dgm:cxn modelId="{7F230F61-B18D-421A-B15B-52AA56E22DA6}" type="presOf" srcId="{51EDBEEB-F218-4284-9E20-D42629E36E37}" destId="{C3469A4F-83EF-4B88-9AE4-6CE9779FBD9F}" srcOrd="0" destOrd="0" presId="urn:microsoft.com/office/officeart/2005/8/layout/vList2"/>
    <dgm:cxn modelId="{95A4276C-532B-45C7-BEE0-0086635CACA8}" srcId="{CB8584DD-BEA9-4458-9C8C-D80C72AB258D}" destId="{51EDBEEB-F218-4284-9E20-D42629E36E37}" srcOrd="6" destOrd="0" parTransId="{353043F5-F5C7-4ED5-8F6F-F6C728EFC7FE}" sibTransId="{E5C14A6C-F5FA-48DC-8350-A1C8A81EBA83}"/>
    <dgm:cxn modelId="{4C2CA04B-2726-47D0-B981-0B54B2A9C307}" type="presOf" srcId="{565CC676-F6B4-4B6A-B314-E8715E475F26}" destId="{BBE3FE04-3CA0-41C2-AA4D-2CBF9FBE337D}" srcOrd="0" destOrd="0" presId="urn:microsoft.com/office/officeart/2005/8/layout/vList2"/>
    <dgm:cxn modelId="{C4288CF6-16AB-48B8-AD75-5F3DC85828A4}" type="presOf" srcId="{568A37AB-6166-408C-97F8-0E6F9BAEC272}" destId="{01E40E87-A3C5-43EF-AEFD-C1D7E6BAAB94}" srcOrd="0" destOrd="0" presId="urn:microsoft.com/office/officeart/2005/8/layout/vList2"/>
    <dgm:cxn modelId="{DF7CA181-28E1-4C90-ADAC-F67A3BFC0D97}" srcId="{CB8584DD-BEA9-4458-9C8C-D80C72AB258D}" destId="{300CD06C-CA55-40F8-8922-5CCAEB8EAB36}" srcOrd="3" destOrd="0" parTransId="{87B8F8AF-9EBC-4BD5-B74F-4BC44B5D0CCD}" sibTransId="{73D945BE-8415-4428-A6C2-80E90F0064B7}"/>
    <dgm:cxn modelId="{53777C1E-F857-4F7E-9439-DEF315685975}" type="presOf" srcId="{D8C1459E-657F-4799-95BE-176BDBE3286A}" destId="{F15F39CB-CF79-4966-9E2A-2C187BAA0483}" srcOrd="0" destOrd="0" presId="urn:microsoft.com/office/officeart/2005/8/layout/vList2"/>
    <dgm:cxn modelId="{6E7557E0-AED1-428D-8C74-4F428F2ACAC1}" srcId="{CB8584DD-BEA9-4458-9C8C-D80C72AB258D}" destId="{D8C1459E-657F-4799-95BE-176BDBE3286A}" srcOrd="2" destOrd="0" parTransId="{B209F2E5-947B-4AE3-8058-FEC424996DBE}" sibTransId="{C0BDD2A6-DE85-4D3E-8D25-B55E34F98532}"/>
    <dgm:cxn modelId="{7EF05C2C-FC25-42EB-938F-AC54D2A509BF}" srcId="{CB8584DD-BEA9-4458-9C8C-D80C72AB258D}" destId="{D86DECA4-04AA-4509-91F3-F2753474E8B1}" srcOrd="4" destOrd="0" parTransId="{C4D19BFC-43D5-42E3-ACE0-F0BFBB169747}" sibTransId="{B336AFA4-6785-4C27-A538-1B0C80D7C722}"/>
    <dgm:cxn modelId="{69999BDF-29EC-4E28-A16C-275DBF99A8F1}" type="presOf" srcId="{D86DECA4-04AA-4509-91F3-F2753474E8B1}" destId="{4AFE072C-CF04-4028-A231-18F8E3063A48}" srcOrd="0" destOrd="0" presId="urn:microsoft.com/office/officeart/2005/8/layout/vList2"/>
    <dgm:cxn modelId="{D42BC86D-E093-4DB2-A6AE-9189E38B64AA}" type="presOf" srcId="{300CD06C-CA55-40F8-8922-5CCAEB8EAB36}" destId="{5EC169FB-94F6-42E2-9190-AEEF0FDA2169}" srcOrd="0" destOrd="0" presId="urn:microsoft.com/office/officeart/2005/8/layout/vList2"/>
    <dgm:cxn modelId="{1B708BA8-BE92-4B25-8BF4-16F705CF32D1}" srcId="{CB8584DD-BEA9-4458-9C8C-D80C72AB258D}" destId="{02978035-5A40-4B4F-958C-656CBBE6254E}" srcOrd="7" destOrd="0" parTransId="{1993BC1F-EC08-4CB7-A9EF-55E55727B942}" sibTransId="{8AB18D34-3A2D-4113-861D-2899DCBEAD2D}"/>
    <dgm:cxn modelId="{CEF1DFDE-C608-4B75-8635-639157563052}" srcId="{CB8584DD-BEA9-4458-9C8C-D80C72AB258D}" destId="{568A37AB-6166-408C-97F8-0E6F9BAEC272}" srcOrd="1" destOrd="0" parTransId="{0496C97C-C926-4416-A995-5402895F0242}" sibTransId="{41E2AD52-5473-4DF5-B140-37DB0913B1AB}"/>
    <dgm:cxn modelId="{BD27953C-0426-42AC-9D94-659D58A4BDEF}" type="presOf" srcId="{02978035-5A40-4B4F-958C-656CBBE6254E}" destId="{47839F2B-CB8D-468C-828E-917AA4122323}" srcOrd="0" destOrd="0" presId="urn:microsoft.com/office/officeart/2005/8/layout/vList2"/>
    <dgm:cxn modelId="{FEC1D7B6-0118-4F02-95C5-37FC43671BDC}" type="presOf" srcId="{21800AD2-8936-43AA-BF69-9542B08577B2}" destId="{B8DDB670-ECB3-4E67-A084-0E31748D15A3}" srcOrd="0" destOrd="0" presId="urn:microsoft.com/office/officeart/2005/8/layout/vList2"/>
    <dgm:cxn modelId="{005CBDDF-FD19-4F7C-BE8A-CEB6A41F593F}" type="presOf" srcId="{CB8584DD-BEA9-4458-9C8C-D80C72AB258D}" destId="{C33CB88E-0D74-4096-8A73-4DE2FE6436E4}" srcOrd="0" destOrd="0" presId="urn:microsoft.com/office/officeart/2005/8/layout/vList2"/>
    <dgm:cxn modelId="{64BE079E-D965-41E6-B938-070F609B54ED}" type="presParOf" srcId="{C33CB88E-0D74-4096-8A73-4DE2FE6436E4}" destId="{B8DDB670-ECB3-4E67-A084-0E31748D15A3}" srcOrd="0" destOrd="0" presId="urn:microsoft.com/office/officeart/2005/8/layout/vList2"/>
    <dgm:cxn modelId="{CBB8329D-99FF-476D-90CD-D23D32C10F06}" type="presParOf" srcId="{C33CB88E-0D74-4096-8A73-4DE2FE6436E4}" destId="{E57BCB8C-B4CF-4B8D-9637-3959A915888E}" srcOrd="1" destOrd="0" presId="urn:microsoft.com/office/officeart/2005/8/layout/vList2"/>
    <dgm:cxn modelId="{DCF29C32-1DA2-4011-A39C-30B90E063411}" type="presParOf" srcId="{C33CB88E-0D74-4096-8A73-4DE2FE6436E4}" destId="{01E40E87-A3C5-43EF-AEFD-C1D7E6BAAB94}" srcOrd="2" destOrd="0" presId="urn:microsoft.com/office/officeart/2005/8/layout/vList2"/>
    <dgm:cxn modelId="{609482C4-3B0D-42E7-9836-728C6E02D54C}" type="presParOf" srcId="{C33CB88E-0D74-4096-8A73-4DE2FE6436E4}" destId="{697F34F8-3357-466B-82EA-9970A4058842}" srcOrd="3" destOrd="0" presId="urn:microsoft.com/office/officeart/2005/8/layout/vList2"/>
    <dgm:cxn modelId="{22C920A7-6807-47AC-9FC4-EEDEA6228DF7}" type="presParOf" srcId="{C33CB88E-0D74-4096-8A73-4DE2FE6436E4}" destId="{F15F39CB-CF79-4966-9E2A-2C187BAA0483}" srcOrd="4" destOrd="0" presId="urn:microsoft.com/office/officeart/2005/8/layout/vList2"/>
    <dgm:cxn modelId="{A5BD64E6-C86C-48F0-80D8-B42CAB5F9412}" type="presParOf" srcId="{C33CB88E-0D74-4096-8A73-4DE2FE6436E4}" destId="{03D34834-1203-420D-A1F0-34DC2DD8FF70}" srcOrd="5" destOrd="0" presId="urn:microsoft.com/office/officeart/2005/8/layout/vList2"/>
    <dgm:cxn modelId="{A66A02B4-2844-40CA-B69B-94ABC34AFBA6}" type="presParOf" srcId="{C33CB88E-0D74-4096-8A73-4DE2FE6436E4}" destId="{5EC169FB-94F6-42E2-9190-AEEF0FDA2169}" srcOrd="6" destOrd="0" presId="urn:microsoft.com/office/officeart/2005/8/layout/vList2"/>
    <dgm:cxn modelId="{F722DA3B-928D-4953-A6B1-4893D0652EFD}" type="presParOf" srcId="{C33CB88E-0D74-4096-8A73-4DE2FE6436E4}" destId="{5A621DB7-5E19-4470-AA17-7ACAE069E7DC}" srcOrd="7" destOrd="0" presId="urn:microsoft.com/office/officeart/2005/8/layout/vList2"/>
    <dgm:cxn modelId="{E437403E-CE02-411C-A63C-15C79F14B295}" type="presParOf" srcId="{C33CB88E-0D74-4096-8A73-4DE2FE6436E4}" destId="{4AFE072C-CF04-4028-A231-18F8E3063A48}" srcOrd="8" destOrd="0" presId="urn:microsoft.com/office/officeart/2005/8/layout/vList2"/>
    <dgm:cxn modelId="{E9383C04-8EA9-4E6D-9E9A-2C1DC8E700A7}" type="presParOf" srcId="{C33CB88E-0D74-4096-8A73-4DE2FE6436E4}" destId="{0C32CE1C-7DB6-427B-A9DD-81031B8A384E}" srcOrd="9" destOrd="0" presId="urn:microsoft.com/office/officeart/2005/8/layout/vList2"/>
    <dgm:cxn modelId="{F9E208F6-B0D2-449F-8262-795F8F62EB37}" type="presParOf" srcId="{C33CB88E-0D74-4096-8A73-4DE2FE6436E4}" destId="{BBE3FE04-3CA0-41C2-AA4D-2CBF9FBE337D}" srcOrd="10" destOrd="0" presId="urn:microsoft.com/office/officeart/2005/8/layout/vList2"/>
    <dgm:cxn modelId="{9985AAF5-5F3A-47D9-A256-810092E08632}" type="presParOf" srcId="{C33CB88E-0D74-4096-8A73-4DE2FE6436E4}" destId="{174235A7-E309-4207-8E12-C9894930F1F4}" srcOrd="11" destOrd="0" presId="urn:microsoft.com/office/officeart/2005/8/layout/vList2"/>
    <dgm:cxn modelId="{4759D6F4-AAAC-450D-9E84-0A8AC760D833}" type="presParOf" srcId="{C33CB88E-0D74-4096-8A73-4DE2FE6436E4}" destId="{C3469A4F-83EF-4B88-9AE4-6CE9779FBD9F}" srcOrd="12" destOrd="0" presId="urn:microsoft.com/office/officeart/2005/8/layout/vList2"/>
    <dgm:cxn modelId="{A988A4C1-AAE4-4ACF-A518-42F7E455C55B}" type="presParOf" srcId="{C33CB88E-0D74-4096-8A73-4DE2FE6436E4}" destId="{0D1EE0C1-A34C-4A5A-8F6F-DE0A7FFB5D1A}" srcOrd="13" destOrd="0" presId="urn:microsoft.com/office/officeart/2005/8/layout/vList2"/>
    <dgm:cxn modelId="{1CECA324-3D54-4D50-A68F-820B09AA6425}" type="presParOf" srcId="{C33CB88E-0D74-4096-8A73-4DE2FE6436E4}" destId="{47839F2B-CB8D-468C-828E-917AA4122323}"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96BCA8-9553-461C-A9B6-A3E1CC737AC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0F59C35-1380-4D41-8D6C-E7C0040BBCE9}">
      <dgm:prSet/>
      <dgm:spPr/>
      <dgm:t>
        <a:bodyPr/>
        <a:lstStyle/>
        <a:p>
          <a:pPr rtl="0"/>
          <a:r>
            <a:rPr lang="en-US" dirty="0"/>
            <a:t>Form 3CA/3CB</a:t>
          </a:r>
        </a:p>
      </dgm:t>
    </dgm:pt>
    <dgm:pt modelId="{B71989CA-A90D-41E3-8CF0-F6EA183622F3}" type="parTrans" cxnId="{451C5902-0752-404B-ACA4-744D2AE77D4B}">
      <dgm:prSet/>
      <dgm:spPr/>
      <dgm:t>
        <a:bodyPr/>
        <a:lstStyle/>
        <a:p>
          <a:endParaRPr lang="en-US"/>
        </a:p>
      </dgm:t>
    </dgm:pt>
    <dgm:pt modelId="{E804CA1F-5D83-4AA7-B588-FEDC0FD28D76}" type="sibTrans" cxnId="{451C5902-0752-404B-ACA4-744D2AE77D4B}">
      <dgm:prSet/>
      <dgm:spPr/>
      <dgm:t>
        <a:bodyPr/>
        <a:lstStyle/>
        <a:p>
          <a:endParaRPr lang="en-US"/>
        </a:p>
      </dgm:t>
    </dgm:pt>
    <dgm:pt modelId="{9BA780E6-0253-4091-B37B-EA44F415B03E}">
      <dgm:prSet/>
      <dgm:spPr/>
      <dgm:t>
        <a:bodyPr/>
        <a:lstStyle/>
        <a:p>
          <a:pPr rtl="0"/>
          <a:r>
            <a:rPr lang="en-US" dirty="0"/>
            <a:t>Audit Opinion - Perspective</a:t>
          </a:r>
        </a:p>
      </dgm:t>
    </dgm:pt>
    <dgm:pt modelId="{FF5C3DD9-B594-4D34-8953-D3BDA5CC0D6B}" type="parTrans" cxnId="{21543345-2249-4806-85FF-672969372AFE}">
      <dgm:prSet/>
      <dgm:spPr/>
      <dgm:t>
        <a:bodyPr/>
        <a:lstStyle/>
        <a:p>
          <a:endParaRPr lang="en-US"/>
        </a:p>
      </dgm:t>
    </dgm:pt>
    <dgm:pt modelId="{ABC8FEB6-5EA8-4A8F-84E2-B8F47D0D4B0B}" type="sibTrans" cxnId="{21543345-2249-4806-85FF-672969372AFE}">
      <dgm:prSet/>
      <dgm:spPr/>
      <dgm:t>
        <a:bodyPr/>
        <a:lstStyle/>
        <a:p>
          <a:endParaRPr lang="en-US"/>
        </a:p>
      </dgm:t>
    </dgm:pt>
    <dgm:pt modelId="{C76CC43C-ECD8-47C0-9346-064F02CC974E}">
      <dgm:prSet/>
      <dgm:spPr/>
      <dgm:t>
        <a:bodyPr/>
        <a:lstStyle/>
        <a:p>
          <a:pPr rtl="0"/>
          <a:r>
            <a:rPr lang="en-US" dirty="0"/>
            <a:t>Disclaimer/Qualification/Adverse</a:t>
          </a:r>
        </a:p>
      </dgm:t>
    </dgm:pt>
    <dgm:pt modelId="{07B59B37-8431-472A-98AE-9B008590DACB}" type="parTrans" cxnId="{C930454C-6B38-4C6F-B33D-C9757A5E9F5C}">
      <dgm:prSet/>
      <dgm:spPr/>
      <dgm:t>
        <a:bodyPr/>
        <a:lstStyle/>
        <a:p>
          <a:endParaRPr lang="en-US"/>
        </a:p>
      </dgm:t>
    </dgm:pt>
    <dgm:pt modelId="{AEB4E3AD-8868-415B-891F-7C6B84738AB9}" type="sibTrans" cxnId="{C930454C-6B38-4C6F-B33D-C9757A5E9F5C}">
      <dgm:prSet/>
      <dgm:spPr/>
      <dgm:t>
        <a:bodyPr/>
        <a:lstStyle/>
        <a:p>
          <a:endParaRPr lang="en-US"/>
        </a:p>
      </dgm:t>
    </dgm:pt>
    <dgm:pt modelId="{4DAB13EF-F3E9-47B8-B3DF-4EDAA5BF7D8D}">
      <dgm:prSet/>
      <dgm:spPr/>
      <dgm:t>
        <a:bodyPr/>
        <a:lstStyle/>
        <a:p>
          <a:pPr rtl="0"/>
          <a:r>
            <a:rPr lang="en-US" dirty="0"/>
            <a:t>Audit approach – test checks, materiality, etc.</a:t>
          </a:r>
        </a:p>
      </dgm:t>
    </dgm:pt>
    <dgm:pt modelId="{4AB85963-B0FE-4748-8280-B5B76C6CACD3}" type="parTrans" cxnId="{75209FC6-156D-4588-8767-DEF32559E876}">
      <dgm:prSet/>
      <dgm:spPr/>
      <dgm:t>
        <a:bodyPr/>
        <a:lstStyle/>
        <a:p>
          <a:endParaRPr lang="en-US"/>
        </a:p>
      </dgm:t>
    </dgm:pt>
    <dgm:pt modelId="{2A244526-B31D-433B-935E-4AC7CC5578C4}" type="sibTrans" cxnId="{75209FC6-156D-4588-8767-DEF32559E876}">
      <dgm:prSet/>
      <dgm:spPr/>
      <dgm:t>
        <a:bodyPr/>
        <a:lstStyle/>
        <a:p>
          <a:endParaRPr lang="en-US"/>
        </a:p>
      </dgm:t>
    </dgm:pt>
    <dgm:pt modelId="{7F70F95C-1025-4AB6-AFE4-7DFC18C369E9}">
      <dgm:prSet/>
      <dgm:spPr/>
      <dgm:t>
        <a:bodyPr/>
        <a:lstStyle/>
        <a:p>
          <a:pPr rtl="0"/>
          <a:r>
            <a:rPr lang="en-US" dirty="0"/>
            <a:t>To be signed by Auditor Only</a:t>
          </a:r>
        </a:p>
      </dgm:t>
    </dgm:pt>
    <dgm:pt modelId="{B0484C53-2096-4CF0-B433-677C899CC038}" type="parTrans" cxnId="{E39C6D78-28E9-40EE-88AA-53C8C38A28C7}">
      <dgm:prSet/>
      <dgm:spPr/>
      <dgm:t>
        <a:bodyPr/>
        <a:lstStyle/>
        <a:p>
          <a:endParaRPr lang="en-US"/>
        </a:p>
      </dgm:t>
    </dgm:pt>
    <dgm:pt modelId="{351E2972-A422-474E-9DA5-6B8909586E54}" type="sibTrans" cxnId="{E39C6D78-28E9-40EE-88AA-53C8C38A28C7}">
      <dgm:prSet/>
      <dgm:spPr/>
      <dgm:t>
        <a:bodyPr/>
        <a:lstStyle/>
        <a:p>
          <a:endParaRPr lang="en-US"/>
        </a:p>
      </dgm:t>
    </dgm:pt>
    <dgm:pt modelId="{FDDA7DA0-C9D1-488C-9E1F-33DC22A6F2F3}">
      <dgm:prSet/>
      <dgm:spPr/>
      <dgm:t>
        <a:bodyPr/>
        <a:lstStyle/>
        <a:p>
          <a:pPr rtl="0"/>
          <a:r>
            <a:rPr lang="en-US" dirty="0"/>
            <a:t>Form 3CD</a:t>
          </a:r>
        </a:p>
      </dgm:t>
    </dgm:pt>
    <dgm:pt modelId="{F1BB7B7E-D7F2-4BC1-A3A3-E519CA8ADF5C}" type="parTrans" cxnId="{C9B558B5-1C43-4D8F-AD48-3A7E3CC50525}">
      <dgm:prSet/>
      <dgm:spPr/>
      <dgm:t>
        <a:bodyPr/>
        <a:lstStyle/>
        <a:p>
          <a:endParaRPr lang="en-US"/>
        </a:p>
      </dgm:t>
    </dgm:pt>
    <dgm:pt modelId="{5DA44BEE-1C32-495F-8914-A58549DC4F32}" type="sibTrans" cxnId="{C9B558B5-1C43-4D8F-AD48-3A7E3CC50525}">
      <dgm:prSet/>
      <dgm:spPr/>
      <dgm:t>
        <a:bodyPr/>
        <a:lstStyle/>
        <a:p>
          <a:endParaRPr lang="en-US"/>
        </a:p>
      </dgm:t>
    </dgm:pt>
    <dgm:pt modelId="{E7B7989F-4628-411F-BB74-D4FD51CD5081}">
      <dgm:prSet/>
      <dgm:spPr/>
      <dgm:t>
        <a:bodyPr/>
        <a:lstStyle/>
        <a:p>
          <a:pPr rtl="0"/>
          <a:r>
            <a:rPr lang="en-US" dirty="0"/>
            <a:t>Reporting of Specific Information</a:t>
          </a:r>
        </a:p>
      </dgm:t>
    </dgm:pt>
    <dgm:pt modelId="{0E892049-B71C-4A63-A440-8C7448F7AFF2}" type="parTrans" cxnId="{94DC6608-AC33-49A0-9978-92295647AF01}">
      <dgm:prSet/>
      <dgm:spPr/>
      <dgm:t>
        <a:bodyPr/>
        <a:lstStyle/>
        <a:p>
          <a:endParaRPr lang="en-US"/>
        </a:p>
      </dgm:t>
    </dgm:pt>
    <dgm:pt modelId="{9094985D-E743-4DFE-B977-BD6304C68413}" type="sibTrans" cxnId="{94DC6608-AC33-49A0-9978-92295647AF01}">
      <dgm:prSet/>
      <dgm:spPr/>
      <dgm:t>
        <a:bodyPr/>
        <a:lstStyle/>
        <a:p>
          <a:endParaRPr lang="en-US"/>
        </a:p>
      </dgm:t>
    </dgm:pt>
    <dgm:pt modelId="{1B6DC8CA-080A-47B1-8C85-43C433A76A1A}">
      <dgm:prSet/>
      <dgm:spPr/>
      <dgm:t>
        <a:bodyPr/>
        <a:lstStyle/>
        <a:p>
          <a:pPr rtl="0"/>
          <a:r>
            <a:rPr lang="en-US" dirty="0"/>
            <a:t>Clause specific assumptions /stands except complete disclaimer/qualification</a:t>
          </a:r>
        </a:p>
      </dgm:t>
    </dgm:pt>
    <dgm:pt modelId="{DDD7D00A-3D55-40C9-BE41-8AC95CA10A01}" type="parTrans" cxnId="{8C7BDF08-DB41-4AC4-8BF0-D701C945D15A}">
      <dgm:prSet/>
      <dgm:spPr/>
      <dgm:t>
        <a:bodyPr/>
        <a:lstStyle/>
        <a:p>
          <a:endParaRPr lang="en-US"/>
        </a:p>
      </dgm:t>
    </dgm:pt>
    <dgm:pt modelId="{8C6F49BE-DCED-4470-ACAF-0E6EF2184241}" type="sibTrans" cxnId="{8C7BDF08-DB41-4AC4-8BF0-D701C945D15A}">
      <dgm:prSet/>
      <dgm:spPr/>
      <dgm:t>
        <a:bodyPr/>
        <a:lstStyle/>
        <a:p>
          <a:endParaRPr lang="en-US"/>
        </a:p>
      </dgm:t>
    </dgm:pt>
    <dgm:pt modelId="{AFD95A12-8FCF-4560-8E3C-C3DD1BC9E13B}">
      <dgm:prSet/>
      <dgm:spPr/>
      <dgm:t>
        <a:bodyPr/>
        <a:lstStyle/>
        <a:p>
          <a:pPr rtl="0"/>
          <a:r>
            <a:rPr lang="en-US" dirty="0"/>
            <a:t>To be first signed by Assessee</a:t>
          </a:r>
        </a:p>
      </dgm:t>
    </dgm:pt>
    <dgm:pt modelId="{BBF65140-AE69-4AE1-8227-2EB8AA5075E0}" type="parTrans" cxnId="{4690D346-C872-4B5F-A6B2-7AD27CDADCDA}">
      <dgm:prSet/>
      <dgm:spPr/>
      <dgm:t>
        <a:bodyPr/>
        <a:lstStyle/>
        <a:p>
          <a:endParaRPr lang="en-US"/>
        </a:p>
      </dgm:t>
    </dgm:pt>
    <dgm:pt modelId="{873CC738-5B55-4614-A8CA-8E74BD7F9BE7}" type="sibTrans" cxnId="{4690D346-C872-4B5F-A6B2-7AD27CDADCDA}">
      <dgm:prSet/>
      <dgm:spPr/>
      <dgm:t>
        <a:bodyPr/>
        <a:lstStyle/>
        <a:p>
          <a:endParaRPr lang="en-US"/>
        </a:p>
      </dgm:t>
    </dgm:pt>
    <dgm:pt modelId="{16262309-A825-43EC-87AA-D8B0E8ABBD04}">
      <dgm:prSet/>
      <dgm:spPr/>
      <dgm:t>
        <a:bodyPr/>
        <a:lstStyle/>
        <a:p>
          <a:pPr rtl="0"/>
          <a:r>
            <a:rPr lang="en-US" dirty="0"/>
            <a:t>Very important observations/qualification</a:t>
          </a:r>
        </a:p>
      </dgm:t>
    </dgm:pt>
    <dgm:pt modelId="{7B0F430C-3903-421F-9D9D-CE0BC10215B0}" type="parTrans" cxnId="{FD4B5F07-AEBA-4C0A-9658-6DD34DF42F09}">
      <dgm:prSet/>
      <dgm:spPr/>
      <dgm:t>
        <a:bodyPr/>
        <a:lstStyle/>
        <a:p>
          <a:endParaRPr lang="en-US"/>
        </a:p>
      </dgm:t>
    </dgm:pt>
    <dgm:pt modelId="{D2DF4970-C6C2-4F77-9706-CB61ED0FB891}" type="sibTrans" cxnId="{FD4B5F07-AEBA-4C0A-9658-6DD34DF42F09}">
      <dgm:prSet/>
      <dgm:spPr/>
      <dgm:t>
        <a:bodyPr/>
        <a:lstStyle/>
        <a:p>
          <a:endParaRPr lang="en-US"/>
        </a:p>
      </dgm:t>
    </dgm:pt>
    <dgm:pt modelId="{E661A1DC-0C16-4590-8791-4EFD202F4C9E}">
      <dgm:prSet/>
      <dgm:spPr/>
      <dgm:t>
        <a:bodyPr/>
        <a:lstStyle/>
        <a:p>
          <a:pPr rtl="0"/>
          <a:r>
            <a:rPr lang="en-US" b="1" dirty="0"/>
            <a:t>All partners or Directors</a:t>
          </a:r>
        </a:p>
      </dgm:t>
    </dgm:pt>
    <dgm:pt modelId="{8EDC086C-7E36-41D9-B122-D0142F50E65F}" type="parTrans" cxnId="{5FB912E7-9284-48D3-B9B6-D9BCBDBFC4F9}">
      <dgm:prSet/>
      <dgm:spPr/>
      <dgm:t>
        <a:bodyPr/>
        <a:lstStyle/>
        <a:p>
          <a:endParaRPr lang="en-US"/>
        </a:p>
      </dgm:t>
    </dgm:pt>
    <dgm:pt modelId="{B6741BCE-90BC-4B3B-B05C-D4EBF4A4C46C}" type="sibTrans" cxnId="{5FB912E7-9284-48D3-B9B6-D9BCBDBFC4F9}">
      <dgm:prSet/>
      <dgm:spPr/>
      <dgm:t>
        <a:bodyPr/>
        <a:lstStyle/>
        <a:p>
          <a:endParaRPr lang="en-US"/>
        </a:p>
      </dgm:t>
    </dgm:pt>
    <dgm:pt modelId="{839DF248-322D-40E5-A755-37F839A008F4}">
      <dgm:prSet/>
      <dgm:spPr/>
      <dgm:t>
        <a:bodyPr/>
        <a:lstStyle/>
        <a:p>
          <a:pPr rtl="0"/>
          <a:r>
            <a:rPr lang="en-US" b="1" dirty="0"/>
            <a:t>Management Representation </a:t>
          </a:r>
        </a:p>
      </dgm:t>
    </dgm:pt>
    <dgm:pt modelId="{BCF9E4B5-811C-4E53-B0D4-B4C4C69CD13A}" type="parTrans" cxnId="{9790EEDC-0FC3-4C97-A34A-B6A3C3B316E8}">
      <dgm:prSet/>
      <dgm:spPr/>
      <dgm:t>
        <a:bodyPr/>
        <a:lstStyle/>
        <a:p>
          <a:endParaRPr lang="en-US"/>
        </a:p>
      </dgm:t>
    </dgm:pt>
    <dgm:pt modelId="{388BCD42-58D8-4CE8-9D3B-C362BB5ED33F}" type="sibTrans" cxnId="{9790EEDC-0FC3-4C97-A34A-B6A3C3B316E8}">
      <dgm:prSet/>
      <dgm:spPr/>
      <dgm:t>
        <a:bodyPr/>
        <a:lstStyle/>
        <a:p>
          <a:endParaRPr lang="en-US"/>
        </a:p>
      </dgm:t>
    </dgm:pt>
    <dgm:pt modelId="{87C4BA55-8C24-4A9D-A8A0-7F88308B7700}" type="pres">
      <dgm:prSet presAssocID="{6B96BCA8-9553-461C-A9B6-A3E1CC737AC0}" presName="linear" presStyleCnt="0">
        <dgm:presLayoutVars>
          <dgm:animLvl val="lvl"/>
          <dgm:resizeHandles val="exact"/>
        </dgm:presLayoutVars>
      </dgm:prSet>
      <dgm:spPr/>
      <dgm:t>
        <a:bodyPr/>
        <a:lstStyle/>
        <a:p>
          <a:endParaRPr lang="en-GB"/>
        </a:p>
      </dgm:t>
    </dgm:pt>
    <dgm:pt modelId="{462C55CF-9204-42AA-B23C-EDA6426763DD}" type="pres">
      <dgm:prSet presAssocID="{00F59C35-1380-4D41-8D6C-E7C0040BBCE9}" presName="parentText" presStyleLbl="node1" presStyleIdx="0" presStyleCnt="2">
        <dgm:presLayoutVars>
          <dgm:chMax val="0"/>
          <dgm:bulletEnabled val="1"/>
        </dgm:presLayoutVars>
      </dgm:prSet>
      <dgm:spPr/>
      <dgm:t>
        <a:bodyPr/>
        <a:lstStyle/>
        <a:p>
          <a:endParaRPr lang="en-GB"/>
        </a:p>
      </dgm:t>
    </dgm:pt>
    <dgm:pt modelId="{469357FB-9E07-4AD5-B77E-06DA61605946}" type="pres">
      <dgm:prSet presAssocID="{00F59C35-1380-4D41-8D6C-E7C0040BBCE9}" presName="childText" presStyleLbl="revTx" presStyleIdx="0" presStyleCnt="2">
        <dgm:presLayoutVars>
          <dgm:bulletEnabled val="1"/>
        </dgm:presLayoutVars>
      </dgm:prSet>
      <dgm:spPr/>
      <dgm:t>
        <a:bodyPr/>
        <a:lstStyle/>
        <a:p>
          <a:endParaRPr lang="en-GB"/>
        </a:p>
      </dgm:t>
    </dgm:pt>
    <dgm:pt modelId="{4C50A1AE-CD02-486A-8DA9-9E9D2D40D806}" type="pres">
      <dgm:prSet presAssocID="{FDDA7DA0-C9D1-488C-9E1F-33DC22A6F2F3}" presName="parentText" presStyleLbl="node1" presStyleIdx="1" presStyleCnt="2">
        <dgm:presLayoutVars>
          <dgm:chMax val="0"/>
          <dgm:bulletEnabled val="1"/>
        </dgm:presLayoutVars>
      </dgm:prSet>
      <dgm:spPr/>
      <dgm:t>
        <a:bodyPr/>
        <a:lstStyle/>
        <a:p>
          <a:endParaRPr lang="en-GB"/>
        </a:p>
      </dgm:t>
    </dgm:pt>
    <dgm:pt modelId="{87CBDB63-002F-4168-8B8B-16BC06EC565E}" type="pres">
      <dgm:prSet presAssocID="{FDDA7DA0-C9D1-488C-9E1F-33DC22A6F2F3}" presName="childText" presStyleLbl="revTx" presStyleIdx="1" presStyleCnt="2">
        <dgm:presLayoutVars>
          <dgm:bulletEnabled val="1"/>
        </dgm:presLayoutVars>
      </dgm:prSet>
      <dgm:spPr/>
      <dgm:t>
        <a:bodyPr/>
        <a:lstStyle/>
        <a:p>
          <a:endParaRPr lang="en-GB"/>
        </a:p>
      </dgm:t>
    </dgm:pt>
  </dgm:ptLst>
  <dgm:cxnLst>
    <dgm:cxn modelId="{68392102-F8AD-4A7C-8864-CE0B430ED9D7}" type="presOf" srcId="{FDDA7DA0-C9D1-488C-9E1F-33DC22A6F2F3}" destId="{4C50A1AE-CD02-486A-8DA9-9E9D2D40D806}" srcOrd="0" destOrd="0" presId="urn:microsoft.com/office/officeart/2005/8/layout/vList2"/>
    <dgm:cxn modelId="{21543345-2249-4806-85FF-672969372AFE}" srcId="{00F59C35-1380-4D41-8D6C-E7C0040BBCE9}" destId="{9BA780E6-0253-4091-B37B-EA44F415B03E}" srcOrd="0" destOrd="0" parTransId="{FF5C3DD9-B594-4D34-8953-D3BDA5CC0D6B}" sibTransId="{ABC8FEB6-5EA8-4A8F-84E2-B8F47D0D4B0B}"/>
    <dgm:cxn modelId="{7ABABC2E-ADA2-4119-8EEE-929AEE446628}" type="presOf" srcId="{E7B7989F-4628-411F-BB74-D4FD51CD5081}" destId="{87CBDB63-002F-4168-8B8B-16BC06EC565E}" srcOrd="0" destOrd="0" presId="urn:microsoft.com/office/officeart/2005/8/layout/vList2"/>
    <dgm:cxn modelId="{C797F964-4B43-4A9E-A6E5-BA49E047A4D5}" type="presOf" srcId="{AFD95A12-8FCF-4560-8E3C-C3DD1BC9E13B}" destId="{87CBDB63-002F-4168-8B8B-16BC06EC565E}" srcOrd="0" destOrd="2" presId="urn:microsoft.com/office/officeart/2005/8/layout/vList2"/>
    <dgm:cxn modelId="{66F3801D-6019-4531-9957-3F5DB882D69C}" type="presOf" srcId="{6B96BCA8-9553-461C-A9B6-A3E1CC737AC0}" destId="{87C4BA55-8C24-4A9D-A8A0-7F88308B7700}" srcOrd="0" destOrd="0" presId="urn:microsoft.com/office/officeart/2005/8/layout/vList2"/>
    <dgm:cxn modelId="{F6355758-22FB-4EA8-A5A5-385176467FC9}" type="presOf" srcId="{16262309-A825-43EC-87AA-D8B0E8ABBD04}" destId="{469357FB-9E07-4AD5-B77E-06DA61605946}" srcOrd="0" destOrd="3" presId="urn:microsoft.com/office/officeart/2005/8/layout/vList2"/>
    <dgm:cxn modelId="{8CCC1C98-3395-4F9D-8149-407D1DE60965}" type="presOf" srcId="{1B6DC8CA-080A-47B1-8C85-43C433A76A1A}" destId="{87CBDB63-002F-4168-8B8B-16BC06EC565E}" srcOrd="0" destOrd="1" presId="urn:microsoft.com/office/officeart/2005/8/layout/vList2"/>
    <dgm:cxn modelId="{838625F4-8C72-45B6-ACA2-C466258490DC}" type="presOf" srcId="{839DF248-322D-40E5-A755-37F839A008F4}" destId="{87CBDB63-002F-4168-8B8B-16BC06EC565E}" srcOrd="0" destOrd="4" presId="urn:microsoft.com/office/officeart/2005/8/layout/vList2"/>
    <dgm:cxn modelId="{B6A0275B-FA32-40D6-AAF7-6E8B6C6BE266}" type="presOf" srcId="{9BA780E6-0253-4091-B37B-EA44F415B03E}" destId="{469357FB-9E07-4AD5-B77E-06DA61605946}" srcOrd="0" destOrd="0" presId="urn:microsoft.com/office/officeart/2005/8/layout/vList2"/>
    <dgm:cxn modelId="{4FE7B97C-2A52-41FE-985C-6B79B0DE570C}" type="presOf" srcId="{4DAB13EF-F3E9-47B8-B3DF-4EDAA5BF7D8D}" destId="{469357FB-9E07-4AD5-B77E-06DA61605946}" srcOrd="0" destOrd="2" presId="urn:microsoft.com/office/officeart/2005/8/layout/vList2"/>
    <dgm:cxn modelId="{5FB912E7-9284-48D3-B9B6-D9BCBDBFC4F9}" srcId="{FDDA7DA0-C9D1-488C-9E1F-33DC22A6F2F3}" destId="{E661A1DC-0C16-4590-8791-4EFD202F4C9E}" srcOrd="3" destOrd="0" parTransId="{8EDC086C-7E36-41D9-B122-D0142F50E65F}" sibTransId="{B6741BCE-90BC-4B3B-B05C-D4EBF4A4C46C}"/>
    <dgm:cxn modelId="{75209FC6-156D-4588-8767-DEF32559E876}" srcId="{00F59C35-1380-4D41-8D6C-E7C0040BBCE9}" destId="{4DAB13EF-F3E9-47B8-B3DF-4EDAA5BF7D8D}" srcOrd="2" destOrd="0" parTransId="{4AB85963-B0FE-4748-8280-B5B76C6CACD3}" sibTransId="{2A244526-B31D-433B-935E-4AC7CC5578C4}"/>
    <dgm:cxn modelId="{94DC6608-AC33-49A0-9978-92295647AF01}" srcId="{FDDA7DA0-C9D1-488C-9E1F-33DC22A6F2F3}" destId="{E7B7989F-4628-411F-BB74-D4FD51CD5081}" srcOrd="0" destOrd="0" parTransId="{0E892049-B71C-4A63-A440-8C7448F7AFF2}" sibTransId="{9094985D-E743-4DFE-B977-BD6304C68413}"/>
    <dgm:cxn modelId="{C930454C-6B38-4C6F-B33D-C9757A5E9F5C}" srcId="{00F59C35-1380-4D41-8D6C-E7C0040BBCE9}" destId="{C76CC43C-ECD8-47C0-9346-064F02CC974E}" srcOrd="1" destOrd="0" parTransId="{07B59B37-8431-472A-98AE-9B008590DACB}" sibTransId="{AEB4E3AD-8868-415B-891F-7C6B84738AB9}"/>
    <dgm:cxn modelId="{C9B558B5-1C43-4D8F-AD48-3A7E3CC50525}" srcId="{6B96BCA8-9553-461C-A9B6-A3E1CC737AC0}" destId="{FDDA7DA0-C9D1-488C-9E1F-33DC22A6F2F3}" srcOrd="1" destOrd="0" parTransId="{F1BB7B7E-D7F2-4BC1-A3A3-E519CA8ADF5C}" sibTransId="{5DA44BEE-1C32-495F-8914-A58549DC4F32}"/>
    <dgm:cxn modelId="{6B8A84C5-9D94-486B-B7F6-2E0F78ECB601}" type="presOf" srcId="{E661A1DC-0C16-4590-8791-4EFD202F4C9E}" destId="{87CBDB63-002F-4168-8B8B-16BC06EC565E}" srcOrd="0" destOrd="3" presId="urn:microsoft.com/office/officeart/2005/8/layout/vList2"/>
    <dgm:cxn modelId="{814221BE-3401-4470-8C65-D37B317C926F}" type="presOf" srcId="{00F59C35-1380-4D41-8D6C-E7C0040BBCE9}" destId="{462C55CF-9204-42AA-B23C-EDA6426763DD}" srcOrd="0" destOrd="0" presId="urn:microsoft.com/office/officeart/2005/8/layout/vList2"/>
    <dgm:cxn modelId="{B4DFF07D-F1CD-4F07-9A17-48C7C4582086}" type="presOf" srcId="{C76CC43C-ECD8-47C0-9346-064F02CC974E}" destId="{469357FB-9E07-4AD5-B77E-06DA61605946}" srcOrd="0" destOrd="1" presId="urn:microsoft.com/office/officeart/2005/8/layout/vList2"/>
    <dgm:cxn modelId="{8C7BDF08-DB41-4AC4-8BF0-D701C945D15A}" srcId="{FDDA7DA0-C9D1-488C-9E1F-33DC22A6F2F3}" destId="{1B6DC8CA-080A-47B1-8C85-43C433A76A1A}" srcOrd="1" destOrd="0" parTransId="{DDD7D00A-3D55-40C9-BE41-8AC95CA10A01}" sibTransId="{8C6F49BE-DCED-4470-ACAF-0E6EF2184241}"/>
    <dgm:cxn modelId="{451C5902-0752-404B-ACA4-744D2AE77D4B}" srcId="{6B96BCA8-9553-461C-A9B6-A3E1CC737AC0}" destId="{00F59C35-1380-4D41-8D6C-E7C0040BBCE9}" srcOrd="0" destOrd="0" parTransId="{B71989CA-A90D-41E3-8CF0-F6EA183622F3}" sibTransId="{E804CA1F-5D83-4AA7-B588-FEDC0FD28D76}"/>
    <dgm:cxn modelId="{FD4B5F07-AEBA-4C0A-9658-6DD34DF42F09}" srcId="{00F59C35-1380-4D41-8D6C-E7C0040BBCE9}" destId="{16262309-A825-43EC-87AA-D8B0E8ABBD04}" srcOrd="3" destOrd="0" parTransId="{7B0F430C-3903-421F-9D9D-CE0BC10215B0}" sibTransId="{D2DF4970-C6C2-4F77-9706-CB61ED0FB891}"/>
    <dgm:cxn modelId="{4690D346-C872-4B5F-A6B2-7AD27CDADCDA}" srcId="{FDDA7DA0-C9D1-488C-9E1F-33DC22A6F2F3}" destId="{AFD95A12-8FCF-4560-8E3C-C3DD1BC9E13B}" srcOrd="2" destOrd="0" parTransId="{BBF65140-AE69-4AE1-8227-2EB8AA5075E0}" sibTransId="{873CC738-5B55-4614-A8CA-8E74BD7F9BE7}"/>
    <dgm:cxn modelId="{E39C6D78-28E9-40EE-88AA-53C8C38A28C7}" srcId="{00F59C35-1380-4D41-8D6C-E7C0040BBCE9}" destId="{7F70F95C-1025-4AB6-AFE4-7DFC18C369E9}" srcOrd="4" destOrd="0" parTransId="{B0484C53-2096-4CF0-B433-677C899CC038}" sibTransId="{351E2972-A422-474E-9DA5-6B8909586E54}"/>
    <dgm:cxn modelId="{9790EEDC-0FC3-4C97-A34A-B6A3C3B316E8}" srcId="{FDDA7DA0-C9D1-488C-9E1F-33DC22A6F2F3}" destId="{839DF248-322D-40E5-A755-37F839A008F4}" srcOrd="4" destOrd="0" parTransId="{BCF9E4B5-811C-4E53-B0D4-B4C4C69CD13A}" sibTransId="{388BCD42-58D8-4CE8-9D3B-C362BB5ED33F}"/>
    <dgm:cxn modelId="{A8D85CDC-DE98-4BFA-9643-D39545543C13}" type="presOf" srcId="{7F70F95C-1025-4AB6-AFE4-7DFC18C369E9}" destId="{469357FB-9E07-4AD5-B77E-06DA61605946}" srcOrd="0" destOrd="4" presId="urn:microsoft.com/office/officeart/2005/8/layout/vList2"/>
    <dgm:cxn modelId="{BDFB9B67-51ED-4FD9-B488-FC62170483AB}" type="presParOf" srcId="{87C4BA55-8C24-4A9D-A8A0-7F88308B7700}" destId="{462C55CF-9204-42AA-B23C-EDA6426763DD}" srcOrd="0" destOrd="0" presId="urn:microsoft.com/office/officeart/2005/8/layout/vList2"/>
    <dgm:cxn modelId="{39786780-6297-4BF1-AA20-F7BA383A24B6}" type="presParOf" srcId="{87C4BA55-8C24-4A9D-A8A0-7F88308B7700}" destId="{469357FB-9E07-4AD5-B77E-06DA61605946}" srcOrd="1" destOrd="0" presId="urn:microsoft.com/office/officeart/2005/8/layout/vList2"/>
    <dgm:cxn modelId="{23933927-E099-4404-92E4-9568B60EEB92}" type="presParOf" srcId="{87C4BA55-8C24-4A9D-A8A0-7F88308B7700}" destId="{4C50A1AE-CD02-486A-8DA9-9E9D2D40D806}" srcOrd="2" destOrd="0" presId="urn:microsoft.com/office/officeart/2005/8/layout/vList2"/>
    <dgm:cxn modelId="{72F2EC5D-4500-43CB-9113-AA96B165A7EB}" type="presParOf" srcId="{87C4BA55-8C24-4A9D-A8A0-7F88308B7700}" destId="{87CBDB63-002F-4168-8B8B-16BC06EC565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A5D22E-68A6-40C0-8D56-08BF46A19840}" type="doc">
      <dgm:prSet loTypeId="urn:microsoft.com/office/officeart/2005/8/layout/hierarchy1" loCatId="hierarchy" qsTypeId="urn:microsoft.com/office/officeart/2005/8/quickstyle/simple1" qsCatId="simple" csTypeId="urn:microsoft.com/office/officeart/2005/8/colors/colorful1#1" csCatId="colorful" phldr="1"/>
      <dgm:spPr/>
      <dgm:t>
        <a:bodyPr/>
        <a:lstStyle/>
        <a:p>
          <a:endParaRPr lang="en-US"/>
        </a:p>
      </dgm:t>
    </dgm:pt>
    <dgm:pt modelId="{3B82FC5A-8B44-4E97-BA8C-175F0E7C2063}">
      <dgm:prSet/>
      <dgm:spPr/>
      <dgm:t>
        <a:bodyPr/>
        <a:lstStyle/>
        <a:p>
          <a:pPr rtl="0"/>
          <a:r>
            <a:rPr lang="en-US"/>
            <a:t>Tax Audit</a:t>
          </a:r>
        </a:p>
      </dgm:t>
    </dgm:pt>
    <dgm:pt modelId="{4C58FEB7-3DF3-41EA-8594-055806AE91A1}" type="parTrans" cxnId="{76BBCCB4-DBE0-423B-95AB-3C19469CDEA8}">
      <dgm:prSet/>
      <dgm:spPr/>
      <dgm:t>
        <a:bodyPr/>
        <a:lstStyle/>
        <a:p>
          <a:endParaRPr lang="en-US"/>
        </a:p>
      </dgm:t>
    </dgm:pt>
    <dgm:pt modelId="{9371FED7-227D-4BF1-989F-25C836CFDE94}" type="sibTrans" cxnId="{76BBCCB4-DBE0-423B-95AB-3C19469CDEA8}">
      <dgm:prSet/>
      <dgm:spPr/>
      <dgm:t>
        <a:bodyPr/>
        <a:lstStyle/>
        <a:p>
          <a:endParaRPr lang="en-US"/>
        </a:p>
      </dgm:t>
    </dgm:pt>
    <dgm:pt modelId="{EB0A1F5A-4E11-4EBF-84F3-A9106F99A977}">
      <dgm:prSet custT="1"/>
      <dgm:spPr/>
      <dgm:t>
        <a:bodyPr/>
        <a:lstStyle/>
        <a:p>
          <a:pPr rtl="0"/>
          <a:r>
            <a:rPr lang="en-US" sz="2800" dirty="0"/>
            <a:t>Form 3CB</a:t>
          </a:r>
        </a:p>
        <a:p>
          <a:pPr rtl="0"/>
          <a:r>
            <a:rPr lang="en-US" sz="1400" dirty="0">
              <a:solidFill>
                <a:srgbClr val="FF0000"/>
              </a:solidFill>
            </a:rPr>
            <a:t>Para 3 (Audit observation)</a:t>
          </a:r>
        </a:p>
        <a:p>
          <a:pPr rtl="0"/>
          <a:r>
            <a:rPr lang="en-US" sz="1400" dirty="0"/>
            <a:t>Para 5 (3CD observations)</a:t>
          </a:r>
        </a:p>
      </dgm:t>
    </dgm:pt>
    <dgm:pt modelId="{00F7B910-F683-438B-A9B7-BA6E45B3A22F}" type="parTrans" cxnId="{C44E9D9A-EC23-4D35-A042-558AD9D727B7}">
      <dgm:prSet/>
      <dgm:spPr/>
      <dgm:t>
        <a:bodyPr/>
        <a:lstStyle/>
        <a:p>
          <a:endParaRPr lang="en-US"/>
        </a:p>
      </dgm:t>
    </dgm:pt>
    <dgm:pt modelId="{7FFA7077-7E6A-498E-B6CF-87030EB50EF5}" type="sibTrans" cxnId="{C44E9D9A-EC23-4D35-A042-558AD9D727B7}">
      <dgm:prSet/>
      <dgm:spPr/>
      <dgm:t>
        <a:bodyPr/>
        <a:lstStyle/>
        <a:p>
          <a:endParaRPr lang="en-US"/>
        </a:p>
      </dgm:t>
    </dgm:pt>
    <dgm:pt modelId="{78E0D5DB-86B6-4F45-B788-18409D4CAFDA}">
      <dgm:prSet/>
      <dgm:spPr/>
      <dgm:t>
        <a:bodyPr/>
        <a:lstStyle/>
        <a:p>
          <a:pPr rtl="0"/>
          <a:r>
            <a:rPr lang="en-US"/>
            <a:t>Any clause from (a) to (e)</a:t>
          </a:r>
        </a:p>
      </dgm:t>
    </dgm:pt>
    <dgm:pt modelId="{0A6E2E38-5678-4C5B-8E0E-203A62D49619}" type="parTrans" cxnId="{4CA61971-40D7-4693-B82A-2CE22324FE96}">
      <dgm:prSet/>
      <dgm:spPr/>
      <dgm:t>
        <a:bodyPr/>
        <a:lstStyle/>
        <a:p>
          <a:endParaRPr lang="en-US"/>
        </a:p>
      </dgm:t>
    </dgm:pt>
    <dgm:pt modelId="{1562F1A1-1110-4B35-B026-D46FD1D16268}" type="sibTrans" cxnId="{4CA61971-40D7-4693-B82A-2CE22324FE96}">
      <dgm:prSet/>
      <dgm:spPr/>
      <dgm:t>
        <a:bodyPr/>
        <a:lstStyle/>
        <a:p>
          <a:endParaRPr lang="en-US"/>
        </a:p>
      </dgm:t>
    </dgm:pt>
    <dgm:pt modelId="{96A3B488-561B-4648-A20B-7E515164BC10}">
      <dgm:prSet custT="1"/>
      <dgm:spPr/>
      <dgm:t>
        <a:bodyPr/>
        <a:lstStyle/>
        <a:p>
          <a:pPr rtl="0">
            <a:lnSpc>
              <a:spcPct val="100000"/>
            </a:lnSpc>
          </a:pPr>
          <a:r>
            <a:rPr lang="en-US" sz="2800" dirty="0"/>
            <a:t>Form 3CA</a:t>
          </a:r>
        </a:p>
        <a:p>
          <a:pPr rtl="0">
            <a:lnSpc>
              <a:spcPct val="100000"/>
            </a:lnSpc>
          </a:pPr>
          <a:r>
            <a:rPr lang="en-US" sz="1400" dirty="0">
              <a:solidFill>
                <a:srgbClr val="FF0000"/>
              </a:solidFill>
            </a:rPr>
            <a:t>(does not require opinion on true and fair)</a:t>
          </a:r>
        </a:p>
        <a:p>
          <a:pPr rtl="0">
            <a:lnSpc>
              <a:spcPct val="100000"/>
            </a:lnSpc>
          </a:pPr>
          <a:r>
            <a:rPr lang="en-US" sz="1400" dirty="0"/>
            <a:t>Para 3(3CD observations)</a:t>
          </a:r>
        </a:p>
      </dgm:t>
    </dgm:pt>
    <dgm:pt modelId="{B256DEC8-74C2-461D-8AB3-82EB63BBC876}" type="parTrans" cxnId="{288ED207-3342-446A-9DF0-54B92382941B}">
      <dgm:prSet/>
      <dgm:spPr/>
      <dgm:t>
        <a:bodyPr/>
        <a:lstStyle/>
        <a:p>
          <a:endParaRPr lang="en-US"/>
        </a:p>
      </dgm:t>
    </dgm:pt>
    <dgm:pt modelId="{139FEC62-B9AC-4546-9A27-0CA782A9782F}" type="sibTrans" cxnId="{288ED207-3342-446A-9DF0-54B92382941B}">
      <dgm:prSet/>
      <dgm:spPr/>
      <dgm:t>
        <a:bodyPr/>
        <a:lstStyle/>
        <a:p>
          <a:endParaRPr lang="en-US"/>
        </a:p>
      </dgm:t>
    </dgm:pt>
    <dgm:pt modelId="{17DE1A28-40B8-4FA6-9461-340876FF40AD}">
      <dgm:prSet/>
      <dgm:spPr/>
      <dgm:t>
        <a:bodyPr/>
        <a:lstStyle/>
        <a:p>
          <a:pPr rtl="0"/>
          <a:r>
            <a:rPr lang="en-US"/>
            <a:t>3</a:t>
          </a:r>
          <a:r>
            <a:rPr lang="en-US" baseline="30000"/>
            <a:t>rd</a:t>
          </a:r>
          <a:r>
            <a:rPr lang="en-US"/>
            <a:t> Proviso</a:t>
          </a:r>
        </a:p>
      </dgm:t>
    </dgm:pt>
    <dgm:pt modelId="{C0446113-015C-4938-ACE4-9F64B06062BF}" type="parTrans" cxnId="{158B0695-35BB-4A7D-B260-75F23DF9152E}">
      <dgm:prSet/>
      <dgm:spPr/>
      <dgm:t>
        <a:bodyPr/>
        <a:lstStyle/>
        <a:p>
          <a:endParaRPr lang="en-US"/>
        </a:p>
      </dgm:t>
    </dgm:pt>
    <dgm:pt modelId="{BACEB2EF-B33C-4B21-BF86-19BE62C6D24E}" type="sibTrans" cxnId="{158B0695-35BB-4A7D-B260-75F23DF9152E}">
      <dgm:prSet/>
      <dgm:spPr/>
      <dgm:t>
        <a:bodyPr/>
        <a:lstStyle/>
        <a:p>
          <a:endParaRPr lang="en-US"/>
        </a:p>
      </dgm:t>
    </dgm:pt>
    <dgm:pt modelId="{4030D72C-65E2-484E-9592-955274922365}" type="pres">
      <dgm:prSet presAssocID="{14A5D22E-68A6-40C0-8D56-08BF46A19840}" presName="hierChild1" presStyleCnt="0">
        <dgm:presLayoutVars>
          <dgm:chPref val="1"/>
          <dgm:dir/>
          <dgm:animOne val="branch"/>
          <dgm:animLvl val="lvl"/>
          <dgm:resizeHandles/>
        </dgm:presLayoutVars>
      </dgm:prSet>
      <dgm:spPr/>
      <dgm:t>
        <a:bodyPr/>
        <a:lstStyle/>
        <a:p>
          <a:endParaRPr lang="en-GB"/>
        </a:p>
      </dgm:t>
    </dgm:pt>
    <dgm:pt modelId="{F5261A27-08C7-4CFF-AE75-E67E50F47C90}" type="pres">
      <dgm:prSet presAssocID="{3B82FC5A-8B44-4E97-BA8C-175F0E7C2063}" presName="hierRoot1" presStyleCnt="0"/>
      <dgm:spPr/>
    </dgm:pt>
    <dgm:pt modelId="{B3EB1450-63B9-46F4-B445-291892B101BF}" type="pres">
      <dgm:prSet presAssocID="{3B82FC5A-8B44-4E97-BA8C-175F0E7C2063}" presName="composite" presStyleCnt="0"/>
      <dgm:spPr/>
    </dgm:pt>
    <dgm:pt modelId="{691EEBF4-86B3-4EA0-8DBE-6B7CF67E9476}" type="pres">
      <dgm:prSet presAssocID="{3B82FC5A-8B44-4E97-BA8C-175F0E7C2063}" presName="background" presStyleLbl="node0" presStyleIdx="0" presStyleCnt="1"/>
      <dgm:spPr/>
    </dgm:pt>
    <dgm:pt modelId="{91BA8A28-EAEB-47FA-9965-8366C39823B2}" type="pres">
      <dgm:prSet presAssocID="{3B82FC5A-8B44-4E97-BA8C-175F0E7C2063}" presName="text" presStyleLbl="fgAcc0" presStyleIdx="0" presStyleCnt="1">
        <dgm:presLayoutVars>
          <dgm:chPref val="3"/>
        </dgm:presLayoutVars>
      </dgm:prSet>
      <dgm:spPr/>
      <dgm:t>
        <a:bodyPr/>
        <a:lstStyle/>
        <a:p>
          <a:endParaRPr lang="en-GB"/>
        </a:p>
      </dgm:t>
    </dgm:pt>
    <dgm:pt modelId="{2931BD58-338A-4D1C-B0B3-5C1D8B896731}" type="pres">
      <dgm:prSet presAssocID="{3B82FC5A-8B44-4E97-BA8C-175F0E7C2063}" presName="hierChild2" presStyleCnt="0"/>
      <dgm:spPr/>
    </dgm:pt>
    <dgm:pt modelId="{4716D150-A789-4A79-BD6A-EA1DAAC35CD2}" type="pres">
      <dgm:prSet presAssocID="{00F7B910-F683-438B-A9B7-BA6E45B3A22F}" presName="Name10" presStyleLbl="parChTrans1D2" presStyleIdx="0" presStyleCnt="2"/>
      <dgm:spPr/>
      <dgm:t>
        <a:bodyPr/>
        <a:lstStyle/>
        <a:p>
          <a:endParaRPr lang="en-GB"/>
        </a:p>
      </dgm:t>
    </dgm:pt>
    <dgm:pt modelId="{1A3102C0-C90D-49AD-8D2D-4E2BDCC1119D}" type="pres">
      <dgm:prSet presAssocID="{EB0A1F5A-4E11-4EBF-84F3-A9106F99A977}" presName="hierRoot2" presStyleCnt="0"/>
      <dgm:spPr/>
    </dgm:pt>
    <dgm:pt modelId="{9666C44A-CC59-4974-966F-75C2C68CC03B}" type="pres">
      <dgm:prSet presAssocID="{EB0A1F5A-4E11-4EBF-84F3-A9106F99A977}" presName="composite2" presStyleCnt="0"/>
      <dgm:spPr/>
    </dgm:pt>
    <dgm:pt modelId="{19FBC08F-AC0B-4CF4-81DA-C8C2520EE7AE}" type="pres">
      <dgm:prSet presAssocID="{EB0A1F5A-4E11-4EBF-84F3-A9106F99A977}" presName="background2" presStyleLbl="node2" presStyleIdx="0" presStyleCnt="2"/>
      <dgm:spPr/>
    </dgm:pt>
    <dgm:pt modelId="{1C464A09-1490-4ED4-9ED1-FB7C99F42ECF}" type="pres">
      <dgm:prSet presAssocID="{EB0A1F5A-4E11-4EBF-84F3-A9106F99A977}" presName="text2" presStyleLbl="fgAcc2" presStyleIdx="0" presStyleCnt="2">
        <dgm:presLayoutVars>
          <dgm:chPref val="3"/>
        </dgm:presLayoutVars>
      </dgm:prSet>
      <dgm:spPr/>
      <dgm:t>
        <a:bodyPr/>
        <a:lstStyle/>
        <a:p>
          <a:endParaRPr lang="en-GB"/>
        </a:p>
      </dgm:t>
    </dgm:pt>
    <dgm:pt modelId="{600CD58F-D456-4B1D-A86E-8629CBA9322A}" type="pres">
      <dgm:prSet presAssocID="{EB0A1F5A-4E11-4EBF-84F3-A9106F99A977}" presName="hierChild3" presStyleCnt="0"/>
      <dgm:spPr/>
    </dgm:pt>
    <dgm:pt modelId="{172C578E-2037-4CE8-A5FB-AE0268D4A165}" type="pres">
      <dgm:prSet presAssocID="{0A6E2E38-5678-4C5B-8E0E-203A62D49619}" presName="Name17" presStyleLbl="parChTrans1D3" presStyleIdx="0" presStyleCnt="2"/>
      <dgm:spPr/>
      <dgm:t>
        <a:bodyPr/>
        <a:lstStyle/>
        <a:p>
          <a:endParaRPr lang="en-GB"/>
        </a:p>
      </dgm:t>
    </dgm:pt>
    <dgm:pt modelId="{31947664-61DD-458C-885A-AAFC625F6EFF}" type="pres">
      <dgm:prSet presAssocID="{78E0D5DB-86B6-4F45-B788-18409D4CAFDA}" presName="hierRoot3" presStyleCnt="0"/>
      <dgm:spPr/>
    </dgm:pt>
    <dgm:pt modelId="{6BE54A2B-A04D-416B-82E2-2D744A1D8C92}" type="pres">
      <dgm:prSet presAssocID="{78E0D5DB-86B6-4F45-B788-18409D4CAFDA}" presName="composite3" presStyleCnt="0"/>
      <dgm:spPr/>
    </dgm:pt>
    <dgm:pt modelId="{5008DF0B-97AB-4896-B89C-D45D2363AF68}" type="pres">
      <dgm:prSet presAssocID="{78E0D5DB-86B6-4F45-B788-18409D4CAFDA}" presName="background3" presStyleLbl="node3" presStyleIdx="0" presStyleCnt="2"/>
      <dgm:spPr/>
    </dgm:pt>
    <dgm:pt modelId="{529083EF-FBEC-45EA-9ECC-F25DCE6E66F2}" type="pres">
      <dgm:prSet presAssocID="{78E0D5DB-86B6-4F45-B788-18409D4CAFDA}" presName="text3" presStyleLbl="fgAcc3" presStyleIdx="0" presStyleCnt="2">
        <dgm:presLayoutVars>
          <dgm:chPref val="3"/>
        </dgm:presLayoutVars>
      </dgm:prSet>
      <dgm:spPr/>
      <dgm:t>
        <a:bodyPr/>
        <a:lstStyle/>
        <a:p>
          <a:endParaRPr lang="en-GB"/>
        </a:p>
      </dgm:t>
    </dgm:pt>
    <dgm:pt modelId="{AC92B124-ADF9-48F9-B6DF-846C7385DD4A}" type="pres">
      <dgm:prSet presAssocID="{78E0D5DB-86B6-4F45-B788-18409D4CAFDA}" presName="hierChild4" presStyleCnt="0"/>
      <dgm:spPr/>
    </dgm:pt>
    <dgm:pt modelId="{6EABC964-EDCE-4001-8BE6-D14AD03BED8F}" type="pres">
      <dgm:prSet presAssocID="{B256DEC8-74C2-461D-8AB3-82EB63BBC876}" presName="Name10" presStyleLbl="parChTrans1D2" presStyleIdx="1" presStyleCnt="2"/>
      <dgm:spPr/>
      <dgm:t>
        <a:bodyPr/>
        <a:lstStyle/>
        <a:p>
          <a:endParaRPr lang="en-GB"/>
        </a:p>
      </dgm:t>
    </dgm:pt>
    <dgm:pt modelId="{6DE90435-68CD-4B8E-B233-1CE4CD2C3E29}" type="pres">
      <dgm:prSet presAssocID="{96A3B488-561B-4648-A20B-7E515164BC10}" presName="hierRoot2" presStyleCnt="0"/>
      <dgm:spPr/>
    </dgm:pt>
    <dgm:pt modelId="{ACFBF3BA-DC71-4B1A-B268-58B234D90D27}" type="pres">
      <dgm:prSet presAssocID="{96A3B488-561B-4648-A20B-7E515164BC10}" presName="composite2" presStyleCnt="0"/>
      <dgm:spPr/>
    </dgm:pt>
    <dgm:pt modelId="{DD385DE4-2027-4102-8CED-FD3C0D01528E}" type="pres">
      <dgm:prSet presAssocID="{96A3B488-561B-4648-A20B-7E515164BC10}" presName="background2" presStyleLbl="node2" presStyleIdx="1" presStyleCnt="2"/>
      <dgm:spPr/>
    </dgm:pt>
    <dgm:pt modelId="{C19BF782-4580-4ED5-8670-40F7DD43BDA1}" type="pres">
      <dgm:prSet presAssocID="{96A3B488-561B-4648-A20B-7E515164BC10}" presName="text2" presStyleLbl="fgAcc2" presStyleIdx="1" presStyleCnt="2">
        <dgm:presLayoutVars>
          <dgm:chPref val="3"/>
        </dgm:presLayoutVars>
      </dgm:prSet>
      <dgm:spPr/>
      <dgm:t>
        <a:bodyPr/>
        <a:lstStyle/>
        <a:p>
          <a:endParaRPr lang="en-GB"/>
        </a:p>
      </dgm:t>
    </dgm:pt>
    <dgm:pt modelId="{29989A1A-52D8-4250-A4D3-DC1377C2E73B}" type="pres">
      <dgm:prSet presAssocID="{96A3B488-561B-4648-A20B-7E515164BC10}" presName="hierChild3" presStyleCnt="0"/>
      <dgm:spPr/>
    </dgm:pt>
    <dgm:pt modelId="{80603DA9-F6B2-4760-8E22-00014682CC49}" type="pres">
      <dgm:prSet presAssocID="{C0446113-015C-4938-ACE4-9F64B06062BF}" presName="Name17" presStyleLbl="parChTrans1D3" presStyleIdx="1" presStyleCnt="2"/>
      <dgm:spPr/>
      <dgm:t>
        <a:bodyPr/>
        <a:lstStyle/>
        <a:p>
          <a:endParaRPr lang="en-GB"/>
        </a:p>
      </dgm:t>
    </dgm:pt>
    <dgm:pt modelId="{34D82150-0C50-44D7-AC86-F88B863EE76D}" type="pres">
      <dgm:prSet presAssocID="{17DE1A28-40B8-4FA6-9461-340876FF40AD}" presName="hierRoot3" presStyleCnt="0"/>
      <dgm:spPr/>
    </dgm:pt>
    <dgm:pt modelId="{B5C2C8A7-AB53-4273-8425-23CA01F1F27E}" type="pres">
      <dgm:prSet presAssocID="{17DE1A28-40B8-4FA6-9461-340876FF40AD}" presName="composite3" presStyleCnt="0"/>
      <dgm:spPr/>
    </dgm:pt>
    <dgm:pt modelId="{331F1D4E-4839-4B6E-95AE-2C10BDAC842C}" type="pres">
      <dgm:prSet presAssocID="{17DE1A28-40B8-4FA6-9461-340876FF40AD}" presName="background3" presStyleLbl="node3" presStyleIdx="1" presStyleCnt="2"/>
      <dgm:spPr/>
    </dgm:pt>
    <dgm:pt modelId="{4BC69C23-A5CD-47E2-A527-98C7D51E7619}" type="pres">
      <dgm:prSet presAssocID="{17DE1A28-40B8-4FA6-9461-340876FF40AD}" presName="text3" presStyleLbl="fgAcc3" presStyleIdx="1" presStyleCnt="2">
        <dgm:presLayoutVars>
          <dgm:chPref val="3"/>
        </dgm:presLayoutVars>
      </dgm:prSet>
      <dgm:spPr/>
      <dgm:t>
        <a:bodyPr/>
        <a:lstStyle/>
        <a:p>
          <a:endParaRPr lang="en-GB"/>
        </a:p>
      </dgm:t>
    </dgm:pt>
    <dgm:pt modelId="{57922C6F-D2B3-43A6-B68E-A1123EB2EED1}" type="pres">
      <dgm:prSet presAssocID="{17DE1A28-40B8-4FA6-9461-340876FF40AD}" presName="hierChild4" presStyleCnt="0"/>
      <dgm:spPr/>
    </dgm:pt>
  </dgm:ptLst>
  <dgm:cxnLst>
    <dgm:cxn modelId="{0B5C0DF3-BA0F-407F-BBD7-7064C60157A8}" type="presOf" srcId="{EB0A1F5A-4E11-4EBF-84F3-A9106F99A977}" destId="{1C464A09-1490-4ED4-9ED1-FB7C99F42ECF}" srcOrd="0" destOrd="0" presId="urn:microsoft.com/office/officeart/2005/8/layout/hierarchy1"/>
    <dgm:cxn modelId="{1F58D678-1830-497D-A919-FCD6CFFE708A}" type="presOf" srcId="{00F7B910-F683-438B-A9B7-BA6E45B3A22F}" destId="{4716D150-A789-4A79-BD6A-EA1DAAC35CD2}" srcOrd="0" destOrd="0" presId="urn:microsoft.com/office/officeart/2005/8/layout/hierarchy1"/>
    <dgm:cxn modelId="{20F54122-DC22-4BEA-8CF0-86947B6A675F}" type="presOf" srcId="{17DE1A28-40B8-4FA6-9461-340876FF40AD}" destId="{4BC69C23-A5CD-47E2-A527-98C7D51E7619}" srcOrd="0" destOrd="0" presId="urn:microsoft.com/office/officeart/2005/8/layout/hierarchy1"/>
    <dgm:cxn modelId="{887DFBD2-3EA9-499A-ADC7-D56280EB06DF}" type="presOf" srcId="{B256DEC8-74C2-461D-8AB3-82EB63BBC876}" destId="{6EABC964-EDCE-4001-8BE6-D14AD03BED8F}" srcOrd="0" destOrd="0" presId="urn:microsoft.com/office/officeart/2005/8/layout/hierarchy1"/>
    <dgm:cxn modelId="{76BBCCB4-DBE0-423B-95AB-3C19469CDEA8}" srcId="{14A5D22E-68A6-40C0-8D56-08BF46A19840}" destId="{3B82FC5A-8B44-4E97-BA8C-175F0E7C2063}" srcOrd="0" destOrd="0" parTransId="{4C58FEB7-3DF3-41EA-8594-055806AE91A1}" sibTransId="{9371FED7-227D-4BF1-989F-25C836CFDE94}"/>
    <dgm:cxn modelId="{59E5DA8F-46C5-4A7E-A1D9-786F3618D863}" type="presOf" srcId="{C0446113-015C-4938-ACE4-9F64B06062BF}" destId="{80603DA9-F6B2-4760-8E22-00014682CC49}" srcOrd="0" destOrd="0" presId="urn:microsoft.com/office/officeart/2005/8/layout/hierarchy1"/>
    <dgm:cxn modelId="{3A0FBBE1-ED3C-4E9C-B514-D6FE139A5C35}" type="presOf" srcId="{0A6E2E38-5678-4C5B-8E0E-203A62D49619}" destId="{172C578E-2037-4CE8-A5FB-AE0268D4A165}" srcOrd="0" destOrd="0" presId="urn:microsoft.com/office/officeart/2005/8/layout/hierarchy1"/>
    <dgm:cxn modelId="{3AD3B14B-5DCA-4B40-8971-ABD8DEB42CD2}" type="presOf" srcId="{78E0D5DB-86B6-4F45-B788-18409D4CAFDA}" destId="{529083EF-FBEC-45EA-9ECC-F25DCE6E66F2}" srcOrd="0" destOrd="0" presId="urn:microsoft.com/office/officeart/2005/8/layout/hierarchy1"/>
    <dgm:cxn modelId="{495620D0-FA53-4ABF-8D05-D6A63EAF6EF2}" type="presOf" srcId="{14A5D22E-68A6-40C0-8D56-08BF46A19840}" destId="{4030D72C-65E2-484E-9592-955274922365}" srcOrd="0" destOrd="0" presId="urn:microsoft.com/office/officeart/2005/8/layout/hierarchy1"/>
    <dgm:cxn modelId="{C44E9D9A-EC23-4D35-A042-558AD9D727B7}" srcId="{3B82FC5A-8B44-4E97-BA8C-175F0E7C2063}" destId="{EB0A1F5A-4E11-4EBF-84F3-A9106F99A977}" srcOrd="0" destOrd="0" parTransId="{00F7B910-F683-438B-A9B7-BA6E45B3A22F}" sibTransId="{7FFA7077-7E6A-498E-B6CF-87030EB50EF5}"/>
    <dgm:cxn modelId="{CE5152EA-ED8E-4D53-AEE7-7A547151B82A}" type="presOf" srcId="{96A3B488-561B-4648-A20B-7E515164BC10}" destId="{C19BF782-4580-4ED5-8670-40F7DD43BDA1}" srcOrd="0" destOrd="0" presId="urn:microsoft.com/office/officeart/2005/8/layout/hierarchy1"/>
    <dgm:cxn modelId="{4CFD529F-10D7-4DD0-9B8E-8C06ECF77720}" type="presOf" srcId="{3B82FC5A-8B44-4E97-BA8C-175F0E7C2063}" destId="{91BA8A28-EAEB-47FA-9965-8366C39823B2}" srcOrd="0" destOrd="0" presId="urn:microsoft.com/office/officeart/2005/8/layout/hierarchy1"/>
    <dgm:cxn modelId="{158B0695-35BB-4A7D-B260-75F23DF9152E}" srcId="{96A3B488-561B-4648-A20B-7E515164BC10}" destId="{17DE1A28-40B8-4FA6-9461-340876FF40AD}" srcOrd="0" destOrd="0" parTransId="{C0446113-015C-4938-ACE4-9F64B06062BF}" sibTransId="{BACEB2EF-B33C-4B21-BF86-19BE62C6D24E}"/>
    <dgm:cxn modelId="{4CA61971-40D7-4693-B82A-2CE22324FE96}" srcId="{EB0A1F5A-4E11-4EBF-84F3-A9106F99A977}" destId="{78E0D5DB-86B6-4F45-B788-18409D4CAFDA}" srcOrd="0" destOrd="0" parTransId="{0A6E2E38-5678-4C5B-8E0E-203A62D49619}" sibTransId="{1562F1A1-1110-4B35-B026-D46FD1D16268}"/>
    <dgm:cxn modelId="{288ED207-3342-446A-9DF0-54B92382941B}" srcId="{3B82FC5A-8B44-4E97-BA8C-175F0E7C2063}" destId="{96A3B488-561B-4648-A20B-7E515164BC10}" srcOrd="1" destOrd="0" parTransId="{B256DEC8-74C2-461D-8AB3-82EB63BBC876}" sibTransId="{139FEC62-B9AC-4546-9A27-0CA782A9782F}"/>
    <dgm:cxn modelId="{30D711D6-AB40-47A9-80D6-2AB9C1A292B1}" type="presParOf" srcId="{4030D72C-65E2-484E-9592-955274922365}" destId="{F5261A27-08C7-4CFF-AE75-E67E50F47C90}" srcOrd="0" destOrd="0" presId="urn:microsoft.com/office/officeart/2005/8/layout/hierarchy1"/>
    <dgm:cxn modelId="{41BD9993-8571-4506-A311-99F464873677}" type="presParOf" srcId="{F5261A27-08C7-4CFF-AE75-E67E50F47C90}" destId="{B3EB1450-63B9-46F4-B445-291892B101BF}" srcOrd="0" destOrd="0" presId="urn:microsoft.com/office/officeart/2005/8/layout/hierarchy1"/>
    <dgm:cxn modelId="{44A4FB79-8D17-4E97-AF1C-EE8A3051D36A}" type="presParOf" srcId="{B3EB1450-63B9-46F4-B445-291892B101BF}" destId="{691EEBF4-86B3-4EA0-8DBE-6B7CF67E9476}" srcOrd="0" destOrd="0" presId="urn:microsoft.com/office/officeart/2005/8/layout/hierarchy1"/>
    <dgm:cxn modelId="{CE24EA75-EDAA-4836-92DD-45CB0323F947}" type="presParOf" srcId="{B3EB1450-63B9-46F4-B445-291892B101BF}" destId="{91BA8A28-EAEB-47FA-9965-8366C39823B2}" srcOrd="1" destOrd="0" presId="urn:microsoft.com/office/officeart/2005/8/layout/hierarchy1"/>
    <dgm:cxn modelId="{157ADB3E-A046-4A28-B6C4-0B51B5AE63FF}" type="presParOf" srcId="{F5261A27-08C7-4CFF-AE75-E67E50F47C90}" destId="{2931BD58-338A-4D1C-B0B3-5C1D8B896731}" srcOrd="1" destOrd="0" presId="urn:microsoft.com/office/officeart/2005/8/layout/hierarchy1"/>
    <dgm:cxn modelId="{314695ED-8816-474A-9FC6-41629210533E}" type="presParOf" srcId="{2931BD58-338A-4D1C-B0B3-5C1D8B896731}" destId="{4716D150-A789-4A79-BD6A-EA1DAAC35CD2}" srcOrd="0" destOrd="0" presId="urn:microsoft.com/office/officeart/2005/8/layout/hierarchy1"/>
    <dgm:cxn modelId="{80054C96-2880-4F51-89F8-DFD31C107A07}" type="presParOf" srcId="{2931BD58-338A-4D1C-B0B3-5C1D8B896731}" destId="{1A3102C0-C90D-49AD-8D2D-4E2BDCC1119D}" srcOrd="1" destOrd="0" presId="urn:microsoft.com/office/officeart/2005/8/layout/hierarchy1"/>
    <dgm:cxn modelId="{01D40707-8E2F-444A-8DCB-43008938553D}" type="presParOf" srcId="{1A3102C0-C90D-49AD-8D2D-4E2BDCC1119D}" destId="{9666C44A-CC59-4974-966F-75C2C68CC03B}" srcOrd="0" destOrd="0" presId="urn:microsoft.com/office/officeart/2005/8/layout/hierarchy1"/>
    <dgm:cxn modelId="{8BFE0F52-F9EA-4499-9338-E4C33169CAB9}" type="presParOf" srcId="{9666C44A-CC59-4974-966F-75C2C68CC03B}" destId="{19FBC08F-AC0B-4CF4-81DA-C8C2520EE7AE}" srcOrd="0" destOrd="0" presId="urn:microsoft.com/office/officeart/2005/8/layout/hierarchy1"/>
    <dgm:cxn modelId="{745C3726-24DD-4137-8640-9C732FE741E1}" type="presParOf" srcId="{9666C44A-CC59-4974-966F-75C2C68CC03B}" destId="{1C464A09-1490-4ED4-9ED1-FB7C99F42ECF}" srcOrd="1" destOrd="0" presId="urn:microsoft.com/office/officeart/2005/8/layout/hierarchy1"/>
    <dgm:cxn modelId="{EBA72ECF-CCA8-413B-83C9-391E9F035BE7}" type="presParOf" srcId="{1A3102C0-C90D-49AD-8D2D-4E2BDCC1119D}" destId="{600CD58F-D456-4B1D-A86E-8629CBA9322A}" srcOrd="1" destOrd="0" presId="urn:microsoft.com/office/officeart/2005/8/layout/hierarchy1"/>
    <dgm:cxn modelId="{31DDD405-E1D2-467B-A76E-0DE41C3B7EA8}" type="presParOf" srcId="{600CD58F-D456-4B1D-A86E-8629CBA9322A}" destId="{172C578E-2037-4CE8-A5FB-AE0268D4A165}" srcOrd="0" destOrd="0" presId="urn:microsoft.com/office/officeart/2005/8/layout/hierarchy1"/>
    <dgm:cxn modelId="{9965870E-96C3-407C-8E13-0F7E8ABEC15B}" type="presParOf" srcId="{600CD58F-D456-4B1D-A86E-8629CBA9322A}" destId="{31947664-61DD-458C-885A-AAFC625F6EFF}" srcOrd="1" destOrd="0" presId="urn:microsoft.com/office/officeart/2005/8/layout/hierarchy1"/>
    <dgm:cxn modelId="{6528FC02-08C5-4661-A83D-C35ED6061EC1}" type="presParOf" srcId="{31947664-61DD-458C-885A-AAFC625F6EFF}" destId="{6BE54A2B-A04D-416B-82E2-2D744A1D8C92}" srcOrd="0" destOrd="0" presId="urn:microsoft.com/office/officeart/2005/8/layout/hierarchy1"/>
    <dgm:cxn modelId="{3A2312F0-8FEC-461B-92C8-5CDAF3A808A4}" type="presParOf" srcId="{6BE54A2B-A04D-416B-82E2-2D744A1D8C92}" destId="{5008DF0B-97AB-4896-B89C-D45D2363AF68}" srcOrd="0" destOrd="0" presId="urn:microsoft.com/office/officeart/2005/8/layout/hierarchy1"/>
    <dgm:cxn modelId="{946E903F-1645-4A69-B75D-774372E9A712}" type="presParOf" srcId="{6BE54A2B-A04D-416B-82E2-2D744A1D8C92}" destId="{529083EF-FBEC-45EA-9ECC-F25DCE6E66F2}" srcOrd="1" destOrd="0" presId="urn:microsoft.com/office/officeart/2005/8/layout/hierarchy1"/>
    <dgm:cxn modelId="{A403A1E5-FB18-4554-829A-ADFE0FA2A989}" type="presParOf" srcId="{31947664-61DD-458C-885A-AAFC625F6EFF}" destId="{AC92B124-ADF9-48F9-B6DF-846C7385DD4A}" srcOrd="1" destOrd="0" presId="urn:microsoft.com/office/officeart/2005/8/layout/hierarchy1"/>
    <dgm:cxn modelId="{FFE51C0A-55AF-4C76-AD44-F5DCF747C527}" type="presParOf" srcId="{2931BD58-338A-4D1C-B0B3-5C1D8B896731}" destId="{6EABC964-EDCE-4001-8BE6-D14AD03BED8F}" srcOrd="2" destOrd="0" presId="urn:microsoft.com/office/officeart/2005/8/layout/hierarchy1"/>
    <dgm:cxn modelId="{E1535963-14DF-4A71-8D6E-ABAFF248CFB0}" type="presParOf" srcId="{2931BD58-338A-4D1C-B0B3-5C1D8B896731}" destId="{6DE90435-68CD-4B8E-B233-1CE4CD2C3E29}" srcOrd="3" destOrd="0" presId="urn:microsoft.com/office/officeart/2005/8/layout/hierarchy1"/>
    <dgm:cxn modelId="{8EF75616-887C-4F3F-B7FE-E65F307F0607}" type="presParOf" srcId="{6DE90435-68CD-4B8E-B233-1CE4CD2C3E29}" destId="{ACFBF3BA-DC71-4B1A-B268-58B234D90D27}" srcOrd="0" destOrd="0" presId="urn:microsoft.com/office/officeart/2005/8/layout/hierarchy1"/>
    <dgm:cxn modelId="{19C002A5-F913-40E8-866A-D000BA6E719C}" type="presParOf" srcId="{ACFBF3BA-DC71-4B1A-B268-58B234D90D27}" destId="{DD385DE4-2027-4102-8CED-FD3C0D01528E}" srcOrd="0" destOrd="0" presId="urn:microsoft.com/office/officeart/2005/8/layout/hierarchy1"/>
    <dgm:cxn modelId="{23A3CA4A-280C-4D62-A2A2-D6CD28A317A6}" type="presParOf" srcId="{ACFBF3BA-DC71-4B1A-B268-58B234D90D27}" destId="{C19BF782-4580-4ED5-8670-40F7DD43BDA1}" srcOrd="1" destOrd="0" presId="urn:microsoft.com/office/officeart/2005/8/layout/hierarchy1"/>
    <dgm:cxn modelId="{CA4699A0-5D07-470B-81FB-CF1A579A1BC0}" type="presParOf" srcId="{6DE90435-68CD-4B8E-B233-1CE4CD2C3E29}" destId="{29989A1A-52D8-4250-A4D3-DC1377C2E73B}" srcOrd="1" destOrd="0" presId="urn:microsoft.com/office/officeart/2005/8/layout/hierarchy1"/>
    <dgm:cxn modelId="{2CDA11A9-97CD-43CC-BB7A-A158FBA762B9}" type="presParOf" srcId="{29989A1A-52D8-4250-A4D3-DC1377C2E73B}" destId="{80603DA9-F6B2-4760-8E22-00014682CC49}" srcOrd="0" destOrd="0" presId="urn:microsoft.com/office/officeart/2005/8/layout/hierarchy1"/>
    <dgm:cxn modelId="{7183A169-EFF6-40D1-BCF6-A76A807195CB}" type="presParOf" srcId="{29989A1A-52D8-4250-A4D3-DC1377C2E73B}" destId="{34D82150-0C50-44D7-AC86-F88B863EE76D}" srcOrd="1" destOrd="0" presId="urn:microsoft.com/office/officeart/2005/8/layout/hierarchy1"/>
    <dgm:cxn modelId="{00F0BF2B-A5A4-486C-ACE0-3C33575CC7CC}" type="presParOf" srcId="{34D82150-0C50-44D7-AC86-F88B863EE76D}" destId="{B5C2C8A7-AB53-4273-8425-23CA01F1F27E}" srcOrd="0" destOrd="0" presId="urn:microsoft.com/office/officeart/2005/8/layout/hierarchy1"/>
    <dgm:cxn modelId="{A62BF6DD-7769-453E-BE5A-A07E2684CB8F}" type="presParOf" srcId="{B5C2C8A7-AB53-4273-8425-23CA01F1F27E}" destId="{331F1D4E-4839-4B6E-95AE-2C10BDAC842C}" srcOrd="0" destOrd="0" presId="urn:microsoft.com/office/officeart/2005/8/layout/hierarchy1"/>
    <dgm:cxn modelId="{99F8581A-218C-4D4F-AC2E-F3672ABAAC00}" type="presParOf" srcId="{B5C2C8A7-AB53-4273-8425-23CA01F1F27E}" destId="{4BC69C23-A5CD-47E2-A527-98C7D51E7619}" srcOrd="1" destOrd="0" presId="urn:microsoft.com/office/officeart/2005/8/layout/hierarchy1"/>
    <dgm:cxn modelId="{5AE7E156-4F4B-4CA7-B173-B271568B99FE}" type="presParOf" srcId="{34D82150-0C50-44D7-AC86-F88B863EE76D}" destId="{57922C6F-D2B3-43A6-B68E-A1123EB2EE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3199B6-13E4-47E0-BBB2-64B7DA82570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AD7F0A5-B73A-4857-986D-166613D334C2}">
      <dgm:prSet/>
      <dgm:spPr/>
      <dgm:t>
        <a:bodyPr/>
        <a:lstStyle/>
        <a:p>
          <a:r>
            <a:rPr lang="en-US"/>
            <a:t>Reopening notice merely relying on a technical mistake committed by an auditor was unjustified</a:t>
          </a:r>
        </a:p>
      </dgm:t>
    </dgm:pt>
    <dgm:pt modelId="{1E18B8A5-50A3-473C-9FC8-869B44666BCB}" type="parTrans" cxnId="{F7788EE7-975F-4916-B55C-F3F0B473189E}">
      <dgm:prSet/>
      <dgm:spPr/>
      <dgm:t>
        <a:bodyPr/>
        <a:lstStyle/>
        <a:p>
          <a:endParaRPr lang="en-US"/>
        </a:p>
      </dgm:t>
    </dgm:pt>
    <dgm:pt modelId="{6235D37C-4FB2-4911-8D65-119AF89DFE75}" type="sibTrans" cxnId="{F7788EE7-975F-4916-B55C-F3F0B473189E}">
      <dgm:prSet/>
      <dgm:spPr/>
      <dgm:t>
        <a:bodyPr/>
        <a:lstStyle/>
        <a:p>
          <a:endParaRPr lang="en-US"/>
        </a:p>
      </dgm:t>
    </dgm:pt>
    <dgm:pt modelId="{92CA1FA4-0B01-4FB6-9DD7-51FE68B0A7DB}">
      <dgm:prSet/>
      <dgm:spPr/>
      <dgm:t>
        <a:bodyPr/>
        <a:lstStyle/>
        <a:p>
          <a:r>
            <a:rPr lang="en-US"/>
            <a:t>Baroque Pharmaceuticals (P.) Ltd. [2022] 137 taxmann.com 94 (Gujarat)</a:t>
          </a:r>
        </a:p>
      </dgm:t>
    </dgm:pt>
    <dgm:pt modelId="{6FE4A798-7F5D-4C2D-A9DB-D9FFA87B3518}" type="parTrans" cxnId="{A639C337-42A9-43CF-9BC2-F0DE1816D09D}">
      <dgm:prSet/>
      <dgm:spPr/>
      <dgm:t>
        <a:bodyPr/>
        <a:lstStyle/>
        <a:p>
          <a:endParaRPr lang="en-US"/>
        </a:p>
      </dgm:t>
    </dgm:pt>
    <dgm:pt modelId="{F847791C-F82A-4354-B673-2FB35939D5BF}" type="sibTrans" cxnId="{A639C337-42A9-43CF-9BC2-F0DE1816D09D}">
      <dgm:prSet/>
      <dgm:spPr/>
      <dgm:t>
        <a:bodyPr/>
        <a:lstStyle/>
        <a:p>
          <a:endParaRPr lang="en-US"/>
        </a:p>
      </dgm:t>
    </dgm:pt>
    <dgm:pt modelId="{FAC6FE0E-E634-41FB-A419-AB265B08D3BD}">
      <dgm:prSet/>
      <dgm:spPr/>
      <dgm:t>
        <a:bodyPr/>
        <a:lstStyle/>
        <a:p>
          <a:r>
            <a:rPr lang="en-US"/>
            <a:t>If assessee contends inadvertent error in Form No. 3CD, he should submit revised tax audit report/addendum issued by the tax auditor.</a:t>
          </a:r>
        </a:p>
      </dgm:t>
    </dgm:pt>
    <dgm:pt modelId="{BF710C8E-173C-449F-BAC3-03CA80D64434}" type="parTrans" cxnId="{764E74A7-77FB-413B-9879-AE58B75A83C4}">
      <dgm:prSet/>
      <dgm:spPr/>
      <dgm:t>
        <a:bodyPr/>
        <a:lstStyle/>
        <a:p>
          <a:endParaRPr lang="en-US"/>
        </a:p>
      </dgm:t>
    </dgm:pt>
    <dgm:pt modelId="{4011B24D-D85F-4818-A13C-F4A3982087CA}" type="sibTrans" cxnId="{764E74A7-77FB-413B-9879-AE58B75A83C4}">
      <dgm:prSet/>
      <dgm:spPr/>
      <dgm:t>
        <a:bodyPr/>
        <a:lstStyle/>
        <a:p>
          <a:endParaRPr lang="en-US"/>
        </a:p>
      </dgm:t>
    </dgm:pt>
    <dgm:pt modelId="{472EA59D-CFD8-4156-A535-EA1FBC46DC39}">
      <dgm:prSet/>
      <dgm:spPr/>
      <dgm:t>
        <a:bodyPr/>
        <a:lstStyle/>
        <a:p>
          <a:r>
            <a:rPr lang="en-US"/>
            <a:t>ACIT vs. J.P. Yadav [2022] 138 taxmann.com 320 (Allahabad - Trib.)</a:t>
          </a:r>
        </a:p>
      </dgm:t>
    </dgm:pt>
    <dgm:pt modelId="{B06C4E0A-2242-4C0C-8CC4-8C5E150FA7ED}" type="parTrans" cxnId="{478DD052-765E-4FAE-BDC8-500281DF1F3F}">
      <dgm:prSet/>
      <dgm:spPr/>
      <dgm:t>
        <a:bodyPr/>
        <a:lstStyle/>
        <a:p>
          <a:endParaRPr lang="en-US"/>
        </a:p>
      </dgm:t>
    </dgm:pt>
    <dgm:pt modelId="{C26DFCEA-8C23-4ECA-AECF-CF154CC4D7F1}" type="sibTrans" cxnId="{478DD052-765E-4FAE-BDC8-500281DF1F3F}">
      <dgm:prSet/>
      <dgm:spPr/>
      <dgm:t>
        <a:bodyPr/>
        <a:lstStyle/>
        <a:p>
          <a:endParaRPr lang="en-US"/>
        </a:p>
      </dgm:t>
    </dgm:pt>
    <dgm:pt modelId="{15F79585-872F-4CF1-9556-93C898A9A0B4}">
      <dgm:prSet/>
      <dgm:spPr/>
      <dgm:t>
        <a:bodyPr/>
        <a:lstStyle/>
        <a:p>
          <a:r>
            <a:rPr lang="en-US"/>
            <a:t>Rule 6G(3)</a:t>
          </a:r>
        </a:p>
      </dgm:t>
    </dgm:pt>
    <dgm:pt modelId="{49472090-DAD3-400B-A47D-8D6838DDD01A}" type="parTrans" cxnId="{BC2B9712-C2AB-4F29-BDA3-CCD100F3D378}">
      <dgm:prSet/>
      <dgm:spPr/>
      <dgm:t>
        <a:bodyPr/>
        <a:lstStyle/>
        <a:p>
          <a:endParaRPr lang="en-US"/>
        </a:p>
      </dgm:t>
    </dgm:pt>
    <dgm:pt modelId="{8633B51E-8492-40FC-9FC0-FDC03EEF5D98}" type="sibTrans" cxnId="{BC2B9712-C2AB-4F29-BDA3-CCD100F3D378}">
      <dgm:prSet/>
      <dgm:spPr/>
      <dgm:t>
        <a:bodyPr/>
        <a:lstStyle/>
        <a:p>
          <a:endParaRPr lang="en-US"/>
        </a:p>
      </dgm:t>
    </dgm:pt>
    <dgm:pt modelId="{B7710E42-87EA-47B0-BAE8-66C1B3231734}">
      <dgm:prSet/>
      <dgm:spPr/>
      <dgm:t>
        <a:bodyPr/>
        <a:lstStyle/>
        <a:p>
          <a:r>
            <a:rPr lang="en-US"/>
            <a:t>With effect from 1-4-2021, Rule 6G(3) provides that "(3) The report of audit furnished under this rule may be revised by the person by getting revised report of audit from an accountant, duly signed and verified by such accountant, and furnish it before the end of the relevant assessment year for which the report pertains</a:t>
          </a:r>
        </a:p>
      </dgm:t>
    </dgm:pt>
    <dgm:pt modelId="{7594DB1D-95C9-4EE6-BAFE-44931D2D79FA}" type="parTrans" cxnId="{CC962A15-65DF-4E2F-A95A-08087A9599FC}">
      <dgm:prSet/>
      <dgm:spPr/>
      <dgm:t>
        <a:bodyPr/>
        <a:lstStyle/>
        <a:p>
          <a:endParaRPr lang="en-US"/>
        </a:p>
      </dgm:t>
    </dgm:pt>
    <dgm:pt modelId="{512B19FB-AB63-4063-8052-AE851E7A7576}" type="sibTrans" cxnId="{CC962A15-65DF-4E2F-A95A-08087A9599FC}">
      <dgm:prSet/>
      <dgm:spPr/>
      <dgm:t>
        <a:bodyPr/>
        <a:lstStyle/>
        <a:p>
          <a:endParaRPr lang="en-US"/>
        </a:p>
      </dgm:t>
    </dgm:pt>
    <dgm:pt modelId="{EE891D7F-8E9C-48D8-9939-8B9DA36E8694}" type="pres">
      <dgm:prSet presAssocID="{413199B6-13E4-47E0-BBB2-64B7DA82570E}" presName="linear" presStyleCnt="0">
        <dgm:presLayoutVars>
          <dgm:animLvl val="lvl"/>
          <dgm:resizeHandles val="exact"/>
        </dgm:presLayoutVars>
      </dgm:prSet>
      <dgm:spPr/>
      <dgm:t>
        <a:bodyPr/>
        <a:lstStyle/>
        <a:p>
          <a:endParaRPr lang="en-GB"/>
        </a:p>
      </dgm:t>
    </dgm:pt>
    <dgm:pt modelId="{6524348E-2C59-4849-926D-5A867A51AEEA}" type="pres">
      <dgm:prSet presAssocID="{1AD7F0A5-B73A-4857-986D-166613D334C2}" presName="parentText" presStyleLbl="node1" presStyleIdx="0" presStyleCnt="3">
        <dgm:presLayoutVars>
          <dgm:chMax val="0"/>
          <dgm:bulletEnabled val="1"/>
        </dgm:presLayoutVars>
      </dgm:prSet>
      <dgm:spPr/>
      <dgm:t>
        <a:bodyPr/>
        <a:lstStyle/>
        <a:p>
          <a:endParaRPr lang="en-GB"/>
        </a:p>
      </dgm:t>
    </dgm:pt>
    <dgm:pt modelId="{210E821F-A40B-429F-AA31-A79C87D49C4F}" type="pres">
      <dgm:prSet presAssocID="{1AD7F0A5-B73A-4857-986D-166613D334C2}" presName="childText" presStyleLbl="revTx" presStyleIdx="0" presStyleCnt="3">
        <dgm:presLayoutVars>
          <dgm:bulletEnabled val="1"/>
        </dgm:presLayoutVars>
      </dgm:prSet>
      <dgm:spPr/>
      <dgm:t>
        <a:bodyPr/>
        <a:lstStyle/>
        <a:p>
          <a:endParaRPr lang="en-GB"/>
        </a:p>
      </dgm:t>
    </dgm:pt>
    <dgm:pt modelId="{00904196-6541-432D-AD0E-EE174B195D6C}" type="pres">
      <dgm:prSet presAssocID="{FAC6FE0E-E634-41FB-A419-AB265B08D3BD}" presName="parentText" presStyleLbl="node1" presStyleIdx="1" presStyleCnt="3">
        <dgm:presLayoutVars>
          <dgm:chMax val="0"/>
          <dgm:bulletEnabled val="1"/>
        </dgm:presLayoutVars>
      </dgm:prSet>
      <dgm:spPr/>
      <dgm:t>
        <a:bodyPr/>
        <a:lstStyle/>
        <a:p>
          <a:endParaRPr lang="en-GB"/>
        </a:p>
      </dgm:t>
    </dgm:pt>
    <dgm:pt modelId="{6D80AF3C-2A41-4967-A5D0-867DF1550E59}" type="pres">
      <dgm:prSet presAssocID="{FAC6FE0E-E634-41FB-A419-AB265B08D3BD}" presName="childText" presStyleLbl="revTx" presStyleIdx="1" presStyleCnt="3">
        <dgm:presLayoutVars>
          <dgm:bulletEnabled val="1"/>
        </dgm:presLayoutVars>
      </dgm:prSet>
      <dgm:spPr/>
      <dgm:t>
        <a:bodyPr/>
        <a:lstStyle/>
        <a:p>
          <a:endParaRPr lang="en-GB"/>
        </a:p>
      </dgm:t>
    </dgm:pt>
    <dgm:pt modelId="{FEC058FF-70A3-4C33-8CA8-345E84386867}" type="pres">
      <dgm:prSet presAssocID="{15F79585-872F-4CF1-9556-93C898A9A0B4}" presName="parentText" presStyleLbl="node1" presStyleIdx="2" presStyleCnt="3">
        <dgm:presLayoutVars>
          <dgm:chMax val="0"/>
          <dgm:bulletEnabled val="1"/>
        </dgm:presLayoutVars>
      </dgm:prSet>
      <dgm:spPr/>
      <dgm:t>
        <a:bodyPr/>
        <a:lstStyle/>
        <a:p>
          <a:endParaRPr lang="en-GB"/>
        </a:p>
      </dgm:t>
    </dgm:pt>
    <dgm:pt modelId="{6DE85626-191B-4E75-9825-08F92D37A650}" type="pres">
      <dgm:prSet presAssocID="{15F79585-872F-4CF1-9556-93C898A9A0B4}" presName="childText" presStyleLbl="revTx" presStyleIdx="2" presStyleCnt="3">
        <dgm:presLayoutVars>
          <dgm:bulletEnabled val="1"/>
        </dgm:presLayoutVars>
      </dgm:prSet>
      <dgm:spPr/>
      <dgm:t>
        <a:bodyPr/>
        <a:lstStyle/>
        <a:p>
          <a:endParaRPr lang="en-GB"/>
        </a:p>
      </dgm:t>
    </dgm:pt>
  </dgm:ptLst>
  <dgm:cxnLst>
    <dgm:cxn modelId="{2757AEB4-E6C2-4A61-A61E-CEC3F1FF7E70}" type="presOf" srcId="{15F79585-872F-4CF1-9556-93C898A9A0B4}" destId="{FEC058FF-70A3-4C33-8CA8-345E84386867}" srcOrd="0" destOrd="0" presId="urn:microsoft.com/office/officeart/2005/8/layout/vList2"/>
    <dgm:cxn modelId="{F08D0EF7-2BA9-4866-A32A-D506ABA31FAF}" type="presOf" srcId="{B7710E42-87EA-47B0-BAE8-66C1B3231734}" destId="{6DE85626-191B-4E75-9825-08F92D37A650}" srcOrd="0" destOrd="0" presId="urn:microsoft.com/office/officeart/2005/8/layout/vList2"/>
    <dgm:cxn modelId="{F7788EE7-975F-4916-B55C-F3F0B473189E}" srcId="{413199B6-13E4-47E0-BBB2-64B7DA82570E}" destId="{1AD7F0A5-B73A-4857-986D-166613D334C2}" srcOrd="0" destOrd="0" parTransId="{1E18B8A5-50A3-473C-9FC8-869B44666BCB}" sibTransId="{6235D37C-4FB2-4911-8D65-119AF89DFE75}"/>
    <dgm:cxn modelId="{BC2B9712-C2AB-4F29-BDA3-CCD100F3D378}" srcId="{413199B6-13E4-47E0-BBB2-64B7DA82570E}" destId="{15F79585-872F-4CF1-9556-93C898A9A0B4}" srcOrd="2" destOrd="0" parTransId="{49472090-DAD3-400B-A47D-8D6838DDD01A}" sibTransId="{8633B51E-8492-40FC-9FC0-FDC03EEF5D98}"/>
    <dgm:cxn modelId="{764E74A7-77FB-413B-9879-AE58B75A83C4}" srcId="{413199B6-13E4-47E0-BBB2-64B7DA82570E}" destId="{FAC6FE0E-E634-41FB-A419-AB265B08D3BD}" srcOrd="1" destOrd="0" parTransId="{BF710C8E-173C-449F-BAC3-03CA80D64434}" sibTransId="{4011B24D-D85F-4818-A13C-F4A3982087CA}"/>
    <dgm:cxn modelId="{DB7CFA12-D523-4445-B07C-A822366CDD20}" type="presOf" srcId="{1AD7F0A5-B73A-4857-986D-166613D334C2}" destId="{6524348E-2C59-4849-926D-5A867A51AEEA}" srcOrd="0" destOrd="0" presId="urn:microsoft.com/office/officeart/2005/8/layout/vList2"/>
    <dgm:cxn modelId="{478DD052-765E-4FAE-BDC8-500281DF1F3F}" srcId="{FAC6FE0E-E634-41FB-A419-AB265B08D3BD}" destId="{472EA59D-CFD8-4156-A535-EA1FBC46DC39}" srcOrd="0" destOrd="0" parTransId="{B06C4E0A-2242-4C0C-8CC4-8C5E150FA7ED}" sibTransId="{C26DFCEA-8C23-4ECA-AECF-CF154CC4D7F1}"/>
    <dgm:cxn modelId="{C52D559F-9015-4AD9-B7B6-4D6BC177740B}" type="presOf" srcId="{472EA59D-CFD8-4156-A535-EA1FBC46DC39}" destId="{6D80AF3C-2A41-4967-A5D0-867DF1550E59}" srcOrd="0" destOrd="0" presId="urn:microsoft.com/office/officeart/2005/8/layout/vList2"/>
    <dgm:cxn modelId="{CC962A15-65DF-4E2F-A95A-08087A9599FC}" srcId="{15F79585-872F-4CF1-9556-93C898A9A0B4}" destId="{B7710E42-87EA-47B0-BAE8-66C1B3231734}" srcOrd="0" destOrd="0" parTransId="{7594DB1D-95C9-4EE6-BAFE-44931D2D79FA}" sibTransId="{512B19FB-AB63-4063-8052-AE851E7A7576}"/>
    <dgm:cxn modelId="{B02B4CF4-A715-41CF-ABF3-68DE458481EB}" type="presOf" srcId="{FAC6FE0E-E634-41FB-A419-AB265B08D3BD}" destId="{00904196-6541-432D-AD0E-EE174B195D6C}" srcOrd="0" destOrd="0" presId="urn:microsoft.com/office/officeart/2005/8/layout/vList2"/>
    <dgm:cxn modelId="{A639C337-42A9-43CF-9BC2-F0DE1816D09D}" srcId="{1AD7F0A5-B73A-4857-986D-166613D334C2}" destId="{92CA1FA4-0B01-4FB6-9DD7-51FE68B0A7DB}" srcOrd="0" destOrd="0" parTransId="{6FE4A798-7F5D-4C2D-A9DB-D9FFA87B3518}" sibTransId="{F847791C-F82A-4354-B673-2FB35939D5BF}"/>
    <dgm:cxn modelId="{607CB29F-53F8-4779-909A-B43E51A04A1E}" type="presOf" srcId="{413199B6-13E4-47E0-BBB2-64B7DA82570E}" destId="{EE891D7F-8E9C-48D8-9939-8B9DA36E8694}" srcOrd="0" destOrd="0" presId="urn:microsoft.com/office/officeart/2005/8/layout/vList2"/>
    <dgm:cxn modelId="{7A4EE1B8-C088-4404-8848-053BC17E5045}" type="presOf" srcId="{92CA1FA4-0B01-4FB6-9DD7-51FE68B0A7DB}" destId="{210E821F-A40B-429F-AA31-A79C87D49C4F}" srcOrd="0" destOrd="0" presId="urn:microsoft.com/office/officeart/2005/8/layout/vList2"/>
    <dgm:cxn modelId="{D1564D67-C947-4301-BCD0-733C812578E0}" type="presParOf" srcId="{EE891D7F-8E9C-48D8-9939-8B9DA36E8694}" destId="{6524348E-2C59-4849-926D-5A867A51AEEA}" srcOrd="0" destOrd="0" presId="urn:microsoft.com/office/officeart/2005/8/layout/vList2"/>
    <dgm:cxn modelId="{301EE3A1-2424-4857-99AA-7560BE86C267}" type="presParOf" srcId="{EE891D7F-8E9C-48D8-9939-8B9DA36E8694}" destId="{210E821F-A40B-429F-AA31-A79C87D49C4F}" srcOrd="1" destOrd="0" presId="urn:microsoft.com/office/officeart/2005/8/layout/vList2"/>
    <dgm:cxn modelId="{5B03106A-CC1E-45B0-979D-8BBD9DD7CD6B}" type="presParOf" srcId="{EE891D7F-8E9C-48D8-9939-8B9DA36E8694}" destId="{00904196-6541-432D-AD0E-EE174B195D6C}" srcOrd="2" destOrd="0" presId="urn:microsoft.com/office/officeart/2005/8/layout/vList2"/>
    <dgm:cxn modelId="{8B3C8CFA-FB29-4527-9716-FF5A28D93AEA}" type="presParOf" srcId="{EE891D7F-8E9C-48D8-9939-8B9DA36E8694}" destId="{6D80AF3C-2A41-4967-A5D0-867DF1550E59}" srcOrd="3" destOrd="0" presId="urn:microsoft.com/office/officeart/2005/8/layout/vList2"/>
    <dgm:cxn modelId="{9FFD21AC-917B-4A21-BA5E-A6E876162CEF}" type="presParOf" srcId="{EE891D7F-8E9C-48D8-9939-8B9DA36E8694}" destId="{FEC058FF-70A3-4C33-8CA8-345E84386867}" srcOrd="4" destOrd="0" presId="urn:microsoft.com/office/officeart/2005/8/layout/vList2"/>
    <dgm:cxn modelId="{ADD2CB1F-FE4D-4335-9699-F26E4AD18016}" type="presParOf" srcId="{EE891D7F-8E9C-48D8-9939-8B9DA36E8694}" destId="{6DE85626-191B-4E75-9825-08F92D37A65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483EC19-EFC4-45DF-9D84-C6A9C85AA73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96C628B0-7DF2-4E47-95F1-BC0A714D3685}">
      <dgm:prSet/>
      <dgm:spPr/>
      <dgm:t>
        <a:bodyPr/>
        <a:lstStyle/>
        <a:p>
          <a:pPr rtl="0"/>
          <a:r>
            <a:rPr lang="en-US" dirty="0"/>
            <a:t>Section 143(1)</a:t>
          </a:r>
        </a:p>
      </dgm:t>
    </dgm:pt>
    <dgm:pt modelId="{43276849-6B7C-429F-AA06-C47033072B7B}" type="parTrans" cxnId="{8EE7AB1E-4E38-4034-8B3B-606B7FDB4AC1}">
      <dgm:prSet/>
      <dgm:spPr/>
      <dgm:t>
        <a:bodyPr/>
        <a:lstStyle/>
        <a:p>
          <a:endParaRPr lang="en-US"/>
        </a:p>
      </dgm:t>
    </dgm:pt>
    <dgm:pt modelId="{D54249F7-A034-47C2-ACC4-9AB768C1D373}" type="sibTrans" cxnId="{8EE7AB1E-4E38-4034-8B3B-606B7FDB4AC1}">
      <dgm:prSet/>
      <dgm:spPr/>
      <dgm:t>
        <a:bodyPr/>
        <a:lstStyle/>
        <a:p>
          <a:endParaRPr lang="en-US"/>
        </a:p>
      </dgm:t>
    </dgm:pt>
    <dgm:pt modelId="{6A4F3FAD-E3B0-415C-9C5C-0BBD63A2B159}">
      <dgm:prSet/>
      <dgm:spPr/>
      <dgm:t>
        <a:bodyPr/>
        <a:lstStyle/>
        <a:p>
          <a:pPr rtl="0"/>
          <a:r>
            <a:rPr lang="en-US" b="1" dirty="0"/>
            <a:t>Disallowance indicated in audit report but not taken in computation of total income</a:t>
          </a:r>
        </a:p>
      </dgm:t>
    </dgm:pt>
    <dgm:pt modelId="{6DE4D638-A358-45C1-BF1C-33A4F489B8AC}" type="parTrans" cxnId="{20B5E91A-9936-4D2B-A6A5-F02D449E4B5C}">
      <dgm:prSet/>
      <dgm:spPr/>
      <dgm:t>
        <a:bodyPr/>
        <a:lstStyle/>
        <a:p>
          <a:endParaRPr lang="en-US"/>
        </a:p>
      </dgm:t>
    </dgm:pt>
    <dgm:pt modelId="{76A98942-F217-4882-8C61-4E3EBB8CD431}" type="sibTrans" cxnId="{20B5E91A-9936-4D2B-A6A5-F02D449E4B5C}">
      <dgm:prSet/>
      <dgm:spPr/>
      <dgm:t>
        <a:bodyPr/>
        <a:lstStyle/>
        <a:p>
          <a:endParaRPr lang="en-US"/>
        </a:p>
      </dgm:t>
    </dgm:pt>
    <dgm:pt modelId="{2AE61239-EB86-448B-9A95-1570B9A802B2}">
      <dgm:prSet/>
      <dgm:spPr/>
      <dgm:t>
        <a:bodyPr/>
        <a:lstStyle/>
        <a:p>
          <a:pPr rtl="0"/>
          <a:r>
            <a:rPr lang="en-US" dirty="0"/>
            <a:t>Views taken disclosures</a:t>
          </a:r>
        </a:p>
      </dgm:t>
    </dgm:pt>
    <dgm:pt modelId="{7331F188-2116-4AF6-A0F0-A9F551474DC2}" type="parTrans" cxnId="{B7201CC8-A8D8-448E-80ED-B69BE72729DE}">
      <dgm:prSet/>
      <dgm:spPr/>
      <dgm:t>
        <a:bodyPr/>
        <a:lstStyle/>
        <a:p>
          <a:endParaRPr lang="en-US"/>
        </a:p>
      </dgm:t>
    </dgm:pt>
    <dgm:pt modelId="{5EC1E655-D946-40A2-88DC-6BDCF0E75557}" type="sibTrans" cxnId="{B7201CC8-A8D8-448E-80ED-B69BE72729DE}">
      <dgm:prSet/>
      <dgm:spPr/>
      <dgm:t>
        <a:bodyPr/>
        <a:lstStyle/>
        <a:p>
          <a:endParaRPr lang="en-US"/>
        </a:p>
      </dgm:t>
    </dgm:pt>
    <dgm:pt modelId="{8A234C26-AFDC-492D-8C67-4F9EE043902C}">
      <dgm:prSet/>
      <dgm:spPr/>
      <dgm:t>
        <a:bodyPr/>
        <a:lstStyle/>
        <a:p>
          <a:pPr rtl="0"/>
          <a:r>
            <a:rPr lang="en-US" dirty="0"/>
            <a:t>amended by FA 2016 </a:t>
          </a:r>
          <a:r>
            <a:rPr lang="en-US" dirty="0" err="1"/>
            <a:t>wef</a:t>
          </a:r>
          <a:r>
            <a:rPr lang="en-US" dirty="0"/>
            <a:t> AY 2017-18</a:t>
          </a:r>
        </a:p>
      </dgm:t>
    </dgm:pt>
    <dgm:pt modelId="{92D28B9F-4BD5-4DA3-82CC-ED977E281D7E}" type="parTrans" cxnId="{4610FEBF-2390-4495-8700-D78AC5C8C98E}">
      <dgm:prSet/>
      <dgm:spPr/>
      <dgm:t>
        <a:bodyPr/>
        <a:lstStyle/>
        <a:p>
          <a:endParaRPr lang="en-US"/>
        </a:p>
      </dgm:t>
    </dgm:pt>
    <dgm:pt modelId="{03E99EA8-0C4B-4751-BE65-0534C6BC1FE7}" type="sibTrans" cxnId="{4610FEBF-2390-4495-8700-D78AC5C8C98E}">
      <dgm:prSet/>
      <dgm:spPr/>
      <dgm:t>
        <a:bodyPr/>
        <a:lstStyle/>
        <a:p>
          <a:endParaRPr lang="en-US"/>
        </a:p>
      </dgm:t>
    </dgm:pt>
    <dgm:pt modelId="{42607C9D-0CBA-4615-9527-EE40EA38540A}">
      <dgm:prSet/>
      <dgm:spPr/>
      <dgm:t>
        <a:bodyPr/>
        <a:lstStyle/>
        <a:p>
          <a:pPr rtl="0"/>
          <a:r>
            <a:rPr lang="en-US" dirty="0"/>
            <a:t>S.143(1) intimation appealable</a:t>
          </a:r>
        </a:p>
      </dgm:t>
    </dgm:pt>
    <dgm:pt modelId="{AC0F30D2-9C8A-46A5-8573-CEC38A7EB648}" type="parTrans" cxnId="{C7CF382A-E2A3-4B50-A365-35F239183BAC}">
      <dgm:prSet/>
      <dgm:spPr/>
      <dgm:t>
        <a:bodyPr/>
        <a:lstStyle/>
        <a:p>
          <a:endParaRPr lang="en-US"/>
        </a:p>
      </dgm:t>
    </dgm:pt>
    <dgm:pt modelId="{29C1455F-5EF3-43FC-9E99-370676591877}" type="sibTrans" cxnId="{C7CF382A-E2A3-4B50-A365-35F239183BAC}">
      <dgm:prSet/>
      <dgm:spPr/>
      <dgm:t>
        <a:bodyPr/>
        <a:lstStyle/>
        <a:p>
          <a:endParaRPr lang="en-US"/>
        </a:p>
      </dgm:t>
    </dgm:pt>
    <dgm:pt modelId="{FE2239EE-0B9E-4B03-8B1F-163F1BA8A69D}" type="pres">
      <dgm:prSet presAssocID="{2483EC19-EFC4-45DF-9D84-C6A9C85AA735}" presName="linear" presStyleCnt="0">
        <dgm:presLayoutVars>
          <dgm:animLvl val="lvl"/>
          <dgm:resizeHandles val="exact"/>
        </dgm:presLayoutVars>
      </dgm:prSet>
      <dgm:spPr/>
      <dgm:t>
        <a:bodyPr/>
        <a:lstStyle/>
        <a:p>
          <a:endParaRPr lang="en-GB"/>
        </a:p>
      </dgm:t>
    </dgm:pt>
    <dgm:pt modelId="{3EDAC803-0C94-4E1B-A0DC-563C4771A87C}" type="pres">
      <dgm:prSet presAssocID="{96C628B0-7DF2-4E47-95F1-BC0A714D3685}" presName="parentText" presStyleLbl="node1" presStyleIdx="0" presStyleCnt="1">
        <dgm:presLayoutVars>
          <dgm:chMax val="0"/>
          <dgm:bulletEnabled val="1"/>
        </dgm:presLayoutVars>
      </dgm:prSet>
      <dgm:spPr/>
      <dgm:t>
        <a:bodyPr/>
        <a:lstStyle/>
        <a:p>
          <a:endParaRPr lang="en-GB"/>
        </a:p>
      </dgm:t>
    </dgm:pt>
    <dgm:pt modelId="{CDC1143C-C1AD-431E-B15F-37B66AFF0628}" type="pres">
      <dgm:prSet presAssocID="{96C628B0-7DF2-4E47-95F1-BC0A714D3685}" presName="childText" presStyleLbl="revTx" presStyleIdx="0" presStyleCnt="1">
        <dgm:presLayoutVars>
          <dgm:bulletEnabled val="1"/>
        </dgm:presLayoutVars>
      </dgm:prSet>
      <dgm:spPr/>
      <dgm:t>
        <a:bodyPr/>
        <a:lstStyle/>
        <a:p>
          <a:endParaRPr lang="en-GB"/>
        </a:p>
      </dgm:t>
    </dgm:pt>
  </dgm:ptLst>
  <dgm:cxnLst>
    <dgm:cxn modelId="{52C6FF51-E555-45B5-9741-B96B574F54CF}" type="presOf" srcId="{8A234C26-AFDC-492D-8C67-4F9EE043902C}" destId="{CDC1143C-C1AD-431E-B15F-37B66AFF0628}" srcOrd="0" destOrd="0" presId="urn:microsoft.com/office/officeart/2005/8/layout/vList2"/>
    <dgm:cxn modelId="{2A46B0D0-F2A6-466A-A824-6ECCE7ABC826}" type="presOf" srcId="{6A4F3FAD-E3B0-415C-9C5C-0BBD63A2B159}" destId="{CDC1143C-C1AD-431E-B15F-37B66AFF0628}" srcOrd="0" destOrd="1" presId="urn:microsoft.com/office/officeart/2005/8/layout/vList2"/>
    <dgm:cxn modelId="{854E656E-AC17-43C9-9042-0429BA681D79}" type="presOf" srcId="{42607C9D-0CBA-4615-9527-EE40EA38540A}" destId="{CDC1143C-C1AD-431E-B15F-37B66AFF0628}" srcOrd="0" destOrd="3" presId="urn:microsoft.com/office/officeart/2005/8/layout/vList2"/>
    <dgm:cxn modelId="{AD485791-D6F7-4666-B612-6CDF7EB3F670}" type="presOf" srcId="{96C628B0-7DF2-4E47-95F1-BC0A714D3685}" destId="{3EDAC803-0C94-4E1B-A0DC-563C4771A87C}" srcOrd="0" destOrd="0" presId="urn:microsoft.com/office/officeart/2005/8/layout/vList2"/>
    <dgm:cxn modelId="{A780F506-5F30-482F-967F-A5B6FCD9270A}" type="presOf" srcId="{2AE61239-EB86-448B-9A95-1570B9A802B2}" destId="{CDC1143C-C1AD-431E-B15F-37B66AFF0628}" srcOrd="0" destOrd="2" presId="urn:microsoft.com/office/officeart/2005/8/layout/vList2"/>
    <dgm:cxn modelId="{C7CF382A-E2A3-4B50-A365-35F239183BAC}" srcId="{96C628B0-7DF2-4E47-95F1-BC0A714D3685}" destId="{42607C9D-0CBA-4615-9527-EE40EA38540A}" srcOrd="3" destOrd="0" parTransId="{AC0F30D2-9C8A-46A5-8573-CEC38A7EB648}" sibTransId="{29C1455F-5EF3-43FC-9E99-370676591877}"/>
    <dgm:cxn modelId="{8EE7AB1E-4E38-4034-8B3B-606B7FDB4AC1}" srcId="{2483EC19-EFC4-45DF-9D84-C6A9C85AA735}" destId="{96C628B0-7DF2-4E47-95F1-BC0A714D3685}" srcOrd="0" destOrd="0" parTransId="{43276849-6B7C-429F-AA06-C47033072B7B}" sibTransId="{D54249F7-A034-47C2-ACC4-9AB768C1D373}"/>
    <dgm:cxn modelId="{20B5E91A-9936-4D2B-A6A5-F02D449E4B5C}" srcId="{96C628B0-7DF2-4E47-95F1-BC0A714D3685}" destId="{6A4F3FAD-E3B0-415C-9C5C-0BBD63A2B159}" srcOrd="1" destOrd="0" parTransId="{6DE4D638-A358-45C1-BF1C-33A4F489B8AC}" sibTransId="{76A98942-F217-4882-8C61-4E3EBB8CD431}"/>
    <dgm:cxn modelId="{4610FEBF-2390-4495-8700-D78AC5C8C98E}" srcId="{96C628B0-7DF2-4E47-95F1-BC0A714D3685}" destId="{8A234C26-AFDC-492D-8C67-4F9EE043902C}" srcOrd="0" destOrd="0" parTransId="{92D28B9F-4BD5-4DA3-82CC-ED977E281D7E}" sibTransId="{03E99EA8-0C4B-4751-BE65-0534C6BC1FE7}"/>
    <dgm:cxn modelId="{B7201CC8-A8D8-448E-80ED-B69BE72729DE}" srcId="{96C628B0-7DF2-4E47-95F1-BC0A714D3685}" destId="{2AE61239-EB86-448B-9A95-1570B9A802B2}" srcOrd="2" destOrd="0" parTransId="{7331F188-2116-4AF6-A0F0-A9F551474DC2}" sibTransId="{5EC1E655-D946-40A2-88DC-6BDCF0E75557}"/>
    <dgm:cxn modelId="{5957CCFE-5425-46F5-B2B0-EF6B8037069F}" type="presOf" srcId="{2483EC19-EFC4-45DF-9D84-C6A9C85AA735}" destId="{FE2239EE-0B9E-4B03-8B1F-163F1BA8A69D}" srcOrd="0" destOrd="0" presId="urn:microsoft.com/office/officeart/2005/8/layout/vList2"/>
    <dgm:cxn modelId="{D757600E-35DC-420C-BEA3-2E8357C3E03F}" type="presParOf" srcId="{FE2239EE-0B9E-4B03-8B1F-163F1BA8A69D}" destId="{3EDAC803-0C94-4E1B-A0DC-563C4771A87C}" srcOrd="0" destOrd="0" presId="urn:microsoft.com/office/officeart/2005/8/layout/vList2"/>
    <dgm:cxn modelId="{9D840684-40A5-477B-8989-8FF91A74835E}" type="presParOf" srcId="{FE2239EE-0B9E-4B03-8B1F-163F1BA8A69D}" destId="{CDC1143C-C1AD-431E-B15F-37B66AFF062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2D38B-073C-4B60-93CE-604D7D45BAB5}">
      <dsp:nvSpPr>
        <dsp:cNvPr id="0" name=""/>
        <dsp:cNvSpPr/>
      </dsp:nvSpPr>
      <dsp:spPr>
        <a:xfrm>
          <a:off x="0" y="39743"/>
          <a:ext cx="78867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smtClean="0"/>
            <a:t>When a significant part of fees due from an ‘audit client’ remains unpaid for a long time, the firm shall determine: </a:t>
          </a:r>
          <a:endParaRPr lang="en-GB" sz="2200" kern="1200"/>
        </a:p>
      </dsp:txBody>
      <dsp:txXfrm>
        <a:off x="41465" y="81208"/>
        <a:ext cx="7803770" cy="766490"/>
      </dsp:txXfrm>
    </dsp:sp>
    <dsp:sp modelId="{221392E7-663A-4BB0-B89B-E47A630BBF50}">
      <dsp:nvSpPr>
        <dsp:cNvPr id="0" name=""/>
        <dsp:cNvSpPr/>
      </dsp:nvSpPr>
      <dsp:spPr>
        <a:xfrm>
          <a:off x="0" y="889163"/>
          <a:ext cx="7886700" cy="796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smtClean="0"/>
            <a:t>Whether the overdue fees might be equivalent to a loan to the client; and </a:t>
          </a:r>
          <a:endParaRPr lang="en-GB" sz="1700" kern="1200"/>
        </a:p>
        <a:p>
          <a:pPr marL="171450" lvl="1" indent="-171450" algn="l" defTabSz="755650" rtl="0">
            <a:lnSpc>
              <a:spcPct val="90000"/>
            </a:lnSpc>
            <a:spcBef>
              <a:spcPct val="0"/>
            </a:spcBef>
            <a:spcAft>
              <a:spcPct val="20000"/>
            </a:spcAft>
            <a:buChar char="••"/>
          </a:pPr>
          <a:r>
            <a:rPr lang="en-GB" sz="1700" kern="1200" smtClean="0"/>
            <a:t>Whether it is appropriate for the firm to be re-appointed or continue the audit engagement</a:t>
          </a:r>
          <a:endParaRPr lang="en-GB" sz="1700" kern="1200"/>
        </a:p>
      </dsp:txBody>
      <dsp:txXfrm>
        <a:off x="0" y="889163"/>
        <a:ext cx="7886700" cy="796950"/>
      </dsp:txXfrm>
    </dsp:sp>
    <dsp:sp modelId="{AC41D62E-45D7-4C6E-BC6C-624DA469D2E3}">
      <dsp:nvSpPr>
        <dsp:cNvPr id="0" name=""/>
        <dsp:cNvSpPr/>
      </dsp:nvSpPr>
      <dsp:spPr>
        <a:xfrm>
          <a:off x="0" y="1686114"/>
          <a:ext cx="78867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smtClean="0"/>
            <a:t>Legal position</a:t>
          </a:r>
          <a:endParaRPr lang="en-GB" sz="2200" kern="1200"/>
        </a:p>
      </dsp:txBody>
      <dsp:txXfrm>
        <a:off x="41465" y="1727579"/>
        <a:ext cx="7803770" cy="766490"/>
      </dsp:txXfrm>
    </dsp:sp>
    <dsp:sp modelId="{4F27AFFD-5A6E-45D4-BB65-A053A5D374BD}">
      <dsp:nvSpPr>
        <dsp:cNvPr id="0" name=""/>
        <dsp:cNvSpPr/>
      </dsp:nvSpPr>
      <dsp:spPr>
        <a:xfrm>
          <a:off x="0" y="2535534"/>
          <a:ext cx="7886700" cy="1776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smtClean="0"/>
            <a:t>A self-interest threat might be created if a significant part of fees is not paid before the audit report for the following year is issued. </a:t>
          </a:r>
          <a:endParaRPr lang="en-GB" sz="1700" kern="1200"/>
        </a:p>
        <a:p>
          <a:pPr marL="171450" lvl="1" indent="-171450" algn="l" defTabSz="755650" rtl="0">
            <a:lnSpc>
              <a:spcPct val="90000"/>
            </a:lnSpc>
            <a:spcBef>
              <a:spcPct val="0"/>
            </a:spcBef>
            <a:spcAft>
              <a:spcPct val="20000"/>
            </a:spcAft>
            <a:buChar char="••"/>
          </a:pPr>
          <a:r>
            <a:rPr lang="en-GB" sz="1700" kern="1200" smtClean="0"/>
            <a:t>It is generally expected that the firm will require payment of such fees before such audit report is issued. </a:t>
          </a:r>
          <a:endParaRPr lang="en-GB" sz="1700" kern="1200"/>
        </a:p>
        <a:p>
          <a:pPr marL="171450" lvl="1" indent="-171450" algn="l" defTabSz="755650" rtl="0">
            <a:lnSpc>
              <a:spcPct val="90000"/>
            </a:lnSpc>
            <a:spcBef>
              <a:spcPct val="0"/>
            </a:spcBef>
            <a:spcAft>
              <a:spcPct val="20000"/>
            </a:spcAft>
            <a:buChar char="••"/>
          </a:pPr>
          <a:r>
            <a:rPr lang="en-GB" sz="1700" kern="1200" smtClean="0"/>
            <a:t>The requirements and application material set out in Section 511 with respect to “Loans and Guarantees with an Audit Client” might also apply to situations where such unpaid fees exist.</a:t>
          </a:r>
          <a:endParaRPr lang="en-GB" sz="1700" kern="1200"/>
        </a:p>
      </dsp:txBody>
      <dsp:txXfrm>
        <a:off x="0" y="2535534"/>
        <a:ext cx="7886700" cy="17760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139D8-EE13-4945-9564-96140C32ADAB}">
      <dsp:nvSpPr>
        <dsp:cNvPr id="0" name=""/>
        <dsp:cNvSpPr/>
      </dsp:nvSpPr>
      <dsp:spPr>
        <a:xfrm>
          <a:off x="0" y="225359"/>
          <a:ext cx="8229600"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t>Reporting of following items normally</a:t>
          </a:r>
        </a:p>
      </dsp:txBody>
      <dsp:txXfrm>
        <a:off x="59399" y="284758"/>
        <a:ext cx="8110802" cy="1098002"/>
      </dsp:txXfrm>
    </dsp:sp>
    <dsp:sp modelId="{7E433817-CE05-44F0-BA1A-2013129CEB98}">
      <dsp:nvSpPr>
        <dsp:cNvPr id="0" name=""/>
        <dsp:cNvSpPr/>
      </dsp:nvSpPr>
      <dsp:spPr>
        <a:xfrm>
          <a:off x="0" y="1442159"/>
          <a:ext cx="8229600" cy="205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Interest</a:t>
          </a:r>
        </a:p>
        <a:p>
          <a:pPr marL="228600" lvl="1" indent="-228600" algn="l" defTabSz="1111250">
            <a:lnSpc>
              <a:spcPct val="90000"/>
            </a:lnSpc>
            <a:spcBef>
              <a:spcPct val="0"/>
            </a:spcBef>
            <a:spcAft>
              <a:spcPct val="20000"/>
            </a:spcAft>
            <a:buChar char="••"/>
          </a:pPr>
          <a:r>
            <a:rPr lang="en-US" sz="2500" kern="1200"/>
            <a:t>Capital gains</a:t>
          </a:r>
        </a:p>
        <a:p>
          <a:pPr marL="228600" lvl="1" indent="-228600" algn="l" defTabSz="1111250">
            <a:lnSpc>
              <a:spcPct val="90000"/>
            </a:lnSpc>
            <a:spcBef>
              <a:spcPct val="0"/>
            </a:spcBef>
            <a:spcAft>
              <a:spcPct val="20000"/>
            </a:spcAft>
            <a:buChar char="••"/>
          </a:pPr>
          <a:r>
            <a:rPr lang="en-US" sz="2500" kern="1200" dirty="0"/>
            <a:t>Other income</a:t>
          </a:r>
        </a:p>
        <a:p>
          <a:pPr marL="228600" lvl="1" indent="-228600" algn="l" defTabSz="1111250">
            <a:lnSpc>
              <a:spcPct val="90000"/>
            </a:lnSpc>
            <a:spcBef>
              <a:spcPct val="0"/>
            </a:spcBef>
            <a:spcAft>
              <a:spcPct val="20000"/>
            </a:spcAft>
            <a:buChar char="••"/>
          </a:pPr>
          <a:r>
            <a:rPr lang="en-US" sz="2500" kern="1200" dirty="0"/>
            <a:t>Gifts</a:t>
          </a:r>
        </a:p>
        <a:p>
          <a:pPr marL="228600" lvl="1" indent="-228600" algn="l" defTabSz="1111250">
            <a:lnSpc>
              <a:spcPct val="90000"/>
            </a:lnSpc>
            <a:spcBef>
              <a:spcPct val="0"/>
            </a:spcBef>
            <a:spcAft>
              <a:spcPct val="20000"/>
            </a:spcAft>
            <a:buChar char="••"/>
          </a:pPr>
          <a:r>
            <a:rPr lang="en-US" sz="2500" kern="1200" dirty="0"/>
            <a:t>Such items have already been offered in return of income</a:t>
          </a:r>
        </a:p>
      </dsp:txBody>
      <dsp:txXfrm>
        <a:off x="0" y="1442159"/>
        <a:ext cx="8229600" cy="2053440"/>
      </dsp:txXfrm>
    </dsp:sp>
    <dsp:sp modelId="{17353F28-4316-44D6-BB19-8EEED4003F45}">
      <dsp:nvSpPr>
        <dsp:cNvPr id="0" name=""/>
        <dsp:cNvSpPr/>
      </dsp:nvSpPr>
      <dsp:spPr>
        <a:xfrm>
          <a:off x="0" y="3495600"/>
          <a:ext cx="8229600"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t>However such reporting has resulted in automatic additions in S.143(1) intimations</a:t>
          </a:r>
        </a:p>
      </dsp:txBody>
      <dsp:txXfrm>
        <a:off x="59399" y="3554999"/>
        <a:ext cx="8110802" cy="10980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B8359-FEA2-4EA8-8E53-59F3AE1305BA}">
      <dsp:nvSpPr>
        <dsp:cNvPr id="0" name=""/>
        <dsp:cNvSpPr/>
      </dsp:nvSpPr>
      <dsp:spPr>
        <a:xfrm>
          <a:off x="0" y="26370"/>
          <a:ext cx="8229600" cy="18918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a:t>Reporting required of contingent liabilities debited to P&amp;L</a:t>
          </a:r>
        </a:p>
      </dsp:txBody>
      <dsp:txXfrm>
        <a:off x="92354" y="118724"/>
        <a:ext cx="8044892" cy="1707182"/>
      </dsp:txXfrm>
    </dsp:sp>
    <dsp:sp modelId="{BFDED12F-A010-4983-8A04-5B0063D46083}">
      <dsp:nvSpPr>
        <dsp:cNvPr id="0" name=""/>
        <dsp:cNvSpPr/>
      </dsp:nvSpPr>
      <dsp:spPr>
        <a:xfrm>
          <a:off x="0" y="1918260"/>
          <a:ext cx="8229600" cy="11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Some tax audits reveal reporting of</a:t>
          </a:r>
        </a:p>
        <a:p>
          <a:pPr marL="457200" lvl="2" indent="-228600" algn="l" defTabSz="977900">
            <a:lnSpc>
              <a:spcPct val="90000"/>
            </a:lnSpc>
            <a:spcBef>
              <a:spcPct val="0"/>
            </a:spcBef>
            <a:spcAft>
              <a:spcPct val="20000"/>
            </a:spcAft>
            <a:buChar char="••"/>
          </a:pPr>
          <a:r>
            <a:rPr lang="en-US" sz="2200" kern="1200" dirty="0"/>
            <a:t>Contingent liability disclosed in Notes to accounts</a:t>
          </a:r>
        </a:p>
        <a:p>
          <a:pPr marL="457200" lvl="2" indent="-228600" algn="l" defTabSz="977900">
            <a:lnSpc>
              <a:spcPct val="90000"/>
            </a:lnSpc>
            <a:spcBef>
              <a:spcPct val="0"/>
            </a:spcBef>
            <a:spcAft>
              <a:spcPct val="20000"/>
            </a:spcAft>
            <a:buChar char="••"/>
          </a:pPr>
          <a:r>
            <a:rPr lang="en-US" sz="2200" kern="1200" dirty="0"/>
            <a:t>All provisions made in the financials</a:t>
          </a:r>
        </a:p>
      </dsp:txBody>
      <dsp:txXfrm>
        <a:off x="0" y="1918260"/>
        <a:ext cx="8229600" cy="1101240"/>
      </dsp:txXfrm>
    </dsp:sp>
    <dsp:sp modelId="{E2772BBB-2897-45C2-BBD8-3CD682D2D602}">
      <dsp:nvSpPr>
        <dsp:cNvPr id="0" name=""/>
        <dsp:cNvSpPr/>
      </dsp:nvSpPr>
      <dsp:spPr>
        <a:xfrm>
          <a:off x="0" y="3019500"/>
          <a:ext cx="8229600" cy="18918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a:t>Such reporting has resulted in automatic disallowances of genuine allowable provisions and those contingent liabilities which have not been claimed in P&amp;L</a:t>
          </a:r>
        </a:p>
      </dsp:txBody>
      <dsp:txXfrm>
        <a:off x="92354" y="3111854"/>
        <a:ext cx="8044892" cy="17071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5EDD5-4E32-4FD7-8E1E-73751C250A46}">
      <dsp:nvSpPr>
        <dsp:cNvPr id="0" name=""/>
        <dsp:cNvSpPr/>
      </dsp:nvSpPr>
      <dsp:spPr>
        <a:xfrm>
          <a:off x="0" y="112957"/>
          <a:ext cx="8229600" cy="1099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AO or CIT(A) notices that</a:t>
          </a:r>
        </a:p>
      </dsp:txBody>
      <dsp:txXfrm>
        <a:off x="53688" y="166645"/>
        <a:ext cx="8122224" cy="992424"/>
      </dsp:txXfrm>
    </dsp:sp>
    <dsp:sp modelId="{9476D992-DA36-4990-AC38-8CA2318DBF69}">
      <dsp:nvSpPr>
        <dsp:cNvPr id="0" name=""/>
        <dsp:cNvSpPr/>
      </dsp:nvSpPr>
      <dsp:spPr>
        <a:xfrm>
          <a:off x="0" y="1348117"/>
          <a:ext cx="8229600" cy="1099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incorrect information is given in</a:t>
          </a:r>
        </a:p>
      </dsp:txBody>
      <dsp:txXfrm>
        <a:off x="53688" y="1401805"/>
        <a:ext cx="8122224" cy="992424"/>
      </dsp:txXfrm>
    </dsp:sp>
    <dsp:sp modelId="{22465F00-A92B-4784-9C3E-D4B2015C8C76}">
      <dsp:nvSpPr>
        <dsp:cNvPr id="0" name=""/>
        <dsp:cNvSpPr/>
      </dsp:nvSpPr>
      <dsp:spPr>
        <a:xfrm>
          <a:off x="0" y="2447917"/>
          <a:ext cx="8229600" cy="1216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9690" rIns="334264" bIns="59690" numCol="1" spcCol="1270" anchor="t" anchorCtr="0">
          <a:noAutofit/>
        </a:bodyPr>
        <a:lstStyle/>
        <a:p>
          <a:pPr marL="285750" lvl="1" indent="-285750" algn="l" defTabSz="1644650" rtl="0">
            <a:lnSpc>
              <a:spcPct val="90000"/>
            </a:lnSpc>
            <a:spcBef>
              <a:spcPct val="0"/>
            </a:spcBef>
            <a:spcAft>
              <a:spcPct val="20000"/>
            </a:spcAft>
            <a:buChar char="••"/>
          </a:pPr>
          <a:r>
            <a:rPr lang="en-US" sz="3700" kern="1200" dirty="0"/>
            <a:t>Report</a:t>
          </a:r>
        </a:p>
        <a:p>
          <a:pPr marL="285750" lvl="1" indent="-285750" algn="l" defTabSz="1644650" rtl="0">
            <a:lnSpc>
              <a:spcPct val="90000"/>
            </a:lnSpc>
            <a:spcBef>
              <a:spcPct val="0"/>
            </a:spcBef>
            <a:spcAft>
              <a:spcPct val="20000"/>
            </a:spcAft>
            <a:buChar char="••"/>
          </a:pPr>
          <a:r>
            <a:rPr lang="en-US" sz="3700" kern="1200" dirty="0"/>
            <a:t>Certificate</a:t>
          </a:r>
        </a:p>
      </dsp:txBody>
      <dsp:txXfrm>
        <a:off x="0" y="2447917"/>
        <a:ext cx="8229600" cy="1216125"/>
      </dsp:txXfrm>
    </dsp:sp>
    <dsp:sp modelId="{8C4AEFFE-0CD2-4BF8-9F12-4083F18FA7CC}">
      <dsp:nvSpPr>
        <dsp:cNvPr id="0" name=""/>
        <dsp:cNvSpPr/>
      </dsp:nvSpPr>
      <dsp:spPr>
        <a:xfrm>
          <a:off x="0" y="3664042"/>
          <a:ext cx="8229600" cy="1099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Rs. 10000 per report/certificate</a:t>
          </a:r>
        </a:p>
      </dsp:txBody>
      <dsp:txXfrm>
        <a:off x="53688" y="3717730"/>
        <a:ext cx="8122224" cy="9924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0B60B-3A20-46C4-94A8-6F4381D33311}">
      <dsp:nvSpPr>
        <dsp:cNvPr id="0" name=""/>
        <dsp:cNvSpPr/>
      </dsp:nvSpPr>
      <dsp:spPr>
        <a:xfrm>
          <a:off x="0" y="450998"/>
          <a:ext cx="8229600" cy="1964283"/>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a:t>Information under this clause has to be furnished in respect of each business.</a:t>
          </a:r>
        </a:p>
      </dsp:txBody>
      <dsp:txXfrm>
        <a:off x="95888" y="546886"/>
        <a:ext cx="8037824" cy="1772507"/>
      </dsp:txXfrm>
    </dsp:sp>
    <dsp:sp modelId="{A8F38E4C-A3D3-4325-8133-66F94078D1EC}">
      <dsp:nvSpPr>
        <dsp:cNvPr id="0" name=""/>
        <dsp:cNvSpPr/>
      </dsp:nvSpPr>
      <dsp:spPr>
        <a:xfrm>
          <a:off x="0" y="2521842"/>
          <a:ext cx="8229600" cy="1964283"/>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b="1" kern="1200" dirty="0"/>
            <a:t>It has been observed that codes for business or profession for </a:t>
          </a:r>
          <a:r>
            <a:rPr lang="en-US" sz="3700" b="1" kern="1200" dirty="0">
              <a:solidFill>
                <a:srgbClr val="FF0000"/>
              </a:solidFill>
            </a:rPr>
            <a:t>all main activities are not being reported</a:t>
          </a:r>
          <a:r>
            <a:rPr lang="en-US" sz="3700" b="1" kern="1200" dirty="0"/>
            <a:t>.</a:t>
          </a:r>
          <a:endParaRPr lang="en-US" sz="3700" kern="1200" dirty="0"/>
        </a:p>
      </dsp:txBody>
      <dsp:txXfrm>
        <a:off x="95888" y="2617730"/>
        <a:ext cx="8037824" cy="177250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2B8CA-354A-4E3D-A0DD-28A3C1368203}">
      <dsp:nvSpPr>
        <dsp:cNvPr id="0" name=""/>
        <dsp:cNvSpPr/>
      </dsp:nvSpPr>
      <dsp:spPr>
        <a:xfrm>
          <a:off x="0" y="7184"/>
          <a:ext cx="8458200" cy="608400"/>
        </a:xfrm>
        <a:prstGeom prst="round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Survey Action can be done at places where books are kept</a:t>
          </a:r>
        </a:p>
      </dsp:txBody>
      <dsp:txXfrm>
        <a:off x="29700" y="36884"/>
        <a:ext cx="8398800" cy="549000"/>
      </dsp:txXfrm>
    </dsp:sp>
    <dsp:sp modelId="{410FB191-E44F-4060-985E-23B076481CEA}">
      <dsp:nvSpPr>
        <dsp:cNvPr id="0" name=""/>
        <dsp:cNvSpPr/>
      </dsp:nvSpPr>
      <dsp:spPr>
        <a:xfrm>
          <a:off x="0" y="690464"/>
          <a:ext cx="8458200" cy="608400"/>
        </a:xfrm>
        <a:prstGeom prst="round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‘Books of account’ defined in S.2(12A)</a:t>
          </a:r>
        </a:p>
      </dsp:txBody>
      <dsp:txXfrm>
        <a:off x="29700" y="720164"/>
        <a:ext cx="8398800" cy="549000"/>
      </dsp:txXfrm>
    </dsp:sp>
    <dsp:sp modelId="{37D195A0-FA31-43A6-B9A1-942C2664AC67}">
      <dsp:nvSpPr>
        <dsp:cNvPr id="0" name=""/>
        <dsp:cNvSpPr/>
      </dsp:nvSpPr>
      <dsp:spPr>
        <a:xfrm>
          <a:off x="0" y="1298865"/>
          <a:ext cx="8458200" cy="78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Ledgers, Day books, Account books, </a:t>
          </a:r>
        </a:p>
        <a:p>
          <a:pPr marL="228600" lvl="1" indent="-228600" algn="l" defTabSz="1066800">
            <a:lnSpc>
              <a:spcPct val="90000"/>
            </a:lnSpc>
            <a:spcBef>
              <a:spcPct val="0"/>
            </a:spcBef>
            <a:spcAft>
              <a:spcPct val="20000"/>
            </a:spcAft>
            <a:buChar char="••"/>
          </a:pPr>
          <a:r>
            <a:rPr lang="en-US" sz="2400" kern="1200" dirty="0"/>
            <a:t>Cash book and Other books</a:t>
          </a:r>
        </a:p>
      </dsp:txBody>
      <dsp:txXfrm>
        <a:off x="0" y="1298865"/>
        <a:ext cx="8458200" cy="780390"/>
      </dsp:txXfrm>
    </dsp:sp>
    <dsp:sp modelId="{A7BDAE56-3C0B-4290-B96A-BCE4D3C6F71F}">
      <dsp:nvSpPr>
        <dsp:cNvPr id="0" name=""/>
        <dsp:cNvSpPr/>
      </dsp:nvSpPr>
      <dsp:spPr>
        <a:xfrm>
          <a:off x="0" y="2079255"/>
          <a:ext cx="8458200" cy="608400"/>
        </a:xfrm>
        <a:prstGeom prst="round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All places to be reported</a:t>
          </a:r>
        </a:p>
      </dsp:txBody>
      <dsp:txXfrm>
        <a:off x="29700" y="2108955"/>
        <a:ext cx="8398800" cy="549000"/>
      </dsp:txXfrm>
    </dsp:sp>
    <dsp:sp modelId="{41AD34B0-9D99-4DCB-A901-1A2652439ABE}">
      <dsp:nvSpPr>
        <dsp:cNvPr id="0" name=""/>
        <dsp:cNvSpPr/>
      </dsp:nvSpPr>
      <dsp:spPr>
        <a:xfrm>
          <a:off x="0" y="2687655"/>
          <a:ext cx="84582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Management Representation must</a:t>
          </a:r>
        </a:p>
      </dsp:txBody>
      <dsp:txXfrm>
        <a:off x="0" y="2687655"/>
        <a:ext cx="8458200" cy="430560"/>
      </dsp:txXfrm>
    </dsp:sp>
    <dsp:sp modelId="{D31DD62C-1217-45D9-AED2-56BA167FC831}">
      <dsp:nvSpPr>
        <dsp:cNvPr id="0" name=""/>
        <dsp:cNvSpPr/>
      </dsp:nvSpPr>
      <dsp:spPr>
        <a:xfrm>
          <a:off x="0" y="3118215"/>
          <a:ext cx="8458200" cy="608400"/>
        </a:xfrm>
        <a:prstGeom prst="round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Cross check with Companies Act, etc</a:t>
          </a:r>
        </a:p>
      </dsp:txBody>
      <dsp:txXfrm>
        <a:off x="29700" y="3147915"/>
        <a:ext cx="8398800" cy="549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DA242-F4CF-418B-A72A-C5F36C479B28}">
      <dsp:nvSpPr>
        <dsp:cNvPr id="0" name=""/>
        <dsp:cNvSpPr/>
      </dsp:nvSpPr>
      <dsp:spPr>
        <a:xfrm>
          <a:off x="0" y="191459"/>
          <a:ext cx="8229600" cy="842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a:t>Method of Accounting</a:t>
          </a:r>
        </a:p>
      </dsp:txBody>
      <dsp:txXfrm>
        <a:off x="41123" y="232582"/>
        <a:ext cx="8147354" cy="760154"/>
      </dsp:txXfrm>
    </dsp:sp>
    <dsp:sp modelId="{BB3AB9AC-3624-43ED-B583-453D062CAC01}">
      <dsp:nvSpPr>
        <dsp:cNvPr id="0" name=""/>
        <dsp:cNvSpPr/>
      </dsp:nvSpPr>
      <dsp:spPr>
        <a:xfrm>
          <a:off x="0" y="1033859"/>
          <a:ext cx="8229600" cy="931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dirty="0"/>
            <a:t>Cash</a:t>
          </a:r>
        </a:p>
        <a:p>
          <a:pPr marL="285750" lvl="1" indent="-285750" algn="l" defTabSz="1244600" rtl="0">
            <a:lnSpc>
              <a:spcPct val="90000"/>
            </a:lnSpc>
            <a:spcBef>
              <a:spcPct val="0"/>
            </a:spcBef>
            <a:spcAft>
              <a:spcPct val="20000"/>
            </a:spcAft>
            <a:buChar char="••"/>
          </a:pPr>
          <a:r>
            <a:rPr lang="en-US" sz="2800" kern="1200" dirty="0"/>
            <a:t>Mercantile</a:t>
          </a:r>
        </a:p>
      </dsp:txBody>
      <dsp:txXfrm>
        <a:off x="0" y="1033859"/>
        <a:ext cx="8229600" cy="931500"/>
      </dsp:txXfrm>
    </dsp:sp>
    <dsp:sp modelId="{F4C5C46B-C28D-4666-BD07-C1CA7E064084}">
      <dsp:nvSpPr>
        <dsp:cNvPr id="0" name=""/>
        <dsp:cNvSpPr/>
      </dsp:nvSpPr>
      <dsp:spPr>
        <a:xfrm>
          <a:off x="0" y="1965360"/>
          <a:ext cx="8229600" cy="842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a:t>No prior approval to change method</a:t>
          </a:r>
        </a:p>
      </dsp:txBody>
      <dsp:txXfrm>
        <a:off x="41123" y="2006483"/>
        <a:ext cx="8147354" cy="760154"/>
      </dsp:txXfrm>
    </dsp:sp>
    <dsp:sp modelId="{EB6A8000-7C1C-4D58-A340-C388DCA4D2DE}">
      <dsp:nvSpPr>
        <dsp:cNvPr id="0" name=""/>
        <dsp:cNvSpPr/>
      </dsp:nvSpPr>
      <dsp:spPr>
        <a:xfrm>
          <a:off x="0" y="2911440"/>
          <a:ext cx="8229600" cy="842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a:t>Different source – Different method</a:t>
          </a:r>
        </a:p>
      </dsp:txBody>
      <dsp:txXfrm>
        <a:off x="41123" y="2952563"/>
        <a:ext cx="8147354" cy="760154"/>
      </dsp:txXfrm>
    </dsp:sp>
    <dsp:sp modelId="{AAF438EB-EE1C-4868-B983-8B9A02BD41CA}">
      <dsp:nvSpPr>
        <dsp:cNvPr id="0" name=""/>
        <dsp:cNvSpPr/>
      </dsp:nvSpPr>
      <dsp:spPr>
        <a:xfrm>
          <a:off x="0" y="3753840"/>
          <a:ext cx="8229600" cy="931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dirty="0"/>
            <a:t>J.K. Bankers v. CIT (94 ITR 107)(All)</a:t>
          </a:r>
        </a:p>
        <a:p>
          <a:pPr marL="285750" lvl="1" indent="-285750" algn="l" defTabSz="1244600" rtl="0">
            <a:lnSpc>
              <a:spcPct val="90000"/>
            </a:lnSpc>
            <a:spcBef>
              <a:spcPct val="0"/>
            </a:spcBef>
            <a:spcAft>
              <a:spcPct val="20000"/>
            </a:spcAft>
            <a:buChar char="••"/>
          </a:pPr>
          <a:r>
            <a:rPr lang="en-US" sz="2800" kern="1200" dirty="0" err="1"/>
            <a:t>Vishwanath</a:t>
          </a:r>
          <a:r>
            <a:rPr lang="en-US" sz="2800" kern="1200" dirty="0"/>
            <a:t> </a:t>
          </a:r>
          <a:r>
            <a:rPr lang="en-US" sz="2800" kern="1200" dirty="0" err="1"/>
            <a:t>Acharya</a:t>
          </a:r>
          <a:r>
            <a:rPr lang="en-US" sz="2800" kern="1200" dirty="0"/>
            <a:t> v. ACIT 157 ITD 1032 (Mum)</a:t>
          </a:r>
        </a:p>
      </dsp:txBody>
      <dsp:txXfrm>
        <a:off x="0" y="3753840"/>
        <a:ext cx="8229600" cy="931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01A48-249D-4C49-B87D-754C1C2293E0}">
      <dsp:nvSpPr>
        <dsp:cNvPr id="0" name=""/>
        <dsp:cNvSpPr/>
      </dsp:nvSpPr>
      <dsp:spPr>
        <a:xfrm>
          <a:off x="0" y="103889"/>
          <a:ext cx="8229600" cy="608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Method of valuation of closing stock</a:t>
          </a:r>
        </a:p>
      </dsp:txBody>
      <dsp:txXfrm>
        <a:off x="29700" y="133589"/>
        <a:ext cx="8170200" cy="549000"/>
      </dsp:txXfrm>
    </dsp:sp>
    <dsp:sp modelId="{F460BA0E-D66B-4562-86EF-CC62034A4871}">
      <dsp:nvSpPr>
        <dsp:cNvPr id="0" name=""/>
        <dsp:cNvSpPr/>
      </dsp:nvSpPr>
      <dsp:spPr>
        <a:xfrm>
          <a:off x="0" y="712289"/>
          <a:ext cx="8229600"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At Cost</a:t>
          </a:r>
        </a:p>
        <a:p>
          <a:pPr marL="228600" lvl="1" indent="-228600" algn="l" defTabSz="889000" rtl="0">
            <a:lnSpc>
              <a:spcPct val="90000"/>
            </a:lnSpc>
            <a:spcBef>
              <a:spcPct val="0"/>
            </a:spcBef>
            <a:spcAft>
              <a:spcPct val="20000"/>
            </a:spcAft>
            <a:buChar char="••"/>
          </a:pPr>
          <a:r>
            <a:rPr lang="en-US" sz="2000" kern="1200"/>
            <a:t>Lower of Cost </a:t>
          </a:r>
          <a:r>
            <a:rPr lang="en-US" sz="2000" b="1" strike="sngStrike" kern="1200" baseline="0"/>
            <a:t>or</a:t>
          </a:r>
          <a:r>
            <a:rPr lang="en-US" sz="2000" b="1" kern="1200"/>
            <a:t> and </a:t>
          </a:r>
          <a:r>
            <a:rPr lang="en-US" sz="2000" kern="1200"/>
            <a:t>NRV</a:t>
          </a:r>
          <a:endParaRPr lang="en-US" sz="2000" kern="1200" dirty="0"/>
        </a:p>
        <a:p>
          <a:pPr marL="228600" lvl="1" indent="-228600" algn="l" defTabSz="889000" rtl="0">
            <a:lnSpc>
              <a:spcPct val="90000"/>
            </a:lnSpc>
            <a:spcBef>
              <a:spcPct val="0"/>
            </a:spcBef>
            <a:spcAft>
              <a:spcPct val="20000"/>
            </a:spcAft>
            <a:buChar char="••"/>
          </a:pPr>
          <a:r>
            <a:rPr lang="en-US" sz="2000" kern="1200" dirty="0"/>
            <a:t>At NRV</a:t>
          </a:r>
        </a:p>
      </dsp:txBody>
      <dsp:txXfrm>
        <a:off x="0" y="712289"/>
        <a:ext cx="8229600" cy="995670"/>
      </dsp:txXfrm>
    </dsp:sp>
    <dsp:sp modelId="{81A97CE1-265E-49CC-A36A-BCD328D7F873}">
      <dsp:nvSpPr>
        <dsp:cNvPr id="0" name=""/>
        <dsp:cNvSpPr/>
      </dsp:nvSpPr>
      <dsp:spPr>
        <a:xfrm>
          <a:off x="0" y="1707959"/>
          <a:ext cx="8229600" cy="608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Accounting Standard</a:t>
          </a:r>
        </a:p>
      </dsp:txBody>
      <dsp:txXfrm>
        <a:off x="29700" y="1737659"/>
        <a:ext cx="8170200" cy="549000"/>
      </dsp:txXfrm>
    </dsp:sp>
    <dsp:sp modelId="{C6DCBBDB-0A2F-45D6-B01F-B84DFB6F5E0D}">
      <dsp:nvSpPr>
        <dsp:cNvPr id="0" name=""/>
        <dsp:cNvSpPr/>
      </dsp:nvSpPr>
      <dsp:spPr>
        <a:xfrm>
          <a:off x="0" y="2391240"/>
          <a:ext cx="8229600" cy="608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Cost – CIT v. Carborandum Universal (149 ITR 759)(Mad)</a:t>
          </a:r>
        </a:p>
      </dsp:txBody>
      <dsp:txXfrm>
        <a:off x="29700" y="2420940"/>
        <a:ext cx="8170200" cy="549000"/>
      </dsp:txXfrm>
    </dsp:sp>
    <dsp:sp modelId="{A95AB43C-96E9-4D3D-81BA-0D12FB566E35}">
      <dsp:nvSpPr>
        <dsp:cNvPr id="0" name=""/>
        <dsp:cNvSpPr/>
      </dsp:nvSpPr>
      <dsp:spPr>
        <a:xfrm>
          <a:off x="0" y="3074520"/>
          <a:ext cx="8229600" cy="608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b="1" kern="1200" dirty="0"/>
            <a:t>ICDS: Change from cost to Lower of both</a:t>
          </a:r>
          <a:endParaRPr lang="en-US" sz="2600" kern="1200" dirty="0"/>
        </a:p>
      </dsp:txBody>
      <dsp:txXfrm>
        <a:off x="29700" y="3104220"/>
        <a:ext cx="8170200" cy="549000"/>
      </dsp:txXfrm>
    </dsp:sp>
    <dsp:sp modelId="{500DB7E4-9352-4C40-A088-834A18F1DE2E}">
      <dsp:nvSpPr>
        <dsp:cNvPr id="0" name=""/>
        <dsp:cNvSpPr/>
      </dsp:nvSpPr>
      <dsp:spPr>
        <a:xfrm>
          <a:off x="0" y="3682920"/>
          <a:ext cx="8229600"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Reasonable cause</a:t>
          </a:r>
        </a:p>
        <a:p>
          <a:pPr marL="228600" lvl="1" indent="-228600" algn="l" defTabSz="889000" rtl="0">
            <a:lnSpc>
              <a:spcPct val="90000"/>
            </a:lnSpc>
            <a:spcBef>
              <a:spcPct val="0"/>
            </a:spcBef>
            <a:spcAft>
              <a:spcPct val="20000"/>
            </a:spcAft>
            <a:buChar char="••"/>
          </a:pPr>
          <a:r>
            <a:rPr lang="en-US" sz="2000" kern="1200" dirty="0"/>
            <a:t>No corresponding change in Opening required here</a:t>
          </a:r>
        </a:p>
        <a:p>
          <a:pPr marL="457200" lvl="2" indent="-228600" algn="l" defTabSz="889000" rtl="0">
            <a:lnSpc>
              <a:spcPct val="90000"/>
            </a:lnSpc>
            <a:spcBef>
              <a:spcPct val="0"/>
            </a:spcBef>
            <a:spcAft>
              <a:spcPct val="20000"/>
            </a:spcAft>
            <a:buChar char="••"/>
          </a:pPr>
          <a:r>
            <a:rPr lang="en-US" sz="2000" i="1" kern="1200" dirty="0" err="1"/>
            <a:t>Melmound</a:t>
          </a:r>
          <a:r>
            <a:rPr lang="en-US" sz="2000" i="1" kern="1200" dirty="0"/>
            <a:t> Corporation (202 ITR 789)(</a:t>
          </a:r>
          <a:r>
            <a:rPr lang="en-US" sz="2000" i="1" kern="1200" dirty="0" err="1"/>
            <a:t>Bom</a:t>
          </a:r>
          <a:r>
            <a:rPr lang="en-US" sz="2000" i="1" kern="1200" dirty="0"/>
            <a:t>)</a:t>
          </a:r>
        </a:p>
        <a:p>
          <a:pPr marL="228600" lvl="1" indent="-228600" algn="l" defTabSz="889000" rtl="0">
            <a:lnSpc>
              <a:spcPct val="90000"/>
            </a:lnSpc>
            <a:spcBef>
              <a:spcPct val="0"/>
            </a:spcBef>
            <a:spcAft>
              <a:spcPct val="20000"/>
            </a:spcAft>
            <a:buChar char="••"/>
          </a:pPr>
          <a:r>
            <a:rPr lang="en-US" sz="2000" b="1" i="0" kern="1200" dirty="0"/>
            <a:t>Disclosures (not in clause 13)</a:t>
          </a:r>
        </a:p>
      </dsp:txBody>
      <dsp:txXfrm>
        <a:off x="0" y="3682920"/>
        <a:ext cx="8229600" cy="131859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AC9E0-302C-4471-B0CF-ED1F78BED397}">
      <dsp:nvSpPr>
        <dsp:cNvPr id="0" name=""/>
        <dsp:cNvSpPr/>
      </dsp:nvSpPr>
      <dsp:spPr>
        <a:xfrm>
          <a:off x="0" y="189660"/>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Inventory is material item of Balance sheet</a:t>
          </a:r>
        </a:p>
      </dsp:txBody>
      <dsp:txXfrm>
        <a:off x="35411" y="225071"/>
        <a:ext cx="8158778" cy="654577"/>
      </dsp:txXfrm>
    </dsp:sp>
    <dsp:sp modelId="{46E1E9C3-84AE-498E-841D-A2FE2B99B358}">
      <dsp:nvSpPr>
        <dsp:cNvPr id="0" name=""/>
        <dsp:cNvSpPr/>
      </dsp:nvSpPr>
      <dsp:spPr>
        <a:xfrm>
          <a:off x="0" y="1004340"/>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Inventory list as on year end date</a:t>
          </a:r>
        </a:p>
      </dsp:txBody>
      <dsp:txXfrm>
        <a:off x="35411" y="1039751"/>
        <a:ext cx="8158778" cy="654577"/>
      </dsp:txXfrm>
    </dsp:sp>
    <dsp:sp modelId="{D335FE33-C8FA-4895-B009-4EA39FDF7A4C}">
      <dsp:nvSpPr>
        <dsp:cNvPr id="0" name=""/>
        <dsp:cNvSpPr/>
      </dsp:nvSpPr>
      <dsp:spPr>
        <a:xfrm>
          <a:off x="0" y="1819020"/>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Shortage and Excess list on verification by Client</a:t>
          </a:r>
        </a:p>
      </dsp:txBody>
      <dsp:txXfrm>
        <a:off x="35411" y="1854431"/>
        <a:ext cx="8158778" cy="654577"/>
      </dsp:txXfrm>
    </dsp:sp>
    <dsp:sp modelId="{7C40D785-512B-4609-9D1B-50158A3B8C03}">
      <dsp:nvSpPr>
        <dsp:cNvPr id="0" name=""/>
        <dsp:cNvSpPr/>
      </dsp:nvSpPr>
      <dsp:spPr>
        <a:xfrm>
          <a:off x="0" y="2633700"/>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Obtain Purchase and Sales for April to June</a:t>
          </a:r>
        </a:p>
      </dsp:txBody>
      <dsp:txXfrm>
        <a:off x="35411" y="2669111"/>
        <a:ext cx="8158778" cy="654577"/>
      </dsp:txXfrm>
    </dsp:sp>
    <dsp:sp modelId="{E19CA83C-078A-4125-B447-1C6D1028662D}">
      <dsp:nvSpPr>
        <dsp:cNvPr id="0" name=""/>
        <dsp:cNvSpPr/>
      </dsp:nvSpPr>
      <dsp:spPr>
        <a:xfrm>
          <a:off x="0" y="3448380"/>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Physical verification (SA)</a:t>
          </a:r>
        </a:p>
      </dsp:txBody>
      <dsp:txXfrm>
        <a:off x="35411" y="3483791"/>
        <a:ext cx="8158778" cy="654577"/>
      </dsp:txXfrm>
    </dsp:sp>
    <dsp:sp modelId="{AD0E64C4-46F4-4FE4-BD9D-AC2428C4044B}">
      <dsp:nvSpPr>
        <dsp:cNvPr id="0" name=""/>
        <dsp:cNvSpPr/>
      </dsp:nvSpPr>
      <dsp:spPr>
        <a:xfrm>
          <a:off x="0" y="4173780"/>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Existence and condition of Inventory</a:t>
          </a:r>
        </a:p>
      </dsp:txBody>
      <dsp:txXfrm>
        <a:off x="0" y="4173780"/>
        <a:ext cx="8229600" cy="5133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10CED-BC59-44AA-B76C-0557595726E3}">
      <dsp:nvSpPr>
        <dsp:cNvPr id="0" name=""/>
        <dsp:cNvSpPr/>
      </dsp:nvSpPr>
      <dsp:spPr>
        <a:xfrm>
          <a:off x="0" y="98759"/>
          <a:ext cx="8229600" cy="836550"/>
        </a:xfrm>
        <a:prstGeom prst="round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a:t>Check from 26AS statement on Income tax Portal for TDS u/s 194IA</a:t>
          </a:r>
        </a:p>
      </dsp:txBody>
      <dsp:txXfrm>
        <a:off x="40837" y="139596"/>
        <a:ext cx="8147926" cy="754876"/>
      </dsp:txXfrm>
    </dsp:sp>
    <dsp:sp modelId="{A2E95B1D-E542-4584-A925-70E4A7AE75BE}">
      <dsp:nvSpPr>
        <dsp:cNvPr id="0" name=""/>
        <dsp:cNvSpPr/>
      </dsp:nvSpPr>
      <dsp:spPr>
        <a:xfrm>
          <a:off x="0" y="998670"/>
          <a:ext cx="8229600" cy="836550"/>
        </a:xfrm>
        <a:prstGeom prst="round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Check Fixed Assets Account, Investment in Immovable assets account and other Ledgers</a:t>
          </a:r>
        </a:p>
      </dsp:txBody>
      <dsp:txXfrm>
        <a:off x="40837" y="1039507"/>
        <a:ext cx="8147926" cy="754876"/>
      </dsp:txXfrm>
    </dsp:sp>
    <dsp:sp modelId="{8E813EEB-1FC1-49CB-AFCA-0F5F039A1F3A}">
      <dsp:nvSpPr>
        <dsp:cNvPr id="0" name=""/>
        <dsp:cNvSpPr/>
      </dsp:nvSpPr>
      <dsp:spPr>
        <a:xfrm>
          <a:off x="0" y="1898580"/>
          <a:ext cx="8229600" cy="836550"/>
        </a:xfrm>
        <a:prstGeom prst="round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Obtain copy of Registered Deed duly certified by </a:t>
          </a:r>
          <a:r>
            <a:rPr lang="en-US" sz="2200" kern="1200" dirty="0" err="1"/>
            <a:t>Auditee</a:t>
          </a:r>
          <a:r>
            <a:rPr lang="en-US" sz="2200" kern="1200" dirty="0"/>
            <a:t> or Sale Agreement</a:t>
          </a:r>
        </a:p>
      </dsp:txBody>
      <dsp:txXfrm>
        <a:off x="40837" y="1939417"/>
        <a:ext cx="8147926" cy="754876"/>
      </dsp:txXfrm>
    </dsp:sp>
    <dsp:sp modelId="{4BA1E097-0CDE-428C-9FCC-C8B9763ECE63}">
      <dsp:nvSpPr>
        <dsp:cNvPr id="0" name=""/>
        <dsp:cNvSpPr/>
      </dsp:nvSpPr>
      <dsp:spPr>
        <a:xfrm>
          <a:off x="0" y="2798490"/>
          <a:ext cx="8229600" cy="836550"/>
        </a:xfrm>
        <a:prstGeom prst="round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Obtain a Management Representation of land and building sold and values.</a:t>
          </a:r>
        </a:p>
      </dsp:txBody>
      <dsp:txXfrm>
        <a:off x="40837" y="2839327"/>
        <a:ext cx="8147926" cy="75487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59B41-AE21-482E-8EA2-30380A0270B6}">
      <dsp:nvSpPr>
        <dsp:cNvPr id="0" name=""/>
        <dsp:cNvSpPr/>
      </dsp:nvSpPr>
      <dsp:spPr>
        <a:xfrm>
          <a:off x="0" y="456127"/>
          <a:ext cx="8534400" cy="1913625"/>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62364" tIns="562356" rIns="662364" bIns="192024" numCol="1" spcCol="1270" anchor="t" anchorCtr="0">
          <a:noAutofit/>
        </a:bodyPr>
        <a:lstStyle/>
        <a:p>
          <a:pPr marL="228600" lvl="1" indent="-228600" algn="l" defTabSz="1200150" rtl="0">
            <a:lnSpc>
              <a:spcPct val="90000"/>
            </a:lnSpc>
            <a:spcBef>
              <a:spcPct val="0"/>
            </a:spcBef>
            <a:spcAft>
              <a:spcPct val="15000"/>
            </a:spcAft>
            <a:buChar char="••"/>
          </a:pPr>
          <a:r>
            <a:rPr lang="en-US" sz="2700" kern="1200" dirty="0"/>
            <a:t>Land held in personal capacity sold for below 50C value</a:t>
          </a:r>
        </a:p>
        <a:p>
          <a:pPr marL="228600" lvl="1" indent="-228600" algn="l" defTabSz="1200150" rtl="0">
            <a:lnSpc>
              <a:spcPct val="90000"/>
            </a:lnSpc>
            <a:spcBef>
              <a:spcPct val="0"/>
            </a:spcBef>
            <a:spcAft>
              <a:spcPct val="15000"/>
            </a:spcAft>
            <a:buChar char="••"/>
          </a:pPr>
          <a:r>
            <a:rPr lang="en-US" sz="2700" kern="1200" dirty="0"/>
            <a:t>Whether Reporting required?</a:t>
          </a:r>
        </a:p>
      </dsp:txBody>
      <dsp:txXfrm>
        <a:off x="0" y="456127"/>
        <a:ext cx="8534400" cy="1913625"/>
      </dsp:txXfrm>
    </dsp:sp>
    <dsp:sp modelId="{29D3BE2E-BBC3-403E-87B4-333DE6579A55}">
      <dsp:nvSpPr>
        <dsp:cNvPr id="0" name=""/>
        <dsp:cNvSpPr/>
      </dsp:nvSpPr>
      <dsp:spPr>
        <a:xfrm>
          <a:off x="426720" y="57607"/>
          <a:ext cx="7819234" cy="797040"/>
        </a:xfrm>
        <a:prstGeom prst="roundRect">
          <a:avLst/>
        </a:prstGeom>
        <a:gradFill rotWithShape="0">
          <a:gsLst>
            <a:gs pos="0">
              <a:schemeClr val="accent4">
                <a:hueOff val="0"/>
                <a:satOff val="0"/>
                <a:lumOff val="0"/>
                <a:alphaOff val="0"/>
                <a:shade val="63000"/>
              </a:schemeClr>
            </a:gs>
            <a:gs pos="30000">
              <a:schemeClr val="accent4">
                <a:hueOff val="0"/>
                <a:satOff val="0"/>
                <a:lumOff val="0"/>
                <a:alphaOff val="0"/>
                <a:shade val="90000"/>
                <a:satMod val="110000"/>
              </a:schemeClr>
            </a:gs>
            <a:gs pos="45000">
              <a:schemeClr val="accent4">
                <a:hueOff val="0"/>
                <a:satOff val="0"/>
                <a:lumOff val="0"/>
                <a:alphaOff val="0"/>
                <a:shade val="100000"/>
                <a:satMod val="118000"/>
              </a:schemeClr>
            </a:gs>
            <a:gs pos="55000">
              <a:schemeClr val="accent4">
                <a:hueOff val="0"/>
                <a:satOff val="0"/>
                <a:lumOff val="0"/>
                <a:alphaOff val="0"/>
                <a:shade val="100000"/>
                <a:satMod val="118000"/>
              </a:schemeClr>
            </a:gs>
            <a:gs pos="73000">
              <a:schemeClr val="accent4">
                <a:hueOff val="0"/>
                <a:satOff val="0"/>
                <a:lumOff val="0"/>
                <a:alphaOff val="0"/>
                <a:shade val="90000"/>
                <a:satMod val="110000"/>
              </a:schemeClr>
            </a:gs>
            <a:gs pos="100000">
              <a:schemeClr val="accent4">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Proprietor maintains books only for business</a:t>
          </a:r>
        </a:p>
      </dsp:txBody>
      <dsp:txXfrm>
        <a:off x="465628" y="96515"/>
        <a:ext cx="7741418" cy="719224"/>
      </dsp:txXfrm>
    </dsp:sp>
    <dsp:sp modelId="{BCDC5F52-5AA3-41A7-8C3D-DA2A869133DA}">
      <dsp:nvSpPr>
        <dsp:cNvPr id="0" name=""/>
        <dsp:cNvSpPr/>
      </dsp:nvSpPr>
      <dsp:spPr>
        <a:xfrm>
          <a:off x="0" y="2914072"/>
          <a:ext cx="8534400" cy="680400"/>
        </a:xfrm>
        <a:prstGeom prst="rect">
          <a:avLst/>
        </a:prstGeom>
        <a:solidFill>
          <a:schemeClr val="lt1">
            <a:alpha val="90000"/>
            <a:hueOff val="0"/>
            <a:satOff val="0"/>
            <a:lumOff val="0"/>
            <a:alphaOff val="0"/>
          </a:schemeClr>
        </a:solidFill>
        <a:ln w="9525" cap="flat" cmpd="sng" algn="ctr">
          <a:solidFill>
            <a:schemeClr val="accent4">
              <a:hueOff val="-1028578"/>
              <a:satOff val="-2845"/>
              <a:lumOff val="1765"/>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13C6B55-524E-42E3-986A-ECAAF6B1B3BD}">
      <dsp:nvSpPr>
        <dsp:cNvPr id="0" name=""/>
        <dsp:cNvSpPr/>
      </dsp:nvSpPr>
      <dsp:spPr>
        <a:xfrm>
          <a:off x="426720" y="2515552"/>
          <a:ext cx="7955264" cy="797040"/>
        </a:xfrm>
        <a:prstGeom prst="roundRect">
          <a:avLst/>
        </a:prstGeom>
        <a:gradFill rotWithShape="0">
          <a:gsLst>
            <a:gs pos="0">
              <a:schemeClr val="accent4">
                <a:hueOff val="-1028578"/>
                <a:satOff val="-2845"/>
                <a:lumOff val="1765"/>
                <a:alphaOff val="0"/>
                <a:shade val="63000"/>
              </a:schemeClr>
            </a:gs>
            <a:gs pos="30000">
              <a:schemeClr val="accent4">
                <a:hueOff val="-1028578"/>
                <a:satOff val="-2845"/>
                <a:lumOff val="1765"/>
                <a:alphaOff val="0"/>
                <a:shade val="90000"/>
                <a:satMod val="110000"/>
              </a:schemeClr>
            </a:gs>
            <a:gs pos="45000">
              <a:schemeClr val="accent4">
                <a:hueOff val="-1028578"/>
                <a:satOff val="-2845"/>
                <a:lumOff val="1765"/>
                <a:alphaOff val="0"/>
                <a:shade val="100000"/>
                <a:satMod val="118000"/>
              </a:schemeClr>
            </a:gs>
            <a:gs pos="55000">
              <a:schemeClr val="accent4">
                <a:hueOff val="-1028578"/>
                <a:satOff val="-2845"/>
                <a:lumOff val="1765"/>
                <a:alphaOff val="0"/>
                <a:shade val="100000"/>
                <a:satMod val="118000"/>
              </a:schemeClr>
            </a:gs>
            <a:gs pos="73000">
              <a:schemeClr val="accent4">
                <a:hueOff val="-1028578"/>
                <a:satOff val="-2845"/>
                <a:lumOff val="1765"/>
                <a:alphaOff val="0"/>
                <a:shade val="90000"/>
                <a:satMod val="110000"/>
              </a:schemeClr>
            </a:gs>
            <a:gs pos="100000">
              <a:schemeClr val="accent4">
                <a:hueOff val="-1028578"/>
                <a:satOff val="-2845"/>
                <a:lumOff val="1765"/>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Reporting In case of Firm/Companies, etc.?</a:t>
          </a:r>
        </a:p>
      </dsp:txBody>
      <dsp:txXfrm>
        <a:off x="465628" y="2554460"/>
        <a:ext cx="7877448" cy="719224"/>
      </dsp:txXfrm>
    </dsp:sp>
    <dsp:sp modelId="{83020DC9-1B75-4D15-B93A-3D1E19C53F74}">
      <dsp:nvSpPr>
        <dsp:cNvPr id="0" name=""/>
        <dsp:cNvSpPr/>
      </dsp:nvSpPr>
      <dsp:spPr>
        <a:xfrm>
          <a:off x="0" y="4138792"/>
          <a:ext cx="8534400" cy="680400"/>
        </a:xfrm>
        <a:prstGeom prst="rect">
          <a:avLst/>
        </a:prstGeom>
        <a:solidFill>
          <a:schemeClr val="lt1">
            <a:alpha val="90000"/>
            <a:hueOff val="0"/>
            <a:satOff val="0"/>
            <a:lumOff val="0"/>
            <a:alphaOff val="0"/>
          </a:schemeClr>
        </a:solidFill>
        <a:ln w="9525" cap="flat" cmpd="sng" algn="ctr">
          <a:solidFill>
            <a:schemeClr val="accent4">
              <a:hueOff val="-2057156"/>
              <a:satOff val="-5690"/>
              <a:lumOff val="3530"/>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FC088DB-0D02-446D-95C6-F5D1FF25B60C}">
      <dsp:nvSpPr>
        <dsp:cNvPr id="0" name=""/>
        <dsp:cNvSpPr/>
      </dsp:nvSpPr>
      <dsp:spPr>
        <a:xfrm>
          <a:off x="406300" y="3740272"/>
          <a:ext cx="8126007" cy="797040"/>
        </a:xfrm>
        <a:prstGeom prst="roundRect">
          <a:avLst/>
        </a:prstGeom>
        <a:gradFill rotWithShape="0">
          <a:gsLst>
            <a:gs pos="0">
              <a:schemeClr val="accent4">
                <a:hueOff val="-2057156"/>
                <a:satOff val="-5690"/>
                <a:lumOff val="3530"/>
                <a:alphaOff val="0"/>
                <a:shade val="63000"/>
              </a:schemeClr>
            </a:gs>
            <a:gs pos="30000">
              <a:schemeClr val="accent4">
                <a:hueOff val="-2057156"/>
                <a:satOff val="-5690"/>
                <a:lumOff val="3530"/>
                <a:alphaOff val="0"/>
                <a:shade val="90000"/>
                <a:satMod val="110000"/>
              </a:schemeClr>
            </a:gs>
            <a:gs pos="45000">
              <a:schemeClr val="accent4">
                <a:hueOff val="-2057156"/>
                <a:satOff val="-5690"/>
                <a:lumOff val="3530"/>
                <a:alphaOff val="0"/>
                <a:shade val="100000"/>
                <a:satMod val="118000"/>
              </a:schemeClr>
            </a:gs>
            <a:gs pos="55000">
              <a:schemeClr val="accent4">
                <a:hueOff val="-2057156"/>
                <a:satOff val="-5690"/>
                <a:lumOff val="3530"/>
                <a:alphaOff val="0"/>
                <a:shade val="100000"/>
                <a:satMod val="118000"/>
              </a:schemeClr>
            </a:gs>
            <a:gs pos="73000">
              <a:schemeClr val="accent4">
                <a:hueOff val="-2057156"/>
                <a:satOff val="-5690"/>
                <a:lumOff val="3530"/>
                <a:alphaOff val="0"/>
                <a:shade val="90000"/>
                <a:satMod val="110000"/>
              </a:schemeClr>
            </a:gs>
            <a:gs pos="100000">
              <a:schemeClr val="accent4">
                <a:hueOff val="-2057156"/>
                <a:satOff val="-5690"/>
                <a:lumOff val="353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No reporting if Transaction value and guideline value are same</a:t>
          </a:r>
        </a:p>
      </dsp:txBody>
      <dsp:txXfrm>
        <a:off x="445208" y="3779180"/>
        <a:ext cx="8048191" cy="719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AB6E9-6F39-4C50-A1FD-BBB7595EA643}">
      <dsp:nvSpPr>
        <dsp:cNvPr id="0" name=""/>
        <dsp:cNvSpPr/>
      </dsp:nvSpPr>
      <dsp:spPr>
        <a:xfrm>
          <a:off x="0" y="388594"/>
          <a:ext cx="7430755" cy="7722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smtClean="0"/>
            <a:t>Existence and condition of material asset </a:t>
          </a:r>
          <a:endParaRPr lang="en-GB" sz="3300" kern="1200"/>
        </a:p>
      </dsp:txBody>
      <dsp:txXfrm>
        <a:off x="37696" y="426290"/>
        <a:ext cx="7355363" cy="696808"/>
      </dsp:txXfrm>
    </dsp:sp>
    <dsp:sp modelId="{7FB96E10-0FBD-4AAB-B22B-A48A7F4FADBA}">
      <dsp:nvSpPr>
        <dsp:cNvPr id="0" name=""/>
        <dsp:cNvSpPr/>
      </dsp:nvSpPr>
      <dsp:spPr>
        <a:xfrm>
          <a:off x="0" y="1255834"/>
          <a:ext cx="7430755" cy="7722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smtClean="0"/>
            <a:t>Alternative procedures to be applied</a:t>
          </a:r>
          <a:endParaRPr lang="en-GB" sz="3300" kern="1200"/>
        </a:p>
      </dsp:txBody>
      <dsp:txXfrm>
        <a:off x="37696" y="1293530"/>
        <a:ext cx="7355363" cy="69680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1C4D0-DD4F-459C-A566-3E7205CD4F21}">
      <dsp:nvSpPr>
        <dsp:cNvPr id="0" name=""/>
        <dsp:cNvSpPr/>
      </dsp:nvSpPr>
      <dsp:spPr>
        <a:xfrm>
          <a:off x="0" y="37079"/>
          <a:ext cx="8229600" cy="1544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Machinery spares to  be </a:t>
          </a:r>
          <a:r>
            <a:rPr lang="en-US" sz="4000" kern="1200" dirty="0" err="1"/>
            <a:t>capitalised</a:t>
          </a:r>
          <a:r>
            <a:rPr lang="en-US" sz="4000" kern="1200" dirty="0"/>
            <a:t> on consumption as per  New AS-10</a:t>
          </a:r>
        </a:p>
      </dsp:txBody>
      <dsp:txXfrm>
        <a:off x="75391" y="112470"/>
        <a:ext cx="8078818" cy="1393618"/>
      </dsp:txXfrm>
    </dsp:sp>
    <dsp:sp modelId="{E6D527A4-0DCC-4D3F-A1E5-41D626C8E6EA}">
      <dsp:nvSpPr>
        <dsp:cNvPr id="0" name=""/>
        <dsp:cNvSpPr/>
      </dsp:nvSpPr>
      <dsp:spPr>
        <a:xfrm>
          <a:off x="0" y="1696680"/>
          <a:ext cx="8229600" cy="1544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ICDS V requires it to be charged to P&amp;L as  per Old AS-10 </a:t>
          </a:r>
        </a:p>
      </dsp:txBody>
      <dsp:txXfrm>
        <a:off x="75391" y="1772071"/>
        <a:ext cx="8078818" cy="1393618"/>
      </dsp:txXfrm>
    </dsp:sp>
    <dsp:sp modelId="{36484952-1BF5-4119-8832-FAF24E79D903}">
      <dsp:nvSpPr>
        <dsp:cNvPr id="0" name=""/>
        <dsp:cNvSpPr/>
      </dsp:nvSpPr>
      <dsp:spPr>
        <a:xfrm>
          <a:off x="0" y="3356280"/>
          <a:ext cx="8229600" cy="1544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Deferred tax liability </a:t>
          </a:r>
        </a:p>
      </dsp:txBody>
      <dsp:txXfrm>
        <a:off x="75391" y="3431671"/>
        <a:ext cx="8078818" cy="139361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06AD9-E21F-4889-A2C7-0881CC25B654}">
      <dsp:nvSpPr>
        <dsp:cNvPr id="0" name=""/>
        <dsp:cNvSpPr/>
      </dsp:nvSpPr>
      <dsp:spPr>
        <a:xfrm>
          <a:off x="0" y="27030"/>
          <a:ext cx="77724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Benefit of enduring nature – Empire Jute (SC)</a:t>
          </a:r>
        </a:p>
      </dsp:txBody>
      <dsp:txXfrm>
        <a:off x="51974" y="79004"/>
        <a:ext cx="7668452" cy="960752"/>
      </dsp:txXfrm>
    </dsp:sp>
    <dsp:sp modelId="{51B0E9AD-53FC-4980-875A-15DF644110CC}">
      <dsp:nvSpPr>
        <dsp:cNvPr id="0" name=""/>
        <dsp:cNvSpPr/>
      </dsp:nvSpPr>
      <dsp:spPr>
        <a:xfrm>
          <a:off x="0" y="1172370"/>
          <a:ext cx="77724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b="1" kern="1200" dirty="0"/>
            <a:t>Expenses incurred on leased/rental premises are revenue in nature – </a:t>
          </a:r>
          <a:endParaRPr lang="en-US" sz="2300" kern="1200" dirty="0"/>
        </a:p>
      </dsp:txBody>
      <dsp:txXfrm>
        <a:off x="51974" y="1224344"/>
        <a:ext cx="7668452" cy="960752"/>
      </dsp:txXfrm>
    </dsp:sp>
    <dsp:sp modelId="{1FD0A32B-5AA3-421C-8917-89DFC8E95911}">
      <dsp:nvSpPr>
        <dsp:cNvPr id="0" name=""/>
        <dsp:cNvSpPr/>
      </dsp:nvSpPr>
      <dsp:spPr>
        <a:xfrm>
          <a:off x="0" y="2237070"/>
          <a:ext cx="7772400" cy="127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74" tIns="29210" rIns="163576" bIns="29210" numCol="1" spcCol="1270" anchor="t" anchorCtr="0">
          <a:noAutofit/>
        </a:bodyPr>
        <a:lstStyle/>
        <a:p>
          <a:pPr marL="171450" lvl="1" indent="-171450" algn="l" defTabSz="800100" rtl="0">
            <a:lnSpc>
              <a:spcPct val="150000"/>
            </a:lnSpc>
            <a:spcBef>
              <a:spcPct val="0"/>
            </a:spcBef>
            <a:spcAft>
              <a:spcPct val="20000"/>
            </a:spcAft>
            <a:buChar char="••"/>
          </a:pPr>
          <a:r>
            <a:rPr lang="en-US" sz="1800" kern="1200" dirty="0"/>
            <a:t>Malabar Mills 288 ITR 815</a:t>
          </a:r>
        </a:p>
        <a:p>
          <a:pPr marL="171450" lvl="1" indent="-171450" algn="l" defTabSz="800100" rtl="0">
            <a:lnSpc>
              <a:spcPct val="90000"/>
            </a:lnSpc>
            <a:spcBef>
              <a:spcPct val="0"/>
            </a:spcBef>
            <a:spcAft>
              <a:spcPct val="20000"/>
            </a:spcAft>
            <a:buChar char="••"/>
          </a:pPr>
          <a:r>
            <a:rPr lang="en-US" sz="1800" kern="1200" dirty="0" err="1"/>
            <a:t>Modi</a:t>
          </a:r>
          <a:r>
            <a:rPr lang="en-US" sz="1800" kern="1200" dirty="0"/>
            <a:t> </a:t>
          </a:r>
          <a:r>
            <a:rPr lang="en-US" sz="1800" kern="1200" dirty="0" err="1"/>
            <a:t>Spg</a:t>
          </a:r>
          <a:r>
            <a:rPr lang="en-US" sz="1800" kern="1200" dirty="0"/>
            <a:t>. &amp; </a:t>
          </a:r>
          <a:r>
            <a:rPr lang="en-US" sz="1800" kern="1200" dirty="0" err="1"/>
            <a:t>Wvg</a:t>
          </a:r>
          <a:r>
            <a:rPr lang="en-US" sz="1800" kern="1200" dirty="0"/>
            <a:t>. Mills v. CIT 200 ITR 544</a:t>
          </a:r>
        </a:p>
        <a:p>
          <a:pPr marL="171450" lvl="1" indent="-171450" algn="l" defTabSz="800100" rtl="0">
            <a:lnSpc>
              <a:spcPct val="90000"/>
            </a:lnSpc>
            <a:spcBef>
              <a:spcPct val="0"/>
            </a:spcBef>
            <a:spcAft>
              <a:spcPct val="20000"/>
            </a:spcAft>
            <a:buChar char="••"/>
          </a:pPr>
          <a:r>
            <a:rPr lang="en-US" sz="1800" kern="1200" dirty="0"/>
            <a:t>Amway India v. DCIT 27 SOT 344 (DELHI)</a:t>
          </a:r>
        </a:p>
      </dsp:txBody>
      <dsp:txXfrm>
        <a:off x="0" y="2237070"/>
        <a:ext cx="7772400" cy="1275120"/>
      </dsp:txXfrm>
    </dsp:sp>
    <dsp:sp modelId="{510E3865-DC3B-4B25-8BA0-AF237153833B}">
      <dsp:nvSpPr>
        <dsp:cNvPr id="0" name=""/>
        <dsp:cNvSpPr/>
      </dsp:nvSpPr>
      <dsp:spPr>
        <a:xfrm>
          <a:off x="0" y="3512190"/>
          <a:ext cx="7772400" cy="90389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Supreme Court in CIT V. </a:t>
          </a:r>
          <a:r>
            <a:rPr lang="en-US" sz="2300" kern="1200" dirty="0" err="1"/>
            <a:t>Ramaraju</a:t>
          </a:r>
          <a:r>
            <a:rPr lang="en-US" sz="2300" kern="1200" dirty="0"/>
            <a:t> Mills (294 ITR 328) held that</a:t>
          </a:r>
        </a:p>
      </dsp:txBody>
      <dsp:txXfrm>
        <a:off x="44125" y="3556315"/>
        <a:ext cx="7684150" cy="815648"/>
      </dsp:txXfrm>
    </dsp:sp>
    <dsp:sp modelId="{29BA4ACC-0093-453B-828E-657EA5D28097}">
      <dsp:nvSpPr>
        <dsp:cNvPr id="0" name=""/>
        <dsp:cNvSpPr/>
      </dsp:nvSpPr>
      <dsp:spPr>
        <a:xfrm>
          <a:off x="0" y="4416089"/>
          <a:ext cx="77724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74" tIns="29210" rIns="163576" bIns="29210" numCol="1" spcCol="1270" anchor="t" anchorCtr="0">
          <a:noAutofit/>
        </a:bodyPr>
        <a:lstStyle/>
        <a:p>
          <a:pPr marL="171450" lvl="1" indent="-171450" algn="l" defTabSz="800100" rtl="0">
            <a:lnSpc>
              <a:spcPct val="150000"/>
            </a:lnSpc>
            <a:spcBef>
              <a:spcPct val="0"/>
            </a:spcBef>
            <a:spcAft>
              <a:spcPct val="20000"/>
            </a:spcAft>
            <a:buChar char="••"/>
          </a:pPr>
          <a:r>
            <a:rPr lang="en-US" sz="1800" kern="1200" dirty="0"/>
            <a:t>if the production capacity remaining constant even after the replacement of the asset it is allowable as a revenue exp.</a:t>
          </a:r>
        </a:p>
      </dsp:txBody>
      <dsp:txXfrm>
        <a:off x="0" y="4416089"/>
        <a:ext cx="7772400" cy="10432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7F871-6096-43BD-AB09-FD90898196BA}">
      <dsp:nvSpPr>
        <dsp:cNvPr id="0" name=""/>
        <dsp:cNvSpPr/>
      </dsp:nvSpPr>
      <dsp:spPr>
        <a:xfrm>
          <a:off x="0" y="157654"/>
          <a:ext cx="8153400" cy="8365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Materiality to be considered while reporting</a:t>
          </a:r>
        </a:p>
      </dsp:txBody>
      <dsp:txXfrm>
        <a:off x="40837" y="198491"/>
        <a:ext cx="8071726" cy="754876"/>
      </dsp:txXfrm>
    </dsp:sp>
    <dsp:sp modelId="{C773D870-23F7-48CB-9D9E-30649F6CEECD}">
      <dsp:nvSpPr>
        <dsp:cNvPr id="0" name=""/>
        <dsp:cNvSpPr/>
      </dsp:nvSpPr>
      <dsp:spPr>
        <a:xfrm>
          <a:off x="0" y="1057564"/>
          <a:ext cx="8153400" cy="8365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No view to be expressed on </a:t>
          </a:r>
          <a:r>
            <a:rPr lang="en-US" sz="2200" kern="1200" dirty="0" err="1"/>
            <a:t>allowability</a:t>
          </a:r>
          <a:r>
            <a:rPr lang="en-US" sz="2200" kern="1200" dirty="0"/>
            <a:t>.</a:t>
          </a:r>
        </a:p>
      </dsp:txBody>
      <dsp:txXfrm>
        <a:off x="40837" y="1098401"/>
        <a:ext cx="8071726" cy="754876"/>
      </dsp:txXfrm>
    </dsp:sp>
    <dsp:sp modelId="{7F4EBAFB-9771-4698-8B91-6FDC221CD316}">
      <dsp:nvSpPr>
        <dsp:cNvPr id="0" name=""/>
        <dsp:cNvSpPr/>
      </dsp:nvSpPr>
      <dsp:spPr>
        <a:xfrm>
          <a:off x="0" y="1957474"/>
          <a:ext cx="8153400" cy="8365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Penalty and fine are to be distinguished from contractual obligations -even if such payments are labeled as “penalty” in a contract.</a:t>
          </a:r>
        </a:p>
      </dsp:txBody>
      <dsp:txXfrm>
        <a:off x="40837" y="1998311"/>
        <a:ext cx="8071726" cy="754876"/>
      </dsp:txXfrm>
    </dsp:sp>
    <dsp:sp modelId="{8BF8B565-ED08-4F2B-8B46-65698670247D}">
      <dsp:nvSpPr>
        <dsp:cNvPr id="0" name=""/>
        <dsp:cNvSpPr/>
      </dsp:nvSpPr>
      <dsp:spPr>
        <a:xfrm>
          <a:off x="0" y="2857384"/>
          <a:ext cx="8153400" cy="8365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Compensatory vs. penal payments (SC decisions)</a:t>
          </a:r>
        </a:p>
      </dsp:txBody>
      <dsp:txXfrm>
        <a:off x="40837" y="2898221"/>
        <a:ext cx="8071726" cy="754876"/>
      </dsp:txXfrm>
    </dsp:sp>
    <dsp:sp modelId="{BAC43CFA-9251-4AB6-9185-C1F66CA68EB3}">
      <dsp:nvSpPr>
        <dsp:cNvPr id="0" name=""/>
        <dsp:cNvSpPr/>
      </dsp:nvSpPr>
      <dsp:spPr>
        <a:xfrm>
          <a:off x="0" y="3693934"/>
          <a:ext cx="8153400" cy="140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27940" rIns="156464" bIns="27940" numCol="1" spcCol="1270" anchor="t" anchorCtr="0">
          <a:noAutofit/>
        </a:bodyPr>
        <a:lstStyle/>
        <a:p>
          <a:pPr marL="171450" lvl="1" indent="-171450" algn="l" defTabSz="755650" rtl="0">
            <a:lnSpc>
              <a:spcPct val="150000"/>
            </a:lnSpc>
            <a:spcBef>
              <a:spcPct val="0"/>
            </a:spcBef>
            <a:spcAft>
              <a:spcPct val="20000"/>
            </a:spcAft>
            <a:buChar char="••"/>
          </a:pPr>
          <a:r>
            <a:rPr lang="en-US" sz="1700" kern="1200" dirty="0" err="1"/>
            <a:t>Prakash</a:t>
          </a:r>
          <a:r>
            <a:rPr lang="en-US" sz="1700" kern="1200" dirty="0"/>
            <a:t> Cotton Mills 201 ITR 684</a:t>
          </a:r>
        </a:p>
        <a:p>
          <a:pPr marL="171450" lvl="1" indent="-171450" algn="l" defTabSz="755650" rtl="0">
            <a:lnSpc>
              <a:spcPct val="150000"/>
            </a:lnSpc>
            <a:spcBef>
              <a:spcPct val="0"/>
            </a:spcBef>
            <a:spcAft>
              <a:spcPct val="20000"/>
            </a:spcAft>
            <a:buChar char="••"/>
          </a:pPr>
          <a:r>
            <a:rPr lang="en-US" sz="1700" kern="1200" dirty="0"/>
            <a:t>Ahmedabad Cotton Mfg Co Ltd 205 ITR 163</a:t>
          </a:r>
        </a:p>
        <a:p>
          <a:pPr marL="171450" lvl="1" indent="-171450" algn="l" defTabSz="755650" rtl="0">
            <a:lnSpc>
              <a:spcPct val="150000"/>
            </a:lnSpc>
            <a:spcBef>
              <a:spcPct val="0"/>
            </a:spcBef>
            <a:spcAft>
              <a:spcPct val="20000"/>
            </a:spcAft>
            <a:buChar char="••"/>
          </a:pPr>
          <a:r>
            <a:rPr lang="en-US" sz="1700" kern="1200" dirty="0" err="1"/>
            <a:t>Malwa</a:t>
          </a:r>
          <a:r>
            <a:rPr lang="en-US" sz="1700" kern="1200" dirty="0"/>
            <a:t> </a:t>
          </a:r>
          <a:r>
            <a:rPr lang="en-US" sz="1700" kern="1200" dirty="0" err="1"/>
            <a:t>Vanaspati</a:t>
          </a:r>
          <a:r>
            <a:rPr lang="en-US" sz="1700" kern="1200" dirty="0"/>
            <a:t> &amp; Chemical Co 225 ITR 383</a:t>
          </a:r>
        </a:p>
      </dsp:txBody>
      <dsp:txXfrm>
        <a:off x="0" y="3693934"/>
        <a:ext cx="8153400" cy="140621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17907-1198-4809-A5D9-38E0CBBE95AC}">
      <dsp:nvSpPr>
        <dsp:cNvPr id="0" name=""/>
        <dsp:cNvSpPr/>
      </dsp:nvSpPr>
      <dsp:spPr>
        <a:xfrm>
          <a:off x="0" y="42386"/>
          <a:ext cx="8229600" cy="912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Reporting Disallowance for </a:t>
          </a:r>
        </a:p>
      </dsp:txBody>
      <dsp:txXfrm>
        <a:off x="44549" y="86935"/>
        <a:ext cx="8140502" cy="823502"/>
      </dsp:txXfrm>
    </dsp:sp>
    <dsp:sp modelId="{284A496D-BA58-4EC6-B743-DA6836F74F83}">
      <dsp:nvSpPr>
        <dsp:cNvPr id="0" name=""/>
        <dsp:cNvSpPr/>
      </dsp:nvSpPr>
      <dsp:spPr>
        <a:xfrm>
          <a:off x="0" y="954986"/>
          <a:ext cx="8229600" cy="988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Non deduction of TDS</a:t>
          </a:r>
        </a:p>
        <a:p>
          <a:pPr marL="285750" lvl="1" indent="-285750" algn="l" defTabSz="1333500" rtl="0">
            <a:lnSpc>
              <a:spcPct val="90000"/>
            </a:lnSpc>
            <a:spcBef>
              <a:spcPct val="0"/>
            </a:spcBef>
            <a:spcAft>
              <a:spcPct val="20000"/>
            </a:spcAft>
            <a:buChar char="••"/>
          </a:pPr>
          <a:r>
            <a:rPr lang="en-US" sz="3000" kern="1200" dirty="0"/>
            <a:t>Non deposit of TDS deducted</a:t>
          </a:r>
        </a:p>
      </dsp:txBody>
      <dsp:txXfrm>
        <a:off x="0" y="954986"/>
        <a:ext cx="8229600" cy="988942"/>
      </dsp:txXfrm>
    </dsp:sp>
    <dsp:sp modelId="{8CA97D07-D43C-4D62-B86D-DAD8D90EF0EC}">
      <dsp:nvSpPr>
        <dsp:cNvPr id="0" name=""/>
        <dsp:cNvSpPr/>
      </dsp:nvSpPr>
      <dsp:spPr>
        <a:xfrm>
          <a:off x="0" y="1943928"/>
          <a:ext cx="8229600" cy="912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Second Proviso to Section 40(a)(</a:t>
          </a:r>
          <a:r>
            <a:rPr lang="en-US" sz="3900" kern="1200" dirty="0" err="1"/>
            <a:t>ia</a:t>
          </a:r>
          <a:r>
            <a:rPr lang="en-US" sz="3900" kern="1200" dirty="0"/>
            <a:t>)</a:t>
          </a:r>
        </a:p>
      </dsp:txBody>
      <dsp:txXfrm>
        <a:off x="44549" y="1988477"/>
        <a:ext cx="8140502" cy="823502"/>
      </dsp:txXfrm>
    </dsp:sp>
    <dsp:sp modelId="{F32C37E7-EBEC-450A-855C-9080DA5EBF01}">
      <dsp:nvSpPr>
        <dsp:cNvPr id="0" name=""/>
        <dsp:cNvSpPr/>
      </dsp:nvSpPr>
      <dsp:spPr>
        <a:xfrm>
          <a:off x="0" y="2856528"/>
          <a:ext cx="8229600" cy="197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If the Payee has offered the same to tax</a:t>
          </a:r>
        </a:p>
        <a:p>
          <a:pPr marL="285750" lvl="1" indent="-285750" algn="l" defTabSz="1333500" rtl="0">
            <a:lnSpc>
              <a:spcPct val="90000"/>
            </a:lnSpc>
            <a:spcBef>
              <a:spcPct val="0"/>
            </a:spcBef>
            <a:spcAft>
              <a:spcPct val="20000"/>
            </a:spcAft>
            <a:buChar char="••"/>
          </a:pPr>
          <a:r>
            <a:rPr lang="en-US" sz="3000" kern="1200" dirty="0"/>
            <a:t>Certificate of CA in form 26A</a:t>
          </a:r>
        </a:p>
        <a:p>
          <a:pPr marL="285750" lvl="1" indent="-285750" algn="l" defTabSz="1333500" rtl="0">
            <a:lnSpc>
              <a:spcPct val="90000"/>
            </a:lnSpc>
            <a:spcBef>
              <a:spcPct val="0"/>
            </a:spcBef>
            <a:spcAft>
              <a:spcPct val="20000"/>
            </a:spcAft>
            <a:buChar char="••"/>
          </a:pPr>
          <a:r>
            <a:rPr lang="en-US" sz="3000" kern="1200" dirty="0"/>
            <a:t>No disallowance</a:t>
          </a:r>
        </a:p>
        <a:p>
          <a:pPr marL="285750" lvl="1" indent="-285750" algn="l" defTabSz="1333500" rtl="0">
            <a:lnSpc>
              <a:spcPct val="90000"/>
            </a:lnSpc>
            <a:spcBef>
              <a:spcPct val="0"/>
            </a:spcBef>
            <a:spcAft>
              <a:spcPct val="20000"/>
            </a:spcAft>
            <a:buChar char="••"/>
          </a:pPr>
          <a:r>
            <a:rPr lang="en-US" sz="3000" i="1" kern="1200" dirty="0"/>
            <a:t>Short deduction – </a:t>
          </a:r>
          <a:r>
            <a:rPr lang="en-US" sz="3000" i="1" kern="1200" dirty="0" err="1"/>
            <a:t>Chadubhai</a:t>
          </a:r>
          <a:r>
            <a:rPr lang="en-US" sz="3000" i="1" kern="1200" dirty="0"/>
            <a:t> and </a:t>
          </a:r>
          <a:r>
            <a:rPr lang="en-US" sz="3000" i="1" kern="1200" dirty="0" err="1"/>
            <a:t>Jassubhoy</a:t>
          </a:r>
          <a:r>
            <a:rPr lang="en-US" sz="3000" i="1" kern="1200" dirty="0"/>
            <a:t> (ITAT)</a:t>
          </a:r>
        </a:p>
      </dsp:txBody>
      <dsp:txXfrm>
        <a:off x="0" y="2856528"/>
        <a:ext cx="8229600" cy="197788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0B1BC-998C-48A6-85B2-C588AFD9BE6D}">
      <dsp:nvSpPr>
        <dsp:cNvPr id="0" name=""/>
        <dsp:cNvSpPr/>
      </dsp:nvSpPr>
      <dsp:spPr>
        <a:xfrm>
          <a:off x="0" y="79679"/>
          <a:ext cx="8229600" cy="20533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Insist on Form 15CB certificate for all foreign remittances during Audit from Client.</a:t>
          </a:r>
        </a:p>
      </dsp:txBody>
      <dsp:txXfrm>
        <a:off x="100236" y="179915"/>
        <a:ext cx="8029128" cy="1852878"/>
      </dsp:txXfrm>
    </dsp:sp>
    <dsp:sp modelId="{3B8A724E-7F86-4C0E-A2F0-4CD7928E5F0B}">
      <dsp:nvSpPr>
        <dsp:cNvPr id="0" name=""/>
        <dsp:cNvSpPr/>
      </dsp:nvSpPr>
      <dsp:spPr>
        <a:xfrm>
          <a:off x="0" y="2133030"/>
          <a:ext cx="8229600" cy="2664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b="1" kern="1200" dirty="0"/>
            <a:t>Penalty u/s 271-I of Rs.1,00,000</a:t>
          </a:r>
          <a:endParaRPr lang="en-US" sz="3000" kern="1200" dirty="0"/>
        </a:p>
        <a:p>
          <a:pPr marL="285750" lvl="1" indent="-285750" algn="l" defTabSz="1333500" rtl="0">
            <a:lnSpc>
              <a:spcPct val="90000"/>
            </a:lnSpc>
            <a:spcBef>
              <a:spcPct val="0"/>
            </a:spcBef>
            <a:spcAft>
              <a:spcPct val="20000"/>
            </a:spcAft>
            <a:buChar char="••"/>
          </a:pPr>
          <a:r>
            <a:rPr lang="en-US" sz="3000" kern="1200" dirty="0"/>
            <a:t>Non obtaining of such certificate may result in wrong determination of tax and violation of Sec.195.</a:t>
          </a:r>
        </a:p>
        <a:p>
          <a:pPr marL="285750" lvl="1" indent="-285750" algn="l" defTabSz="1333500" rtl="0">
            <a:lnSpc>
              <a:spcPct val="90000"/>
            </a:lnSpc>
            <a:spcBef>
              <a:spcPct val="0"/>
            </a:spcBef>
            <a:spcAft>
              <a:spcPct val="20000"/>
            </a:spcAft>
            <a:buChar char="••"/>
          </a:pPr>
          <a:r>
            <a:rPr lang="en-US" sz="3000" kern="1200" dirty="0"/>
            <a:t>Treating as “Assessee in Default” and Penalty u/s 271C and Interest</a:t>
          </a:r>
        </a:p>
      </dsp:txBody>
      <dsp:txXfrm>
        <a:off x="0" y="2133030"/>
        <a:ext cx="8229600" cy="266409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F6495-DC03-42CE-BE5D-D8218A5EC93B}">
      <dsp:nvSpPr>
        <dsp:cNvPr id="0" name=""/>
        <dsp:cNvSpPr/>
      </dsp:nvSpPr>
      <dsp:spPr>
        <a:xfrm>
          <a:off x="0" y="15479"/>
          <a:ext cx="8229600" cy="5615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New Limit Rs.10000</a:t>
          </a:r>
        </a:p>
      </dsp:txBody>
      <dsp:txXfrm>
        <a:off x="27415" y="42894"/>
        <a:ext cx="8174770" cy="506769"/>
      </dsp:txXfrm>
    </dsp:sp>
    <dsp:sp modelId="{86EC38B5-CCF0-4E4E-ABF9-C7A637506595}">
      <dsp:nvSpPr>
        <dsp:cNvPr id="0" name=""/>
        <dsp:cNvSpPr/>
      </dsp:nvSpPr>
      <dsp:spPr>
        <a:xfrm>
          <a:off x="0" y="646200"/>
          <a:ext cx="8229600" cy="5615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Disallowance/deemed income under section 40A(3)</a:t>
          </a:r>
        </a:p>
      </dsp:txBody>
      <dsp:txXfrm>
        <a:off x="27415" y="673615"/>
        <a:ext cx="8174770" cy="506769"/>
      </dsp:txXfrm>
    </dsp:sp>
    <dsp:sp modelId="{D8F1DD64-0948-4F1F-A501-4096670E0660}">
      <dsp:nvSpPr>
        <dsp:cNvPr id="0" name=""/>
        <dsp:cNvSpPr/>
      </dsp:nvSpPr>
      <dsp:spPr>
        <a:xfrm>
          <a:off x="0" y="1276920"/>
          <a:ext cx="8229600" cy="5615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Electricity Payment to MPEB Companies</a:t>
          </a:r>
        </a:p>
      </dsp:txBody>
      <dsp:txXfrm>
        <a:off x="27415" y="1304335"/>
        <a:ext cx="8174770" cy="506769"/>
      </dsp:txXfrm>
    </dsp:sp>
    <dsp:sp modelId="{B3752B1A-086A-490A-956B-CB7088348343}">
      <dsp:nvSpPr>
        <dsp:cNvPr id="0" name=""/>
        <dsp:cNvSpPr/>
      </dsp:nvSpPr>
      <dsp:spPr>
        <a:xfrm>
          <a:off x="0" y="1838520"/>
          <a:ext cx="8229600"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150000"/>
            </a:lnSpc>
            <a:spcBef>
              <a:spcPct val="0"/>
            </a:spcBef>
            <a:spcAft>
              <a:spcPct val="20000"/>
            </a:spcAft>
            <a:buChar char="••"/>
          </a:pPr>
          <a:r>
            <a:rPr lang="en-US" sz="1900" kern="1200" dirty="0" err="1"/>
            <a:t>Padigela</a:t>
          </a:r>
          <a:r>
            <a:rPr lang="en-US" sz="1900" kern="1200" dirty="0"/>
            <a:t> </a:t>
          </a:r>
          <a:r>
            <a:rPr lang="en-US" sz="1900" kern="1200" dirty="0" err="1"/>
            <a:t>Rajeshwar</a:t>
          </a:r>
          <a:r>
            <a:rPr lang="en-US" sz="1900" kern="1200" dirty="0"/>
            <a:t> Ginning Industries ITA 1137/</a:t>
          </a:r>
          <a:r>
            <a:rPr lang="en-US" sz="1900" kern="1200" dirty="0" err="1"/>
            <a:t>Hyd</a:t>
          </a:r>
          <a:r>
            <a:rPr lang="en-US" sz="1900" kern="1200" dirty="0"/>
            <a:t>/2011,</a:t>
          </a:r>
        </a:p>
        <a:p>
          <a:pPr marL="171450" lvl="1" indent="-171450" algn="l" defTabSz="844550" rtl="0">
            <a:lnSpc>
              <a:spcPct val="90000"/>
            </a:lnSpc>
            <a:spcBef>
              <a:spcPct val="0"/>
            </a:spcBef>
            <a:spcAft>
              <a:spcPct val="20000"/>
            </a:spcAft>
            <a:buChar char="••"/>
          </a:pPr>
          <a:r>
            <a:rPr lang="en-US" sz="1900" kern="1200" dirty="0" err="1"/>
            <a:t>Trivedi</a:t>
          </a:r>
          <a:r>
            <a:rPr lang="en-US" sz="1900" kern="1200" dirty="0"/>
            <a:t> Corporation (ITA 2844/</a:t>
          </a:r>
          <a:r>
            <a:rPr lang="en-US" sz="1900" kern="1200" dirty="0" err="1"/>
            <a:t>Ahd</a:t>
          </a:r>
          <a:r>
            <a:rPr lang="en-US" sz="1900" kern="1200" dirty="0"/>
            <a:t>/2006)</a:t>
          </a:r>
        </a:p>
        <a:p>
          <a:pPr marL="171450" lvl="1" indent="-171450" algn="l" defTabSz="844550" rtl="0">
            <a:lnSpc>
              <a:spcPct val="90000"/>
            </a:lnSpc>
            <a:spcBef>
              <a:spcPct val="0"/>
            </a:spcBef>
            <a:spcAft>
              <a:spcPct val="20000"/>
            </a:spcAft>
            <a:buChar char="••"/>
          </a:pPr>
          <a:r>
            <a:rPr lang="en-US" sz="1900" kern="1200" dirty="0"/>
            <a:t>M.R. Soap (P.) Ltd. 32 TTJ 505 (DELHI)</a:t>
          </a:r>
        </a:p>
      </dsp:txBody>
      <dsp:txXfrm>
        <a:off x="0" y="1838520"/>
        <a:ext cx="8229600" cy="11178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FC6CC-5239-4C46-A27F-FD5D8AFB4EA8}">
      <dsp:nvSpPr>
        <dsp:cNvPr id="0" name=""/>
        <dsp:cNvSpPr/>
      </dsp:nvSpPr>
      <dsp:spPr>
        <a:xfrm>
          <a:off x="0" y="675344"/>
          <a:ext cx="8153400" cy="111969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S. 14A disallows </a:t>
          </a:r>
          <a:r>
            <a:rPr lang="en-US" sz="2900" u="sng" kern="1200" dirty="0"/>
            <a:t>expenses incurred in relation to earning exempt income</a:t>
          </a:r>
          <a:r>
            <a:rPr lang="en-US" sz="2900" kern="1200" dirty="0"/>
            <a:t>. Rule 8D prescribed.</a:t>
          </a:r>
        </a:p>
      </dsp:txBody>
      <dsp:txXfrm>
        <a:off x="54659" y="730003"/>
        <a:ext cx="8044082" cy="1010372"/>
      </dsp:txXfrm>
    </dsp:sp>
    <dsp:sp modelId="{54B153EC-8C52-4277-8F05-171DF86DBE95}">
      <dsp:nvSpPr>
        <dsp:cNvPr id="0" name=""/>
        <dsp:cNvSpPr/>
      </dsp:nvSpPr>
      <dsp:spPr>
        <a:xfrm>
          <a:off x="0" y="1878555"/>
          <a:ext cx="8153400" cy="1119690"/>
        </a:xfrm>
        <a:prstGeom prst="roundRect">
          <a:avLst/>
        </a:prstGeom>
        <a:solidFill>
          <a:schemeClr val="accent4">
            <a:hueOff val="-1028578"/>
            <a:satOff val="-2845"/>
            <a:lumOff val="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Assessee should itself compute reasonable amount and offer the same instead on Nil disallowance</a:t>
          </a:r>
        </a:p>
      </dsp:txBody>
      <dsp:txXfrm>
        <a:off x="54659" y="1933214"/>
        <a:ext cx="8044082" cy="1010372"/>
      </dsp:txXfrm>
    </dsp:sp>
    <dsp:sp modelId="{77A4842A-2884-44E7-93F8-BF7722221142}">
      <dsp:nvSpPr>
        <dsp:cNvPr id="0" name=""/>
        <dsp:cNvSpPr/>
      </dsp:nvSpPr>
      <dsp:spPr>
        <a:xfrm>
          <a:off x="0" y="3081764"/>
          <a:ext cx="8153400" cy="1119690"/>
        </a:xfrm>
        <a:prstGeom prst="roundRect">
          <a:avLst/>
        </a:prstGeom>
        <a:solidFill>
          <a:schemeClr val="accent4">
            <a:hueOff val="-2057156"/>
            <a:satOff val="-5690"/>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No exempt income no disallowance</a:t>
          </a:r>
        </a:p>
      </dsp:txBody>
      <dsp:txXfrm>
        <a:off x="54659" y="3136423"/>
        <a:ext cx="8044082" cy="101037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8A2A7-83DA-43E3-8587-93D6E815DB05}">
      <dsp:nvSpPr>
        <dsp:cNvPr id="0" name=""/>
        <dsp:cNvSpPr/>
      </dsp:nvSpPr>
      <dsp:spPr>
        <a:xfrm>
          <a:off x="0" y="46063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Borrowed as well as Own funds</a:t>
          </a:r>
        </a:p>
      </dsp:txBody>
      <dsp:txXfrm>
        <a:off x="35411" y="496049"/>
        <a:ext cx="8158778" cy="654577"/>
      </dsp:txXfrm>
    </dsp:sp>
    <dsp:sp modelId="{17115B0C-AEFC-469B-B186-A2A8CA5BD41D}">
      <dsp:nvSpPr>
        <dsp:cNvPr id="0" name=""/>
        <dsp:cNvSpPr/>
      </dsp:nvSpPr>
      <dsp:spPr>
        <a:xfrm>
          <a:off x="0" y="127531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Interest paid on borrowed funds</a:t>
          </a:r>
        </a:p>
      </dsp:txBody>
      <dsp:txXfrm>
        <a:off x="35411" y="1310729"/>
        <a:ext cx="8158778" cy="654577"/>
      </dsp:txXfrm>
    </dsp:sp>
    <dsp:sp modelId="{7BAC1C1E-C0A2-4AAB-8D3F-FD77728F703C}">
      <dsp:nvSpPr>
        <dsp:cNvPr id="0" name=""/>
        <dsp:cNvSpPr/>
      </dsp:nvSpPr>
      <dsp:spPr>
        <a:xfrm>
          <a:off x="0" y="208999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Interest free Loan given to sister Concerns</a:t>
          </a:r>
        </a:p>
      </dsp:txBody>
      <dsp:txXfrm>
        <a:off x="35411" y="2125409"/>
        <a:ext cx="8158778" cy="654577"/>
      </dsp:txXfrm>
    </dsp:sp>
    <dsp:sp modelId="{3240B95A-3E79-44DC-8B4C-0415B34DCB45}">
      <dsp:nvSpPr>
        <dsp:cNvPr id="0" name=""/>
        <dsp:cNvSpPr/>
      </dsp:nvSpPr>
      <dsp:spPr>
        <a:xfrm>
          <a:off x="0" y="290467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Whether disallowance is warranted u/s 36(1)(iii)</a:t>
          </a:r>
        </a:p>
      </dsp:txBody>
      <dsp:txXfrm>
        <a:off x="35411" y="2940089"/>
        <a:ext cx="8158778" cy="654577"/>
      </dsp:txXfrm>
    </dsp:sp>
    <dsp:sp modelId="{FC5DADDC-FF9A-4DFD-9D65-44040699D563}">
      <dsp:nvSpPr>
        <dsp:cNvPr id="0" name=""/>
        <dsp:cNvSpPr/>
      </dsp:nvSpPr>
      <dsp:spPr>
        <a:xfrm>
          <a:off x="0" y="3630078"/>
          <a:ext cx="8229600"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Reliance Utilities (Bom)</a:t>
          </a:r>
        </a:p>
        <a:p>
          <a:pPr marL="228600" lvl="1" indent="-228600" algn="l" defTabSz="1066800" rtl="0">
            <a:lnSpc>
              <a:spcPct val="90000"/>
            </a:lnSpc>
            <a:spcBef>
              <a:spcPct val="0"/>
            </a:spcBef>
            <a:spcAft>
              <a:spcPct val="20000"/>
            </a:spcAft>
            <a:buChar char="••"/>
          </a:pPr>
          <a:r>
            <a:rPr lang="en-US" sz="2400" kern="1200"/>
            <a:t>S.A. Builders 288 ITR 1 (SC)</a:t>
          </a:r>
        </a:p>
      </dsp:txBody>
      <dsp:txXfrm>
        <a:off x="0" y="3630078"/>
        <a:ext cx="8229600" cy="78608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9E7F-8F16-45F6-BF36-F28C8D879A67}">
      <dsp:nvSpPr>
        <dsp:cNvPr id="0" name=""/>
        <dsp:cNvSpPr/>
      </dsp:nvSpPr>
      <dsp:spPr>
        <a:xfrm>
          <a:off x="0" y="805260"/>
          <a:ext cx="8229600" cy="1006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Statutory audit v. TAR</a:t>
          </a:r>
        </a:p>
      </dsp:txBody>
      <dsp:txXfrm>
        <a:off x="49119" y="854379"/>
        <a:ext cx="8131362" cy="907962"/>
      </dsp:txXfrm>
    </dsp:sp>
    <dsp:sp modelId="{414D3665-D633-41AD-B883-FC0EA23AA001}">
      <dsp:nvSpPr>
        <dsp:cNvPr id="0" name=""/>
        <dsp:cNvSpPr/>
      </dsp:nvSpPr>
      <dsp:spPr>
        <a:xfrm>
          <a:off x="0" y="1935300"/>
          <a:ext cx="8229600" cy="1006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Transfer Pricing</a:t>
          </a:r>
        </a:p>
      </dsp:txBody>
      <dsp:txXfrm>
        <a:off x="49119" y="1984419"/>
        <a:ext cx="8131362" cy="907962"/>
      </dsp:txXfrm>
    </dsp:sp>
    <dsp:sp modelId="{B3B989C1-3715-4026-A987-DEECE00CEA92}">
      <dsp:nvSpPr>
        <dsp:cNvPr id="0" name=""/>
        <dsp:cNvSpPr/>
      </dsp:nvSpPr>
      <dsp:spPr>
        <a:xfrm>
          <a:off x="0" y="3065340"/>
          <a:ext cx="8229600" cy="1006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Domestic Transfer Pricing 115BAB</a:t>
          </a:r>
        </a:p>
      </dsp:txBody>
      <dsp:txXfrm>
        <a:off x="49119" y="3114459"/>
        <a:ext cx="8131362" cy="90796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21E5F-16EE-4DC3-8709-C02FFBFF3660}">
      <dsp:nvSpPr>
        <dsp:cNvPr id="0" name=""/>
        <dsp:cNvSpPr/>
      </dsp:nvSpPr>
      <dsp:spPr>
        <a:xfrm>
          <a:off x="0" y="68984"/>
          <a:ext cx="8382000" cy="608400"/>
        </a:xfrm>
        <a:prstGeom prst="round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Assessee Company has issued shares to Resident</a:t>
          </a:r>
        </a:p>
      </dsp:txBody>
      <dsp:txXfrm>
        <a:off x="29700" y="98684"/>
        <a:ext cx="8322600" cy="549000"/>
      </dsp:txXfrm>
    </dsp:sp>
    <dsp:sp modelId="{8C2D9988-7B8B-44DA-9F5B-D1579DEFBDD4}">
      <dsp:nvSpPr>
        <dsp:cNvPr id="0" name=""/>
        <dsp:cNvSpPr/>
      </dsp:nvSpPr>
      <dsp:spPr>
        <a:xfrm>
          <a:off x="0" y="752264"/>
          <a:ext cx="8382000" cy="608400"/>
        </a:xfrm>
        <a:prstGeom prst="round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Public are not substantially interested in such Company </a:t>
          </a:r>
        </a:p>
      </dsp:txBody>
      <dsp:txXfrm>
        <a:off x="29700" y="781964"/>
        <a:ext cx="8322600" cy="549000"/>
      </dsp:txXfrm>
    </dsp:sp>
    <dsp:sp modelId="{D8BD89A6-4E6D-41B1-AF7B-B2A7BB3976C6}">
      <dsp:nvSpPr>
        <dsp:cNvPr id="0" name=""/>
        <dsp:cNvSpPr/>
      </dsp:nvSpPr>
      <dsp:spPr>
        <a:xfrm>
          <a:off x="0" y="1435545"/>
          <a:ext cx="8382000" cy="608400"/>
        </a:xfrm>
        <a:prstGeom prst="round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Issue price is higher than FMV</a:t>
          </a:r>
        </a:p>
      </dsp:txBody>
      <dsp:txXfrm>
        <a:off x="29700" y="1465245"/>
        <a:ext cx="8322600" cy="549000"/>
      </dsp:txXfrm>
    </dsp:sp>
    <dsp:sp modelId="{500887AA-8BCB-451E-A864-4F6010F1CBA3}">
      <dsp:nvSpPr>
        <dsp:cNvPr id="0" name=""/>
        <dsp:cNvSpPr/>
      </dsp:nvSpPr>
      <dsp:spPr>
        <a:xfrm>
          <a:off x="0" y="2118825"/>
          <a:ext cx="8382000" cy="608400"/>
        </a:xfrm>
        <a:prstGeom prst="round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Report Excess from FMV received after following checks:</a:t>
          </a:r>
        </a:p>
      </dsp:txBody>
      <dsp:txXfrm>
        <a:off x="29700" y="2148525"/>
        <a:ext cx="8322600" cy="549000"/>
      </dsp:txXfrm>
    </dsp:sp>
    <dsp:sp modelId="{2CC125F1-C0F5-4703-9291-7B5B8994D67E}">
      <dsp:nvSpPr>
        <dsp:cNvPr id="0" name=""/>
        <dsp:cNvSpPr/>
      </dsp:nvSpPr>
      <dsp:spPr>
        <a:xfrm>
          <a:off x="0" y="2727225"/>
          <a:ext cx="8382000"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33020" rIns="184912" bIns="33020" numCol="1" spcCol="1270" anchor="t" anchorCtr="0">
          <a:noAutofit/>
        </a:bodyPr>
        <a:lstStyle/>
        <a:p>
          <a:pPr marL="228600" lvl="1" indent="-228600" algn="l" defTabSz="889000" rtl="0">
            <a:lnSpc>
              <a:spcPct val="200000"/>
            </a:lnSpc>
            <a:spcBef>
              <a:spcPct val="0"/>
            </a:spcBef>
            <a:spcAft>
              <a:spcPct val="20000"/>
            </a:spcAft>
            <a:buChar char="••"/>
          </a:pPr>
          <a:r>
            <a:rPr lang="en-US" sz="2000" b="1" kern="1200" dirty="0"/>
            <a:t>Insist for DCF Valuation Report from a CA</a:t>
          </a:r>
        </a:p>
        <a:p>
          <a:pPr marL="228600" lvl="1" indent="-228600" algn="l" defTabSz="889000" rtl="0">
            <a:lnSpc>
              <a:spcPct val="200000"/>
            </a:lnSpc>
            <a:spcBef>
              <a:spcPct val="0"/>
            </a:spcBef>
            <a:spcAft>
              <a:spcPct val="20000"/>
            </a:spcAft>
            <a:buChar char="••"/>
          </a:pPr>
          <a:r>
            <a:rPr lang="en-US" sz="2000" b="1" kern="1200" dirty="0"/>
            <a:t>Obtain Management Representation</a:t>
          </a:r>
        </a:p>
      </dsp:txBody>
      <dsp:txXfrm>
        <a:off x="0" y="2727225"/>
        <a:ext cx="8382000" cy="1318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E6D37-0BCA-4C8B-9009-7F52D141EA93}">
      <dsp:nvSpPr>
        <dsp:cNvPr id="0" name=""/>
        <dsp:cNvSpPr/>
      </dsp:nvSpPr>
      <dsp:spPr>
        <a:xfrm>
          <a:off x="0" y="359369"/>
          <a:ext cx="8229600" cy="20533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just" defTabSz="1733550" rtl="0">
            <a:lnSpc>
              <a:spcPct val="90000"/>
            </a:lnSpc>
            <a:spcBef>
              <a:spcPct val="0"/>
            </a:spcBef>
            <a:spcAft>
              <a:spcPct val="35000"/>
            </a:spcAft>
          </a:pPr>
          <a:r>
            <a:rPr lang="en-US" sz="3900" kern="1200" dirty="0" err="1"/>
            <a:t>Assessee’s</a:t>
          </a:r>
          <a:r>
            <a:rPr lang="en-US" sz="3900" kern="1200" dirty="0"/>
            <a:t> Responsibility for the Financial Statements and the Statement of Particulars in Form 3CD</a:t>
          </a:r>
        </a:p>
      </dsp:txBody>
      <dsp:txXfrm>
        <a:off x="100236" y="459605"/>
        <a:ext cx="8029128" cy="1852878"/>
      </dsp:txXfrm>
    </dsp:sp>
    <dsp:sp modelId="{5212F91A-3A9C-4953-B6FA-0B59AA8B54A0}">
      <dsp:nvSpPr>
        <dsp:cNvPr id="0" name=""/>
        <dsp:cNvSpPr/>
      </dsp:nvSpPr>
      <dsp:spPr>
        <a:xfrm>
          <a:off x="0" y="2525039"/>
          <a:ext cx="8229600" cy="20533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Tax Auditor’s Responsibility</a:t>
          </a:r>
        </a:p>
      </dsp:txBody>
      <dsp:txXfrm>
        <a:off x="100236" y="2625275"/>
        <a:ext cx="8029128" cy="185287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077DC-EEC9-42BA-8389-4AC9C00AE2E4}">
      <dsp:nvSpPr>
        <dsp:cNvPr id="0" name=""/>
        <dsp:cNvSpPr/>
      </dsp:nvSpPr>
      <dsp:spPr>
        <a:xfrm>
          <a:off x="0" y="2742"/>
          <a:ext cx="8229600" cy="14671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Ban over Rs.3 Lakhs was recommended by SIT</a:t>
          </a:r>
        </a:p>
      </dsp:txBody>
      <dsp:txXfrm>
        <a:off x="71622" y="74364"/>
        <a:ext cx="8086356" cy="1323936"/>
      </dsp:txXfrm>
    </dsp:sp>
    <dsp:sp modelId="{592A64F7-BFE7-4C7D-923A-B1903923F019}">
      <dsp:nvSpPr>
        <dsp:cNvPr id="0" name=""/>
        <dsp:cNvSpPr/>
      </dsp:nvSpPr>
      <dsp:spPr>
        <a:xfrm>
          <a:off x="0" y="1579362"/>
          <a:ext cx="8229600" cy="14671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No person shall receive 2L or more in </a:t>
          </a:r>
        </a:p>
      </dsp:txBody>
      <dsp:txXfrm>
        <a:off x="71622" y="1650984"/>
        <a:ext cx="8086356" cy="1323936"/>
      </dsp:txXfrm>
    </dsp:sp>
    <dsp:sp modelId="{EF27F950-F5B2-4914-A70E-6215507C9BDF}">
      <dsp:nvSpPr>
        <dsp:cNvPr id="0" name=""/>
        <dsp:cNvSpPr/>
      </dsp:nvSpPr>
      <dsp:spPr>
        <a:xfrm>
          <a:off x="0" y="3046542"/>
          <a:ext cx="8229600"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a:t>aggregate from a person in a day or</a:t>
          </a:r>
        </a:p>
        <a:p>
          <a:pPr marL="285750" lvl="1" indent="-285750" algn="l" defTabSz="1333500" rtl="0">
            <a:lnSpc>
              <a:spcPct val="90000"/>
            </a:lnSpc>
            <a:spcBef>
              <a:spcPct val="0"/>
            </a:spcBef>
            <a:spcAft>
              <a:spcPct val="20000"/>
            </a:spcAft>
            <a:buChar char="••"/>
          </a:pPr>
          <a:r>
            <a:rPr lang="en-US" sz="3000" kern="1200"/>
            <a:t>respect of a single transaction or</a:t>
          </a:r>
        </a:p>
        <a:p>
          <a:pPr marL="285750" lvl="1" indent="-285750" algn="l" defTabSz="1333500" rtl="0">
            <a:lnSpc>
              <a:spcPct val="90000"/>
            </a:lnSpc>
            <a:spcBef>
              <a:spcPct val="0"/>
            </a:spcBef>
            <a:spcAft>
              <a:spcPct val="20000"/>
            </a:spcAft>
            <a:buChar char="••"/>
          </a:pPr>
          <a:r>
            <a:rPr lang="en-US" sz="3000" kern="1200"/>
            <a:t>In respect of transactions relating to one event or occasion from a person</a:t>
          </a:r>
        </a:p>
      </dsp:txBody>
      <dsp:txXfrm>
        <a:off x="0" y="3046542"/>
        <a:ext cx="8229600" cy="188784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15026-9FB0-4989-9C3E-DCFEBD1D94D7}">
      <dsp:nvSpPr>
        <dsp:cNvPr id="0" name=""/>
        <dsp:cNvSpPr/>
      </dsp:nvSpPr>
      <dsp:spPr>
        <a:xfrm>
          <a:off x="0" y="414659"/>
          <a:ext cx="8229600" cy="680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7521AD-786D-4AE5-8E2C-757981780A1C}">
      <dsp:nvSpPr>
        <dsp:cNvPr id="0" name=""/>
        <dsp:cNvSpPr/>
      </dsp:nvSpPr>
      <dsp:spPr>
        <a:xfrm>
          <a:off x="411480" y="16139"/>
          <a:ext cx="5760720" cy="7970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err="1"/>
            <a:t>i</a:t>
          </a:r>
          <a:r>
            <a:rPr lang="en-US" sz="2700" kern="1200" dirty="0"/>
            <a:t>. Name, address, Permanent Account Number of the payer,</a:t>
          </a:r>
        </a:p>
      </dsp:txBody>
      <dsp:txXfrm>
        <a:off x="450388" y="55047"/>
        <a:ext cx="5682904" cy="719224"/>
      </dsp:txXfrm>
    </dsp:sp>
    <dsp:sp modelId="{72506BBE-50B1-4587-BDF8-6100BF2D6402}">
      <dsp:nvSpPr>
        <dsp:cNvPr id="0" name=""/>
        <dsp:cNvSpPr/>
      </dsp:nvSpPr>
      <dsp:spPr>
        <a:xfrm>
          <a:off x="0" y="1639379"/>
          <a:ext cx="8229600" cy="680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41CFB5-62C4-4E7E-8D36-321D4D72C722}">
      <dsp:nvSpPr>
        <dsp:cNvPr id="0" name=""/>
        <dsp:cNvSpPr/>
      </dsp:nvSpPr>
      <dsp:spPr>
        <a:xfrm>
          <a:off x="411480" y="1240859"/>
          <a:ext cx="5760720" cy="7970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ii. Nature of transaction</a:t>
          </a:r>
        </a:p>
      </dsp:txBody>
      <dsp:txXfrm>
        <a:off x="450388" y="1279767"/>
        <a:ext cx="5682904" cy="719224"/>
      </dsp:txXfrm>
    </dsp:sp>
    <dsp:sp modelId="{BC85E409-E15D-4870-9D79-60BE98623467}">
      <dsp:nvSpPr>
        <dsp:cNvPr id="0" name=""/>
        <dsp:cNvSpPr/>
      </dsp:nvSpPr>
      <dsp:spPr>
        <a:xfrm>
          <a:off x="0" y="2864100"/>
          <a:ext cx="8229600" cy="680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30BF88-A03B-469F-9D22-C8868D4F3693}">
      <dsp:nvSpPr>
        <dsp:cNvPr id="0" name=""/>
        <dsp:cNvSpPr/>
      </dsp:nvSpPr>
      <dsp:spPr>
        <a:xfrm>
          <a:off x="411480" y="2465580"/>
          <a:ext cx="5760720" cy="7970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iii. Amount of receipt.</a:t>
          </a:r>
        </a:p>
      </dsp:txBody>
      <dsp:txXfrm>
        <a:off x="450388" y="2504488"/>
        <a:ext cx="5682904" cy="719224"/>
      </dsp:txXfrm>
    </dsp:sp>
    <dsp:sp modelId="{ED69EBCC-1A84-4DB1-BFE2-F7A7A9BB462F}">
      <dsp:nvSpPr>
        <dsp:cNvPr id="0" name=""/>
        <dsp:cNvSpPr/>
      </dsp:nvSpPr>
      <dsp:spPr>
        <a:xfrm>
          <a:off x="0" y="4088820"/>
          <a:ext cx="8229600" cy="680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432C8F-367F-411A-9CBC-F54157166FF3}">
      <dsp:nvSpPr>
        <dsp:cNvPr id="0" name=""/>
        <dsp:cNvSpPr/>
      </dsp:nvSpPr>
      <dsp:spPr>
        <a:xfrm>
          <a:off x="411480" y="3690300"/>
          <a:ext cx="5760720"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iv. Date of receipt.</a:t>
          </a:r>
        </a:p>
      </dsp:txBody>
      <dsp:txXfrm>
        <a:off x="450388" y="3729208"/>
        <a:ext cx="5682904" cy="7192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8CEDD-0E6E-4CED-B6D7-0A4B576090C7}">
      <dsp:nvSpPr>
        <dsp:cNvPr id="0" name=""/>
        <dsp:cNvSpPr/>
      </dsp:nvSpPr>
      <dsp:spPr>
        <a:xfrm>
          <a:off x="0" y="178605"/>
          <a:ext cx="8229600" cy="678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(a) deals with </a:t>
          </a:r>
          <a:r>
            <a:rPr lang="en-US" sz="2900" b="1" u="sng" kern="1200" dirty="0"/>
            <a:t>loans or deposit</a:t>
          </a:r>
          <a:r>
            <a:rPr lang="en-US" sz="2900" kern="1200" dirty="0"/>
            <a:t> 269SS</a:t>
          </a:r>
        </a:p>
      </dsp:txBody>
      <dsp:txXfrm>
        <a:off x="33127" y="211732"/>
        <a:ext cx="8163346" cy="612346"/>
      </dsp:txXfrm>
    </dsp:sp>
    <dsp:sp modelId="{5CEACA98-49D0-4402-8762-E2FA777D0ED1}">
      <dsp:nvSpPr>
        <dsp:cNvPr id="0" name=""/>
        <dsp:cNvSpPr/>
      </dsp:nvSpPr>
      <dsp:spPr>
        <a:xfrm>
          <a:off x="0" y="940725"/>
          <a:ext cx="8229600" cy="678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(b) deals with </a:t>
          </a:r>
          <a:r>
            <a:rPr lang="en-US" sz="2900" b="1" u="sng" kern="1200" dirty="0"/>
            <a:t>specified sum (Builder’s case)</a:t>
          </a:r>
          <a:endParaRPr lang="en-US" sz="2900" kern="1200" dirty="0"/>
        </a:p>
      </dsp:txBody>
      <dsp:txXfrm>
        <a:off x="33127" y="973852"/>
        <a:ext cx="8163346" cy="612346"/>
      </dsp:txXfrm>
    </dsp:sp>
    <dsp:sp modelId="{D6DCB254-207F-4916-A901-B8A197B64F79}">
      <dsp:nvSpPr>
        <dsp:cNvPr id="0" name=""/>
        <dsp:cNvSpPr/>
      </dsp:nvSpPr>
      <dsp:spPr>
        <a:xfrm>
          <a:off x="0" y="1619325"/>
          <a:ext cx="8229600" cy="13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i="1" kern="1200" dirty="0"/>
            <a:t>specified sum is money receivable as advance or otherwise in relation to transfer of an immovable property, whether or not transfer has taken place</a:t>
          </a:r>
          <a:endParaRPr lang="en-US" sz="2300" kern="1200" dirty="0"/>
        </a:p>
        <a:p>
          <a:pPr marL="228600" lvl="1" indent="-228600" algn="l" defTabSz="1022350" rtl="0">
            <a:lnSpc>
              <a:spcPct val="90000"/>
            </a:lnSpc>
            <a:spcBef>
              <a:spcPct val="0"/>
            </a:spcBef>
            <a:spcAft>
              <a:spcPct val="20000"/>
            </a:spcAft>
            <a:buChar char="••"/>
          </a:pPr>
          <a:r>
            <a:rPr lang="en-US" sz="2300" kern="1200" dirty="0"/>
            <a:t>What in case of real estate business?</a:t>
          </a:r>
        </a:p>
      </dsp:txBody>
      <dsp:txXfrm>
        <a:off x="0" y="1619325"/>
        <a:ext cx="8229600" cy="1380689"/>
      </dsp:txXfrm>
    </dsp:sp>
    <dsp:sp modelId="{B5A1163E-2702-4468-A321-1B1D30BB9E69}">
      <dsp:nvSpPr>
        <dsp:cNvPr id="0" name=""/>
        <dsp:cNvSpPr/>
      </dsp:nvSpPr>
      <dsp:spPr>
        <a:xfrm>
          <a:off x="0" y="3000015"/>
          <a:ext cx="8229600" cy="6786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(c) repayment of </a:t>
          </a:r>
          <a:r>
            <a:rPr lang="en-US" sz="2900" b="1" u="sng" kern="1200" dirty="0"/>
            <a:t>Loan, deposit or specified sum</a:t>
          </a:r>
          <a:endParaRPr lang="en-US" sz="2900" kern="1200" dirty="0"/>
        </a:p>
      </dsp:txBody>
      <dsp:txXfrm>
        <a:off x="33127" y="3033142"/>
        <a:ext cx="8163346" cy="612346"/>
      </dsp:txXfrm>
    </dsp:sp>
    <dsp:sp modelId="{216E6A5D-4C57-44F5-90C2-C0DBA2B018CA}">
      <dsp:nvSpPr>
        <dsp:cNvPr id="0" name=""/>
        <dsp:cNvSpPr/>
      </dsp:nvSpPr>
      <dsp:spPr>
        <a:xfrm>
          <a:off x="0" y="3678615"/>
          <a:ext cx="8229600" cy="1080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Whether </a:t>
          </a:r>
          <a:r>
            <a:rPr lang="en-US" sz="2300" b="1" u="sng" kern="1200" dirty="0"/>
            <a:t>repayment through </a:t>
          </a:r>
          <a:r>
            <a:rPr lang="en-US" sz="2300" b="1" u="sng" kern="1200" dirty="0" err="1"/>
            <a:t>cheque</a:t>
          </a:r>
          <a:r>
            <a:rPr lang="en-US" sz="2300" b="1" u="sng" kern="1200" dirty="0"/>
            <a:t>, bank draft</a:t>
          </a:r>
          <a:r>
            <a:rPr lang="en-US" sz="2300" kern="1200" dirty="0"/>
            <a:t>, </a:t>
          </a:r>
          <a:r>
            <a:rPr lang="en-US" sz="2300" kern="1200" dirty="0" err="1"/>
            <a:t>ecs</a:t>
          </a:r>
          <a:endParaRPr lang="en-US" sz="2300" kern="1200" dirty="0"/>
        </a:p>
        <a:p>
          <a:pPr marL="228600" lvl="1" indent="-228600" algn="l" defTabSz="1022350" rtl="0">
            <a:lnSpc>
              <a:spcPct val="90000"/>
            </a:lnSpc>
            <a:spcBef>
              <a:spcPct val="0"/>
            </a:spcBef>
            <a:spcAft>
              <a:spcPct val="20000"/>
            </a:spcAft>
            <a:buChar char="••"/>
          </a:pPr>
          <a:r>
            <a:rPr lang="en-US" sz="2300" kern="1200" dirty="0"/>
            <a:t>If yes whether the same was even </a:t>
          </a:r>
          <a:r>
            <a:rPr lang="en-US" sz="2300" b="1" u="sng" kern="1200" dirty="0"/>
            <a:t>received </a:t>
          </a:r>
          <a:r>
            <a:rPr lang="en-US" sz="2300" kern="1200" dirty="0"/>
            <a:t>through account payee </a:t>
          </a:r>
          <a:r>
            <a:rPr lang="en-US" sz="2300" kern="1200" dirty="0" err="1"/>
            <a:t>cheque</a:t>
          </a:r>
          <a:r>
            <a:rPr lang="en-US" sz="2300" kern="1200" dirty="0"/>
            <a:t> or bank draft?</a:t>
          </a:r>
        </a:p>
      </dsp:txBody>
      <dsp:txXfrm>
        <a:off x="0" y="3678615"/>
        <a:ext cx="8229600" cy="10805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518A4-291A-4FEE-96DD-A536ECD65DD3}">
      <dsp:nvSpPr>
        <dsp:cNvPr id="0" name=""/>
        <dsp:cNvSpPr/>
      </dsp:nvSpPr>
      <dsp:spPr>
        <a:xfrm>
          <a:off x="0" y="33884"/>
          <a:ext cx="8229600" cy="193927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kern="1200" dirty="0"/>
            <a:t>Rule 114B of I.T. Rules</a:t>
          </a:r>
        </a:p>
      </dsp:txBody>
      <dsp:txXfrm>
        <a:off x="94668" y="128552"/>
        <a:ext cx="8040264" cy="1749939"/>
      </dsp:txXfrm>
    </dsp:sp>
    <dsp:sp modelId="{3348FEB2-DFD0-4187-916A-23450CF94712}">
      <dsp:nvSpPr>
        <dsp:cNvPr id="0" name=""/>
        <dsp:cNvSpPr/>
      </dsp:nvSpPr>
      <dsp:spPr>
        <a:xfrm>
          <a:off x="0" y="2120039"/>
          <a:ext cx="8229600" cy="193927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kern="1200" dirty="0"/>
            <a:t>Sale or purchase, by any person, of goods or services </a:t>
          </a:r>
        </a:p>
      </dsp:txBody>
      <dsp:txXfrm>
        <a:off x="94668" y="2214707"/>
        <a:ext cx="8040264" cy="1749939"/>
      </dsp:txXfrm>
    </dsp:sp>
    <dsp:sp modelId="{598A0907-4F84-4BAE-B676-3AC12BB7983A}">
      <dsp:nvSpPr>
        <dsp:cNvPr id="0" name=""/>
        <dsp:cNvSpPr/>
      </dsp:nvSpPr>
      <dsp:spPr>
        <a:xfrm>
          <a:off x="0" y="4059315"/>
          <a:ext cx="8229600"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rtl="0">
            <a:lnSpc>
              <a:spcPct val="90000"/>
            </a:lnSpc>
            <a:spcBef>
              <a:spcPct val="0"/>
            </a:spcBef>
            <a:spcAft>
              <a:spcPct val="20000"/>
            </a:spcAft>
            <a:buChar char="••"/>
          </a:pPr>
          <a:r>
            <a:rPr lang="en-US" sz="4000" kern="1200" dirty="0"/>
            <a:t>More than 2Lakhs per transaction</a:t>
          </a:r>
        </a:p>
      </dsp:txBody>
      <dsp:txXfrm>
        <a:off x="0" y="4059315"/>
        <a:ext cx="8229600" cy="84456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FFE28-75AC-4D2A-B6DC-F6B902D35D4A}">
      <dsp:nvSpPr>
        <dsp:cNvPr id="0" name=""/>
        <dsp:cNvSpPr/>
      </dsp:nvSpPr>
      <dsp:spPr>
        <a:xfrm>
          <a:off x="0" y="57779"/>
          <a:ext cx="8229600" cy="11407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Data analytics</a:t>
          </a:r>
        </a:p>
      </dsp:txBody>
      <dsp:txXfrm>
        <a:off x="55687" y="113466"/>
        <a:ext cx="8118226" cy="1029376"/>
      </dsp:txXfrm>
    </dsp:sp>
    <dsp:sp modelId="{D601BD4B-4851-4964-BB13-0A6B6ECAC882}">
      <dsp:nvSpPr>
        <dsp:cNvPr id="0" name=""/>
        <dsp:cNvSpPr/>
      </dsp:nvSpPr>
      <dsp:spPr>
        <a:xfrm>
          <a:off x="0" y="1284929"/>
          <a:ext cx="8229600" cy="11407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Matching the data available with the various tax wings of the Finance Ministry. </a:t>
          </a:r>
        </a:p>
      </dsp:txBody>
      <dsp:txXfrm>
        <a:off x="55687" y="1340616"/>
        <a:ext cx="8118226" cy="1029376"/>
      </dsp:txXfrm>
    </dsp:sp>
    <dsp:sp modelId="{DA1715CE-2034-4826-9AAF-8260E1EADA4E}">
      <dsp:nvSpPr>
        <dsp:cNvPr id="0" name=""/>
        <dsp:cNvSpPr/>
      </dsp:nvSpPr>
      <dsp:spPr>
        <a:xfrm>
          <a:off x="0" y="2512080"/>
          <a:ext cx="8229600" cy="11407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tracking and punishing tax evaders</a:t>
          </a:r>
        </a:p>
      </dsp:txBody>
      <dsp:txXfrm>
        <a:off x="55687" y="2567767"/>
        <a:ext cx="8118226" cy="1029376"/>
      </dsp:txXfrm>
    </dsp:sp>
    <dsp:sp modelId="{D5A61A92-C529-49C9-8B58-354CF1ADFDD5}">
      <dsp:nvSpPr>
        <dsp:cNvPr id="0" name=""/>
        <dsp:cNvSpPr/>
      </dsp:nvSpPr>
      <dsp:spPr>
        <a:xfrm>
          <a:off x="0" y="3739230"/>
          <a:ext cx="8229600" cy="11407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Software / Manual working required</a:t>
          </a:r>
          <a:br>
            <a:rPr lang="en-US" sz="3000" kern="1200" dirty="0"/>
          </a:br>
          <a:endParaRPr lang="en-US" sz="3000" kern="1200" dirty="0"/>
        </a:p>
      </dsp:txBody>
      <dsp:txXfrm>
        <a:off x="55687" y="3794917"/>
        <a:ext cx="8118226" cy="102937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7C849-140B-4B7D-A56A-55963AF40386}">
      <dsp:nvSpPr>
        <dsp:cNvPr id="0" name=""/>
        <dsp:cNvSpPr/>
      </dsp:nvSpPr>
      <dsp:spPr>
        <a:xfrm>
          <a:off x="4366449" y="762620"/>
          <a:ext cx="1677665" cy="111844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1" kern="1200" dirty="0"/>
            <a:t>Total Expenditure</a:t>
          </a:r>
        </a:p>
      </dsp:txBody>
      <dsp:txXfrm>
        <a:off x="4399207" y="795378"/>
        <a:ext cx="1612149" cy="1052927"/>
      </dsp:txXfrm>
    </dsp:sp>
    <dsp:sp modelId="{95B3F706-0684-4683-A7AD-79801BD86004}">
      <dsp:nvSpPr>
        <dsp:cNvPr id="0" name=""/>
        <dsp:cNvSpPr/>
      </dsp:nvSpPr>
      <dsp:spPr>
        <a:xfrm>
          <a:off x="4114800" y="1881063"/>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4C3EBB-2585-4018-A27E-0610FFDC0728}">
      <dsp:nvSpPr>
        <dsp:cNvPr id="0" name=""/>
        <dsp:cNvSpPr/>
      </dsp:nvSpPr>
      <dsp:spPr>
        <a:xfrm>
          <a:off x="3275967" y="2328440"/>
          <a:ext cx="1677665" cy="111844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Registered supplier GST</a:t>
          </a:r>
        </a:p>
      </dsp:txBody>
      <dsp:txXfrm>
        <a:off x="3308725" y="2361198"/>
        <a:ext cx="1612149" cy="1052927"/>
      </dsp:txXfrm>
    </dsp:sp>
    <dsp:sp modelId="{77F81405-E5B7-4DF8-93B1-2B4CA0D90740}">
      <dsp:nvSpPr>
        <dsp:cNvPr id="0" name=""/>
        <dsp:cNvSpPr/>
      </dsp:nvSpPr>
      <dsp:spPr>
        <a:xfrm>
          <a:off x="843353" y="3446884"/>
          <a:ext cx="3271446" cy="447377"/>
        </a:xfrm>
        <a:custGeom>
          <a:avLst/>
          <a:gdLst/>
          <a:ahLst/>
          <a:cxnLst/>
          <a:rect l="0" t="0" r="0" b="0"/>
          <a:pathLst>
            <a:path>
              <a:moveTo>
                <a:pt x="3271446" y="0"/>
              </a:moveTo>
              <a:lnTo>
                <a:pt x="3271446"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9D7861-D62A-4179-945B-7877A017E80D}">
      <dsp:nvSpPr>
        <dsp:cNvPr id="0" name=""/>
        <dsp:cNvSpPr/>
      </dsp:nvSpPr>
      <dsp:spPr>
        <a:xfrm>
          <a:off x="4520"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Exempt goods and services</a:t>
          </a:r>
        </a:p>
      </dsp:txBody>
      <dsp:txXfrm>
        <a:off x="37278" y="3927019"/>
        <a:ext cx="1612149" cy="1052927"/>
      </dsp:txXfrm>
    </dsp:sp>
    <dsp:sp modelId="{72B5D373-4270-4A58-A55A-EC3D12422EEF}">
      <dsp:nvSpPr>
        <dsp:cNvPr id="0" name=""/>
        <dsp:cNvSpPr/>
      </dsp:nvSpPr>
      <dsp:spPr>
        <a:xfrm>
          <a:off x="3024317" y="3446884"/>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A2708-8FDB-4C6A-ABFB-5AB0573009D9}">
      <dsp:nvSpPr>
        <dsp:cNvPr id="0" name=""/>
        <dsp:cNvSpPr/>
      </dsp:nvSpPr>
      <dsp:spPr>
        <a:xfrm>
          <a:off x="2185485"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Supplier in Composition</a:t>
          </a:r>
        </a:p>
      </dsp:txBody>
      <dsp:txXfrm>
        <a:off x="2218243" y="3927019"/>
        <a:ext cx="1612149" cy="1052927"/>
      </dsp:txXfrm>
    </dsp:sp>
    <dsp:sp modelId="{DF1A5A1D-7348-4872-9D49-EB8457DC6113}">
      <dsp:nvSpPr>
        <dsp:cNvPr id="0" name=""/>
        <dsp:cNvSpPr/>
      </dsp:nvSpPr>
      <dsp:spPr>
        <a:xfrm>
          <a:off x="4114800" y="3446884"/>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F6876D-35CF-4CBE-B99C-C46659A70EDA}">
      <dsp:nvSpPr>
        <dsp:cNvPr id="0" name=""/>
        <dsp:cNvSpPr/>
      </dsp:nvSpPr>
      <dsp:spPr>
        <a:xfrm>
          <a:off x="4366449"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Other registered entities (taxable)</a:t>
          </a:r>
        </a:p>
      </dsp:txBody>
      <dsp:txXfrm>
        <a:off x="4399207" y="3927019"/>
        <a:ext cx="1612149" cy="1052927"/>
      </dsp:txXfrm>
    </dsp:sp>
    <dsp:sp modelId="{058D410F-028A-4A7A-A039-0C09BE38FCEF}">
      <dsp:nvSpPr>
        <dsp:cNvPr id="0" name=""/>
        <dsp:cNvSpPr/>
      </dsp:nvSpPr>
      <dsp:spPr>
        <a:xfrm>
          <a:off x="4114800" y="3446884"/>
          <a:ext cx="3271446" cy="447377"/>
        </a:xfrm>
        <a:custGeom>
          <a:avLst/>
          <a:gdLst/>
          <a:ahLst/>
          <a:cxnLst/>
          <a:rect l="0" t="0" r="0" b="0"/>
          <a:pathLst>
            <a:path>
              <a:moveTo>
                <a:pt x="0" y="0"/>
              </a:moveTo>
              <a:lnTo>
                <a:pt x="0" y="223688"/>
              </a:lnTo>
              <a:lnTo>
                <a:pt x="3271446" y="223688"/>
              </a:lnTo>
              <a:lnTo>
                <a:pt x="3271446"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5AEB33-7E77-46E3-AB5E-9E8E29677208}">
      <dsp:nvSpPr>
        <dsp:cNvPr id="0" name=""/>
        <dsp:cNvSpPr/>
      </dsp:nvSpPr>
      <dsp:spPr>
        <a:xfrm>
          <a:off x="6547414"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Total payment</a:t>
          </a:r>
        </a:p>
      </dsp:txBody>
      <dsp:txXfrm>
        <a:off x="6580172" y="3927019"/>
        <a:ext cx="1612149" cy="1052927"/>
      </dsp:txXfrm>
    </dsp:sp>
    <dsp:sp modelId="{66E8353A-3C2D-466F-AC7A-6DAF9C60E9AF}">
      <dsp:nvSpPr>
        <dsp:cNvPr id="0" name=""/>
        <dsp:cNvSpPr/>
      </dsp:nvSpPr>
      <dsp:spPr>
        <a:xfrm>
          <a:off x="5205282" y="1881063"/>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9D5AD0-543C-4941-880E-65B201431C56}">
      <dsp:nvSpPr>
        <dsp:cNvPr id="0" name=""/>
        <dsp:cNvSpPr/>
      </dsp:nvSpPr>
      <dsp:spPr>
        <a:xfrm>
          <a:off x="5456932" y="2328440"/>
          <a:ext cx="1677665" cy="111844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Unregistered suppliers</a:t>
          </a:r>
        </a:p>
      </dsp:txBody>
      <dsp:txXfrm>
        <a:off x="5489690" y="2361198"/>
        <a:ext cx="1612149" cy="105292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52283-C648-4D41-A672-A3CD7585EF32}">
      <dsp:nvSpPr>
        <dsp:cNvPr id="0" name=""/>
        <dsp:cNvSpPr/>
      </dsp:nvSpPr>
      <dsp:spPr>
        <a:xfrm>
          <a:off x="0" y="531900"/>
          <a:ext cx="8229600" cy="1193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Total expenditure as per P&amp;L</a:t>
          </a:r>
          <a:endParaRPr lang="en-US" sz="5100" kern="1200" dirty="0"/>
        </a:p>
      </dsp:txBody>
      <dsp:txXfrm>
        <a:off x="58257" y="590157"/>
        <a:ext cx="8113086" cy="1076886"/>
      </dsp:txXfrm>
    </dsp:sp>
    <dsp:sp modelId="{AF6EE1D9-081E-47B5-81ED-A9E4F0755CA1}">
      <dsp:nvSpPr>
        <dsp:cNvPr id="0" name=""/>
        <dsp:cNvSpPr/>
      </dsp:nvSpPr>
      <dsp:spPr>
        <a:xfrm>
          <a:off x="0" y="1872180"/>
          <a:ext cx="8229600" cy="1193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Capital expenditure?</a:t>
          </a:r>
        </a:p>
      </dsp:txBody>
      <dsp:txXfrm>
        <a:off x="58257" y="1930437"/>
        <a:ext cx="8113086" cy="1076886"/>
      </dsp:txXfrm>
    </dsp:sp>
    <dsp:sp modelId="{E093ABD7-16B2-487F-9D2C-2E28E238C9D5}">
      <dsp:nvSpPr>
        <dsp:cNvPr id="0" name=""/>
        <dsp:cNvSpPr/>
      </dsp:nvSpPr>
      <dsp:spPr>
        <a:xfrm>
          <a:off x="0" y="3212460"/>
          <a:ext cx="8229600" cy="1193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Depreciation?</a:t>
          </a:r>
        </a:p>
      </dsp:txBody>
      <dsp:txXfrm>
        <a:off x="58257" y="3270717"/>
        <a:ext cx="8113086" cy="10768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2A13B-EAAC-43E1-9897-CAAE58037857}">
      <dsp:nvSpPr>
        <dsp:cNvPr id="0" name=""/>
        <dsp:cNvSpPr/>
      </dsp:nvSpPr>
      <dsp:spPr>
        <a:xfrm>
          <a:off x="0" y="3483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a:t>Reporting to be given irrespective of Auditee being Registered or unregistered</a:t>
          </a:r>
        </a:p>
      </dsp:txBody>
      <dsp:txXfrm>
        <a:off x="115657" y="150487"/>
        <a:ext cx="7998286" cy="2137935"/>
      </dsp:txXfrm>
    </dsp:sp>
    <dsp:sp modelId="{65664AF7-F1F6-4AEE-8F27-C1420CDB2B3C}">
      <dsp:nvSpPr>
        <dsp:cNvPr id="0" name=""/>
        <dsp:cNvSpPr/>
      </dsp:nvSpPr>
      <dsp:spPr>
        <a:xfrm>
          <a:off x="0" y="253368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a:t>Expenditure vs. Loss vs.  Allowance</a:t>
          </a:r>
        </a:p>
      </dsp:txBody>
      <dsp:txXfrm>
        <a:off x="115657" y="2649337"/>
        <a:ext cx="7998286" cy="213793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52260-4022-41E1-898F-6012C0287CA3}">
      <dsp:nvSpPr>
        <dsp:cNvPr id="0" name=""/>
        <dsp:cNvSpPr/>
      </dsp:nvSpPr>
      <dsp:spPr>
        <a:xfrm>
          <a:off x="0" y="47317"/>
          <a:ext cx="8229600" cy="3357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If the </a:t>
          </a:r>
          <a:r>
            <a:rPr lang="en-US" sz="4100" kern="1200" dirty="0" err="1"/>
            <a:t>assessee</a:t>
          </a:r>
          <a:r>
            <a:rPr lang="en-US" sz="4100" kern="1200" dirty="0"/>
            <a:t> is not in a position to give the details as required in clause 44, an appropriate disclosure/disclaimer may be made by the auditor in Form 3CA/3CB.</a:t>
          </a:r>
        </a:p>
      </dsp:txBody>
      <dsp:txXfrm>
        <a:off x="163919" y="211236"/>
        <a:ext cx="7901762" cy="3030062"/>
      </dsp:txXfrm>
    </dsp:sp>
    <dsp:sp modelId="{31FA095F-220A-4254-84C7-894030FA47AD}">
      <dsp:nvSpPr>
        <dsp:cNvPr id="0" name=""/>
        <dsp:cNvSpPr/>
      </dsp:nvSpPr>
      <dsp:spPr>
        <a:xfrm>
          <a:off x="0" y="3405217"/>
          <a:ext cx="8229600" cy="1485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Suggestive note is given at the end of presentation</a:t>
          </a:r>
        </a:p>
        <a:p>
          <a:pPr marL="285750" lvl="1" indent="-285750" algn="l" defTabSz="1422400" rtl="0">
            <a:lnSpc>
              <a:spcPct val="90000"/>
            </a:lnSpc>
            <a:spcBef>
              <a:spcPct val="0"/>
            </a:spcBef>
            <a:spcAft>
              <a:spcPct val="20000"/>
            </a:spcAft>
            <a:buChar char="••"/>
          </a:pPr>
          <a:r>
            <a:rPr lang="en-US" sz="3200" kern="1200" dirty="0"/>
            <a:t>Para 82.15 of Exposure draft of GN</a:t>
          </a:r>
        </a:p>
      </dsp:txBody>
      <dsp:txXfrm>
        <a:off x="0" y="3405217"/>
        <a:ext cx="8229600" cy="148522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E952B-55B3-4A66-A52B-ED538FA17B52}">
      <dsp:nvSpPr>
        <dsp:cNvPr id="0" name=""/>
        <dsp:cNvSpPr/>
      </dsp:nvSpPr>
      <dsp:spPr>
        <a:xfrm>
          <a:off x="0" y="2632"/>
          <a:ext cx="8229600" cy="13337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l" defTabSz="2533650" rtl="0">
            <a:lnSpc>
              <a:spcPct val="90000"/>
            </a:lnSpc>
            <a:spcBef>
              <a:spcPct val="0"/>
            </a:spcBef>
            <a:spcAft>
              <a:spcPct val="35000"/>
            </a:spcAft>
          </a:pPr>
          <a:r>
            <a:rPr lang="en-US" sz="5700" kern="1200" dirty="0"/>
            <a:t>Master </a:t>
          </a:r>
          <a:r>
            <a:rPr lang="en-US" sz="5700" kern="1200" dirty="0" err="1"/>
            <a:t>updation</a:t>
          </a:r>
          <a:endParaRPr lang="en-US" sz="5700" kern="1200" dirty="0"/>
        </a:p>
      </dsp:txBody>
      <dsp:txXfrm>
        <a:off x="65111" y="67743"/>
        <a:ext cx="8099378" cy="1203577"/>
      </dsp:txXfrm>
    </dsp:sp>
    <dsp:sp modelId="{DF50E349-0973-481C-8DC3-2D873213903D}">
      <dsp:nvSpPr>
        <dsp:cNvPr id="0" name=""/>
        <dsp:cNvSpPr/>
      </dsp:nvSpPr>
      <dsp:spPr>
        <a:xfrm>
          <a:off x="0" y="1336432"/>
          <a:ext cx="8229600" cy="3598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72390" rIns="405384" bIns="72390" numCol="1" spcCol="1270" anchor="t" anchorCtr="0">
          <a:noAutofit/>
        </a:bodyPr>
        <a:lstStyle/>
        <a:p>
          <a:pPr marL="285750" lvl="1" indent="-285750" algn="l" defTabSz="1955800" rtl="0">
            <a:lnSpc>
              <a:spcPct val="90000"/>
            </a:lnSpc>
            <a:spcBef>
              <a:spcPct val="0"/>
            </a:spcBef>
            <a:spcAft>
              <a:spcPct val="20000"/>
            </a:spcAft>
            <a:buChar char="••"/>
          </a:pPr>
          <a:r>
            <a:rPr lang="en-US" sz="4400" kern="1200" dirty="0"/>
            <a:t>GST No. of  inward supplier</a:t>
          </a:r>
        </a:p>
        <a:p>
          <a:pPr marL="285750" lvl="1" indent="-285750" algn="l" defTabSz="1955800" rtl="0">
            <a:lnSpc>
              <a:spcPct val="90000"/>
            </a:lnSpc>
            <a:spcBef>
              <a:spcPct val="0"/>
            </a:spcBef>
            <a:spcAft>
              <a:spcPct val="20000"/>
            </a:spcAft>
            <a:buChar char="••"/>
          </a:pPr>
          <a:r>
            <a:rPr lang="en-US" sz="4400" kern="1200" dirty="0"/>
            <a:t>Specify Composition or Regular</a:t>
          </a:r>
        </a:p>
        <a:p>
          <a:pPr marL="285750" lvl="1" indent="-285750" algn="l" defTabSz="1955800" rtl="0">
            <a:lnSpc>
              <a:spcPct val="90000"/>
            </a:lnSpc>
            <a:spcBef>
              <a:spcPct val="0"/>
            </a:spcBef>
            <a:spcAft>
              <a:spcPct val="20000"/>
            </a:spcAft>
            <a:buChar char="••"/>
          </a:pPr>
          <a:r>
            <a:rPr lang="en-US" sz="4400" kern="1200" dirty="0"/>
            <a:t>Tax Classification of goods</a:t>
          </a:r>
        </a:p>
        <a:p>
          <a:pPr marL="571500" lvl="2" indent="-285750" algn="l" defTabSz="1955800" rtl="0">
            <a:lnSpc>
              <a:spcPct val="90000"/>
            </a:lnSpc>
            <a:spcBef>
              <a:spcPct val="0"/>
            </a:spcBef>
            <a:spcAft>
              <a:spcPct val="20000"/>
            </a:spcAft>
            <a:buChar char="••"/>
          </a:pPr>
          <a:r>
            <a:rPr lang="en-US" sz="4400" kern="1200" dirty="0"/>
            <a:t>Exempt</a:t>
          </a:r>
        </a:p>
        <a:p>
          <a:pPr marL="571500" lvl="2" indent="-285750" algn="l" defTabSz="1955800" rtl="0">
            <a:lnSpc>
              <a:spcPct val="90000"/>
            </a:lnSpc>
            <a:spcBef>
              <a:spcPct val="0"/>
            </a:spcBef>
            <a:spcAft>
              <a:spcPct val="20000"/>
            </a:spcAft>
            <a:buChar char="••"/>
          </a:pPr>
          <a:r>
            <a:rPr lang="en-US" sz="4400" kern="1200" dirty="0"/>
            <a:t>Taxable</a:t>
          </a:r>
        </a:p>
      </dsp:txBody>
      <dsp:txXfrm>
        <a:off x="0" y="1336432"/>
        <a:ext cx="8229600" cy="35986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7ECC4-0379-47BD-8A06-0249BB120522}">
      <dsp:nvSpPr>
        <dsp:cNvPr id="0" name=""/>
        <dsp:cNvSpPr/>
      </dsp:nvSpPr>
      <dsp:spPr>
        <a:xfrm>
          <a:off x="0" y="138599"/>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Engagement letter</a:t>
          </a:r>
        </a:p>
      </dsp:txBody>
      <dsp:txXfrm>
        <a:off x="30842" y="169441"/>
        <a:ext cx="7448250" cy="570116"/>
      </dsp:txXfrm>
    </dsp:sp>
    <dsp:sp modelId="{DFB23CEC-EABB-420F-8A9B-0246E3437523}">
      <dsp:nvSpPr>
        <dsp:cNvPr id="0" name=""/>
        <dsp:cNvSpPr/>
      </dsp:nvSpPr>
      <dsp:spPr>
        <a:xfrm>
          <a:off x="0" y="848159"/>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Read Guidance note</a:t>
          </a:r>
        </a:p>
      </dsp:txBody>
      <dsp:txXfrm>
        <a:off x="30842" y="879001"/>
        <a:ext cx="7448250" cy="570116"/>
      </dsp:txXfrm>
    </dsp:sp>
    <dsp:sp modelId="{C3C2C00E-A7FB-4500-9247-EEBBD0947126}">
      <dsp:nvSpPr>
        <dsp:cNvPr id="0" name=""/>
        <dsp:cNvSpPr/>
      </dsp:nvSpPr>
      <dsp:spPr>
        <a:xfrm>
          <a:off x="0" y="155772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Cross check things – Notes to accounts/CARO</a:t>
          </a:r>
        </a:p>
      </dsp:txBody>
      <dsp:txXfrm>
        <a:off x="30842" y="1588562"/>
        <a:ext cx="7448250" cy="570116"/>
      </dsp:txXfrm>
    </dsp:sp>
    <dsp:sp modelId="{6B6C265B-AC6F-4209-8B29-4BA303FD6A82}">
      <dsp:nvSpPr>
        <dsp:cNvPr id="0" name=""/>
        <dsp:cNvSpPr/>
      </dsp:nvSpPr>
      <dsp:spPr>
        <a:xfrm>
          <a:off x="0" y="226728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Comparative analysis</a:t>
          </a:r>
        </a:p>
      </dsp:txBody>
      <dsp:txXfrm>
        <a:off x="30842" y="2298122"/>
        <a:ext cx="7448250" cy="570116"/>
      </dsp:txXfrm>
    </dsp:sp>
    <dsp:sp modelId="{8EE66FA2-3A2F-4B03-922F-CC06563AC290}">
      <dsp:nvSpPr>
        <dsp:cNvPr id="0" name=""/>
        <dsp:cNvSpPr/>
      </dsp:nvSpPr>
      <dsp:spPr>
        <a:xfrm>
          <a:off x="0" y="297684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Check capital account for major credits/exceptional</a:t>
          </a:r>
        </a:p>
      </dsp:txBody>
      <dsp:txXfrm>
        <a:off x="30842" y="3007682"/>
        <a:ext cx="7448250" cy="570116"/>
      </dsp:txXfrm>
    </dsp:sp>
    <dsp:sp modelId="{04EE29B1-BFF9-4ED9-B0C2-24D892B17C4E}">
      <dsp:nvSpPr>
        <dsp:cNvPr id="0" name=""/>
        <dsp:cNvSpPr/>
      </dsp:nvSpPr>
      <dsp:spPr>
        <a:xfrm>
          <a:off x="0" y="368640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Documentation must</a:t>
          </a:r>
        </a:p>
      </dsp:txBody>
      <dsp:txXfrm>
        <a:off x="30842" y="3717242"/>
        <a:ext cx="7448250" cy="570116"/>
      </dsp:txXfrm>
    </dsp:sp>
    <dsp:sp modelId="{C9480834-B4C2-4ADC-A81B-A46DDA105FDB}">
      <dsp:nvSpPr>
        <dsp:cNvPr id="0" name=""/>
        <dsp:cNvSpPr/>
      </dsp:nvSpPr>
      <dsp:spPr>
        <a:xfrm>
          <a:off x="0" y="439596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Tax Audit Review</a:t>
          </a:r>
        </a:p>
      </dsp:txBody>
      <dsp:txXfrm>
        <a:off x="30842" y="4426802"/>
        <a:ext cx="7448250" cy="5701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DB670-ECB3-4E67-A084-0E31748D15A3}">
      <dsp:nvSpPr>
        <dsp:cNvPr id="0" name=""/>
        <dsp:cNvSpPr/>
      </dsp:nvSpPr>
      <dsp:spPr>
        <a:xfrm>
          <a:off x="0" y="10248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Form 26AS</a:t>
          </a:r>
        </a:p>
      </dsp:txBody>
      <dsp:txXfrm>
        <a:off x="27415" y="129895"/>
        <a:ext cx="8174770" cy="506769"/>
      </dsp:txXfrm>
    </dsp:sp>
    <dsp:sp modelId="{01E40E87-A3C5-43EF-AEFD-C1D7E6BAAB94}">
      <dsp:nvSpPr>
        <dsp:cNvPr id="0" name=""/>
        <dsp:cNvSpPr/>
      </dsp:nvSpPr>
      <dsp:spPr>
        <a:xfrm>
          <a:off x="0" y="73320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Balance Confirmations</a:t>
          </a:r>
        </a:p>
      </dsp:txBody>
      <dsp:txXfrm>
        <a:off x="27415" y="760615"/>
        <a:ext cx="8174770" cy="506769"/>
      </dsp:txXfrm>
    </dsp:sp>
    <dsp:sp modelId="{F15F39CB-CF79-4966-9E2A-2C187BAA0483}">
      <dsp:nvSpPr>
        <dsp:cNvPr id="0" name=""/>
        <dsp:cNvSpPr/>
      </dsp:nvSpPr>
      <dsp:spPr>
        <a:xfrm>
          <a:off x="0" y="136392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Bank Reconciliations</a:t>
          </a:r>
        </a:p>
      </dsp:txBody>
      <dsp:txXfrm>
        <a:off x="27415" y="1391335"/>
        <a:ext cx="8174770" cy="506769"/>
      </dsp:txXfrm>
    </dsp:sp>
    <dsp:sp modelId="{5EC169FB-94F6-42E2-9190-AEEF0FDA2169}">
      <dsp:nvSpPr>
        <dsp:cNvPr id="0" name=""/>
        <dsp:cNvSpPr/>
      </dsp:nvSpPr>
      <dsp:spPr>
        <a:xfrm>
          <a:off x="0" y="199464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Minutes of Board meetings</a:t>
          </a:r>
        </a:p>
      </dsp:txBody>
      <dsp:txXfrm>
        <a:off x="27415" y="2022055"/>
        <a:ext cx="8174770" cy="506769"/>
      </dsp:txXfrm>
    </dsp:sp>
    <dsp:sp modelId="{4AFE072C-CF04-4028-A231-18F8E3063A48}">
      <dsp:nvSpPr>
        <dsp:cNvPr id="0" name=""/>
        <dsp:cNvSpPr/>
      </dsp:nvSpPr>
      <dsp:spPr>
        <a:xfrm>
          <a:off x="0" y="262536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Stock Statements submitted to bank</a:t>
          </a:r>
        </a:p>
      </dsp:txBody>
      <dsp:txXfrm>
        <a:off x="27415" y="2652775"/>
        <a:ext cx="8174770" cy="506769"/>
      </dsp:txXfrm>
    </dsp:sp>
    <dsp:sp modelId="{BBE3FE04-3CA0-41C2-AA4D-2CBF9FBE337D}">
      <dsp:nvSpPr>
        <dsp:cNvPr id="0" name=""/>
        <dsp:cNvSpPr/>
      </dsp:nvSpPr>
      <dsp:spPr>
        <a:xfrm>
          <a:off x="0" y="325608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Tax assessment orders</a:t>
          </a:r>
        </a:p>
      </dsp:txBody>
      <dsp:txXfrm>
        <a:off x="27415" y="3283495"/>
        <a:ext cx="8174770" cy="506769"/>
      </dsp:txXfrm>
    </dsp:sp>
    <dsp:sp modelId="{C3469A4F-83EF-4B88-9AE4-6CE9779FBD9F}">
      <dsp:nvSpPr>
        <dsp:cNvPr id="0" name=""/>
        <dsp:cNvSpPr/>
      </dsp:nvSpPr>
      <dsp:spPr>
        <a:xfrm>
          <a:off x="0" y="388680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Computation of Income and ITR for last 5 yrs</a:t>
          </a:r>
        </a:p>
      </dsp:txBody>
      <dsp:txXfrm>
        <a:off x="27415" y="3914215"/>
        <a:ext cx="8174770" cy="506769"/>
      </dsp:txXfrm>
    </dsp:sp>
    <dsp:sp modelId="{47839F2B-CB8D-468C-828E-917AA4122323}">
      <dsp:nvSpPr>
        <dsp:cNvPr id="0" name=""/>
        <dsp:cNvSpPr/>
      </dsp:nvSpPr>
      <dsp:spPr>
        <a:xfrm>
          <a:off x="0" y="451752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Annual return filed with ROC</a:t>
          </a:r>
        </a:p>
      </dsp:txBody>
      <dsp:txXfrm>
        <a:off x="27415" y="4544935"/>
        <a:ext cx="8174770" cy="5067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C55CF-9204-42AA-B23C-EDA6426763DD}">
      <dsp:nvSpPr>
        <dsp:cNvPr id="0" name=""/>
        <dsp:cNvSpPr/>
      </dsp:nvSpPr>
      <dsp:spPr>
        <a:xfrm>
          <a:off x="0" y="32040"/>
          <a:ext cx="8229600" cy="655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Form 3CA/3CB</a:t>
          </a:r>
        </a:p>
      </dsp:txBody>
      <dsp:txXfrm>
        <a:off x="31984" y="64024"/>
        <a:ext cx="8165632" cy="591232"/>
      </dsp:txXfrm>
    </dsp:sp>
    <dsp:sp modelId="{469357FB-9E07-4AD5-B77E-06DA61605946}">
      <dsp:nvSpPr>
        <dsp:cNvPr id="0" name=""/>
        <dsp:cNvSpPr/>
      </dsp:nvSpPr>
      <dsp:spPr>
        <a:xfrm>
          <a:off x="0" y="687240"/>
          <a:ext cx="8229600" cy="1796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Audit Opinion - Perspective</a:t>
          </a:r>
        </a:p>
        <a:p>
          <a:pPr marL="228600" lvl="1" indent="-228600" algn="l" defTabSz="977900" rtl="0">
            <a:lnSpc>
              <a:spcPct val="90000"/>
            </a:lnSpc>
            <a:spcBef>
              <a:spcPct val="0"/>
            </a:spcBef>
            <a:spcAft>
              <a:spcPct val="20000"/>
            </a:spcAft>
            <a:buChar char="••"/>
          </a:pPr>
          <a:r>
            <a:rPr lang="en-US" sz="2200" kern="1200" dirty="0"/>
            <a:t>Disclaimer/Qualification/Adverse</a:t>
          </a:r>
        </a:p>
        <a:p>
          <a:pPr marL="228600" lvl="1" indent="-228600" algn="l" defTabSz="977900" rtl="0">
            <a:lnSpc>
              <a:spcPct val="90000"/>
            </a:lnSpc>
            <a:spcBef>
              <a:spcPct val="0"/>
            </a:spcBef>
            <a:spcAft>
              <a:spcPct val="20000"/>
            </a:spcAft>
            <a:buChar char="••"/>
          </a:pPr>
          <a:r>
            <a:rPr lang="en-US" sz="2200" kern="1200" dirty="0"/>
            <a:t>Audit approach – test checks, materiality, etc.</a:t>
          </a:r>
        </a:p>
        <a:p>
          <a:pPr marL="228600" lvl="1" indent="-228600" algn="l" defTabSz="977900" rtl="0">
            <a:lnSpc>
              <a:spcPct val="90000"/>
            </a:lnSpc>
            <a:spcBef>
              <a:spcPct val="0"/>
            </a:spcBef>
            <a:spcAft>
              <a:spcPct val="20000"/>
            </a:spcAft>
            <a:buChar char="••"/>
          </a:pPr>
          <a:r>
            <a:rPr lang="en-US" sz="2200" kern="1200" dirty="0"/>
            <a:t>Very important observations/qualification</a:t>
          </a:r>
        </a:p>
        <a:p>
          <a:pPr marL="228600" lvl="1" indent="-228600" algn="l" defTabSz="977900" rtl="0">
            <a:lnSpc>
              <a:spcPct val="90000"/>
            </a:lnSpc>
            <a:spcBef>
              <a:spcPct val="0"/>
            </a:spcBef>
            <a:spcAft>
              <a:spcPct val="20000"/>
            </a:spcAft>
            <a:buChar char="••"/>
          </a:pPr>
          <a:r>
            <a:rPr lang="en-US" sz="2200" kern="1200" dirty="0"/>
            <a:t>To be signed by Auditor Only</a:t>
          </a:r>
        </a:p>
      </dsp:txBody>
      <dsp:txXfrm>
        <a:off x="0" y="687240"/>
        <a:ext cx="8229600" cy="1796760"/>
      </dsp:txXfrm>
    </dsp:sp>
    <dsp:sp modelId="{4C50A1AE-CD02-486A-8DA9-9E9D2D40D806}">
      <dsp:nvSpPr>
        <dsp:cNvPr id="0" name=""/>
        <dsp:cNvSpPr/>
      </dsp:nvSpPr>
      <dsp:spPr>
        <a:xfrm>
          <a:off x="0" y="2484000"/>
          <a:ext cx="8229600" cy="655200"/>
        </a:xfrm>
        <a:prstGeom prst="roundRect">
          <a:avLst/>
        </a:prstGeom>
        <a:solidFill>
          <a:schemeClr val="accent4">
            <a:hueOff val="-2057156"/>
            <a:satOff val="-5690"/>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Form 3CD</a:t>
          </a:r>
        </a:p>
      </dsp:txBody>
      <dsp:txXfrm>
        <a:off x="31984" y="2515984"/>
        <a:ext cx="8165632" cy="591232"/>
      </dsp:txXfrm>
    </dsp:sp>
    <dsp:sp modelId="{87CBDB63-002F-4168-8B8B-16BC06EC565E}">
      <dsp:nvSpPr>
        <dsp:cNvPr id="0" name=""/>
        <dsp:cNvSpPr/>
      </dsp:nvSpPr>
      <dsp:spPr>
        <a:xfrm>
          <a:off x="0" y="3139200"/>
          <a:ext cx="82296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Reporting of Specific Information</a:t>
          </a:r>
        </a:p>
        <a:p>
          <a:pPr marL="228600" lvl="1" indent="-228600" algn="l" defTabSz="977900" rtl="0">
            <a:lnSpc>
              <a:spcPct val="90000"/>
            </a:lnSpc>
            <a:spcBef>
              <a:spcPct val="0"/>
            </a:spcBef>
            <a:spcAft>
              <a:spcPct val="20000"/>
            </a:spcAft>
            <a:buChar char="••"/>
          </a:pPr>
          <a:r>
            <a:rPr lang="en-US" sz="2200" kern="1200" dirty="0"/>
            <a:t>Clause specific assumptions /stands except complete disclaimer/qualification</a:t>
          </a:r>
        </a:p>
        <a:p>
          <a:pPr marL="228600" lvl="1" indent="-228600" algn="l" defTabSz="977900" rtl="0">
            <a:lnSpc>
              <a:spcPct val="90000"/>
            </a:lnSpc>
            <a:spcBef>
              <a:spcPct val="0"/>
            </a:spcBef>
            <a:spcAft>
              <a:spcPct val="20000"/>
            </a:spcAft>
            <a:buChar char="••"/>
          </a:pPr>
          <a:r>
            <a:rPr lang="en-US" sz="2200" kern="1200" dirty="0"/>
            <a:t>To be first signed by Assessee</a:t>
          </a:r>
        </a:p>
        <a:p>
          <a:pPr marL="228600" lvl="1" indent="-228600" algn="l" defTabSz="977900" rtl="0">
            <a:lnSpc>
              <a:spcPct val="90000"/>
            </a:lnSpc>
            <a:spcBef>
              <a:spcPct val="0"/>
            </a:spcBef>
            <a:spcAft>
              <a:spcPct val="20000"/>
            </a:spcAft>
            <a:buChar char="••"/>
          </a:pPr>
          <a:r>
            <a:rPr lang="en-US" sz="2200" b="1" kern="1200" dirty="0"/>
            <a:t>All partners or Directors</a:t>
          </a:r>
        </a:p>
        <a:p>
          <a:pPr marL="228600" lvl="1" indent="-228600" algn="l" defTabSz="977900" rtl="0">
            <a:lnSpc>
              <a:spcPct val="90000"/>
            </a:lnSpc>
            <a:spcBef>
              <a:spcPct val="0"/>
            </a:spcBef>
            <a:spcAft>
              <a:spcPct val="20000"/>
            </a:spcAft>
            <a:buChar char="••"/>
          </a:pPr>
          <a:r>
            <a:rPr lang="en-US" sz="2200" b="1" kern="1200" dirty="0"/>
            <a:t>Management Representation </a:t>
          </a:r>
        </a:p>
      </dsp:txBody>
      <dsp:txXfrm>
        <a:off x="0" y="3139200"/>
        <a:ext cx="8229600" cy="20865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03DA9-F6B2-4760-8E22-00014682CC49}">
      <dsp:nvSpPr>
        <dsp:cNvPr id="0" name=""/>
        <dsp:cNvSpPr/>
      </dsp:nvSpPr>
      <dsp:spPr>
        <a:xfrm>
          <a:off x="5282624" y="3412735"/>
          <a:ext cx="91440" cy="635290"/>
        </a:xfrm>
        <a:custGeom>
          <a:avLst/>
          <a:gdLst/>
          <a:ahLst/>
          <a:cxnLst/>
          <a:rect l="0" t="0" r="0" b="0"/>
          <a:pathLst>
            <a:path>
              <a:moveTo>
                <a:pt x="45720" y="0"/>
              </a:moveTo>
              <a:lnTo>
                <a:pt x="45720" y="6352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ABC964-EDCE-4001-8BE6-D14AD03BED8F}">
      <dsp:nvSpPr>
        <dsp:cNvPr id="0" name=""/>
        <dsp:cNvSpPr/>
      </dsp:nvSpPr>
      <dsp:spPr>
        <a:xfrm>
          <a:off x="3993445" y="1390363"/>
          <a:ext cx="1334898" cy="635290"/>
        </a:xfrm>
        <a:custGeom>
          <a:avLst/>
          <a:gdLst/>
          <a:ahLst/>
          <a:cxnLst/>
          <a:rect l="0" t="0" r="0" b="0"/>
          <a:pathLst>
            <a:path>
              <a:moveTo>
                <a:pt x="0" y="0"/>
              </a:moveTo>
              <a:lnTo>
                <a:pt x="0" y="432932"/>
              </a:lnTo>
              <a:lnTo>
                <a:pt x="1334898" y="432932"/>
              </a:lnTo>
              <a:lnTo>
                <a:pt x="1334898" y="6352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2C578E-2037-4CE8-A5FB-AE0268D4A165}">
      <dsp:nvSpPr>
        <dsp:cNvPr id="0" name=""/>
        <dsp:cNvSpPr/>
      </dsp:nvSpPr>
      <dsp:spPr>
        <a:xfrm>
          <a:off x="2612826" y="3412735"/>
          <a:ext cx="91440" cy="635290"/>
        </a:xfrm>
        <a:custGeom>
          <a:avLst/>
          <a:gdLst/>
          <a:ahLst/>
          <a:cxnLst/>
          <a:rect l="0" t="0" r="0" b="0"/>
          <a:pathLst>
            <a:path>
              <a:moveTo>
                <a:pt x="45720" y="0"/>
              </a:moveTo>
              <a:lnTo>
                <a:pt x="45720" y="6352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6D150-A789-4A79-BD6A-EA1DAAC35CD2}">
      <dsp:nvSpPr>
        <dsp:cNvPr id="0" name=""/>
        <dsp:cNvSpPr/>
      </dsp:nvSpPr>
      <dsp:spPr>
        <a:xfrm>
          <a:off x="2658546" y="1390363"/>
          <a:ext cx="1334898" cy="635290"/>
        </a:xfrm>
        <a:custGeom>
          <a:avLst/>
          <a:gdLst/>
          <a:ahLst/>
          <a:cxnLst/>
          <a:rect l="0" t="0" r="0" b="0"/>
          <a:pathLst>
            <a:path>
              <a:moveTo>
                <a:pt x="1334898" y="0"/>
              </a:moveTo>
              <a:lnTo>
                <a:pt x="1334898" y="432932"/>
              </a:lnTo>
              <a:lnTo>
                <a:pt x="0" y="432932"/>
              </a:lnTo>
              <a:lnTo>
                <a:pt x="0" y="6352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EEBF4-86B3-4EA0-8DBE-6B7CF67E9476}">
      <dsp:nvSpPr>
        <dsp:cNvPr id="0" name=""/>
        <dsp:cNvSpPr/>
      </dsp:nvSpPr>
      <dsp:spPr>
        <a:xfrm>
          <a:off x="2901255" y="3282"/>
          <a:ext cx="2184380" cy="138708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BA8A28-EAEB-47FA-9965-8366C39823B2}">
      <dsp:nvSpPr>
        <dsp:cNvPr id="0" name=""/>
        <dsp:cNvSpPr/>
      </dsp:nvSpPr>
      <dsp:spPr>
        <a:xfrm>
          <a:off x="3143964" y="233855"/>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Tax Audit</a:t>
          </a:r>
        </a:p>
      </dsp:txBody>
      <dsp:txXfrm>
        <a:off x="3184590" y="274481"/>
        <a:ext cx="2103128" cy="1305829"/>
      </dsp:txXfrm>
    </dsp:sp>
    <dsp:sp modelId="{19FBC08F-AC0B-4CF4-81DA-C8C2520EE7AE}">
      <dsp:nvSpPr>
        <dsp:cNvPr id="0" name=""/>
        <dsp:cNvSpPr/>
      </dsp:nvSpPr>
      <dsp:spPr>
        <a:xfrm>
          <a:off x="1566356" y="2025654"/>
          <a:ext cx="2184380" cy="138708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464A09-1490-4ED4-9ED1-FB7C99F42ECF}">
      <dsp:nvSpPr>
        <dsp:cNvPr id="0" name=""/>
        <dsp:cNvSpPr/>
      </dsp:nvSpPr>
      <dsp:spPr>
        <a:xfrm>
          <a:off x="1809065" y="2256227"/>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a:t>Form 3CB</a:t>
          </a:r>
        </a:p>
        <a:p>
          <a:pPr lvl="0" algn="ctr" defTabSz="1244600" rtl="0">
            <a:lnSpc>
              <a:spcPct val="90000"/>
            </a:lnSpc>
            <a:spcBef>
              <a:spcPct val="0"/>
            </a:spcBef>
            <a:spcAft>
              <a:spcPct val="35000"/>
            </a:spcAft>
          </a:pPr>
          <a:r>
            <a:rPr lang="en-US" sz="1400" kern="1200" dirty="0">
              <a:solidFill>
                <a:srgbClr val="FF0000"/>
              </a:solidFill>
            </a:rPr>
            <a:t>Para 3 (Audit observation)</a:t>
          </a:r>
        </a:p>
        <a:p>
          <a:pPr lvl="0" algn="ctr" defTabSz="1244600" rtl="0">
            <a:lnSpc>
              <a:spcPct val="90000"/>
            </a:lnSpc>
            <a:spcBef>
              <a:spcPct val="0"/>
            </a:spcBef>
            <a:spcAft>
              <a:spcPct val="35000"/>
            </a:spcAft>
          </a:pPr>
          <a:r>
            <a:rPr lang="en-US" sz="1400" kern="1200" dirty="0"/>
            <a:t>Para 5 (3CD observations)</a:t>
          </a:r>
        </a:p>
      </dsp:txBody>
      <dsp:txXfrm>
        <a:off x="1849691" y="2296853"/>
        <a:ext cx="2103128" cy="1305829"/>
      </dsp:txXfrm>
    </dsp:sp>
    <dsp:sp modelId="{5008DF0B-97AB-4896-B89C-D45D2363AF68}">
      <dsp:nvSpPr>
        <dsp:cNvPr id="0" name=""/>
        <dsp:cNvSpPr/>
      </dsp:nvSpPr>
      <dsp:spPr>
        <a:xfrm>
          <a:off x="1566356" y="4048026"/>
          <a:ext cx="2184380" cy="138708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9083EF-FBEC-45EA-9ECC-F25DCE6E66F2}">
      <dsp:nvSpPr>
        <dsp:cNvPr id="0" name=""/>
        <dsp:cNvSpPr/>
      </dsp:nvSpPr>
      <dsp:spPr>
        <a:xfrm>
          <a:off x="1809065" y="4278599"/>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Any clause from (a) to (e)</a:t>
          </a:r>
        </a:p>
      </dsp:txBody>
      <dsp:txXfrm>
        <a:off x="1849691" y="4319225"/>
        <a:ext cx="2103128" cy="1305829"/>
      </dsp:txXfrm>
    </dsp:sp>
    <dsp:sp modelId="{DD385DE4-2027-4102-8CED-FD3C0D01528E}">
      <dsp:nvSpPr>
        <dsp:cNvPr id="0" name=""/>
        <dsp:cNvSpPr/>
      </dsp:nvSpPr>
      <dsp:spPr>
        <a:xfrm>
          <a:off x="4236154" y="2025654"/>
          <a:ext cx="2184380" cy="138708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9BF782-4580-4ED5-8670-40F7DD43BDA1}">
      <dsp:nvSpPr>
        <dsp:cNvPr id="0" name=""/>
        <dsp:cNvSpPr/>
      </dsp:nvSpPr>
      <dsp:spPr>
        <a:xfrm>
          <a:off x="4478863" y="2256227"/>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100000"/>
            </a:lnSpc>
            <a:spcBef>
              <a:spcPct val="0"/>
            </a:spcBef>
            <a:spcAft>
              <a:spcPct val="35000"/>
            </a:spcAft>
          </a:pPr>
          <a:r>
            <a:rPr lang="en-US" sz="2800" kern="1200" dirty="0"/>
            <a:t>Form 3CA</a:t>
          </a:r>
        </a:p>
        <a:p>
          <a:pPr lvl="0" algn="ctr" defTabSz="1244600" rtl="0">
            <a:lnSpc>
              <a:spcPct val="100000"/>
            </a:lnSpc>
            <a:spcBef>
              <a:spcPct val="0"/>
            </a:spcBef>
            <a:spcAft>
              <a:spcPct val="35000"/>
            </a:spcAft>
          </a:pPr>
          <a:r>
            <a:rPr lang="en-US" sz="1400" kern="1200" dirty="0">
              <a:solidFill>
                <a:srgbClr val="FF0000"/>
              </a:solidFill>
            </a:rPr>
            <a:t>(does not require opinion on true and fair)</a:t>
          </a:r>
        </a:p>
        <a:p>
          <a:pPr lvl="0" algn="ctr" defTabSz="1244600" rtl="0">
            <a:lnSpc>
              <a:spcPct val="100000"/>
            </a:lnSpc>
            <a:spcBef>
              <a:spcPct val="0"/>
            </a:spcBef>
            <a:spcAft>
              <a:spcPct val="35000"/>
            </a:spcAft>
          </a:pPr>
          <a:r>
            <a:rPr lang="en-US" sz="1400" kern="1200" dirty="0"/>
            <a:t>Para 3(3CD observations)</a:t>
          </a:r>
        </a:p>
      </dsp:txBody>
      <dsp:txXfrm>
        <a:off x="4519489" y="2296853"/>
        <a:ext cx="2103128" cy="1305829"/>
      </dsp:txXfrm>
    </dsp:sp>
    <dsp:sp modelId="{331F1D4E-4839-4B6E-95AE-2C10BDAC842C}">
      <dsp:nvSpPr>
        <dsp:cNvPr id="0" name=""/>
        <dsp:cNvSpPr/>
      </dsp:nvSpPr>
      <dsp:spPr>
        <a:xfrm>
          <a:off x="4236154" y="4048026"/>
          <a:ext cx="2184380" cy="138708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C69C23-A5CD-47E2-A527-98C7D51E7619}">
      <dsp:nvSpPr>
        <dsp:cNvPr id="0" name=""/>
        <dsp:cNvSpPr/>
      </dsp:nvSpPr>
      <dsp:spPr>
        <a:xfrm>
          <a:off x="4478863" y="4278599"/>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3</a:t>
          </a:r>
          <a:r>
            <a:rPr lang="en-US" sz="2700" kern="1200" baseline="30000"/>
            <a:t>rd</a:t>
          </a:r>
          <a:r>
            <a:rPr lang="en-US" sz="2700" kern="1200"/>
            <a:t> Proviso</a:t>
          </a:r>
        </a:p>
      </dsp:txBody>
      <dsp:txXfrm>
        <a:off x="4519489" y="4319225"/>
        <a:ext cx="2103128" cy="13058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4348E-2C59-4849-926D-5A867A51AEEA}">
      <dsp:nvSpPr>
        <dsp:cNvPr id="0" name=""/>
        <dsp:cNvSpPr/>
      </dsp:nvSpPr>
      <dsp:spPr>
        <a:xfrm>
          <a:off x="0" y="340874"/>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Reopening notice merely relying on a technical mistake committed by an auditor was unjustified</a:t>
          </a:r>
        </a:p>
      </dsp:txBody>
      <dsp:txXfrm>
        <a:off x="41465" y="382339"/>
        <a:ext cx="8146670" cy="766490"/>
      </dsp:txXfrm>
    </dsp:sp>
    <dsp:sp modelId="{210E821F-A40B-429F-AA31-A79C87D49C4F}">
      <dsp:nvSpPr>
        <dsp:cNvPr id="0" name=""/>
        <dsp:cNvSpPr/>
      </dsp:nvSpPr>
      <dsp:spPr>
        <a:xfrm>
          <a:off x="0" y="1190294"/>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Baroque Pharmaceuticals (P.) Ltd. [2022] 137 taxmann.com 94 (Gujarat)</a:t>
          </a:r>
        </a:p>
      </dsp:txBody>
      <dsp:txXfrm>
        <a:off x="0" y="1190294"/>
        <a:ext cx="8229600" cy="364320"/>
      </dsp:txXfrm>
    </dsp:sp>
    <dsp:sp modelId="{00904196-6541-432D-AD0E-EE174B195D6C}">
      <dsp:nvSpPr>
        <dsp:cNvPr id="0" name=""/>
        <dsp:cNvSpPr/>
      </dsp:nvSpPr>
      <dsp:spPr>
        <a:xfrm>
          <a:off x="0" y="1554614"/>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If assessee contends inadvertent error in Form No. 3CD, he should submit revised tax audit report/addendum issued by the tax auditor.</a:t>
          </a:r>
        </a:p>
      </dsp:txBody>
      <dsp:txXfrm>
        <a:off x="41465" y="1596079"/>
        <a:ext cx="8146670" cy="766490"/>
      </dsp:txXfrm>
    </dsp:sp>
    <dsp:sp modelId="{6D80AF3C-2A41-4967-A5D0-867DF1550E59}">
      <dsp:nvSpPr>
        <dsp:cNvPr id="0" name=""/>
        <dsp:cNvSpPr/>
      </dsp:nvSpPr>
      <dsp:spPr>
        <a:xfrm>
          <a:off x="0" y="2404035"/>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ACIT vs. J.P. Yadav [2022] 138 taxmann.com 320 (Allahabad - Trib.)</a:t>
          </a:r>
        </a:p>
      </dsp:txBody>
      <dsp:txXfrm>
        <a:off x="0" y="2404035"/>
        <a:ext cx="8229600" cy="364320"/>
      </dsp:txXfrm>
    </dsp:sp>
    <dsp:sp modelId="{FEC058FF-70A3-4C33-8CA8-345E84386867}">
      <dsp:nvSpPr>
        <dsp:cNvPr id="0" name=""/>
        <dsp:cNvSpPr/>
      </dsp:nvSpPr>
      <dsp:spPr>
        <a:xfrm>
          <a:off x="0" y="2768355"/>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Rule 6G(3)</a:t>
          </a:r>
        </a:p>
      </dsp:txBody>
      <dsp:txXfrm>
        <a:off x="41465" y="2809820"/>
        <a:ext cx="8146670" cy="766490"/>
      </dsp:txXfrm>
    </dsp:sp>
    <dsp:sp modelId="{6DE85626-191B-4E75-9825-08F92D37A650}">
      <dsp:nvSpPr>
        <dsp:cNvPr id="0" name=""/>
        <dsp:cNvSpPr/>
      </dsp:nvSpPr>
      <dsp:spPr>
        <a:xfrm>
          <a:off x="0" y="3617775"/>
          <a:ext cx="8229600" cy="979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With effect from 1-4-2021, Rule 6G(3) provides that "(3) The report of audit furnished under this rule may be revised by the person by getting revised report of audit from an accountant, duly signed and verified by such accountant, and furnish it before the end of the relevant assessment year for which the report pertains</a:t>
          </a:r>
        </a:p>
      </dsp:txBody>
      <dsp:txXfrm>
        <a:off x="0" y="3617775"/>
        <a:ext cx="8229600" cy="979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AC803-0C94-4E1B-A0DC-563C4771A87C}">
      <dsp:nvSpPr>
        <dsp:cNvPr id="0" name=""/>
        <dsp:cNvSpPr/>
      </dsp:nvSpPr>
      <dsp:spPr>
        <a:xfrm>
          <a:off x="0" y="90074"/>
          <a:ext cx="8229600" cy="1146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rtl="0">
            <a:lnSpc>
              <a:spcPct val="90000"/>
            </a:lnSpc>
            <a:spcBef>
              <a:spcPct val="0"/>
            </a:spcBef>
            <a:spcAft>
              <a:spcPct val="35000"/>
            </a:spcAft>
          </a:pPr>
          <a:r>
            <a:rPr lang="en-US" sz="4900" kern="1200" dirty="0"/>
            <a:t>Section 143(1)</a:t>
          </a:r>
        </a:p>
      </dsp:txBody>
      <dsp:txXfrm>
        <a:off x="55972" y="146046"/>
        <a:ext cx="8117656" cy="1034656"/>
      </dsp:txXfrm>
    </dsp:sp>
    <dsp:sp modelId="{CDC1143C-C1AD-431E-B15F-37B66AFF0628}">
      <dsp:nvSpPr>
        <dsp:cNvPr id="0" name=""/>
        <dsp:cNvSpPr/>
      </dsp:nvSpPr>
      <dsp:spPr>
        <a:xfrm>
          <a:off x="0" y="1236674"/>
          <a:ext cx="8229600" cy="3550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2230" rIns="348488" bIns="62230" numCol="1" spcCol="1270" anchor="t" anchorCtr="0">
          <a:noAutofit/>
        </a:bodyPr>
        <a:lstStyle/>
        <a:p>
          <a:pPr marL="285750" lvl="1" indent="-285750" algn="l" defTabSz="1689100" rtl="0">
            <a:lnSpc>
              <a:spcPct val="90000"/>
            </a:lnSpc>
            <a:spcBef>
              <a:spcPct val="0"/>
            </a:spcBef>
            <a:spcAft>
              <a:spcPct val="20000"/>
            </a:spcAft>
            <a:buChar char="••"/>
          </a:pPr>
          <a:r>
            <a:rPr lang="en-US" sz="3800" kern="1200" dirty="0"/>
            <a:t>amended by FA 2016 </a:t>
          </a:r>
          <a:r>
            <a:rPr lang="en-US" sz="3800" kern="1200" dirty="0" err="1"/>
            <a:t>wef</a:t>
          </a:r>
          <a:r>
            <a:rPr lang="en-US" sz="3800" kern="1200" dirty="0"/>
            <a:t> AY 2017-18</a:t>
          </a:r>
        </a:p>
        <a:p>
          <a:pPr marL="285750" lvl="1" indent="-285750" algn="l" defTabSz="1689100" rtl="0">
            <a:lnSpc>
              <a:spcPct val="90000"/>
            </a:lnSpc>
            <a:spcBef>
              <a:spcPct val="0"/>
            </a:spcBef>
            <a:spcAft>
              <a:spcPct val="20000"/>
            </a:spcAft>
            <a:buChar char="••"/>
          </a:pPr>
          <a:r>
            <a:rPr lang="en-US" sz="3800" b="1" kern="1200" dirty="0"/>
            <a:t>Disallowance indicated in audit report but not taken in computation of total income</a:t>
          </a:r>
        </a:p>
        <a:p>
          <a:pPr marL="285750" lvl="1" indent="-285750" algn="l" defTabSz="1689100" rtl="0">
            <a:lnSpc>
              <a:spcPct val="90000"/>
            </a:lnSpc>
            <a:spcBef>
              <a:spcPct val="0"/>
            </a:spcBef>
            <a:spcAft>
              <a:spcPct val="20000"/>
            </a:spcAft>
            <a:buChar char="••"/>
          </a:pPr>
          <a:r>
            <a:rPr lang="en-US" sz="3800" kern="1200" dirty="0"/>
            <a:t>Views taken disclosures</a:t>
          </a:r>
        </a:p>
        <a:p>
          <a:pPr marL="285750" lvl="1" indent="-285750" algn="l" defTabSz="1689100" rtl="0">
            <a:lnSpc>
              <a:spcPct val="90000"/>
            </a:lnSpc>
            <a:spcBef>
              <a:spcPct val="0"/>
            </a:spcBef>
            <a:spcAft>
              <a:spcPct val="20000"/>
            </a:spcAft>
            <a:buChar char="••"/>
          </a:pPr>
          <a:r>
            <a:rPr lang="en-US" sz="3800" kern="1200" dirty="0"/>
            <a:t>S.143(1) intimation appealable</a:t>
          </a:r>
        </a:p>
      </dsp:txBody>
      <dsp:txXfrm>
        <a:off x="0" y="1236674"/>
        <a:ext cx="8229600" cy="35500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B74CC6B-BF55-4AD0-ADDA-FE2DE0D28BD7}" type="datetimeFigureOut">
              <a:rPr lang="en-US" smtClean="0"/>
              <a:pPr/>
              <a:t>7/12/2023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D70BE714-C23B-4A6F-8F05-F850567F4DB3}" type="slidenum">
              <a:rPr lang="en-US" smtClean="0"/>
              <a:pPr/>
              <a:t>‹#›</a:t>
            </a:fld>
            <a:endParaRPr lang="en-US"/>
          </a:p>
        </p:txBody>
      </p:sp>
    </p:spTree>
    <p:extLst>
      <p:ext uri="{BB962C8B-B14F-4D97-AF65-F5344CB8AC3E}">
        <p14:creationId xmlns:p14="http://schemas.microsoft.com/office/powerpoint/2010/main" val="480268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48</a:t>
            </a:fld>
            <a:endParaRPr lang="en-US"/>
          </a:p>
        </p:txBody>
      </p:sp>
    </p:spTree>
    <p:extLst>
      <p:ext uri="{BB962C8B-B14F-4D97-AF65-F5344CB8AC3E}">
        <p14:creationId xmlns:p14="http://schemas.microsoft.com/office/powerpoint/2010/main" val="4187222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55</a:t>
            </a:fld>
            <a:endParaRPr lang="en-US"/>
          </a:p>
        </p:txBody>
      </p:sp>
    </p:spTree>
    <p:extLst>
      <p:ext uri="{BB962C8B-B14F-4D97-AF65-F5344CB8AC3E}">
        <p14:creationId xmlns:p14="http://schemas.microsoft.com/office/powerpoint/2010/main" val="302598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57</a:t>
            </a:fld>
            <a:endParaRPr lang="en-US"/>
          </a:p>
        </p:txBody>
      </p:sp>
    </p:spTree>
    <p:extLst>
      <p:ext uri="{BB962C8B-B14F-4D97-AF65-F5344CB8AC3E}">
        <p14:creationId xmlns:p14="http://schemas.microsoft.com/office/powerpoint/2010/main" val="3761772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MP High Court in case of </a:t>
            </a:r>
            <a:r>
              <a:rPr lang="en-US" dirty="0" err="1"/>
              <a:t>Jawahrlal</a:t>
            </a:r>
            <a:r>
              <a:rPr lang="en-US" dirty="0"/>
              <a:t> </a:t>
            </a:r>
            <a:r>
              <a:rPr lang="en-US" dirty="0" err="1"/>
              <a:t>Agrawal</a:t>
            </a:r>
            <a:r>
              <a:rPr lang="en-US" dirty="0"/>
              <a:t> has held that Proviso to Section 40(a)(</a:t>
            </a:r>
            <a:r>
              <a:rPr lang="en-US" dirty="0" err="1"/>
              <a:t>ia</a:t>
            </a:r>
            <a:r>
              <a:rPr lang="en-US" dirty="0"/>
              <a:t>) is retrospective. Similar</a:t>
            </a:r>
            <a:r>
              <a:rPr lang="en-US" baseline="0" dirty="0"/>
              <a:t> amendment has been brought in Finance Act 2014. Such amendment also being curative and remedial should also be retrospective as per this jurisdictional High Court decision.</a:t>
            </a:r>
            <a:endParaRPr lang="en-US"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60</a:t>
            </a:fld>
            <a:endParaRPr lang="en-US"/>
          </a:p>
        </p:txBody>
      </p:sp>
    </p:spTree>
    <p:extLst>
      <p:ext uri="{BB962C8B-B14F-4D97-AF65-F5344CB8AC3E}">
        <p14:creationId xmlns:p14="http://schemas.microsoft.com/office/powerpoint/2010/main" val="3176782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71</a:t>
            </a:fld>
            <a:endParaRPr lang="en-US"/>
          </a:p>
        </p:txBody>
      </p:sp>
    </p:spTree>
    <p:extLst>
      <p:ext uri="{BB962C8B-B14F-4D97-AF65-F5344CB8AC3E}">
        <p14:creationId xmlns:p14="http://schemas.microsoft.com/office/powerpoint/2010/main" val="4211089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75</a:t>
            </a:fld>
            <a:endParaRPr lang="en-US"/>
          </a:p>
        </p:txBody>
      </p:sp>
    </p:spTree>
    <p:extLst>
      <p:ext uri="{BB962C8B-B14F-4D97-AF65-F5344CB8AC3E}">
        <p14:creationId xmlns:p14="http://schemas.microsoft.com/office/powerpoint/2010/main" val="4213816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92</a:t>
            </a:fld>
            <a:endParaRPr lang="en-US"/>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93</a:t>
            </a:fld>
            <a:endParaRPr lang="en-US"/>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118</a:t>
            </a:fld>
            <a:endParaRPr lang="en-US" dirty="0"/>
          </a:p>
        </p:txBody>
      </p:sp>
    </p:spTree>
    <p:extLst>
      <p:ext uri="{BB962C8B-B14F-4D97-AF65-F5344CB8AC3E}">
        <p14:creationId xmlns:p14="http://schemas.microsoft.com/office/powerpoint/2010/main" val="3315110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7/12/2023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7/12/2023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0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38.xml"/><Relationship Id="rId7" Type="http://schemas.openxmlformats.org/officeDocument/2006/relationships/hyperlink" Target="mailto:pankajgshah@gmail.com" TargetMode="Externa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0.emf"/><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mailto:pankajgshah@gmail.com"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mailto:pankajgshah@gmail.com"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mailto:pankajgshah@gmail.com"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mailto:pankajgshah@gmail.com"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hyperlink" Target="mailto:pankajgshah@gmail.com" TargetMode="Externa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hyperlink" Target="mailto:pankajgshah@gmail.com" TargetMode="Externa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hyperlink" Target="mailto:pankajgshah@gmail.com" TargetMode="Externa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hyperlink" Target="mailto:pankajgshah@gmail.com" TargetMode="Externa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hyperlink" Target="mailto:pankajgshah@gmail.com" TargetMode="Externa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hyperlink" Target="mailto:pankajgshah@gmail.com" TargetMode="Externa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8.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hyperlink" Target="mailto:pankajgshah@gmail.com" TargetMode="Externa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hyperlink" Target="mailto:pankajgshah@gmail.com" TargetMode="Externa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hyperlink" Target="mailto:pankajgshah@gmail.com" TargetMode="Externa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Layout" Target="../diagrams/layout18.xml"/><Relationship Id="rId7" Type="http://schemas.openxmlformats.org/officeDocument/2006/relationships/image" Target="../media/image5.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hyperlink" Target="mailto:pankajgshah@gmail.com" TargetMode="Externa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hyperlink" Target="mailto:pankajgshah@gmail.com" TargetMode="Externa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hyperlink" Target="mailto:pankajgshah@gmail.com" TargetMode="Externa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8.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1.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file:///H:\Cash%20related%20issues\fileopen.aspx%3fid=101010000000098383&amp;source=link"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9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9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657600"/>
            <a:ext cx="7010400" cy="1219200"/>
          </a:xfrm>
          <a:solidFill>
            <a:schemeClr val="accent3">
              <a:lumMod val="20000"/>
              <a:lumOff val="80000"/>
            </a:schemeClr>
          </a:solidFill>
        </p:spPr>
        <p:txBody>
          <a:bodyPr>
            <a:noAutofit/>
          </a:bodyPr>
          <a:lstStyle/>
          <a:p>
            <a:pPr algn="ctr"/>
            <a:r>
              <a:rPr lang="en-US" sz="4200" dirty="0">
                <a:latin typeface="+mn-lt"/>
              </a:rPr>
              <a:t>Tax Audit</a:t>
            </a:r>
            <a:br>
              <a:rPr lang="en-US" sz="4200" dirty="0">
                <a:latin typeface="+mn-lt"/>
              </a:rPr>
            </a:br>
            <a:r>
              <a:rPr lang="en-US" sz="2800" dirty="0">
                <a:latin typeface="Bahnschrift Light Condensed" panose="020B0502040204020203" pitchFamily="34" charset="0"/>
              </a:rPr>
              <a:t>A national duty by Chartered Accountants</a:t>
            </a:r>
          </a:p>
        </p:txBody>
      </p:sp>
      <p:sp>
        <p:nvSpPr>
          <p:cNvPr id="3" name="Subtitle 2"/>
          <p:cNvSpPr>
            <a:spLocks noGrp="1"/>
          </p:cNvSpPr>
          <p:nvPr>
            <p:ph type="subTitle" idx="1"/>
          </p:nvPr>
        </p:nvSpPr>
        <p:spPr>
          <a:xfrm>
            <a:off x="1143000" y="5048250"/>
            <a:ext cx="7086600" cy="666750"/>
          </a:xfrm>
          <a:solidFill>
            <a:schemeClr val="accent5">
              <a:lumMod val="40000"/>
              <a:lumOff val="60000"/>
            </a:schemeClr>
          </a:solidFill>
        </p:spPr>
        <p:txBody>
          <a:bodyPr>
            <a:noAutofit/>
          </a:bodyPr>
          <a:lstStyle/>
          <a:p>
            <a:pPr algn="ctr"/>
            <a:r>
              <a:rPr lang="en-US" sz="2400" dirty="0">
                <a:solidFill>
                  <a:schemeClr val="tx1"/>
                </a:solidFill>
                <a:latin typeface="+mn-lt"/>
              </a:rPr>
              <a:t>CA. Pankaj G. Shah</a:t>
            </a:r>
          </a:p>
          <a:p>
            <a:pPr algn="ctr">
              <a:spcBef>
                <a:spcPts val="0"/>
              </a:spcBef>
            </a:pPr>
            <a:r>
              <a:rPr lang="en-US" sz="1400" dirty="0">
                <a:solidFill>
                  <a:schemeClr val="tx1"/>
                </a:solidFill>
                <a:latin typeface="+mn-lt"/>
              </a:rPr>
              <a:t>BBA, LLB(Hons.), ACS, FCA, DISA(ICA), Insolvency Professional, Registered Valuer</a:t>
            </a:r>
          </a:p>
        </p:txBody>
      </p:sp>
      <p:pic>
        <p:nvPicPr>
          <p:cNvPr id="1026" name="Picture 2" descr="See the source image">
            <a:extLst>
              <a:ext uri="{FF2B5EF4-FFF2-40B4-BE49-F238E27FC236}">
                <a16:creationId xmlns:a16="http://schemas.microsoft.com/office/drawing/2014/main" xmlns="" id="{48F53984-86EB-3675-612C-3E4C590BCD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809009"/>
            <a:ext cx="7315200" cy="283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039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Audit report - Inventory</a:t>
            </a:r>
            <a:endParaRPr lang="en-GB" dirty="0"/>
          </a:p>
        </p:txBody>
      </p:sp>
      <p:sp>
        <p:nvSpPr>
          <p:cNvPr id="3" name="Content Placeholder 2"/>
          <p:cNvSpPr>
            <a:spLocks noGrp="1"/>
          </p:cNvSpPr>
          <p:nvPr>
            <p:ph idx="1"/>
          </p:nvPr>
        </p:nvSpPr>
        <p:spPr>
          <a:xfrm>
            <a:off x="538215" y="2323646"/>
            <a:ext cx="7886700" cy="1276804"/>
          </a:xfrm>
        </p:spPr>
        <p:txBody>
          <a:bodyPr>
            <a:normAutofit/>
          </a:bodyPr>
          <a:lstStyle/>
          <a:p>
            <a:pPr algn="ctr"/>
            <a:r>
              <a:rPr lang="en-GB" sz="3600" strike="sngStrike" dirty="0" smtClean="0">
                <a:solidFill>
                  <a:srgbClr val="FF0000"/>
                </a:solidFill>
              </a:rPr>
              <a:t>Inventory has been accepted as certified by the management</a:t>
            </a:r>
            <a:endParaRPr lang="en-GB" sz="3600" strike="sngStrike" dirty="0">
              <a:solidFill>
                <a:srgbClr val="FF0000"/>
              </a:solidFill>
            </a:endParaRPr>
          </a:p>
        </p:txBody>
      </p:sp>
      <p:graphicFrame>
        <p:nvGraphicFramePr>
          <p:cNvPr id="5" name="Diagram 4"/>
          <p:cNvGraphicFramePr/>
          <p:nvPr>
            <p:extLst>
              <p:ext uri="{D42A27DB-BD31-4B8C-83A1-F6EECF244321}">
                <p14:modId xmlns:p14="http://schemas.microsoft.com/office/powerpoint/2010/main" val="1630323191"/>
              </p:ext>
            </p:extLst>
          </p:nvPr>
        </p:nvGraphicFramePr>
        <p:xfrm>
          <a:off x="685801" y="3429001"/>
          <a:ext cx="7430755" cy="2416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71590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registrations</a:t>
            </a:r>
          </a:p>
        </p:txBody>
      </p:sp>
      <p:pic>
        <p:nvPicPr>
          <p:cNvPr id="5"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357158" y="1214422"/>
            <a:ext cx="7715272" cy="2783359"/>
          </a:xfrm>
          <a:prstGeom prst="rect">
            <a:avLst/>
          </a:prstGeom>
          <a:ln>
            <a:noFill/>
          </a:ln>
          <a:effectLst>
            <a:softEdge rad="112500"/>
          </a:effectLst>
        </p:spPr>
      </p:pic>
      <p:sp>
        <p:nvSpPr>
          <p:cNvPr id="6" name="TextBox 5"/>
          <p:cNvSpPr txBox="1"/>
          <p:nvPr/>
        </p:nvSpPr>
        <p:spPr>
          <a:xfrm>
            <a:off x="500034" y="3714752"/>
            <a:ext cx="7358114" cy="923330"/>
          </a:xfrm>
          <a:prstGeom prst="rect">
            <a:avLst/>
          </a:prstGeom>
          <a:noFill/>
        </p:spPr>
        <p:txBody>
          <a:bodyPr wrap="square" rtlCol="0">
            <a:spAutoFit/>
          </a:bodyPr>
          <a:lstStyle/>
          <a:p>
            <a:r>
              <a:rPr lang="en-US" dirty="0"/>
              <a:t>1.	100	10	10	    10	     30                70</a:t>
            </a:r>
          </a:p>
          <a:p>
            <a:r>
              <a:rPr lang="en-US" dirty="0"/>
              <a:t>2.	200	20	20	     20	     60	          140	</a:t>
            </a:r>
          </a:p>
        </p:txBody>
      </p:sp>
    </p:spTree>
    <p:extLst>
      <p:ext uri="{BB962C8B-B14F-4D97-AF65-F5344CB8AC3E}">
        <p14:creationId xmlns:p14="http://schemas.microsoft.com/office/powerpoint/2010/main" val="39128130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of Registered supplier</a:t>
            </a:r>
          </a:p>
        </p:txBody>
      </p:sp>
      <p:sp>
        <p:nvSpPr>
          <p:cNvPr id="3" name="Content Placeholder 2"/>
          <p:cNvSpPr>
            <a:spLocks noGrp="1"/>
          </p:cNvSpPr>
          <p:nvPr>
            <p:ph sz="quarter" idx="1"/>
          </p:nvPr>
        </p:nvSpPr>
        <p:spPr/>
        <p:txBody>
          <a:bodyPr/>
          <a:lstStyle/>
          <a:p>
            <a:r>
              <a:rPr lang="en-US" dirty="0"/>
              <a:t>Supply from same person can be exempt and taxable</a:t>
            </a:r>
          </a:p>
          <a:p>
            <a:pPr lvl="1"/>
            <a:r>
              <a:rPr lang="en-US" dirty="0"/>
              <a:t>Reporting nature wise and not person wise</a:t>
            </a:r>
          </a:p>
          <a:p>
            <a:pPr lvl="2"/>
            <a:r>
              <a:rPr lang="en-US" dirty="0" err="1"/>
              <a:t>Eg</a:t>
            </a:r>
            <a:r>
              <a:rPr lang="en-US" dirty="0"/>
              <a:t> Purchases from </a:t>
            </a:r>
            <a:r>
              <a:rPr lang="en-US" dirty="0" err="1">
                <a:solidFill>
                  <a:schemeClr val="bg2">
                    <a:lumMod val="50000"/>
                  </a:schemeClr>
                </a:solidFill>
              </a:rPr>
              <a:t>Ramlal</a:t>
            </a:r>
            <a:r>
              <a:rPr lang="en-US" dirty="0">
                <a:solidFill>
                  <a:schemeClr val="bg2">
                    <a:lumMod val="50000"/>
                  </a:schemeClr>
                </a:solidFill>
              </a:rPr>
              <a:t> and Sons (</a:t>
            </a:r>
            <a:r>
              <a:rPr lang="en-US" dirty="0" err="1">
                <a:solidFill>
                  <a:schemeClr val="bg2">
                    <a:lumMod val="50000"/>
                  </a:schemeClr>
                </a:solidFill>
              </a:rPr>
              <a:t>Regd</a:t>
            </a:r>
            <a:r>
              <a:rPr lang="en-US" dirty="0">
                <a:solidFill>
                  <a:schemeClr val="bg2">
                    <a:lumMod val="50000"/>
                  </a:schemeClr>
                </a:solidFill>
              </a:rPr>
              <a:t> entity)</a:t>
            </a:r>
          </a:p>
          <a:p>
            <a:pPr lvl="3"/>
            <a:r>
              <a:rPr lang="en-US" dirty="0">
                <a:solidFill>
                  <a:srgbClr val="FF0000"/>
                </a:solidFill>
              </a:rPr>
              <a:t>Petrol		500 non GST</a:t>
            </a:r>
          </a:p>
          <a:p>
            <a:pPr lvl="3"/>
            <a:r>
              <a:rPr lang="en-US" dirty="0"/>
              <a:t>Lubricant	100 taxable</a:t>
            </a:r>
          </a:p>
          <a:p>
            <a:pPr lvl="3"/>
            <a:r>
              <a:rPr lang="en-US" dirty="0">
                <a:solidFill>
                  <a:srgbClr val="FF0000"/>
                </a:solidFill>
              </a:rPr>
              <a:t>Grains		200 Nil rates</a:t>
            </a:r>
          </a:p>
          <a:p>
            <a:pPr lvl="3"/>
            <a:r>
              <a:rPr lang="en-US" dirty="0">
                <a:solidFill>
                  <a:srgbClr val="FF0000"/>
                </a:solidFill>
              </a:rPr>
              <a:t>Milk		30   Exempt</a:t>
            </a:r>
            <a:endParaRPr lang="en-US" dirty="0"/>
          </a:p>
        </p:txBody>
      </p:sp>
      <p:pic>
        <p:nvPicPr>
          <p:cNvPr id="1026" name="Picture 2"/>
          <p:cNvPicPr>
            <a:picLocks noChangeAspect="1" noChangeArrowheads="1"/>
          </p:cNvPicPr>
          <p:nvPr/>
        </p:nvPicPr>
        <p:blipFill>
          <a:blip r:embed="rId2"/>
          <a:srcRect/>
          <a:stretch>
            <a:fillRect/>
          </a:stretch>
        </p:blipFill>
        <p:spPr bwMode="auto">
          <a:xfrm>
            <a:off x="3857620" y="3857628"/>
            <a:ext cx="4756317" cy="25918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4071934" y="6072206"/>
            <a:ext cx="642942" cy="369332"/>
          </a:xfrm>
          <a:prstGeom prst="rect">
            <a:avLst/>
          </a:prstGeom>
          <a:noFill/>
        </p:spPr>
        <p:txBody>
          <a:bodyPr wrap="square" rtlCol="0">
            <a:spAutoFit/>
          </a:bodyPr>
          <a:lstStyle/>
          <a:p>
            <a:r>
              <a:rPr lang="en-US" dirty="0"/>
              <a:t>730</a:t>
            </a:r>
          </a:p>
        </p:txBody>
      </p:sp>
      <p:sp>
        <p:nvSpPr>
          <p:cNvPr id="7" name="TextBox 6"/>
          <p:cNvSpPr txBox="1"/>
          <p:nvPr/>
        </p:nvSpPr>
        <p:spPr>
          <a:xfrm>
            <a:off x="6500826" y="6072206"/>
            <a:ext cx="642942" cy="369332"/>
          </a:xfrm>
          <a:prstGeom prst="rect">
            <a:avLst/>
          </a:prstGeom>
          <a:noFill/>
        </p:spPr>
        <p:txBody>
          <a:bodyPr wrap="square" rtlCol="0">
            <a:spAutoFit/>
          </a:bodyPr>
          <a:lstStyle/>
          <a:p>
            <a:r>
              <a:rPr lang="en-US" dirty="0"/>
              <a:t>100</a:t>
            </a:r>
          </a:p>
        </p:txBody>
      </p:sp>
      <p:sp>
        <p:nvSpPr>
          <p:cNvPr id="9" name="Rectangle 8"/>
          <p:cNvSpPr/>
          <p:nvPr/>
        </p:nvSpPr>
        <p:spPr>
          <a:xfrm>
            <a:off x="428596" y="4286256"/>
            <a:ext cx="2357454" cy="1785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t>2(78) of CGST exempt supply also includes non taxable supply</a:t>
            </a:r>
          </a:p>
          <a:p>
            <a:pPr algn="ctr"/>
            <a:endParaRPr lang="en-US" sz="1600" dirty="0"/>
          </a:p>
          <a:p>
            <a:pPr algn="just"/>
            <a:r>
              <a:rPr lang="en-US" sz="1600" dirty="0"/>
              <a:t>2(47) – Nil rates included in exempt supply</a:t>
            </a:r>
          </a:p>
        </p:txBody>
      </p:sp>
      <p:sp>
        <p:nvSpPr>
          <p:cNvPr id="10" name="TextBox 9"/>
          <p:cNvSpPr txBox="1"/>
          <p:nvPr/>
        </p:nvSpPr>
        <p:spPr>
          <a:xfrm>
            <a:off x="7715272" y="6072206"/>
            <a:ext cx="642942" cy="369332"/>
          </a:xfrm>
          <a:prstGeom prst="rect">
            <a:avLst/>
          </a:prstGeom>
          <a:noFill/>
        </p:spPr>
        <p:txBody>
          <a:bodyPr wrap="square" rtlCol="0">
            <a:spAutoFit/>
          </a:bodyPr>
          <a:lstStyle/>
          <a:p>
            <a:r>
              <a:rPr lang="en-US" dirty="0"/>
              <a:t>830</a:t>
            </a:r>
          </a:p>
        </p:txBody>
      </p:sp>
    </p:spTree>
    <p:extLst>
      <p:ext uri="{BB962C8B-B14F-4D97-AF65-F5344CB8AC3E}">
        <p14:creationId xmlns:p14="http://schemas.microsoft.com/office/powerpoint/2010/main" val="33965519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Paid or payable</a:t>
            </a:r>
          </a:p>
        </p:txBody>
      </p:sp>
      <p:pic>
        <p:nvPicPr>
          <p:cNvPr id="4" name="Picture 2"/>
          <p:cNvPicPr>
            <a:picLocks noGrp="1" noChangeAspect="1" noChangeArrowheads="1"/>
          </p:cNvPicPr>
          <p:nvPr>
            <p:ph sz="quarter" idx="1"/>
          </p:nvPr>
        </p:nvPicPr>
        <p:blipFill>
          <a:blip r:embed="rId2"/>
          <a:srcRect/>
          <a:stretch>
            <a:fillRect/>
          </a:stretch>
        </p:blipFill>
        <p:spPr bwMode="auto">
          <a:xfrm>
            <a:off x="1428728" y="1714488"/>
            <a:ext cx="6357982" cy="4195623"/>
          </a:xfrm>
          <a:prstGeom prst="rect">
            <a:avLst/>
          </a:prstGeom>
          <a:noFill/>
          <a:ln w="9525">
            <a:noFill/>
            <a:miter lim="800000"/>
            <a:headEnd/>
            <a:tailEnd/>
          </a:ln>
          <a:effectLst/>
        </p:spPr>
      </p:pic>
      <p:sp>
        <p:nvSpPr>
          <p:cNvPr id="5" name="Rectangle 4"/>
          <p:cNvSpPr/>
          <p:nvPr/>
        </p:nvSpPr>
        <p:spPr>
          <a:xfrm>
            <a:off x="6715140" y="3143248"/>
            <a:ext cx="1000132"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14810" y="1357298"/>
            <a:ext cx="4143404" cy="369332"/>
          </a:xfrm>
          <a:prstGeom prst="rect">
            <a:avLst/>
          </a:prstGeom>
          <a:noFill/>
        </p:spPr>
        <p:txBody>
          <a:bodyPr wrap="square" rtlCol="0">
            <a:spAutoFit/>
          </a:bodyPr>
          <a:lstStyle/>
          <a:p>
            <a:r>
              <a:rPr lang="en-US" b="1" i="1" dirty="0"/>
              <a:t>Para 82.9 of Exposure Draft  on GN</a:t>
            </a:r>
          </a:p>
        </p:txBody>
      </p:sp>
    </p:spTree>
    <p:extLst>
      <p:ext uri="{BB962C8B-B14F-4D97-AF65-F5344CB8AC3E}">
        <p14:creationId xmlns:p14="http://schemas.microsoft.com/office/powerpoint/2010/main" val="14957701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 III supplies</a:t>
            </a:r>
          </a:p>
        </p:txBody>
      </p:sp>
      <p:sp>
        <p:nvSpPr>
          <p:cNvPr id="3" name="Content Placeholder 2"/>
          <p:cNvSpPr>
            <a:spLocks noGrp="1"/>
          </p:cNvSpPr>
          <p:nvPr>
            <p:ph sz="quarter" idx="1"/>
          </p:nvPr>
        </p:nvSpPr>
        <p:spPr>
          <a:xfrm>
            <a:off x="457200" y="1219200"/>
            <a:ext cx="8229600" cy="1423982"/>
          </a:xfrm>
        </p:spPr>
        <p:txBody>
          <a:bodyPr>
            <a:normAutofit/>
          </a:bodyPr>
          <a:lstStyle/>
          <a:p>
            <a:r>
              <a:rPr lang="en-US" dirty="0"/>
              <a:t>Reporting of transaction referred in Schedule III of CGST</a:t>
            </a:r>
          </a:p>
          <a:p>
            <a:pPr lvl="1"/>
            <a:r>
              <a:rPr lang="en-US" dirty="0"/>
              <a:t>Neither supply of goods or services</a:t>
            </a:r>
          </a:p>
          <a:p>
            <a:pPr lvl="1"/>
            <a:r>
              <a:rPr lang="en-US" dirty="0"/>
              <a:t>Salary,  sale of land, </a:t>
            </a:r>
            <a:r>
              <a:rPr lang="en-US" dirty="0" err="1"/>
              <a:t>etc</a:t>
            </a:r>
            <a:endParaRPr lang="en-US" dirty="0"/>
          </a:p>
        </p:txBody>
      </p:sp>
      <p:pic>
        <p:nvPicPr>
          <p:cNvPr id="4"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714348" y="2857496"/>
            <a:ext cx="7715272" cy="2783359"/>
          </a:xfrm>
          <a:prstGeom prst="rect">
            <a:avLst/>
          </a:prstGeom>
          <a:ln>
            <a:noFill/>
          </a:ln>
          <a:effectLst>
            <a:softEdge rad="112500"/>
          </a:effectLst>
        </p:spPr>
      </p:pic>
      <p:sp>
        <p:nvSpPr>
          <p:cNvPr id="5" name="Down Arrow 4"/>
          <p:cNvSpPr/>
          <p:nvPr/>
        </p:nvSpPr>
        <p:spPr>
          <a:xfrm>
            <a:off x="1619672" y="4005064"/>
            <a:ext cx="642942"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51713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CFDCB5-641B-C24E-BB36-53042CE26A3C}"/>
              </a:ext>
            </a:extLst>
          </p:cNvPr>
          <p:cNvSpPr>
            <a:spLocks noGrp="1"/>
          </p:cNvSpPr>
          <p:nvPr>
            <p:ph type="title"/>
          </p:nvPr>
        </p:nvSpPr>
        <p:spPr/>
        <p:txBody>
          <a:bodyPr/>
          <a:lstStyle/>
          <a:p>
            <a:r>
              <a:rPr lang="en-US" dirty="0"/>
              <a:t>Important points</a:t>
            </a:r>
          </a:p>
        </p:txBody>
      </p:sp>
      <p:graphicFrame>
        <p:nvGraphicFramePr>
          <p:cNvPr id="4" name="Content Placeholder 3">
            <a:extLst>
              <a:ext uri="{FF2B5EF4-FFF2-40B4-BE49-F238E27FC236}">
                <a16:creationId xmlns:a16="http://schemas.microsoft.com/office/drawing/2014/main" xmlns="" id="{7CFCF3F4-A0F8-55E9-387B-5614E9DBE792}"/>
              </a:ext>
            </a:extLst>
          </p:cNvPr>
          <p:cNvGraphicFramePr>
            <a:graphicFrameLocks noGrp="1"/>
          </p:cNvGraphicFramePr>
          <p:nvPr>
            <p:ph sz="quarter" idx="1"/>
            <p:extLst>
              <p:ext uri="{D42A27DB-BD31-4B8C-83A1-F6EECF244321}">
                <p14:modId xmlns:p14="http://schemas.microsoft.com/office/powerpoint/2010/main" val="427262429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81669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212BFF-D660-F631-EF73-D47E34AAF019}"/>
              </a:ext>
            </a:extLst>
          </p:cNvPr>
          <p:cNvSpPr>
            <a:spLocks noGrp="1"/>
          </p:cNvSpPr>
          <p:nvPr>
            <p:ph type="title"/>
          </p:nvPr>
        </p:nvSpPr>
        <p:spPr/>
        <p:txBody>
          <a:bodyPr/>
          <a:lstStyle/>
          <a:p>
            <a:r>
              <a:rPr lang="en-US" dirty="0"/>
              <a:t>Expenditure</a:t>
            </a:r>
          </a:p>
        </p:txBody>
      </p:sp>
      <p:pic>
        <p:nvPicPr>
          <p:cNvPr id="5" name="Picture 2" descr="https://i2.wp.com/studycafe.in/wp-content/uploads/2018/07/Capture-64.png?resize=632%2C228&amp;ssl=1">
            <a:extLst>
              <a:ext uri="{FF2B5EF4-FFF2-40B4-BE49-F238E27FC236}">
                <a16:creationId xmlns:a16="http://schemas.microsoft.com/office/drawing/2014/main" xmlns="" id="{742B42E5-BC07-B2E8-85E9-93528B2A03BA}"/>
              </a:ext>
            </a:extLst>
          </p:cNvPr>
          <p:cNvPicPr>
            <a:picLocks noGrp="1" noChangeAspect="1" noChangeArrowheads="1"/>
          </p:cNvPicPr>
          <p:nvPr>
            <p:ph sz="quarter" idx="1"/>
          </p:nvPr>
        </p:nvPicPr>
        <p:blipFill>
          <a:blip r:embed="rId2" cstate="print">
            <a:grayscl/>
          </a:blip>
          <a:srcRect/>
          <a:stretch>
            <a:fillRect/>
          </a:stretch>
        </p:blipFill>
        <p:spPr bwMode="auto">
          <a:xfrm>
            <a:off x="323527" y="1143000"/>
            <a:ext cx="8731845" cy="3150096"/>
          </a:xfrm>
          <a:prstGeom prst="rect">
            <a:avLst/>
          </a:prstGeom>
          <a:ln>
            <a:noFill/>
          </a:ln>
          <a:effectLst>
            <a:softEdge rad="112500"/>
          </a:effectLst>
        </p:spPr>
      </p:pic>
      <p:sp>
        <p:nvSpPr>
          <p:cNvPr id="6" name="TextBox 5">
            <a:extLst>
              <a:ext uri="{FF2B5EF4-FFF2-40B4-BE49-F238E27FC236}">
                <a16:creationId xmlns:a16="http://schemas.microsoft.com/office/drawing/2014/main" xmlns="" id="{6310538F-74D8-8795-73B9-2DCF9277531B}"/>
              </a:ext>
            </a:extLst>
          </p:cNvPr>
          <p:cNvSpPr txBox="1"/>
          <p:nvPr/>
        </p:nvSpPr>
        <p:spPr>
          <a:xfrm flipH="1">
            <a:off x="683568" y="6372036"/>
            <a:ext cx="6336704" cy="369332"/>
          </a:xfrm>
          <a:prstGeom prst="rect">
            <a:avLst/>
          </a:prstGeom>
          <a:noFill/>
        </p:spPr>
        <p:txBody>
          <a:bodyPr wrap="square" rtlCol="0">
            <a:spAutoFit/>
          </a:bodyPr>
          <a:lstStyle/>
          <a:p>
            <a:r>
              <a:rPr lang="en-US" strike="sngStrike" dirty="0">
                <a:solidFill>
                  <a:srgbClr val="FF0000"/>
                </a:solidFill>
              </a:rPr>
              <a:t>Remuneration and Interest to partner</a:t>
            </a:r>
          </a:p>
        </p:txBody>
      </p:sp>
      <p:sp>
        <p:nvSpPr>
          <p:cNvPr id="7" name="TextBox 6">
            <a:extLst>
              <a:ext uri="{FF2B5EF4-FFF2-40B4-BE49-F238E27FC236}">
                <a16:creationId xmlns:a16="http://schemas.microsoft.com/office/drawing/2014/main" xmlns="" id="{2147BFCA-D000-0D10-F9C0-19FC0F1F3784}"/>
              </a:ext>
            </a:extLst>
          </p:cNvPr>
          <p:cNvSpPr txBox="1"/>
          <p:nvPr/>
        </p:nvSpPr>
        <p:spPr>
          <a:xfrm>
            <a:off x="107504" y="4077072"/>
            <a:ext cx="8731845" cy="2121030"/>
          </a:xfrm>
          <a:prstGeom prst="rect">
            <a:avLst/>
          </a:prstGeom>
          <a:noFill/>
        </p:spPr>
        <p:txBody>
          <a:bodyPr wrap="square" rtlCol="0">
            <a:spAutoFit/>
          </a:bodyPr>
          <a:lstStyle/>
          <a:p>
            <a:pPr>
              <a:lnSpc>
                <a:spcPct val="150000"/>
              </a:lnSpc>
            </a:pPr>
            <a:r>
              <a:rPr lang="en-US" dirty="0"/>
              <a:t>Prov for Exp           Y            </a:t>
            </a:r>
            <a:r>
              <a:rPr lang="en-US" dirty="0" err="1"/>
              <a:t>Y</a:t>
            </a:r>
            <a:r>
              <a:rPr lang="en-US" dirty="0"/>
              <a:t> 	Y		Y	Y		Y</a:t>
            </a:r>
          </a:p>
          <a:p>
            <a:pPr>
              <a:lnSpc>
                <a:spcPct val="150000"/>
              </a:lnSpc>
            </a:pPr>
            <a:r>
              <a:rPr lang="en-US" dirty="0"/>
              <a:t>Imports		Y							Y</a:t>
            </a:r>
          </a:p>
          <a:p>
            <a:pPr>
              <a:lnSpc>
                <a:spcPct val="150000"/>
              </a:lnSpc>
            </a:pPr>
            <a:r>
              <a:rPr lang="en-US" dirty="0"/>
              <a:t>Electricity	Y	Y				Y		</a:t>
            </a:r>
          </a:p>
          <a:p>
            <a:pPr>
              <a:lnSpc>
                <a:spcPct val="150000"/>
              </a:lnSpc>
            </a:pPr>
            <a:r>
              <a:rPr lang="en-US" dirty="0"/>
              <a:t>RCM exp		Y				</a:t>
            </a:r>
            <a:r>
              <a:rPr lang="en-US" dirty="0">
                <a:solidFill>
                  <a:srgbClr val="FF0000"/>
                </a:solidFill>
              </a:rPr>
              <a:t>Y			Y</a:t>
            </a:r>
          </a:p>
          <a:p>
            <a:pPr>
              <a:lnSpc>
                <a:spcPct val="150000"/>
              </a:lnSpc>
            </a:pPr>
            <a:r>
              <a:rPr lang="en-US" dirty="0">
                <a:solidFill>
                  <a:srgbClr val="FF0000"/>
                </a:solidFill>
              </a:rPr>
              <a:t>Rebate discount	</a:t>
            </a:r>
            <a:r>
              <a:rPr lang="en-US" dirty="0"/>
              <a:t>Y            </a:t>
            </a:r>
            <a:r>
              <a:rPr lang="en-US" dirty="0" err="1"/>
              <a:t>Y</a:t>
            </a:r>
            <a:r>
              <a:rPr lang="en-US" dirty="0"/>
              <a:t> 	Y		Y	Y		Y</a:t>
            </a:r>
          </a:p>
        </p:txBody>
      </p:sp>
      <p:cxnSp>
        <p:nvCxnSpPr>
          <p:cNvPr id="9" name="Straight Connector 8">
            <a:extLst>
              <a:ext uri="{FF2B5EF4-FFF2-40B4-BE49-F238E27FC236}">
                <a16:creationId xmlns:a16="http://schemas.microsoft.com/office/drawing/2014/main" xmlns="" id="{C3A93295-08C3-75A7-3088-F97380D943F9}"/>
              </a:ext>
            </a:extLst>
          </p:cNvPr>
          <p:cNvCxnSpPr/>
          <p:nvPr/>
        </p:nvCxnSpPr>
        <p:spPr>
          <a:xfrm>
            <a:off x="107504" y="4581128"/>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06964441-F54B-506F-E87A-1746CA578170}"/>
              </a:ext>
            </a:extLst>
          </p:cNvPr>
          <p:cNvCxnSpPr/>
          <p:nvPr/>
        </p:nvCxnSpPr>
        <p:spPr>
          <a:xfrm>
            <a:off x="107504" y="5013176"/>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56D19C7D-1E89-946F-32A0-22EE72038E7D}"/>
              </a:ext>
            </a:extLst>
          </p:cNvPr>
          <p:cNvCxnSpPr/>
          <p:nvPr/>
        </p:nvCxnSpPr>
        <p:spPr>
          <a:xfrm>
            <a:off x="107504" y="5445224"/>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1D786E7B-9AA2-4E59-446C-CBD74E9702E5}"/>
              </a:ext>
            </a:extLst>
          </p:cNvPr>
          <p:cNvCxnSpPr/>
          <p:nvPr/>
        </p:nvCxnSpPr>
        <p:spPr>
          <a:xfrm>
            <a:off x="107504" y="5805264"/>
            <a:ext cx="8731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7886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Difficulty in compilation or reporting</a:t>
            </a:r>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7880024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Systems</a:t>
            </a:r>
          </a:p>
        </p:txBody>
      </p:sp>
      <p:sp>
        <p:nvSpPr>
          <p:cNvPr id="3" name="Content Placeholder 2"/>
          <p:cNvSpPr>
            <a:spLocks noGrp="1"/>
          </p:cNvSpPr>
          <p:nvPr>
            <p:ph sz="quarter" idx="1"/>
          </p:nvPr>
        </p:nvSpPr>
        <p:spPr/>
        <p:txBody>
          <a:bodyPr/>
          <a:lstStyle/>
          <a:p>
            <a:r>
              <a:rPr lang="en-US" dirty="0"/>
              <a:t>IF such information not available, please give note</a:t>
            </a:r>
          </a:p>
          <a:p>
            <a:pPr lvl="1"/>
            <a:r>
              <a:rPr lang="en-US" dirty="0"/>
              <a:t>Form 3CA</a:t>
            </a:r>
          </a:p>
          <a:p>
            <a:pPr lvl="1"/>
            <a:r>
              <a:rPr lang="en-US" dirty="0"/>
              <a:t>Form 3CB – </a:t>
            </a:r>
            <a:r>
              <a:rPr lang="en-US" i="1" dirty="0"/>
              <a:t>Clause 5</a:t>
            </a:r>
          </a:p>
        </p:txBody>
      </p:sp>
      <p:pic>
        <p:nvPicPr>
          <p:cNvPr id="4" name="Picture 2"/>
          <p:cNvPicPr>
            <a:picLocks noChangeAspect="1" noChangeArrowheads="1"/>
          </p:cNvPicPr>
          <p:nvPr/>
        </p:nvPicPr>
        <p:blipFill>
          <a:blip r:embed="rId2"/>
          <a:srcRect l="20333" t="30209" r="23815" b="6250"/>
          <a:stretch>
            <a:fillRect/>
          </a:stretch>
        </p:blipFill>
        <p:spPr bwMode="auto">
          <a:xfrm>
            <a:off x="533400" y="2514600"/>
            <a:ext cx="8229600" cy="4062123"/>
          </a:xfrm>
          <a:prstGeom prst="rect">
            <a:avLst/>
          </a:prstGeom>
          <a:noFill/>
          <a:ln w="9525">
            <a:noFill/>
            <a:miter lim="800000"/>
            <a:headEnd/>
            <a:tailEnd/>
          </a:ln>
          <a:effectLst/>
        </p:spPr>
      </p:pic>
      <p:sp>
        <p:nvSpPr>
          <p:cNvPr id="5" name="Rectangle 4"/>
          <p:cNvSpPr/>
          <p:nvPr/>
        </p:nvSpPr>
        <p:spPr>
          <a:xfrm>
            <a:off x="457200" y="6400800"/>
            <a:ext cx="1752600" cy="1524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79847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Note in 3CA/3CB</a:t>
            </a:r>
          </a:p>
        </p:txBody>
      </p:sp>
      <p:sp>
        <p:nvSpPr>
          <p:cNvPr id="3" name="Content Placeholder 2"/>
          <p:cNvSpPr>
            <a:spLocks noGrp="1"/>
          </p:cNvSpPr>
          <p:nvPr>
            <p:ph sz="quarter" idx="1"/>
          </p:nvPr>
        </p:nvSpPr>
        <p:spPr>
          <a:xfrm>
            <a:off x="457200" y="1463040"/>
            <a:ext cx="8229600" cy="4937760"/>
          </a:xfrm>
        </p:spPr>
        <p:txBody>
          <a:bodyPr>
            <a:noAutofit/>
          </a:bodyPr>
          <a:lstStyle/>
          <a:p>
            <a:pPr algn="just">
              <a:lnSpc>
                <a:spcPct val="130000"/>
              </a:lnSpc>
              <a:spcBef>
                <a:spcPts val="0"/>
              </a:spcBef>
            </a:pPr>
            <a:r>
              <a:rPr lang="en-US" sz="2400" dirty="0">
                <a:latin typeface="Arial Narrow" pitchFamily="34" charset="0"/>
              </a:rPr>
              <a:t>Clause 44: We have been informed by the assessee that the information required under this clause has not been maintained by it in absence of any disclosure requirement thereof under the Goods and Service tax statute. Further the standard accounting software used by Assessee is not configured to generate any report in respect of such historical data in absence of any prevailing statutory requirement regarding the requisite information in this clause. In view of above we are unable to verify and report the desired information in this clause</a:t>
            </a:r>
          </a:p>
        </p:txBody>
      </p:sp>
    </p:spTree>
    <p:extLst>
      <p:ext uri="{BB962C8B-B14F-4D97-AF65-F5344CB8AC3E}">
        <p14:creationId xmlns:p14="http://schemas.microsoft.com/office/powerpoint/2010/main" val="42601249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Things to do first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46910219"/>
              </p:ext>
            </p:extLst>
          </p:nvPr>
        </p:nvGraphicFramePr>
        <p:xfrm>
          <a:off x="457200" y="12344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7827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NFRA order 11.07.2023</a:t>
            </a:r>
            <a:endParaRPr lang="en-GB" sz="4000" dirty="0"/>
          </a:p>
        </p:txBody>
      </p:sp>
      <p:sp>
        <p:nvSpPr>
          <p:cNvPr id="3" name="Content Placeholder 2"/>
          <p:cNvSpPr>
            <a:spLocks noGrp="1"/>
          </p:cNvSpPr>
          <p:nvPr>
            <p:ph idx="1"/>
          </p:nvPr>
        </p:nvSpPr>
        <p:spPr/>
        <p:txBody>
          <a:bodyPr>
            <a:normAutofit fontScale="70000" lnSpcReduction="20000"/>
          </a:bodyPr>
          <a:lstStyle/>
          <a:p>
            <a:pPr algn="just">
              <a:lnSpc>
                <a:spcPct val="170000"/>
              </a:lnSpc>
            </a:pPr>
            <a:r>
              <a:rPr lang="en-GB" dirty="0" smtClean="0"/>
              <a:t>Inventory</a:t>
            </a:r>
          </a:p>
          <a:p>
            <a:pPr lvl="1" algn="just">
              <a:lnSpc>
                <a:spcPct val="170000"/>
              </a:lnSpc>
            </a:pPr>
            <a:r>
              <a:rPr lang="en-GB" dirty="0" smtClean="0"/>
              <a:t>The </a:t>
            </a:r>
            <a:r>
              <a:rPr lang="en-GB" dirty="0"/>
              <a:t>auditor is required to attend the physical inventory counting as it forms a considerable part of the financial statement. </a:t>
            </a:r>
            <a:endParaRPr lang="en-GB" dirty="0" smtClean="0"/>
          </a:p>
          <a:p>
            <a:pPr lvl="1" algn="just">
              <a:lnSpc>
                <a:spcPct val="170000"/>
              </a:lnSpc>
            </a:pPr>
            <a:r>
              <a:rPr lang="en-GB" dirty="0" smtClean="0"/>
              <a:t>Also</a:t>
            </a:r>
            <a:r>
              <a:rPr lang="en-GB" dirty="0"/>
              <a:t>, no working papers were found in the audit file evidencing that the alternative audit procedures were performed by the EP after he failed to perform physical inventory counting on the reporting date. </a:t>
            </a:r>
            <a:endParaRPr lang="en-GB" dirty="0" smtClean="0"/>
          </a:p>
          <a:p>
            <a:pPr lvl="1" algn="just">
              <a:lnSpc>
                <a:spcPct val="170000"/>
              </a:lnSpc>
            </a:pPr>
            <a:r>
              <a:rPr lang="en-GB" dirty="0" smtClean="0"/>
              <a:t>This </a:t>
            </a:r>
            <a:r>
              <a:rPr lang="en-GB" dirty="0"/>
              <a:t>is a clear violation of SA 501</a:t>
            </a:r>
            <a:r>
              <a:rPr lang="en-GB" dirty="0" smtClean="0"/>
              <a:t>.</a:t>
            </a:r>
          </a:p>
          <a:p>
            <a:pPr algn="just">
              <a:lnSpc>
                <a:spcPct val="170000"/>
              </a:lnSpc>
            </a:pPr>
            <a:r>
              <a:rPr lang="en-GB" dirty="0" smtClean="0"/>
              <a:t>Receivables</a:t>
            </a:r>
          </a:p>
          <a:p>
            <a:pPr lvl="1" algn="just">
              <a:lnSpc>
                <a:spcPct val="170000"/>
              </a:lnSpc>
            </a:pPr>
            <a:r>
              <a:rPr lang="en-GB" dirty="0" smtClean="0"/>
              <a:t>The </a:t>
            </a:r>
            <a:r>
              <a:rPr lang="en-GB" dirty="0"/>
              <a:t>auditor failed to obtain </a:t>
            </a:r>
            <a:r>
              <a:rPr lang="en-GB" b="1" u="sng" dirty="0"/>
              <a:t>direct confirmation </a:t>
            </a:r>
            <a:r>
              <a:rPr lang="en-GB" dirty="0"/>
              <a:t>from </a:t>
            </a:r>
            <a:r>
              <a:rPr lang="en-GB" b="1" u="sng" dirty="0"/>
              <a:t>parties having a significant and material balance</a:t>
            </a:r>
            <a:r>
              <a:rPr lang="en-GB" dirty="0"/>
              <a:t> of trade receivables and trade payables. Moreover, the auditor failed to perform alternative audit procedures in the absence of confirmations, as required by SA 505.</a:t>
            </a:r>
          </a:p>
        </p:txBody>
      </p:sp>
    </p:spTree>
    <p:extLst>
      <p:ext uri="{BB962C8B-B14F-4D97-AF65-F5344CB8AC3E}">
        <p14:creationId xmlns:p14="http://schemas.microsoft.com/office/powerpoint/2010/main" val="21369580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57980" t="16667" r="23279" b="54166"/>
          <a:stretch>
            <a:fillRect/>
          </a:stretch>
        </p:blipFill>
        <p:spPr bwMode="auto">
          <a:xfrm>
            <a:off x="685800" y="0"/>
            <a:ext cx="7391400" cy="646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91790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657600"/>
            <a:ext cx="3200400" cy="369332"/>
          </a:xfrm>
          <a:prstGeom prst="rect">
            <a:avLst/>
          </a:prstGeom>
          <a:noFill/>
        </p:spPr>
        <p:txBody>
          <a:bodyPr wrap="square" rtlCol="0">
            <a:spAutoFit/>
          </a:bodyPr>
          <a:lstStyle/>
          <a:p>
            <a:r>
              <a:rPr lang="en-US" dirty="0"/>
              <a:t>GSTR-2 – Inward supplies</a:t>
            </a:r>
          </a:p>
        </p:txBody>
      </p:sp>
      <p:pic>
        <p:nvPicPr>
          <p:cNvPr id="1027" name="Picture 3"/>
          <p:cNvPicPr>
            <a:picLocks noChangeAspect="1" noChangeArrowheads="1"/>
          </p:cNvPicPr>
          <p:nvPr/>
        </p:nvPicPr>
        <p:blipFill>
          <a:blip r:embed="rId2"/>
          <a:srcRect t="3125" r="10176" b="28125"/>
          <a:stretch>
            <a:fillRect/>
          </a:stretch>
        </p:blipFill>
        <p:spPr bwMode="auto">
          <a:xfrm>
            <a:off x="0" y="609600"/>
            <a:ext cx="9181844" cy="4267200"/>
          </a:xfrm>
          <a:prstGeom prst="rect">
            <a:avLst/>
          </a:prstGeom>
          <a:noFill/>
          <a:ln w="9525">
            <a:noFill/>
            <a:miter lim="800000"/>
            <a:headEnd/>
            <a:tailEnd/>
          </a:ln>
          <a:effectLst/>
        </p:spPr>
      </p:pic>
      <p:sp>
        <p:nvSpPr>
          <p:cNvPr id="4" name="Line Callout 1 3"/>
          <p:cNvSpPr/>
          <p:nvPr/>
        </p:nvSpPr>
        <p:spPr>
          <a:xfrm>
            <a:off x="3962400" y="3886200"/>
            <a:ext cx="3200400" cy="2133600"/>
          </a:xfrm>
          <a:prstGeom prst="borderCallout1">
            <a:avLst>
              <a:gd name="adj1" fmla="val 50723"/>
              <a:gd name="adj2" fmla="val -170"/>
              <a:gd name="adj3" fmla="val -25595"/>
              <a:gd name="adj4" fmla="val -830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NIL RATED INVOICES</a:t>
            </a:r>
          </a:p>
        </p:txBody>
      </p:sp>
    </p:spTree>
    <p:extLst>
      <p:ext uri="{BB962C8B-B14F-4D97-AF65-F5344CB8AC3E}">
        <p14:creationId xmlns:p14="http://schemas.microsoft.com/office/powerpoint/2010/main" val="304729208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t="9375" r="81212" b="61520"/>
          <a:stretch>
            <a:fillRect/>
          </a:stretch>
        </p:blipFill>
        <p:spPr bwMode="auto">
          <a:xfrm>
            <a:off x="457200" y="761999"/>
            <a:ext cx="5486400" cy="4778480"/>
          </a:xfrm>
          <a:prstGeom prst="rect">
            <a:avLst/>
          </a:prstGeom>
          <a:noFill/>
          <a:ln w="9525">
            <a:noFill/>
            <a:miter lim="800000"/>
            <a:headEnd/>
            <a:tailEnd/>
          </a:ln>
          <a:effectLst/>
        </p:spPr>
      </p:pic>
    </p:spTree>
    <p:extLst>
      <p:ext uri="{BB962C8B-B14F-4D97-AF65-F5344CB8AC3E}">
        <p14:creationId xmlns:p14="http://schemas.microsoft.com/office/powerpoint/2010/main" val="26258419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t="9375" r="9810"/>
          <a:stretch>
            <a:fillRect/>
          </a:stretch>
        </p:blipFill>
        <p:spPr bwMode="auto">
          <a:xfrm>
            <a:off x="0" y="533400"/>
            <a:ext cx="9711559" cy="6324600"/>
          </a:xfrm>
          <a:prstGeom prst="rect">
            <a:avLst/>
          </a:prstGeom>
          <a:noFill/>
          <a:ln w="9525">
            <a:noFill/>
            <a:miter lim="800000"/>
            <a:headEnd/>
            <a:tailEnd/>
          </a:ln>
          <a:effectLst/>
        </p:spPr>
      </p:pic>
      <p:sp>
        <p:nvSpPr>
          <p:cNvPr id="3" name="Left Brace 2"/>
          <p:cNvSpPr/>
          <p:nvPr/>
        </p:nvSpPr>
        <p:spPr>
          <a:xfrm>
            <a:off x="5257800" y="2286000"/>
            <a:ext cx="533400" cy="1295400"/>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3505200" y="3581400"/>
            <a:ext cx="2971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Export these into Excel and add them</a:t>
            </a:r>
          </a:p>
        </p:txBody>
      </p:sp>
    </p:spTree>
    <p:extLst>
      <p:ext uri="{BB962C8B-B14F-4D97-AF65-F5344CB8AC3E}">
        <p14:creationId xmlns:p14="http://schemas.microsoft.com/office/powerpoint/2010/main" val="8544164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Expenditure relating to Registered entities – Composition Scheme</a:t>
            </a:r>
          </a:p>
        </p:txBody>
      </p:sp>
      <p:sp>
        <p:nvSpPr>
          <p:cNvPr id="3" name="Content Placeholder 2"/>
          <p:cNvSpPr>
            <a:spLocks noGrp="1"/>
          </p:cNvSpPr>
          <p:nvPr>
            <p:ph sz="quarter" idx="1"/>
          </p:nvPr>
        </p:nvSpPr>
        <p:spPr>
          <a:xfrm>
            <a:off x="457200" y="1219200"/>
            <a:ext cx="8458200" cy="4937760"/>
          </a:xfrm>
        </p:spPr>
        <p:txBody>
          <a:bodyPr/>
          <a:lstStyle/>
          <a:p>
            <a:r>
              <a:rPr lang="en-GB" sz="2400" dirty="0"/>
              <a:t>Relating to entities falling under </a:t>
            </a:r>
            <a:r>
              <a:rPr lang="en-GB" sz="2800" b="1" u="sng" dirty="0"/>
              <a:t>composition scheme</a:t>
            </a:r>
            <a:endParaRPr lang="en-GB" b="1" u="sng" dirty="0"/>
          </a:p>
          <a:p>
            <a:pPr lvl="1"/>
            <a:r>
              <a:rPr lang="en-GB" dirty="0"/>
              <a:t>Tally feature, While creation of Vendor Master</a:t>
            </a:r>
          </a:p>
        </p:txBody>
      </p:sp>
      <p:pic>
        <p:nvPicPr>
          <p:cNvPr id="4" name="Picture 2"/>
          <p:cNvPicPr>
            <a:picLocks noChangeAspect="1" noChangeArrowheads="1"/>
          </p:cNvPicPr>
          <p:nvPr/>
        </p:nvPicPr>
        <p:blipFill>
          <a:blip r:embed="rId2" cstate="print"/>
          <a:srcRect l="31250" t="31111" r="35833" b="40000"/>
          <a:stretch>
            <a:fillRect/>
          </a:stretch>
        </p:blipFill>
        <p:spPr bwMode="auto">
          <a:xfrm>
            <a:off x="381000" y="2286000"/>
            <a:ext cx="7563338" cy="3733800"/>
          </a:xfrm>
          <a:prstGeom prst="rect">
            <a:avLst/>
          </a:prstGeom>
          <a:noFill/>
          <a:ln w="9525">
            <a:noFill/>
            <a:miter lim="800000"/>
            <a:headEnd/>
            <a:tailEnd/>
          </a:ln>
        </p:spPr>
      </p:pic>
    </p:spTree>
    <p:extLst>
      <p:ext uri="{BB962C8B-B14F-4D97-AF65-F5344CB8AC3E}">
        <p14:creationId xmlns:p14="http://schemas.microsoft.com/office/powerpoint/2010/main" val="29863552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l="1171" t="9375" r="27965" b="29167"/>
          <a:stretch>
            <a:fillRect/>
          </a:stretch>
        </p:blipFill>
        <p:spPr bwMode="auto">
          <a:xfrm>
            <a:off x="0" y="0"/>
            <a:ext cx="9220200" cy="7010400"/>
          </a:xfrm>
          <a:prstGeom prst="rect">
            <a:avLst/>
          </a:prstGeom>
          <a:noFill/>
          <a:ln w="9525">
            <a:noFill/>
            <a:miter lim="800000"/>
            <a:headEnd/>
            <a:tailEnd/>
          </a:ln>
          <a:effectLst/>
        </p:spPr>
      </p:pic>
      <p:sp>
        <p:nvSpPr>
          <p:cNvPr id="3" name="Rectangular Callout 2"/>
          <p:cNvSpPr/>
          <p:nvPr/>
        </p:nvSpPr>
        <p:spPr>
          <a:xfrm>
            <a:off x="1905000" y="2895600"/>
            <a:ext cx="3505200" cy="914400"/>
          </a:xfrm>
          <a:prstGeom prst="wedgeRectCallout">
            <a:avLst>
              <a:gd name="adj1" fmla="val -60430"/>
              <a:gd name="adj2" fmla="val -11069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Composition dealer purchases</a:t>
            </a:r>
          </a:p>
        </p:txBody>
      </p:sp>
    </p:spTree>
    <p:extLst>
      <p:ext uri="{BB962C8B-B14F-4D97-AF65-F5344CB8AC3E}">
        <p14:creationId xmlns:p14="http://schemas.microsoft.com/office/powerpoint/2010/main" val="21737330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1981200"/>
            <a:ext cx="8534400" cy="4038600"/>
          </a:xfrm>
          <a:ln w="38100"/>
        </p:spPr>
        <p:style>
          <a:lnRef idx="2">
            <a:schemeClr val="accent1"/>
          </a:lnRef>
          <a:fillRef idx="1">
            <a:schemeClr val="lt1"/>
          </a:fillRef>
          <a:effectRef idx="0">
            <a:schemeClr val="accent1"/>
          </a:effectRef>
          <a:fontRef idx="minor">
            <a:schemeClr val="dk1"/>
          </a:fontRef>
        </p:style>
        <p:txBody>
          <a:bodyPr>
            <a:noAutofit/>
          </a:bodyPr>
          <a:lstStyle/>
          <a:p>
            <a:pPr marL="566738" indent="-566738" algn="just">
              <a:spcBef>
                <a:spcPts val="1800"/>
              </a:spcBef>
              <a:buSzPct val="100000"/>
              <a:buFont typeface="+mj-lt"/>
              <a:buAutoNum type="alphaLcParenR"/>
            </a:pPr>
            <a:r>
              <a:rPr lang="en-US" sz="2400" dirty="0"/>
              <a:t>Tax Auditor can rely upon the judicial pronouncements while taking any particular view about inclusion or exclusion of any items in the particulars to be furnished under any of the clauses specified in Form No.3CD. </a:t>
            </a:r>
          </a:p>
          <a:p>
            <a:pPr marL="566738" indent="-566738" algn="just">
              <a:spcBef>
                <a:spcPts val="1800"/>
              </a:spcBef>
              <a:buSzPct val="100000"/>
              <a:buFont typeface="+mj-lt"/>
              <a:buAutoNum type="alphaLcParenR"/>
            </a:pPr>
            <a:r>
              <a:rPr lang="en-US" sz="2400" dirty="0"/>
              <a:t>If there is a conflict of judicial opinion on any particular issue, Auditor may refer to the view which has been followed while giving the particulars under any specified clause. </a:t>
            </a:r>
          </a:p>
          <a:p>
            <a:pPr marL="566738" indent="-566738" algn="just">
              <a:spcBef>
                <a:spcPts val="1800"/>
              </a:spcBef>
              <a:buSzPct val="100000"/>
              <a:buFont typeface="+mj-lt"/>
              <a:buAutoNum type="alphaLcParenR"/>
            </a:pPr>
            <a:r>
              <a:rPr lang="en-US" sz="2400" dirty="0"/>
              <a:t>The AS, Guidance Notes, SA issued by the Institute from time to time should be followed. </a:t>
            </a:r>
          </a:p>
        </p:txBody>
      </p:sp>
      <p:sp>
        <p:nvSpPr>
          <p:cNvPr id="5" name="Slide Number Placeholder 4"/>
          <p:cNvSpPr>
            <a:spLocks noGrp="1"/>
          </p:cNvSpPr>
          <p:nvPr>
            <p:ph type="sldNum" sz="quarter" idx="12"/>
          </p:nvPr>
        </p:nvSpPr>
        <p:spPr/>
        <p:txBody>
          <a:bodyPr>
            <a:normAutofit/>
          </a:bodyPr>
          <a:lstStyle/>
          <a:p>
            <a:fld id="{B6F15528-21DE-4FAA-801E-634DDDAF4B2B}" type="slidenum">
              <a:rPr lang="en-US" smtClean="0"/>
              <a:pPr/>
              <a:t>116</a:t>
            </a:fld>
            <a:endParaRPr lang="en-US"/>
          </a:p>
        </p:txBody>
      </p:sp>
      <p:sp>
        <p:nvSpPr>
          <p:cNvPr id="6" name="Title 5"/>
          <p:cNvSpPr>
            <a:spLocks noGrp="1"/>
          </p:cNvSpPr>
          <p:nvPr>
            <p:ph type="title"/>
          </p:nvPr>
        </p:nvSpPr>
        <p:spPr>
          <a:xfrm>
            <a:off x="228600" y="152400"/>
            <a:ext cx="8461248" cy="1066800"/>
          </a:xfrm>
        </p:spPr>
        <p:txBody>
          <a:bodyPr anchor="t">
            <a:noAutofit/>
          </a:bodyPr>
          <a:lstStyle/>
          <a:p>
            <a:pPr algn="just"/>
            <a:r>
              <a:rPr lang="en-US" sz="2800" b="1" dirty="0"/>
              <a:t>General principles to be kept in mind while preparing the statement of particulars for Form 3CD:</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676400"/>
            <a:ext cx="8763000" cy="4953000"/>
          </a:xfrm>
          <a:ln w="38100"/>
        </p:spPr>
        <p:style>
          <a:lnRef idx="2">
            <a:schemeClr val="accent1"/>
          </a:lnRef>
          <a:fillRef idx="1">
            <a:schemeClr val="lt1"/>
          </a:fillRef>
          <a:effectRef idx="0">
            <a:schemeClr val="accent1"/>
          </a:effectRef>
          <a:fontRef idx="minor">
            <a:schemeClr val="dk1"/>
          </a:fontRef>
        </p:style>
        <p:txBody>
          <a:bodyPr>
            <a:noAutofit/>
          </a:bodyPr>
          <a:lstStyle/>
          <a:p>
            <a:pPr algn="just"/>
            <a:r>
              <a:rPr lang="en-US" sz="1650" dirty="0"/>
              <a:t>The information in Form No.3CD should be based on the books of account, records, documents, information and explanations made available to the tax auditor for his examination. </a:t>
            </a:r>
          </a:p>
          <a:p>
            <a:pPr algn="just"/>
            <a:r>
              <a:rPr lang="en-US" sz="1650" dirty="0"/>
              <a:t>If a particular item of income/ expenditure is covered in more than one of the specified clauses in the statement of particulars, a suitable cross reference to such items at the appropriate places. </a:t>
            </a:r>
          </a:p>
          <a:p>
            <a:pPr algn="just"/>
            <a:r>
              <a:rPr lang="en-US" sz="1650" dirty="0"/>
              <a:t>If there is any difference in the opinion of the tax auditor and that of the assessee in respect of any information furnished in Form No. 3CD, the tax auditor should state both the view points and also the relevant information in order to enable the tax authority to take a decision in the matter. </a:t>
            </a:r>
          </a:p>
          <a:p>
            <a:pPr algn="just"/>
            <a:r>
              <a:rPr lang="en-US" sz="1650" dirty="0"/>
              <a:t>If any particular clause in Form No.3CD is not applicable, he should state that the same is not applicable. </a:t>
            </a:r>
          </a:p>
          <a:p>
            <a:pPr algn="just"/>
            <a:r>
              <a:rPr lang="en-US" sz="1650" dirty="0"/>
              <a:t>In computing the allowance/ disallowance, the law applicable in the relevant year should keep in view, even though the form of audit report may not have been amended to bring it in conformity with the amended law. </a:t>
            </a:r>
          </a:p>
          <a:p>
            <a:pPr algn="just"/>
            <a:r>
              <a:rPr lang="en-US" sz="1650" dirty="0"/>
              <a:t>In case the auditor relies on a judicial pronouncement, mention the fact as his observations in clause (3) of Form No.3CA or clause (5) provided in Form No.3CB, as the case may be </a:t>
            </a:r>
          </a:p>
          <a:p>
            <a:pPr algn="just"/>
            <a:r>
              <a:rPr lang="en-US" sz="1650" dirty="0"/>
              <a:t>The tax auditor may qualify his report on matters in respect of which information is not furnished to him and state in his report that the relevant information has not been furnished by the assessee. </a:t>
            </a:r>
          </a:p>
        </p:txBody>
      </p:sp>
      <p:sp>
        <p:nvSpPr>
          <p:cNvPr id="5" name="Slide Number Placeholder 4"/>
          <p:cNvSpPr>
            <a:spLocks noGrp="1"/>
          </p:cNvSpPr>
          <p:nvPr>
            <p:ph type="sldNum" sz="quarter" idx="12"/>
          </p:nvPr>
        </p:nvSpPr>
        <p:spPr/>
        <p:txBody>
          <a:bodyPr>
            <a:normAutofit/>
          </a:bodyPr>
          <a:lstStyle/>
          <a:p>
            <a:fld id="{B6F15528-21DE-4FAA-801E-634DDDAF4B2B}" type="slidenum">
              <a:rPr lang="en-US" smtClean="0"/>
              <a:pPr/>
              <a:t>117</a:t>
            </a:fld>
            <a:endParaRPr lang="en-US"/>
          </a:p>
        </p:txBody>
      </p:sp>
      <p:sp>
        <p:nvSpPr>
          <p:cNvPr id="6" name="Title 5"/>
          <p:cNvSpPr>
            <a:spLocks noGrp="1"/>
          </p:cNvSpPr>
          <p:nvPr>
            <p:ph type="title"/>
          </p:nvPr>
        </p:nvSpPr>
        <p:spPr>
          <a:xfrm>
            <a:off x="303276" y="457200"/>
            <a:ext cx="8461248" cy="990600"/>
          </a:xfrm>
        </p:spPr>
        <p:txBody>
          <a:bodyPr>
            <a:noAutofit/>
          </a:bodyPr>
          <a:lstStyle/>
          <a:p>
            <a:r>
              <a:rPr lang="en-US" sz="2800" b="1" dirty="0"/>
              <a:t>Important points to be considered by the  tax auditor  while furnishing the particulars in Form No.3CD….</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idx="4294967295"/>
          </p:nvPr>
        </p:nvSpPr>
        <p:spPr>
          <a:xfrm>
            <a:off x="0" y="2743200"/>
            <a:ext cx="4953000" cy="2819400"/>
          </a:xfrm>
        </p:spPr>
        <p:txBody>
          <a:bodyPr>
            <a:noAutofit/>
          </a:bodyPr>
          <a:lstStyle/>
          <a:p>
            <a:pPr algn="ctr"/>
            <a:r>
              <a:rPr lang="en-US" sz="11500" dirty="0">
                <a:latin typeface="Brush Script MT" pitchFamily="66" charset="0"/>
              </a:rPr>
              <a:t>Thank You</a:t>
            </a:r>
          </a:p>
        </p:txBody>
      </p:sp>
      <p:sp>
        <p:nvSpPr>
          <p:cNvPr id="8" name="Subtitle 7"/>
          <p:cNvSpPr>
            <a:spLocks noGrp="1"/>
          </p:cNvSpPr>
          <p:nvPr>
            <p:ph type="subTitle" idx="4294967295"/>
          </p:nvPr>
        </p:nvSpPr>
        <p:spPr>
          <a:xfrm>
            <a:off x="304800" y="1524000"/>
            <a:ext cx="5867400" cy="438150"/>
          </a:xfrm>
        </p:spPr>
        <p:txBody>
          <a:bodyPr>
            <a:prstTxWarp prst="textChevronInverted">
              <a:avLst/>
            </a:prstTxWarp>
            <a:normAutofit fontScale="92500" lnSpcReduction="10000"/>
          </a:bodyPr>
          <a:lstStyle/>
          <a:p>
            <a:r>
              <a:rPr lang="en-US" dirty="0">
                <a:effectLst>
                  <a:glow rad="101600">
                    <a:srgbClr val="00B0F0">
                      <a:alpha val="60000"/>
                    </a:srgbClr>
                  </a:glow>
                </a:effectLst>
              </a:rPr>
              <a:t>Start Auditing……</a:t>
            </a:r>
            <a:endParaRPr lang="en-IN" dirty="0">
              <a:effectLst>
                <a:glow rad="101600">
                  <a:srgbClr val="00B0F0">
                    <a:alpha val="60000"/>
                  </a:srgbClr>
                </a:glow>
              </a:effectLst>
            </a:endParaRPr>
          </a:p>
        </p:txBody>
      </p:sp>
      <p:pic>
        <p:nvPicPr>
          <p:cNvPr id="1026" name="Picture 2"/>
          <p:cNvPicPr>
            <a:picLocks noChangeAspect="1" noChangeArrowheads="1"/>
          </p:cNvPicPr>
          <p:nvPr>
            <p:custDataLst>
              <p:tags r:id="rId2"/>
            </p:custDataLst>
          </p:nvPr>
        </p:nvPicPr>
        <p:blipFill>
          <a:blip r:embed="rId5" cstate="print"/>
          <a:srcRect/>
          <a:stretch>
            <a:fillRect/>
          </a:stretch>
        </p:blipFill>
        <p:spPr bwMode="auto">
          <a:xfrm>
            <a:off x="6858016" y="609600"/>
            <a:ext cx="1800225" cy="1828800"/>
          </a:xfrm>
          <a:prstGeom prst="rect">
            <a:avLst/>
          </a:prstGeom>
          <a:noFill/>
          <a:ln w="9525">
            <a:noFill/>
            <a:miter lim="800000"/>
            <a:headEnd/>
            <a:tailEnd/>
          </a:ln>
          <a:effectLst/>
        </p:spPr>
      </p:pic>
      <p:sp>
        <p:nvSpPr>
          <p:cNvPr id="6" name="Rectangle 5"/>
          <p:cNvSpPr/>
          <p:nvPr/>
        </p:nvSpPr>
        <p:spPr>
          <a:xfrm>
            <a:off x="4343400" y="3886200"/>
            <a:ext cx="4572000" cy="1261884"/>
          </a:xfrm>
          <a:prstGeom prst="rect">
            <a:avLst/>
          </a:prstGeom>
        </p:spPr>
        <p:txBody>
          <a:bodyPr wrap="square">
            <a:spAutoFit/>
          </a:bodyPr>
          <a:lstStyle/>
          <a:p>
            <a:pPr eaLnBrk="1" fontAlgn="auto" hangingPunct="1">
              <a:spcAft>
                <a:spcPts val="0"/>
              </a:spcAft>
              <a:buFont typeface="Arial" pitchFamily="34" charset="0"/>
              <a:buNone/>
              <a:defRPr/>
            </a:pPr>
            <a:r>
              <a:rPr lang="en-US" sz="2800" b="1" dirty="0"/>
              <a:t>CA Pankaj G. Shah</a:t>
            </a:r>
          </a:p>
          <a:p>
            <a:pPr eaLnBrk="1" fontAlgn="auto" hangingPunct="1">
              <a:spcAft>
                <a:spcPts val="0"/>
              </a:spcAft>
              <a:buFont typeface="Arial" pitchFamily="34" charset="0"/>
              <a:buNone/>
              <a:defRPr/>
            </a:pPr>
            <a:r>
              <a:rPr lang="en-US" sz="2400" i="1" dirty="0"/>
              <a:t>Mobile 9691893040</a:t>
            </a:r>
          </a:p>
          <a:p>
            <a:pPr eaLnBrk="1" fontAlgn="auto" hangingPunct="1">
              <a:spcAft>
                <a:spcPts val="0"/>
              </a:spcAft>
              <a:buFont typeface="Arial" pitchFamily="34" charset="0"/>
              <a:buNone/>
              <a:defRPr/>
            </a:pPr>
            <a:r>
              <a:rPr lang="en-US" sz="2400" i="1" dirty="0"/>
              <a:t>E-mail: pankajgshah@gmail.com</a:t>
            </a:r>
          </a:p>
        </p:txBody>
      </p:sp>
    </p:spTree>
    <p:custDataLst>
      <p:tags r:id="rId1"/>
    </p:custDataLst>
    <p:extLst>
      <p:ext uri="{BB962C8B-B14F-4D97-AF65-F5344CB8AC3E}">
        <p14:creationId xmlns:p14="http://schemas.microsoft.com/office/powerpoint/2010/main" val="9226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 calcmode="lin" valueType="num">
                                      <p:cBhvr additive="base">
                                        <p:cTn id="2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build="p"/>
      <p:bldP spid="6"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D3A9345-BE4A-2720-B9DD-2B07E287A915}"/>
              </a:ext>
            </a:extLst>
          </p:cNvPr>
          <p:cNvPicPr>
            <a:picLocks noChangeAspect="1"/>
          </p:cNvPicPr>
          <p:nvPr/>
        </p:nvPicPr>
        <p:blipFill>
          <a:blip r:embed="rId2"/>
          <a:stretch>
            <a:fillRect/>
          </a:stretch>
        </p:blipFill>
        <p:spPr>
          <a:xfrm>
            <a:off x="739218" y="891397"/>
            <a:ext cx="7334909" cy="5348079"/>
          </a:xfrm>
          <a:prstGeom prst="rect">
            <a:avLst/>
          </a:prstGeom>
        </p:spPr>
      </p:pic>
      <p:sp>
        <p:nvSpPr>
          <p:cNvPr id="4" name="Title 3">
            <a:extLst>
              <a:ext uri="{FF2B5EF4-FFF2-40B4-BE49-F238E27FC236}">
                <a16:creationId xmlns:a16="http://schemas.microsoft.com/office/drawing/2014/main" xmlns="" id="{7B617ED8-D135-9C3F-F03E-6643966D5671}"/>
              </a:ext>
            </a:extLst>
          </p:cNvPr>
          <p:cNvSpPr>
            <a:spLocks noGrp="1"/>
          </p:cNvSpPr>
          <p:nvPr>
            <p:ph type="title"/>
          </p:nvPr>
        </p:nvSpPr>
        <p:spPr>
          <a:xfrm>
            <a:off x="628651" y="161021"/>
            <a:ext cx="7886700" cy="730377"/>
          </a:xfrm>
        </p:spPr>
        <p:txBody>
          <a:bodyPr/>
          <a:lstStyle/>
          <a:p>
            <a:r>
              <a:rPr lang="en-US" dirty="0"/>
              <a:t>Documentation</a:t>
            </a:r>
          </a:p>
        </p:txBody>
      </p:sp>
      <p:sp>
        <p:nvSpPr>
          <p:cNvPr id="6" name="TextBox 5"/>
          <p:cNvSpPr txBox="1"/>
          <p:nvPr/>
        </p:nvSpPr>
        <p:spPr>
          <a:xfrm>
            <a:off x="1" y="6488668"/>
            <a:ext cx="9143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391558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 700 ‘Forming an Opinion and Reporting on Financial Statements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2306744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67587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err="1"/>
              <a:t>Assessee’s</a:t>
            </a:r>
            <a:r>
              <a:rPr lang="en-US" dirty="0"/>
              <a:t> Responsibility</a:t>
            </a:r>
          </a:p>
        </p:txBody>
      </p:sp>
      <p:sp>
        <p:nvSpPr>
          <p:cNvPr id="3" name="Content Placeholder 2"/>
          <p:cNvSpPr>
            <a:spLocks noGrp="1"/>
          </p:cNvSpPr>
          <p:nvPr>
            <p:ph sz="quarter" idx="1"/>
          </p:nvPr>
        </p:nvSpPr>
        <p:spPr>
          <a:xfrm>
            <a:off x="457200" y="1219200"/>
            <a:ext cx="8229600" cy="5257800"/>
          </a:xfrm>
        </p:spPr>
        <p:txBody>
          <a:bodyPr>
            <a:normAutofit fontScale="85000" lnSpcReduction="10000"/>
          </a:bodyPr>
          <a:lstStyle/>
          <a:p>
            <a:pPr algn="just"/>
            <a:r>
              <a:rPr lang="en-US" dirty="0"/>
              <a:t>The assessee is responsible for the preparation of the aforesaid financial statements that give a true and fair view of the financial position and financial performance (if applicable) in accordance with the applicable Accounting Standards issued by the Institute of Chartered Accountants of India. This responsibility includes the design, implementation and maintenance of internal control relevant to the preparation and presentation of the financial statements that give a true and fair view and are free from material misstatement, whether due to fraud or error. </a:t>
            </a:r>
          </a:p>
          <a:p>
            <a:pPr algn="just"/>
            <a:r>
              <a:rPr lang="en-US" dirty="0"/>
              <a:t>The assessee is also responsible for the preparation of the statement of particulars required to be furnished under section 44AB of the Income-tax Act, 1961 annexed herewith in Form No. 3CD read with Rule 6G(1)(b) of Income Tax Rules, 1962 that give true and correct particulars as per the provisions of the Income-tax Act, 1961 read with Rules, Notifications , circulars </a:t>
            </a:r>
            <a:r>
              <a:rPr lang="en-US" dirty="0" err="1"/>
              <a:t>etc</a:t>
            </a:r>
            <a:r>
              <a:rPr lang="en-US" dirty="0"/>
              <a:t> that are to be included in the Statement. </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406912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229600" cy="533400"/>
          </a:xfrm>
        </p:spPr>
        <p:txBody>
          <a:bodyPr>
            <a:normAutofit fontScale="90000"/>
          </a:bodyPr>
          <a:lstStyle/>
          <a:p>
            <a:pPr lvl="0"/>
            <a:r>
              <a:rPr lang="en-US" dirty="0"/>
              <a:t>Tax Auditor’s Responsibility</a:t>
            </a:r>
          </a:p>
        </p:txBody>
      </p:sp>
      <p:sp>
        <p:nvSpPr>
          <p:cNvPr id="3" name="Content Placeholder 2"/>
          <p:cNvSpPr>
            <a:spLocks noGrp="1"/>
          </p:cNvSpPr>
          <p:nvPr>
            <p:ph sz="quarter" idx="4294967295"/>
          </p:nvPr>
        </p:nvSpPr>
        <p:spPr>
          <a:xfrm>
            <a:off x="228600" y="762000"/>
            <a:ext cx="8763000" cy="5334000"/>
          </a:xfrm>
        </p:spPr>
        <p:txBody>
          <a:bodyPr>
            <a:noAutofit/>
          </a:bodyPr>
          <a:lstStyle/>
          <a:p>
            <a:pPr algn="just"/>
            <a:r>
              <a:rPr lang="en-US" sz="1700" dirty="0"/>
              <a:t>My/ Our responsibility is to express an opinion on these financial statements based on my/our audit. I/We have conducted this audit in accordance with the Standards on Auditing issued by the Institute of Chartered Accountants of India. Those Standards require that we comply with ethical requirements and plan and perform the audit to obtain reasonable assurance about whether the financial statements are free from material misstatement. </a:t>
            </a:r>
          </a:p>
          <a:p>
            <a:pPr algn="just"/>
            <a:r>
              <a:rPr lang="en-US" sz="1700" dirty="0"/>
              <a:t>An audit involves performing procedures to obtain audit evidence about the amounts and disclosures in the financial statements. The procedures selected depend on the auditor’s judgment, including the assessment of the risks of material misstatement of the financial statements, whether due to fraud or error. In making those risk assessments, the auditor considers internal control relevant to the preparation and fair presentation of the financial statements in order to design audit procedures that are appropriate in the circumstances but not for the purposes of expressing an opinion on the effectiveness of the entity’s internal control. An audit also includes evaluating the appropriateness of accounting policies used and the reasonableness of the accounting estimates made by management, as well as evaluating the overall presentation of the financial statements. </a:t>
            </a:r>
          </a:p>
          <a:p>
            <a:pPr algn="just"/>
            <a:r>
              <a:rPr lang="en-US" sz="1700" dirty="0"/>
              <a:t>I/We believe that the audit evidence I/we have obtained is sufficient and appropriate to provide a basis for my/our audit opinion.</a:t>
            </a:r>
          </a:p>
          <a:p>
            <a:pPr algn="just"/>
            <a:r>
              <a:rPr lang="en-US" sz="1700" dirty="0"/>
              <a:t>I/We are also responsible for verifying the statement of particulars required to be furnished under section 44AB of the Income-tax Act, 1961 annexed herewith in Form No. 3CD read with Rule 6G (1) (b) of Income-tax Rules, 1962. I/ We have conducted my/our verification of the statement in accordance with Guidance Note on Tax Audit under section 44AB of the Income-tax Act, 1961, issued by the Institute of Chartered Accountants of India. </a:t>
            </a:r>
          </a:p>
        </p:txBody>
      </p:sp>
    </p:spTree>
    <p:extLst>
      <p:ext uri="{BB962C8B-B14F-4D97-AF65-F5344CB8AC3E}">
        <p14:creationId xmlns:p14="http://schemas.microsoft.com/office/powerpoint/2010/main" val="1386218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start with</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39244050"/>
              </p:ext>
            </p:extLst>
          </p:nvPr>
        </p:nvGraphicFramePr>
        <p:xfrm>
          <a:off x="838200" y="1158240"/>
          <a:ext cx="7509934" cy="5166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408379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798734" cy="914400"/>
          </a:xfrm>
        </p:spPr>
        <p:txBody>
          <a:bodyPr/>
          <a:lstStyle/>
          <a:p>
            <a:r>
              <a:rPr lang="en-US" dirty="0"/>
              <a:t>Obtain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620564802"/>
              </p:ext>
            </p:extLst>
          </p:nvPr>
        </p:nvGraphicFramePr>
        <p:xfrm>
          <a:off x="457200" y="11430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4146610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6798734" cy="762000"/>
          </a:xfrm>
        </p:spPr>
        <p:txBody>
          <a:bodyPr>
            <a:normAutofit/>
          </a:bodyPr>
          <a:lstStyle/>
          <a:p>
            <a:r>
              <a:rPr lang="en-US" dirty="0"/>
              <a:t>Disclosures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78785045"/>
              </p:ext>
            </p:extLst>
          </p:nvPr>
        </p:nvGraphicFramePr>
        <p:xfrm>
          <a:off x="457200" y="9906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2216448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112943461"/>
              </p:ext>
            </p:extLst>
          </p:nvPr>
        </p:nvGraphicFramePr>
        <p:xfrm>
          <a:off x="457200" y="457200"/>
          <a:ext cx="8229600"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41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798734" cy="798176"/>
          </a:xfrm>
        </p:spPr>
        <p:txBody>
          <a:bodyPr/>
          <a:lstStyle/>
          <a:p>
            <a:r>
              <a:rPr lang="en-US" dirty="0">
                <a:solidFill>
                  <a:schemeClr val="tx2">
                    <a:lumMod val="75000"/>
                  </a:schemeClr>
                </a:solidFill>
              </a:rPr>
              <a:t>Brand CA - </a:t>
            </a:r>
            <a:r>
              <a:rPr lang="en-US" i="1" dirty="0">
                <a:solidFill>
                  <a:schemeClr val="tx2">
                    <a:lumMod val="75000"/>
                  </a:schemeClr>
                </a:solidFill>
                <a:latin typeface="Lucida Handwriting" pitchFamily="66" charset="0"/>
              </a:rPr>
              <a:t>class apart</a:t>
            </a:r>
          </a:p>
        </p:txBody>
      </p:sp>
      <p:sp>
        <p:nvSpPr>
          <p:cNvPr id="3" name="Content Placeholder 2"/>
          <p:cNvSpPr>
            <a:spLocks noGrp="1"/>
          </p:cNvSpPr>
          <p:nvPr>
            <p:ph sz="quarter" idx="1"/>
          </p:nvPr>
        </p:nvSpPr>
        <p:spPr>
          <a:xfrm>
            <a:off x="457200" y="1219200"/>
            <a:ext cx="8153400" cy="4953000"/>
          </a:xfrm>
        </p:spPr>
        <p:txBody>
          <a:bodyPr>
            <a:normAutofit/>
          </a:bodyPr>
          <a:lstStyle/>
          <a:p>
            <a:pPr algn="just"/>
            <a:r>
              <a:rPr lang="en-US" sz="2700" dirty="0">
                <a:latin typeface="Times New Roman" pitchFamily="18" charset="0"/>
                <a:cs typeface="Times New Roman" pitchFamily="18" charset="0"/>
              </a:rPr>
              <a:t>Supreme Court in case of </a:t>
            </a:r>
            <a:r>
              <a:rPr lang="en-US" sz="2700" b="1" dirty="0">
                <a:latin typeface="Times New Roman" pitchFamily="18" charset="0"/>
                <a:cs typeface="Times New Roman" pitchFamily="18" charset="0"/>
              </a:rPr>
              <a:t>T.D. </a:t>
            </a:r>
            <a:r>
              <a:rPr lang="en-US" sz="2700" b="1" dirty="0" err="1">
                <a:latin typeface="Times New Roman" pitchFamily="18" charset="0"/>
                <a:cs typeface="Times New Roman" pitchFamily="18" charset="0"/>
              </a:rPr>
              <a:t>Venkat</a:t>
            </a:r>
            <a:r>
              <a:rPr lang="en-US" sz="2700" b="1" dirty="0">
                <a:latin typeface="Times New Roman" pitchFamily="18" charset="0"/>
                <a:cs typeface="Times New Roman" pitchFamily="18" charset="0"/>
              </a:rPr>
              <a:t> </a:t>
            </a:r>
            <a:r>
              <a:rPr lang="en-US" sz="2700" b="1" dirty="0" err="1">
                <a:latin typeface="Times New Roman" pitchFamily="18" charset="0"/>
                <a:cs typeface="Times New Roman" pitchFamily="18" charset="0"/>
              </a:rPr>
              <a:t>Rao</a:t>
            </a:r>
            <a:r>
              <a:rPr lang="en-US" sz="2700" b="1" dirty="0">
                <a:latin typeface="Times New Roman" pitchFamily="18" charset="0"/>
                <a:cs typeface="Times New Roman" pitchFamily="18" charset="0"/>
              </a:rPr>
              <a:t> v. UOI (237 ITR 315)</a:t>
            </a:r>
            <a:r>
              <a:rPr lang="en-US" sz="2700" dirty="0">
                <a:latin typeface="Times New Roman" pitchFamily="18" charset="0"/>
                <a:cs typeface="Times New Roman" pitchFamily="18" charset="0"/>
              </a:rPr>
              <a:t> has upheld the superiority of CAs by noting that </a:t>
            </a:r>
          </a:p>
          <a:p>
            <a:pPr algn="just">
              <a:buNone/>
            </a:pPr>
            <a:r>
              <a:rPr lang="en-US" i="1" dirty="0">
                <a:solidFill>
                  <a:srgbClr val="0070C0"/>
                </a:solidFill>
                <a:latin typeface="Times New Roman" pitchFamily="18" charset="0"/>
                <a:cs typeface="Times New Roman" pitchFamily="18" charset="0"/>
              </a:rPr>
              <a:t>	Chartered Accountants, </a:t>
            </a:r>
            <a:r>
              <a:rPr lang="en-US" i="1" dirty="0">
                <a:solidFill>
                  <a:srgbClr val="FF0000"/>
                </a:solidFill>
                <a:latin typeface="Times New Roman" pitchFamily="18" charset="0"/>
                <a:cs typeface="Times New Roman" pitchFamily="18" charset="0"/>
              </a:rPr>
              <a:t>by reason of their training </a:t>
            </a:r>
            <a:r>
              <a:rPr lang="en-US" i="1" dirty="0">
                <a:solidFill>
                  <a:srgbClr val="0070C0"/>
                </a:solidFill>
                <a:latin typeface="Times New Roman" pitchFamily="18" charset="0"/>
                <a:cs typeface="Times New Roman" pitchFamily="18" charset="0"/>
              </a:rPr>
              <a:t>have special aptitude in the matter of audits and no other person can be held eligible to conduct audit under Section 44AB. </a:t>
            </a:r>
            <a:r>
              <a:rPr lang="en-US" i="1" dirty="0">
                <a:latin typeface="Times New Roman" pitchFamily="18" charset="0"/>
                <a:cs typeface="Times New Roman" pitchFamily="18" charset="0"/>
              </a:rPr>
              <a:t>Supreme Court further held that</a:t>
            </a:r>
            <a:r>
              <a:rPr lang="en-US" i="1" dirty="0">
                <a:solidFill>
                  <a:srgbClr val="0070C0"/>
                </a:solidFill>
                <a:latin typeface="Times New Roman" pitchFamily="18" charset="0"/>
                <a:cs typeface="Times New Roman" pitchFamily="18" charset="0"/>
              </a:rPr>
              <a:t> CAs are a Class by themselves meaning that CAs are the brand for auditing itself.</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85812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914400"/>
          </a:xfrm>
        </p:spPr>
        <p:txBody>
          <a:bodyPr>
            <a:normAutofit/>
          </a:bodyPr>
          <a:lstStyle/>
          <a:p>
            <a:r>
              <a:rPr lang="en-US" dirty="0"/>
              <a:t>Form 3CB – Clause 5</a:t>
            </a:r>
          </a:p>
        </p:txBody>
      </p:sp>
      <p:graphicFrame>
        <p:nvGraphicFramePr>
          <p:cNvPr id="6" name="Table 5"/>
          <p:cNvGraphicFramePr>
            <a:graphicFrameLocks noGrp="1"/>
          </p:cNvGraphicFramePr>
          <p:nvPr>
            <p:extLst>
              <p:ext uri="{D42A27DB-BD31-4B8C-83A1-F6EECF244321}">
                <p14:modId xmlns:p14="http://schemas.microsoft.com/office/powerpoint/2010/main" val="262151260"/>
              </p:ext>
            </p:extLst>
          </p:nvPr>
        </p:nvGraphicFramePr>
        <p:xfrm>
          <a:off x="838200" y="1524000"/>
          <a:ext cx="7620000" cy="4724400"/>
        </p:xfrm>
        <a:graphic>
          <a:graphicData uri="http://schemas.openxmlformats.org/drawingml/2006/table">
            <a:tbl>
              <a:tblPr firstRow="1" bandRow="1">
                <a:tableStyleId>{5C22544A-7EE6-4342-B048-85BDC9FD1C3A}</a:tableStyleId>
              </a:tblPr>
              <a:tblGrid>
                <a:gridCol w="7620000">
                  <a:extLst>
                    <a:ext uri="{9D8B030D-6E8A-4147-A177-3AD203B41FA5}">
                      <a16:colId xmlns:a16="http://schemas.microsoft.com/office/drawing/2014/main" xmlns="" val="20000"/>
                    </a:ext>
                  </a:extLst>
                </a:gridCol>
              </a:tblGrid>
              <a:tr h="944880">
                <a:tc>
                  <a:txBody>
                    <a:bodyPr/>
                    <a:lstStyle/>
                    <a:p>
                      <a:pPr algn="ctr"/>
                      <a:r>
                        <a:rPr lang="en-US" sz="2800" dirty="0"/>
                        <a:t>Category of</a:t>
                      </a:r>
                      <a:r>
                        <a:rPr lang="en-US" sz="2800" baseline="0" dirty="0"/>
                        <a:t> Qualifications</a:t>
                      </a:r>
                      <a:endParaRPr lang="en-US" sz="2800" dirty="0"/>
                    </a:p>
                  </a:txBody>
                  <a:tcPr/>
                </a:tc>
                <a:extLst>
                  <a:ext uri="{0D108BD9-81ED-4DB2-BD59-A6C34878D82A}">
                    <a16:rowId xmlns:a16="http://schemas.microsoft.com/office/drawing/2014/main" xmlns="" val="10000"/>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On Books of Accounts</a:t>
                      </a:r>
                    </a:p>
                  </a:txBody>
                  <a:tcPr/>
                </a:tc>
                <a:extLst>
                  <a:ext uri="{0D108BD9-81ED-4DB2-BD59-A6C34878D82A}">
                    <a16:rowId xmlns:a16="http://schemas.microsoft.com/office/drawing/2014/main" xmlns="" val="10001"/>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Inventory related</a:t>
                      </a:r>
                    </a:p>
                  </a:txBody>
                  <a:tcPr/>
                </a:tc>
                <a:extLst>
                  <a:ext uri="{0D108BD9-81ED-4DB2-BD59-A6C34878D82A}">
                    <a16:rowId xmlns:a16="http://schemas.microsoft.com/office/drawing/2014/main" xmlns="" val="10002"/>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Insufficiency of audit evidences</a:t>
                      </a:r>
                    </a:p>
                  </a:txBody>
                  <a:tcPr/>
                </a:tc>
                <a:extLst>
                  <a:ext uri="{0D108BD9-81ED-4DB2-BD59-A6C34878D82A}">
                    <a16:rowId xmlns:a16="http://schemas.microsoft.com/office/drawing/2014/main" xmlns="" val="10003"/>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Not ascertainable</a:t>
                      </a:r>
                    </a:p>
                  </a:txBody>
                  <a:tcPr/>
                </a:tc>
                <a:extLst>
                  <a:ext uri="{0D108BD9-81ED-4DB2-BD59-A6C34878D82A}">
                    <a16:rowId xmlns:a16="http://schemas.microsoft.com/office/drawing/2014/main" xmlns="" val="10004"/>
                  </a:ext>
                </a:extLst>
              </a:tr>
            </a:tbl>
          </a:graphicData>
        </a:graphic>
      </p:graphicFrame>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493009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0333" t="30209" r="8638" b="6250"/>
          <a:stretch>
            <a:fillRect/>
          </a:stretch>
        </p:blipFill>
        <p:spPr bwMode="auto">
          <a:xfrm>
            <a:off x="152400" y="228600"/>
            <a:ext cx="8915400" cy="6126480"/>
          </a:xfrm>
          <a:prstGeom prst="rect">
            <a:avLst/>
          </a:prstGeom>
          <a:noFill/>
          <a:ln w="9525">
            <a:noFill/>
            <a:miter lim="800000"/>
            <a:headEnd/>
            <a:tailEnd/>
          </a:ln>
          <a:effectLst/>
        </p:spPr>
      </p:pic>
    </p:spTree>
    <p:extLst>
      <p:ext uri="{BB962C8B-B14F-4D97-AF65-F5344CB8AC3E}">
        <p14:creationId xmlns:p14="http://schemas.microsoft.com/office/powerpoint/2010/main" val="324378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271797209"/>
              </p:ext>
            </p:extLst>
          </p:nvPr>
        </p:nvGraphicFramePr>
        <p:xfrm>
          <a:off x="1" y="457201"/>
          <a:ext cx="8991600" cy="5261946"/>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xmlns="" val="20000"/>
                    </a:ext>
                  </a:extLst>
                </a:gridCol>
                <a:gridCol w="5657738">
                  <a:extLst>
                    <a:ext uri="{9D8B030D-6E8A-4147-A177-3AD203B41FA5}">
                      <a16:colId xmlns:a16="http://schemas.microsoft.com/office/drawing/2014/main" xmlns="" val="20001"/>
                    </a:ext>
                  </a:extLst>
                </a:gridCol>
                <a:gridCol w="1428862">
                  <a:extLst>
                    <a:ext uri="{9D8B030D-6E8A-4147-A177-3AD203B41FA5}">
                      <a16:colId xmlns:a16="http://schemas.microsoft.com/office/drawing/2014/main" xmlns="" val="20002"/>
                    </a:ext>
                  </a:extLst>
                </a:gridCol>
              </a:tblGrid>
              <a:tr h="1260761">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Qualifications </a:t>
                      </a:r>
                      <a:endParaRPr lang="en-US" dirty="0"/>
                    </a:p>
                  </a:txBody>
                  <a:tcPr/>
                </a:tc>
                <a:extLst>
                  <a:ext uri="{0D108BD9-81ED-4DB2-BD59-A6C34878D82A}">
                    <a16:rowId xmlns:a16="http://schemas.microsoft.com/office/drawing/2014/main" xmlns="" val="10000"/>
                  </a:ext>
                </a:extLst>
              </a:tr>
              <a:tr h="67887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Books</a:t>
                      </a:r>
                      <a:r>
                        <a:rPr lang="en-US" baseline="0" dirty="0"/>
                        <a:t> of Accounts related</a:t>
                      </a: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Proper books of account, to enable reporting in form 3CD, have not been maintained by the </a:t>
                      </a:r>
                      <a:r>
                        <a:rPr lang="en-US" dirty="0" err="1"/>
                        <a:t>assessee</a:t>
                      </a:r>
                      <a:r>
                        <a:rPr lang="en-US" dirty="0"/>
                        <a:t>.  </a:t>
                      </a:r>
                    </a:p>
                  </a:txBody>
                  <a:tcPr/>
                </a:tc>
                <a:tc>
                  <a:txBody>
                    <a:bodyPr/>
                    <a:lstStyle/>
                    <a:p>
                      <a:endParaRPr lang="en-US" dirty="0"/>
                    </a:p>
                  </a:txBody>
                  <a:tcPr/>
                </a:tc>
                <a:extLst>
                  <a:ext uri="{0D108BD9-81ED-4DB2-BD59-A6C34878D82A}">
                    <a16:rowId xmlns:a16="http://schemas.microsoft.com/office/drawing/2014/main" xmlns="" val="10001"/>
                  </a:ext>
                </a:extLst>
              </a:tr>
              <a:tr h="1184574">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All the information and explanations which to the best of my/our knowledge and belief were necessary for the purpose of my/our audit has not been provided by the Assessee.  </a:t>
                      </a:r>
                    </a:p>
                  </a:txBody>
                  <a:tcPr/>
                </a:tc>
                <a:tc>
                  <a:txBody>
                    <a:bodyPr/>
                    <a:lstStyle/>
                    <a:p>
                      <a:endParaRPr lang="en-US" dirty="0"/>
                    </a:p>
                  </a:txBody>
                  <a:tcPr/>
                </a:tc>
                <a:extLst>
                  <a:ext uri="{0D108BD9-81ED-4DB2-BD59-A6C34878D82A}">
                    <a16:rowId xmlns:a16="http://schemas.microsoft.com/office/drawing/2014/main" xmlns="" val="10002"/>
                  </a:ext>
                </a:extLst>
              </a:tr>
              <a:tr h="678871">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Documents necessary to verify the reportable transaction were not made available.  </a:t>
                      </a:r>
                    </a:p>
                  </a:txBody>
                  <a:tcPr/>
                </a:tc>
                <a:tc>
                  <a:txBody>
                    <a:bodyPr/>
                    <a:lstStyle/>
                    <a:p>
                      <a:endParaRPr lang="en-US" dirty="0"/>
                    </a:p>
                  </a:txBody>
                  <a:tcPr/>
                </a:tc>
                <a:extLst>
                  <a:ext uri="{0D108BD9-81ED-4DB2-BD59-A6C34878D82A}">
                    <a16:rowId xmlns:a16="http://schemas.microsoft.com/office/drawing/2014/main" xmlns="" val="10003"/>
                  </a:ext>
                </a:extLst>
              </a:tr>
              <a:tr h="67887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Inventory related</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Proper stock records are not maintained by the </a:t>
                      </a:r>
                      <a:r>
                        <a:rPr lang="en-US" dirty="0" err="1"/>
                        <a:t>assessee</a:t>
                      </a:r>
                      <a:r>
                        <a:rPr lang="en-US" dirty="0"/>
                        <a:t>.  </a:t>
                      </a:r>
                    </a:p>
                  </a:txBody>
                  <a:tcPr/>
                </a:tc>
                <a:tc>
                  <a:txBody>
                    <a:bodyPr/>
                    <a:lstStyle/>
                    <a:p>
                      <a:endParaRPr lang="en-US" dirty="0"/>
                    </a:p>
                  </a:txBody>
                  <a:tcPr/>
                </a:tc>
                <a:extLst>
                  <a:ext uri="{0D108BD9-81ED-4DB2-BD59-A6C34878D82A}">
                    <a16:rowId xmlns:a16="http://schemas.microsoft.com/office/drawing/2014/main" xmlns="" val="10004"/>
                  </a:ext>
                </a:extLst>
              </a:tr>
              <a:tr h="387926">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Valuation of closing stock is not possible.  </a:t>
                      </a:r>
                    </a:p>
                  </a:txBody>
                  <a:tcPr/>
                </a:tc>
                <a:tc>
                  <a:txBody>
                    <a:bodyPr/>
                    <a:lstStyle/>
                    <a:p>
                      <a:endParaRPr lang="en-US" dirty="0"/>
                    </a:p>
                  </a:txBody>
                  <a:tcPr/>
                </a:tc>
                <a:extLst>
                  <a:ext uri="{0D108BD9-81ED-4DB2-BD59-A6C34878D82A}">
                    <a16:rowId xmlns:a16="http://schemas.microsoft.com/office/drawing/2014/main" xmlns="" val="10005"/>
                  </a:ext>
                </a:extLst>
              </a:tr>
              <a:tr h="387926">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Yield/percentage of wastage is not ascertainable. </a:t>
                      </a:r>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5" name="Right Brace 4"/>
          <p:cNvSpPr/>
          <p:nvPr/>
        </p:nvSpPr>
        <p:spPr>
          <a:xfrm>
            <a:off x="7696200" y="2133600"/>
            <a:ext cx="838200" cy="3581400"/>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r>
              <a:rPr lang="en-US" sz="28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Extreme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333577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76199" y="457200"/>
          <a:ext cx="8839201" cy="5410199"/>
        </p:xfrm>
        <a:graphic>
          <a:graphicData uri="http://schemas.openxmlformats.org/drawingml/2006/table">
            <a:tbl>
              <a:tblPr firstRow="1" bandRow="1">
                <a:tableStyleId>{5C22544A-7EE6-4342-B048-85BDC9FD1C3A}</a:tableStyleId>
              </a:tblPr>
              <a:tblGrid>
                <a:gridCol w="2090994">
                  <a:extLst>
                    <a:ext uri="{9D8B030D-6E8A-4147-A177-3AD203B41FA5}">
                      <a16:colId xmlns:a16="http://schemas.microsoft.com/office/drawing/2014/main" xmlns="" val="20000"/>
                    </a:ext>
                  </a:extLst>
                </a:gridCol>
                <a:gridCol w="4919407">
                  <a:extLst>
                    <a:ext uri="{9D8B030D-6E8A-4147-A177-3AD203B41FA5}">
                      <a16:colId xmlns:a16="http://schemas.microsoft.com/office/drawing/2014/main" xmlns="" val="20001"/>
                    </a:ext>
                  </a:extLst>
                </a:gridCol>
                <a:gridCol w="1828800">
                  <a:extLst>
                    <a:ext uri="{9D8B030D-6E8A-4147-A177-3AD203B41FA5}">
                      <a16:colId xmlns:a16="http://schemas.microsoft.com/office/drawing/2014/main" xmlns="" val="20002"/>
                    </a:ext>
                  </a:extLst>
                </a:gridCol>
              </a:tblGrid>
              <a:tr h="1900881">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Qualifications </a:t>
                      </a:r>
                    </a:p>
                  </a:txBody>
                  <a:tcPr/>
                </a:tc>
                <a:extLst>
                  <a:ext uri="{0D108BD9-81ED-4DB2-BD59-A6C34878D82A}">
                    <a16:rowId xmlns:a16="http://schemas.microsoft.com/office/drawing/2014/main" xmlns="" val="10000"/>
                  </a:ext>
                </a:extLst>
              </a:tr>
              <a:tr h="1023551">
                <a:tc rowSpan="3">
                  <a:txBody>
                    <a:bodyPr/>
                    <a:lstStyle/>
                    <a:p>
                      <a:r>
                        <a:rPr lang="en-US" dirty="0"/>
                        <a:t>Insufficiency of Audit Evidences Disclaimers</a:t>
                      </a:r>
                    </a:p>
                  </a:txBody>
                  <a:tcPr anchor="ctr"/>
                </a:tc>
                <a:tc>
                  <a:txBody>
                    <a:bodyPr/>
                    <a:lstStyle/>
                    <a:p>
                      <a:r>
                        <a:rPr lang="en-US" dirty="0"/>
                        <a:t>Records necessary to verify personal nature of expenses not maintained by the </a:t>
                      </a:r>
                      <a:r>
                        <a:rPr lang="en-US" dirty="0" err="1"/>
                        <a:t>assessee</a:t>
                      </a:r>
                      <a:r>
                        <a:rPr lang="en-US" dirty="0"/>
                        <a:t>.</a:t>
                      </a:r>
                    </a:p>
                  </a:txBody>
                  <a:tcPr anchor="ctr"/>
                </a:tc>
                <a:tc>
                  <a:txBody>
                    <a:bodyPr/>
                    <a:lstStyle/>
                    <a:p>
                      <a:endParaRPr lang="en-US"/>
                    </a:p>
                  </a:txBody>
                  <a:tcPr/>
                </a:tc>
                <a:extLst>
                  <a:ext uri="{0D108BD9-81ED-4DB2-BD59-A6C34878D82A}">
                    <a16:rowId xmlns:a16="http://schemas.microsoft.com/office/drawing/2014/main" xmlns="" val="10001"/>
                  </a:ext>
                </a:extLst>
              </a:tr>
              <a:tr h="1023551">
                <a:tc vMerge="1">
                  <a:txBody>
                    <a:bodyPr/>
                    <a:lstStyle/>
                    <a:p>
                      <a:endParaRPr lang="en-US" dirty="0"/>
                    </a:p>
                  </a:txBody>
                  <a:tcPr anchor="ctr"/>
                </a:tc>
                <a:tc>
                  <a:txBody>
                    <a:bodyPr/>
                    <a:lstStyle/>
                    <a:p>
                      <a:r>
                        <a:rPr lang="en-US" dirty="0"/>
                        <a:t>TDS returns could not be verified with the books of account.</a:t>
                      </a:r>
                    </a:p>
                  </a:txBody>
                  <a:tcPr anchor="ctr"/>
                </a:tc>
                <a:tc>
                  <a:txBody>
                    <a:bodyPr/>
                    <a:lstStyle/>
                    <a:p>
                      <a:endParaRPr lang="en-US" dirty="0"/>
                    </a:p>
                  </a:txBody>
                  <a:tcPr anchor="ctr"/>
                </a:tc>
                <a:extLst>
                  <a:ext uri="{0D108BD9-81ED-4DB2-BD59-A6C34878D82A}">
                    <a16:rowId xmlns:a16="http://schemas.microsoft.com/office/drawing/2014/main" xmlns="" val="10002"/>
                  </a:ext>
                </a:extLst>
              </a:tr>
              <a:tr h="1462216">
                <a:tc vMerge="1">
                  <a:txBody>
                    <a:bodyPr/>
                    <a:lstStyle/>
                    <a:p>
                      <a:endParaRPr lang="en-US" dirty="0"/>
                    </a:p>
                  </a:txBody>
                  <a:tcPr anchor="ctr"/>
                </a:tc>
                <a:tc>
                  <a:txBody>
                    <a:bodyPr/>
                    <a:lstStyle/>
                    <a:p>
                      <a:r>
                        <a:rPr lang="en-US" dirty="0"/>
                        <a:t>Records produced for verification of payments through account payee </a:t>
                      </a:r>
                      <a:r>
                        <a:rPr lang="en-US" dirty="0" err="1"/>
                        <a:t>cheque</a:t>
                      </a:r>
                      <a:r>
                        <a:rPr lang="en-US" dirty="0"/>
                        <a:t> were not sufficient</a:t>
                      </a:r>
                    </a:p>
                  </a:txBody>
                  <a:tcPr anchor="ctr"/>
                </a:tc>
                <a:tc>
                  <a:txBody>
                    <a:bodyPr/>
                    <a:lstStyle/>
                    <a:p>
                      <a:endParaRPr lang="en-US" dirty="0"/>
                    </a:p>
                  </a:txBody>
                  <a:tcPr anchor="ctr"/>
                </a:tc>
                <a:extLst>
                  <a:ext uri="{0D108BD9-81ED-4DB2-BD59-A6C34878D82A}">
                    <a16:rowId xmlns:a16="http://schemas.microsoft.com/office/drawing/2014/main" xmlns="" val="10003"/>
                  </a:ext>
                </a:extLst>
              </a:tr>
            </a:tbl>
          </a:graphicData>
        </a:graphic>
      </p:graphicFrame>
      <p:sp>
        <p:nvSpPr>
          <p:cNvPr id="5" name="Right Brace 4"/>
          <p:cNvSpPr/>
          <p:nvPr/>
        </p:nvSpPr>
        <p:spPr>
          <a:xfrm>
            <a:off x="7162800" y="2743200"/>
            <a:ext cx="838200" cy="2819400"/>
          </a:xfrm>
          <a:prstGeom prst="rightBrace">
            <a:avLst/>
          </a:prstGeom>
        </p:spPr>
        <p:style>
          <a:lnRef idx="1">
            <a:schemeClr val="accent3"/>
          </a:lnRef>
          <a:fillRef idx="0">
            <a:schemeClr val="accent3"/>
          </a:fillRef>
          <a:effectRef idx="0">
            <a:schemeClr val="accent3"/>
          </a:effectRef>
          <a:fontRef idx="minor">
            <a:schemeClr val="tx1"/>
          </a:fontRef>
        </p:style>
        <p:txBody>
          <a:bodyPr rtlCol="0" anchor="ctr"/>
          <a:lstStyle/>
          <a:p>
            <a:pPr algn="ctr"/>
            <a:r>
              <a:rPr lang="en-US" sz="2000" b="1" dirty="0"/>
              <a:t>Moderate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494962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24</a:t>
            </a:fld>
            <a:endParaRPr lang="en-US"/>
          </a:p>
        </p:txBody>
      </p:sp>
      <p:graphicFrame>
        <p:nvGraphicFramePr>
          <p:cNvPr id="6" name="Table 5"/>
          <p:cNvGraphicFramePr>
            <a:graphicFrameLocks noGrp="1"/>
          </p:cNvGraphicFramePr>
          <p:nvPr/>
        </p:nvGraphicFramePr>
        <p:xfrm>
          <a:off x="76200" y="373997"/>
          <a:ext cx="8991600" cy="6160256"/>
        </p:xfrm>
        <a:graphic>
          <a:graphicData uri="http://schemas.openxmlformats.org/drawingml/2006/table">
            <a:tbl>
              <a:tblPr firstRow="1" bandRow="1">
                <a:tableStyleId>{5C22544A-7EE6-4342-B048-85BDC9FD1C3A}</a:tableStyleId>
              </a:tblPr>
              <a:tblGrid>
                <a:gridCol w="1302058">
                  <a:extLst>
                    <a:ext uri="{9D8B030D-6E8A-4147-A177-3AD203B41FA5}">
                      <a16:colId xmlns:a16="http://schemas.microsoft.com/office/drawing/2014/main" xmlns="" val="20000"/>
                    </a:ext>
                  </a:extLst>
                </a:gridCol>
                <a:gridCol w="5868669">
                  <a:extLst>
                    <a:ext uri="{9D8B030D-6E8A-4147-A177-3AD203B41FA5}">
                      <a16:colId xmlns:a16="http://schemas.microsoft.com/office/drawing/2014/main" xmlns="" val="20001"/>
                    </a:ext>
                  </a:extLst>
                </a:gridCol>
                <a:gridCol w="1820873">
                  <a:extLst>
                    <a:ext uri="{9D8B030D-6E8A-4147-A177-3AD203B41FA5}">
                      <a16:colId xmlns:a16="http://schemas.microsoft.com/office/drawing/2014/main" xmlns="" val="20002"/>
                    </a:ext>
                  </a:extLst>
                </a:gridCol>
              </a:tblGrid>
              <a:tr h="1017373">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Qualifications </a:t>
                      </a:r>
                    </a:p>
                  </a:txBody>
                  <a:tcPr/>
                </a:tc>
                <a:extLst>
                  <a:ext uri="{0D108BD9-81ED-4DB2-BD59-A6C34878D82A}">
                    <a16:rowId xmlns:a16="http://schemas.microsoft.com/office/drawing/2014/main" xmlns="" val="10000"/>
                  </a:ext>
                </a:extLst>
              </a:tr>
              <a:tr h="782595">
                <a:tc rowSpan="7">
                  <a:txBody>
                    <a:bodyPr/>
                    <a:lstStyle/>
                    <a:p>
                      <a:r>
                        <a:rPr lang="en-US" dirty="0"/>
                        <a:t>Not Ascertainable disclaimer</a:t>
                      </a:r>
                    </a:p>
                  </a:txBody>
                  <a:tcPr anchor="ctr"/>
                </a:tc>
                <a:tc>
                  <a:txBody>
                    <a:bodyPr/>
                    <a:lstStyle/>
                    <a:p>
                      <a:r>
                        <a:rPr lang="en-US" dirty="0"/>
                        <a:t>Amount of expense related to exempt income u/s 14A of Income-tax Act, 1961 could not be ascertained</a:t>
                      </a:r>
                    </a:p>
                  </a:txBody>
                  <a:tcPr anchor="ctr"/>
                </a:tc>
                <a:tc>
                  <a:txBody>
                    <a:bodyPr/>
                    <a:lstStyle/>
                    <a:p>
                      <a:endParaRPr lang="en-US"/>
                    </a:p>
                  </a:txBody>
                  <a:tcPr anchor="ctr"/>
                </a:tc>
                <a:extLst>
                  <a:ext uri="{0D108BD9-81ED-4DB2-BD59-A6C34878D82A}">
                    <a16:rowId xmlns:a16="http://schemas.microsoft.com/office/drawing/2014/main" xmlns="" val="10001"/>
                  </a:ext>
                </a:extLst>
              </a:tr>
              <a:tr h="782595">
                <a:tc vMerge="1">
                  <a:txBody>
                    <a:bodyPr/>
                    <a:lstStyle/>
                    <a:p>
                      <a:endParaRPr lang="en-US" dirty="0"/>
                    </a:p>
                  </a:txBody>
                  <a:tcPr anchor="ctr"/>
                </a:tc>
                <a:tc>
                  <a:txBody>
                    <a:bodyPr/>
                    <a:lstStyle/>
                    <a:p>
                      <a:r>
                        <a:rPr lang="en-US" dirty="0"/>
                        <a:t>Creditors under Micro, Small and Medium Enterprises Development Act, 2006 are not ascertainable</a:t>
                      </a:r>
                    </a:p>
                  </a:txBody>
                  <a:tcPr anchor="ctr"/>
                </a:tc>
                <a:tc>
                  <a:txBody>
                    <a:bodyPr/>
                    <a:lstStyle/>
                    <a:p>
                      <a:endParaRPr lang="en-US" dirty="0"/>
                    </a:p>
                  </a:txBody>
                  <a:tcPr anchor="ctr"/>
                </a:tc>
                <a:extLst>
                  <a:ext uri="{0D108BD9-81ED-4DB2-BD59-A6C34878D82A}">
                    <a16:rowId xmlns:a16="http://schemas.microsoft.com/office/drawing/2014/main" xmlns="" val="10002"/>
                  </a:ext>
                </a:extLst>
              </a:tr>
              <a:tr h="547816">
                <a:tc vMerge="1">
                  <a:txBody>
                    <a:bodyPr/>
                    <a:lstStyle/>
                    <a:p>
                      <a:endParaRPr lang="en-US" dirty="0"/>
                    </a:p>
                  </a:txBody>
                  <a:tcPr anchor="ctr"/>
                </a:tc>
                <a:tc>
                  <a:txBody>
                    <a:bodyPr/>
                    <a:lstStyle/>
                    <a:p>
                      <a:r>
                        <a:rPr lang="en-US" dirty="0"/>
                        <a:t>Prior period expenses are not ascertainable from books of account.</a:t>
                      </a:r>
                    </a:p>
                  </a:txBody>
                  <a:tcPr anchor="ctr"/>
                </a:tc>
                <a:tc>
                  <a:txBody>
                    <a:bodyPr/>
                    <a:lstStyle/>
                    <a:p>
                      <a:endParaRPr lang="en-US"/>
                    </a:p>
                  </a:txBody>
                  <a:tcPr anchor="ctr"/>
                </a:tc>
                <a:extLst>
                  <a:ext uri="{0D108BD9-81ED-4DB2-BD59-A6C34878D82A}">
                    <a16:rowId xmlns:a16="http://schemas.microsoft.com/office/drawing/2014/main" xmlns="" val="10003"/>
                  </a:ext>
                </a:extLst>
              </a:tr>
              <a:tr h="547816">
                <a:tc vMerge="1">
                  <a:txBody>
                    <a:bodyPr/>
                    <a:lstStyle/>
                    <a:p>
                      <a:endParaRPr lang="en-US" dirty="0"/>
                    </a:p>
                  </a:txBody>
                  <a:tcPr anchor="ctr"/>
                </a:tc>
                <a:tc>
                  <a:txBody>
                    <a:bodyPr/>
                    <a:lstStyle/>
                    <a:p>
                      <a:r>
                        <a:rPr lang="en-US" dirty="0"/>
                        <a:t>Fair market value of shares u/s56 (2) (</a:t>
                      </a:r>
                      <a:r>
                        <a:rPr lang="en-US" dirty="0" err="1"/>
                        <a:t>viia</a:t>
                      </a:r>
                      <a:r>
                        <a:rPr lang="en-US" dirty="0"/>
                        <a:t>)/(</a:t>
                      </a:r>
                      <a:r>
                        <a:rPr lang="en-US" dirty="0" err="1"/>
                        <a:t>viib</a:t>
                      </a:r>
                      <a:r>
                        <a:rPr lang="en-US" dirty="0"/>
                        <a:t>) is not ascertainable</a:t>
                      </a:r>
                    </a:p>
                  </a:txBody>
                  <a:tcPr anchor="ctr"/>
                </a:tc>
                <a:tc>
                  <a:txBody>
                    <a:bodyPr/>
                    <a:lstStyle/>
                    <a:p>
                      <a:endParaRPr lang="en-US"/>
                    </a:p>
                  </a:txBody>
                  <a:tcPr anchor="ctr"/>
                </a:tc>
                <a:extLst>
                  <a:ext uri="{0D108BD9-81ED-4DB2-BD59-A6C34878D82A}">
                    <a16:rowId xmlns:a16="http://schemas.microsoft.com/office/drawing/2014/main" xmlns="" val="10004"/>
                  </a:ext>
                </a:extLst>
              </a:tr>
              <a:tr h="547816">
                <a:tc vMerge="1">
                  <a:txBody>
                    <a:bodyPr/>
                    <a:lstStyle/>
                    <a:p>
                      <a:endParaRPr lang="en-US" dirty="0"/>
                    </a:p>
                  </a:txBody>
                  <a:tcPr anchor="ctr"/>
                </a:tc>
                <a:tc>
                  <a:txBody>
                    <a:bodyPr/>
                    <a:lstStyle/>
                    <a:p>
                      <a:r>
                        <a:rPr lang="en-US" dirty="0"/>
                        <a:t>Reports of audits carried by Excise/Service tax Department were not made available</a:t>
                      </a:r>
                    </a:p>
                  </a:txBody>
                  <a:tcPr anchor="ctr"/>
                </a:tc>
                <a:tc>
                  <a:txBody>
                    <a:bodyPr/>
                    <a:lstStyle/>
                    <a:p>
                      <a:endParaRPr lang="en-US"/>
                    </a:p>
                  </a:txBody>
                  <a:tcPr anchor="ctr"/>
                </a:tc>
                <a:extLst>
                  <a:ext uri="{0D108BD9-81ED-4DB2-BD59-A6C34878D82A}">
                    <a16:rowId xmlns:a16="http://schemas.microsoft.com/office/drawing/2014/main" xmlns="" val="10005"/>
                  </a:ext>
                </a:extLst>
              </a:tr>
              <a:tr h="547816">
                <a:tc vMerge="1">
                  <a:txBody>
                    <a:bodyPr/>
                    <a:lstStyle/>
                    <a:p>
                      <a:endParaRPr lang="en-US" dirty="0"/>
                    </a:p>
                  </a:txBody>
                  <a:tcPr anchor="ctr"/>
                </a:tc>
                <a:tc>
                  <a:txBody>
                    <a:bodyPr/>
                    <a:lstStyle/>
                    <a:p>
                      <a:r>
                        <a:rPr lang="en-US" dirty="0"/>
                        <a:t>GP ratio is not ascertainable from the financial statements prepared by the </a:t>
                      </a:r>
                      <a:r>
                        <a:rPr lang="en-US" dirty="0" err="1"/>
                        <a:t>assessee</a:t>
                      </a:r>
                      <a:r>
                        <a:rPr lang="en-US" dirty="0"/>
                        <a:t>.</a:t>
                      </a:r>
                    </a:p>
                  </a:txBody>
                  <a:tcPr anchor="ctr"/>
                </a:tc>
                <a:tc>
                  <a:txBody>
                    <a:bodyPr/>
                    <a:lstStyle/>
                    <a:p>
                      <a:endParaRPr lang="en-US"/>
                    </a:p>
                  </a:txBody>
                  <a:tcPr anchor="ctr"/>
                </a:tc>
                <a:extLst>
                  <a:ext uri="{0D108BD9-81ED-4DB2-BD59-A6C34878D82A}">
                    <a16:rowId xmlns:a16="http://schemas.microsoft.com/office/drawing/2014/main" xmlns="" val="10006"/>
                  </a:ext>
                </a:extLst>
              </a:tr>
              <a:tr h="1017373">
                <a:tc vMerge="1">
                  <a:txBody>
                    <a:bodyPr/>
                    <a:lstStyle/>
                    <a:p>
                      <a:endParaRPr lang="en-US" dirty="0"/>
                    </a:p>
                  </a:txBody>
                  <a:tcPr anchor="ctr"/>
                </a:tc>
                <a:tc>
                  <a:txBody>
                    <a:bodyPr/>
                    <a:lstStyle/>
                    <a:p>
                      <a:r>
                        <a:rPr lang="en-US" dirty="0"/>
                        <a:t>Information regarding demand raised or refund issued during the previous year under any tax laws other than Income-tax Act, 1961 and Wealth tax Act, 1957 was not made available.</a:t>
                      </a:r>
                    </a:p>
                  </a:txBody>
                  <a:tcPr anchor="ctr"/>
                </a:tc>
                <a:tc>
                  <a:txBody>
                    <a:bodyPr/>
                    <a:lstStyle/>
                    <a:p>
                      <a:endParaRPr lang="en-US" dirty="0"/>
                    </a:p>
                  </a:txBody>
                  <a:tcPr/>
                </a:tc>
                <a:extLst>
                  <a:ext uri="{0D108BD9-81ED-4DB2-BD59-A6C34878D82A}">
                    <a16:rowId xmlns:a16="http://schemas.microsoft.com/office/drawing/2014/main" xmlns="" val="10007"/>
                  </a:ext>
                </a:extLst>
              </a:tr>
            </a:tbl>
          </a:graphicData>
        </a:graphic>
      </p:graphicFrame>
      <p:sp>
        <p:nvSpPr>
          <p:cNvPr id="4" name="Right Brace 3"/>
          <p:cNvSpPr/>
          <p:nvPr/>
        </p:nvSpPr>
        <p:spPr>
          <a:xfrm>
            <a:off x="7467600" y="1828800"/>
            <a:ext cx="762000" cy="4343400"/>
          </a:xfrm>
          <a:prstGeom prst="rightBrace">
            <a:avLst/>
          </a:prstGeom>
        </p:spPr>
        <p:style>
          <a:lnRef idx="2">
            <a:schemeClr val="accent4"/>
          </a:lnRef>
          <a:fillRef idx="0">
            <a:schemeClr val="accent4"/>
          </a:fillRef>
          <a:effectRef idx="1">
            <a:schemeClr val="accent4"/>
          </a:effectRef>
          <a:fontRef idx="minor">
            <a:schemeClr val="tx1"/>
          </a:fontRef>
        </p:style>
        <p:txBody>
          <a:bodyPr rtlCol="0" anchor="ctr"/>
          <a:lstStyle/>
          <a:p>
            <a:pPr algn="ctr"/>
            <a:r>
              <a:rPr lang="en-US" sz="2800" b="1" dirty="0"/>
              <a:t>Technical</a:t>
            </a:r>
          </a:p>
        </p:txBody>
      </p:sp>
      <p:sp>
        <p:nvSpPr>
          <p:cNvPr id="5" name="TextBox 4"/>
          <p:cNvSpPr txBox="1"/>
          <p:nvPr/>
        </p:nvSpPr>
        <p:spPr>
          <a:xfrm>
            <a:off x="1001841" y="6572272"/>
            <a:ext cx="7651518" cy="369332"/>
          </a:xfrm>
          <a:prstGeom prst="rect">
            <a:avLst/>
          </a:prstGeom>
          <a:noFill/>
        </p:spPr>
        <p:txBody>
          <a:bodyPr wrap="squar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242201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D13BA8-F497-901F-2DCA-917734D12E67}"/>
              </a:ext>
            </a:extLst>
          </p:cNvPr>
          <p:cNvSpPr>
            <a:spLocks noGrp="1"/>
          </p:cNvSpPr>
          <p:nvPr>
            <p:ph type="title"/>
          </p:nvPr>
        </p:nvSpPr>
        <p:spPr/>
        <p:txBody>
          <a:bodyPr>
            <a:normAutofit fontScale="90000"/>
          </a:bodyPr>
          <a:lstStyle/>
          <a:p>
            <a:r>
              <a:rPr lang="en-US" dirty="0"/>
              <a:t>Impact of audit qualification in assessment</a:t>
            </a:r>
          </a:p>
        </p:txBody>
      </p:sp>
      <p:sp>
        <p:nvSpPr>
          <p:cNvPr id="3" name="Content Placeholder 2">
            <a:extLst>
              <a:ext uri="{FF2B5EF4-FFF2-40B4-BE49-F238E27FC236}">
                <a16:creationId xmlns:a16="http://schemas.microsoft.com/office/drawing/2014/main" xmlns="" id="{8ECCBB48-8380-9820-CE46-D7FF5E406B2F}"/>
              </a:ext>
            </a:extLst>
          </p:cNvPr>
          <p:cNvSpPr>
            <a:spLocks noGrp="1"/>
          </p:cNvSpPr>
          <p:nvPr>
            <p:ph sz="quarter" idx="1"/>
          </p:nvPr>
        </p:nvSpPr>
        <p:spPr/>
        <p:txBody>
          <a:bodyPr/>
          <a:lstStyle/>
          <a:p>
            <a:pPr algn="just"/>
            <a:r>
              <a:rPr lang="en-US" sz="1800" dirty="0">
                <a:effectLst/>
                <a:latin typeface="Verdana" panose="020B0604030504040204" pitchFamily="34" charset="0"/>
                <a:ea typeface="Calibri" panose="020F0502020204030204" pitchFamily="34" charset="0"/>
                <a:cs typeface="Shruti" panose="020B0502040204020203" pitchFamily="34" charset="0"/>
              </a:rPr>
              <a:t>Delhi High Court in case of </a:t>
            </a:r>
            <a:r>
              <a:rPr lang="en-US" sz="1800" b="1" dirty="0">
                <a:effectLst/>
                <a:latin typeface="Verdana" panose="020B0604030504040204" pitchFamily="34" charset="0"/>
                <a:ea typeface="Calibri" panose="020F0502020204030204" pitchFamily="34" charset="0"/>
                <a:cs typeface="Shruti" panose="020B0502040204020203" pitchFamily="34" charset="0"/>
              </a:rPr>
              <a:t>PCIT vs. Escorts Limited [2018] 98 taxmann.com 291 (Delhi)</a:t>
            </a:r>
            <a:r>
              <a:rPr lang="en-US" sz="1800" dirty="0">
                <a:effectLst/>
                <a:latin typeface="Verdana" panose="020B0604030504040204" pitchFamily="34" charset="0"/>
                <a:ea typeface="Calibri" panose="020F0502020204030204" pitchFamily="34" charset="0"/>
                <a:cs typeface="Shruti" panose="020B0502040204020203" pitchFamily="34" charset="0"/>
              </a:rPr>
              <a:t> has clearly held that </a:t>
            </a:r>
            <a:r>
              <a:rPr lang="en-US" sz="1800" b="1" dirty="0">
                <a:effectLst/>
                <a:latin typeface="Verdana" panose="020B0604030504040204" pitchFamily="34" charset="0"/>
                <a:ea typeface="Calibri" panose="020F0502020204030204" pitchFamily="34" charset="0"/>
                <a:cs typeface="Shruti" panose="020B0502040204020203" pitchFamily="34" charset="0"/>
              </a:rPr>
              <a:t>Auditor's opinion though relevant and material would not be final and conclusive even when against the assessee.</a:t>
            </a:r>
            <a:r>
              <a:rPr lang="en-US" sz="1800" dirty="0">
                <a:effectLst/>
                <a:latin typeface="Verdana" panose="020B0604030504040204" pitchFamily="34" charset="0"/>
                <a:ea typeface="Calibri" panose="020F0502020204030204" pitchFamily="34" charset="0"/>
                <a:cs typeface="Shruti" panose="020B0502040204020203" pitchFamily="34" charset="0"/>
              </a:rPr>
              <a:t>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Auditor's report in a way is a third party and an independent report that can be equated with an expert opinion.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It may be accepted or rejected or partly accepted and partly rejected. It has to be considered with other material.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It cannot be treated as final or binding on the Assessing Officer, or for that matter even on the assessee, except when mandated by a statutory provision, which requires an unqualified auditor's report or certification.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In the absence of statutory provision it would not be right to hold that a reservation or qualifying note in the audit report would be a conclusive and bind finding against the assessee. </a:t>
            </a:r>
            <a:endParaRPr lang="en-US"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447260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F12BE-A05A-0B8A-0140-5BB786E61193}"/>
              </a:ext>
            </a:extLst>
          </p:cNvPr>
          <p:cNvSpPr>
            <a:spLocks noGrp="1"/>
          </p:cNvSpPr>
          <p:nvPr>
            <p:ph type="title"/>
          </p:nvPr>
        </p:nvSpPr>
        <p:spPr/>
        <p:txBody>
          <a:bodyPr/>
          <a:lstStyle/>
          <a:p>
            <a:r>
              <a:rPr lang="en-US" dirty="0"/>
              <a:t>Impact of Qualification on assessments</a:t>
            </a:r>
          </a:p>
        </p:txBody>
      </p:sp>
      <p:sp>
        <p:nvSpPr>
          <p:cNvPr id="3" name="Content Placeholder 2">
            <a:extLst>
              <a:ext uri="{FF2B5EF4-FFF2-40B4-BE49-F238E27FC236}">
                <a16:creationId xmlns:a16="http://schemas.microsoft.com/office/drawing/2014/main" xmlns="" id="{0DFD2886-6255-C0EA-ECCF-920F8BEA4187}"/>
              </a:ext>
            </a:extLst>
          </p:cNvPr>
          <p:cNvSpPr>
            <a:spLocks noGrp="1"/>
          </p:cNvSpPr>
          <p:nvPr>
            <p:ph sz="quarter" idx="1"/>
          </p:nvPr>
        </p:nvSpPr>
        <p:spPr>
          <a:xfrm>
            <a:off x="457200" y="1219200"/>
            <a:ext cx="8229600" cy="5486400"/>
          </a:xfrm>
        </p:spPr>
        <p:txBody>
          <a:bodyPr>
            <a:normAutofit fontScale="70000" lnSpcReduction="20000"/>
          </a:bodyPr>
          <a:lstStyle/>
          <a:p>
            <a:pPr marL="342900" marR="0" lvl="0" indent="-342900" algn="just">
              <a:lnSpc>
                <a:spcPct val="200000"/>
              </a:lnSpc>
              <a:spcBef>
                <a:spcPts val="0"/>
              </a:spcBef>
              <a:spcAft>
                <a:spcPts val="1000"/>
              </a:spcAft>
              <a:buFont typeface="Symbol" panose="05050102010706020507" pitchFamily="18" charset="2"/>
              <a:buChar char=""/>
            </a:pPr>
            <a:r>
              <a:rPr lang="en-US" sz="1800" b="1" dirty="0">
                <a:effectLst/>
                <a:latin typeface="Verdana" panose="020B0604030504040204" pitchFamily="34" charset="0"/>
                <a:ea typeface="Calibri" panose="020F0502020204030204" pitchFamily="34" charset="0"/>
                <a:cs typeface="Shruti" panose="020B0502040204020203" pitchFamily="34" charset="0"/>
              </a:rPr>
              <a:t>Gujarat High Court</a:t>
            </a:r>
            <a:r>
              <a:rPr lang="en-US" sz="1800" dirty="0">
                <a:effectLst/>
                <a:latin typeface="Verdana" panose="020B0604030504040204" pitchFamily="34" charset="0"/>
                <a:ea typeface="Calibri" panose="020F0502020204030204" pitchFamily="34" charset="0"/>
                <a:cs typeface="Shruti" panose="020B0502040204020203" pitchFamily="34" charset="0"/>
              </a:rPr>
              <a:t> in </a:t>
            </a:r>
            <a:r>
              <a:rPr lang="en-US" sz="1800" b="1" dirty="0">
                <a:effectLst/>
                <a:latin typeface="Verdana" panose="020B0604030504040204" pitchFamily="34" charset="0"/>
                <a:ea typeface="Calibri" panose="020F0502020204030204" pitchFamily="34" charset="0"/>
                <a:cs typeface="Shruti" panose="020B0502040204020203" pitchFamily="34" charset="0"/>
              </a:rPr>
              <a:t>Rajkot </a:t>
            </a:r>
            <a:r>
              <a:rPr lang="en-US" sz="1800" b="1" dirty="0" err="1">
                <a:effectLst/>
                <a:latin typeface="Verdana" panose="020B0604030504040204" pitchFamily="34" charset="0"/>
                <a:ea typeface="Calibri" panose="020F0502020204030204" pitchFamily="34" charset="0"/>
                <a:cs typeface="Shruti" panose="020B0502040204020203" pitchFamily="34" charset="0"/>
              </a:rPr>
              <a:t>Engg</a:t>
            </a:r>
            <a:r>
              <a:rPr lang="en-US" sz="1800" b="1" dirty="0">
                <a:effectLst/>
                <a:latin typeface="Verdana" panose="020B0604030504040204" pitchFamily="34" charset="0"/>
                <a:ea typeface="Calibri" panose="020F0502020204030204" pitchFamily="34" charset="0"/>
                <a:cs typeface="Shruti" panose="020B0502040204020203" pitchFamily="34" charset="0"/>
              </a:rPr>
              <a:t>. Association v. Union of India [1986] 162 ITR 28/26 Taxman 60 (</a:t>
            </a:r>
            <a:r>
              <a:rPr lang="en-US" sz="1800" b="1" dirty="0" err="1">
                <a:effectLst/>
                <a:latin typeface="Verdana" panose="020B0604030504040204" pitchFamily="34" charset="0"/>
                <a:ea typeface="Calibri" panose="020F0502020204030204" pitchFamily="34" charset="0"/>
                <a:cs typeface="Shruti" panose="020B0502040204020203" pitchFamily="34" charset="0"/>
              </a:rPr>
              <a:t>Guj</a:t>
            </a:r>
            <a:r>
              <a:rPr lang="en-US" sz="1800" b="1" dirty="0">
                <a:effectLst/>
                <a:latin typeface="Verdana" panose="020B0604030504040204" pitchFamily="34" charset="0"/>
                <a:ea typeface="Calibri" panose="020F0502020204030204" pitchFamily="34" charset="0"/>
                <a:cs typeface="Shruti" panose="020B0502040204020203" pitchFamily="34" charset="0"/>
              </a:rPr>
              <a:t>.)</a:t>
            </a:r>
            <a:r>
              <a:rPr lang="en-US" sz="1800" dirty="0">
                <a:effectLst/>
                <a:latin typeface="Verdana" panose="020B0604030504040204" pitchFamily="34" charset="0"/>
                <a:ea typeface="Calibri" panose="020F0502020204030204" pitchFamily="34" charset="0"/>
                <a:cs typeface="Shruti" panose="020B0502040204020203" pitchFamily="34" charset="0"/>
              </a:rPr>
              <a:t> had appropriately referred to the affidavit file by the Union of India repelling and quelling misgiving expressed by the assessee on the </a:t>
            </a:r>
            <a:r>
              <a:rPr lang="en-US" sz="1800" b="1" dirty="0">
                <a:effectLst/>
                <a:latin typeface="Verdana" panose="020B0604030504040204" pitchFamily="34" charset="0"/>
                <a:ea typeface="Calibri" panose="020F0502020204030204" pitchFamily="34" charset="0"/>
                <a:cs typeface="Shruti" panose="020B0502040204020203" pitchFamily="34" charset="0"/>
              </a:rPr>
              <a:t>binding nature of qualifications or reservations expressed in audit reports</a:t>
            </a:r>
            <a:r>
              <a:rPr lang="en-US" sz="1800" dirty="0">
                <a:effectLst/>
                <a:latin typeface="Verdana" panose="020B0604030504040204" pitchFamily="34" charset="0"/>
                <a:ea typeface="Calibri" panose="020F0502020204030204" pitchFamily="34" charset="0"/>
                <a:cs typeface="Shruti" panose="020B0502040204020203" pitchFamily="34" charset="0"/>
              </a:rPr>
              <a:t> to clarify and observe:—</a:t>
            </a:r>
            <a:endParaRPr lang="en-US" sz="1800" dirty="0">
              <a:effectLst/>
              <a:latin typeface="Calibri" panose="020F0502020204030204" pitchFamily="34" charset="0"/>
              <a:ea typeface="Calibri" panose="020F0502020204030204" pitchFamily="34" charset="0"/>
              <a:cs typeface="Shruti" panose="020B0502040204020203" pitchFamily="34" charset="0"/>
            </a:endParaRPr>
          </a:p>
          <a:p>
            <a:pPr lvl="1" algn="just">
              <a:lnSpc>
                <a:spcPct val="120000"/>
              </a:lnSpc>
            </a:pPr>
            <a:r>
              <a:rPr lang="en-US" i="1" dirty="0">
                <a:effectLst/>
                <a:latin typeface="Verdana" panose="020B0604030504040204" pitchFamily="34" charset="0"/>
                <a:ea typeface="Calibri" panose="020F0502020204030204" pitchFamily="34" charset="0"/>
                <a:cs typeface="Shruti" panose="020B0502040204020203" pitchFamily="34" charset="0"/>
              </a:rPr>
              <a:t>"53. It was, therefore, submitted that if the auditor finds that the financial information furnished to him is not according to the acceptable accounting policy and principles or not according to the relevant regulations and statutory requirements, he may refuse to give an unqualified opinion in which case an assessee would be exposed to grave consequences of not only a best judgment assessment but also to penalty. We can appreciate this apprehension expressed on behalf of the assessee. However, in view of the clarification made by the Union Government in the reply affidavit of Shri </a:t>
            </a:r>
            <a:r>
              <a:rPr lang="en-US" i="1" dirty="0" err="1">
                <a:effectLst/>
                <a:latin typeface="Verdana" panose="020B0604030504040204" pitchFamily="34" charset="0"/>
                <a:ea typeface="Calibri" panose="020F0502020204030204" pitchFamily="34" charset="0"/>
                <a:cs typeface="Shruti" panose="020B0502040204020203" pitchFamily="34" charset="0"/>
              </a:rPr>
              <a:t>Kalyanchand</a:t>
            </a:r>
            <a:r>
              <a:rPr lang="en-US" i="1" dirty="0">
                <a:effectLst/>
                <a:latin typeface="Verdana" panose="020B0604030504040204" pitchFamily="34" charset="0"/>
                <a:ea typeface="Calibri" panose="020F0502020204030204" pitchFamily="34" charset="0"/>
                <a:cs typeface="Shruti" panose="020B0502040204020203" pitchFamily="34" charset="0"/>
              </a:rPr>
              <a:t>, </a:t>
            </a:r>
            <a:r>
              <a:rPr lang="en-US" b="1" i="1" u="sng" dirty="0">
                <a:effectLst/>
                <a:latin typeface="Verdana" panose="020B0604030504040204" pitchFamily="34" charset="0"/>
                <a:ea typeface="Calibri" panose="020F0502020204030204" pitchFamily="34" charset="0"/>
                <a:cs typeface="Shruti" panose="020B0502040204020203" pitchFamily="34" charset="0"/>
              </a:rPr>
              <a:t>Under Secretary in the Finance Ministry to the Government of India in paragraph 15 that opinions given by the chartered accountants are not binding either on the </a:t>
            </a:r>
            <a:r>
              <a:rPr lang="en-US" b="1" i="1" u="sng" dirty="0" err="1">
                <a:effectLst/>
                <a:latin typeface="Verdana" panose="020B0604030504040204" pitchFamily="34" charset="0"/>
                <a:ea typeface="Calibri" panose="020F0502020204030204" pitchFamily="34" charset="0"/>
                <a:cs typeface="Shruti" panose="020B0502040204020203" pitchFamily="34" charset="0"/>
              </a:rPr>
              <a:t>assessees</a:t>
            </a:r>
            <a:r>
              <a:rPr lang="en-US" b="1" i="1" u="sng" dirty="0">
                <a:effectLst/>
                <a:latin typeface="Verdana" panose="020B0604030504040204" pitchFamily="34" charset="0"/>
                <a:ea typeface="Calibri" panose="020F0502020204030204" pitchFamily="34" charset="0"/>
                <a:cs typeface="Shruti" panose="020B0502040204020203" pitchFamily="34" charset="0"/>
              </a:rPr>
              <a:t> or on the assessing officer, we do not think that the assessee will be prejudiced by the qualified opinion given by the tax auditor in any given case.</a:t>
            </a:r>
            <a:r>
              <a:rPr lang="en-US" i="1" dirty="0">
                <a:effectLst/>
                <a:latin typeface="Verdana" panose="020B0604030504040204" pitchFamily="34" charset="0"/>
                <a:ea typeface="Calibri" panose="020F0502020204030204" pitchFamily="34" charset="0"/>
                <a:cs typeface="Shruti" panose="020B0502040204020203" pitchFamily="34" charset="0"/>
              </a:rPr>
              <a:t> </a:t>
            </a:r>
            <a:endParaRPr lang="en-US" sz="3400"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615001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21D85-ECB6-E80E-843C-BC2F195CD3EA}"/>
              </a:ext>
            </a:extLst>
          </p:cNvPr>
          <p:cNvSpPr>
            <a:spLocks noGrp="1"/>
          </p:cNvSpPr>
          <p:nvPr>
            <p:ph type="title"/>
          </p:nvPr>
        </p:nvSpPr>
        <p:spPr/>
        <p:txBody>
          <a:bodyPr/>
          <a:lstStyle/>
          <a:p>
            <a:r>
              <a:rPr lang="en-US" dirty="0"/>
              <a:t>Mistakes in audit reports</a:t>
            </a:r>
          </a:p>
        </p:txBody>
      </p:sp>
      <p:graphicFrame>
        <p:nvGraphicFramePr>
          <p:cNvPr id="4" name="Content Placeholder 3">
            <a:extLst>
              <a:ext uri="{FF2B5EF4-FFF2-40B4-BE49-F238E27FC236}">
                <a16:creationId xmlns:a16="http://schemas.microsoft.com/office/drawing/2014/main" xmlns="" id="{C3C13E84-3202-BFC6-6DD3-0DACA783994D}"/>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58789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772400" cy="1362075"/>
          </a:xfrm>
        </p:spPr>
        <p:txBody>
          <a:bodyPr>
            <a:normAutofit fontScale="90000"/>
          </a:bodyPr>
          <a:lstStyle/>
          <a:p>
            <a:pPr algn="ctr"/>
            <a:r>
              <a:rPr sz="8800" dirty="0"/>
              <a:t>FORM 3CD</a:t>
            </a:r>
            <a:endParaRPr lang="en-US" sz="8800" dirty="0"/>
          </a:p>
        </p:txBody>
      </p:sp>
    </p:spTree>
    <p:extLst>
      <p:ext uri="{BB962C8B-B14F-4D97-AF65-F5344CB8AC3E}">
        <p14:creationId xmlns:p14="http://schemas.microsoft.com/office/powerpoint/2010/main" val="284605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0"/>
            <a:ext cx="6798734" cy="608663"/>
          </a:xfrm>
        </p:spPr>
        <p:txBody>
          <a:bodyPr>
            <a:normAutofit/>
          </a:bodyPr>
          <a:lstStyle/>
          <a:p>
            <a:r>
              <a:rPr lang="en-US" dirty="0"/>
              <a:t>Implications of Reporting</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141445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142975" y="6500834"/>
            <a:ext cx="7510383" cy="338554"/>
          </a:xfrm>
          <a:prstGeom prst="rect">
            <a:avLst/>
          </a:prstGeom>
          <a:noFill/>
        </p:spPr>
        <p:txBody>
          <a:bodyPr wrap="square" rtlCol="0">
            <a:spAutoFit/>
          </a:bodyPr>
          <a:lstStyle/>
          <a:p>
            <a:r>
              <a:rPr lang="en-US" sz="1600" dirty="0"/>
              <a:t>|</a:t>
            </a:r>
            <a:r>
              <a:rPr lang="en-US" sz="1600" b="1" dirty="0"/>
              <a:t> CA. Pankaj G. Shah</a:t>
            </a:r>
            <a:r>
              <a:rPr lang="en-US" sz="1600" dirty="0"/>
              <a:t> | + 91 96918 93040 | </a:t>
            </a:r>
            <a:r>
              <a:rPr lang="en-US" sz="1600" dirty="0">
                <a:hlinkClick r:id="rId7"/>
              </a:rPr>
              <a:t>pankajgshah@gmail.com</a:t>
            </a:r>
            <a:r>
              <a:rPr lang="en-US" sz="1600" dirty="0"/>
              <a:t> | Indore |</a:t>
            </a:r>
          </a:p>
        </p:txBody>
      </p:sp>
    </p:spTree>
    <p:extLst>
      <p:ext uri="{BB962C8B-B14F-4D97-AF65-F5344CB8AC3E}">
        <p14:creationId xmlns:p14="http://schemas.microsoft.com/office/powerpoint/2010/main" val="2516197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 Audit</a:t>
            </a:r>
          </a:p>
        </p:txBody>
      </p:sp>
      <p:sp>
        <p:nvSpPr>
          <p:cNvPr id="3" name="Content Placeholder 2"/>
          <p:cNvSpPr>
            <a:spLocks noGrp="1"/>
          </p:cNvSpPr>
          <p:nvPr>
            <p:ph sz="quarter" idx="1"/>
          </p:nvPr>
        </p:nvSpPr>
        <p:spPr/>
        <p:txBody>
          <a:bodyPr/>
          <a:lstStyle/>
          <a:p>
            <a:r>
              <a:rPr lang="en-US" dirty="0"/>
              <a:t>Firstly an Audit</a:t>
            </a:r>
          </a:p>
          <a:p>
            <a:r>
              <a:rPr lang="en-US" dirty="0"/>
              <a:t>General purpose financial statement</a:t>
            </a:r>
          </a:p>
          <a:p>
            <a:r>
              <a:rPr lang="en-US" dirty="0"/>
              <a:t>Trueness and fairness of Financials</a:t>
            </a:r>
          </a:p>
          <a:p>
            <a:r>
              <a:rPr lang="en-US" dirty="0"/>
              <a:t>Going concern, historical cost, prudence, Materiality</a:t>
            </a:r>
          </a:p>
          <a:p>
            <a:r>
              <a:rPr lang="en-US" dirty="0" err="1"/>
              <a:t>Psycology</a:t>
            </a:r>
            <a:r>
              <a:rPr lang="en-US" dirty="0"/>
              <a:t> – praising, belittling</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004776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098CE2-51B2-01D5-0C4B-78470B81251D}"/>
              </a:ext>
            </a:extLst>
          </p:cNvPr>
          <p:cNvSpPr>
            <a:spLocks noGrp="1"/>
          </p:cNvSpPr>
          <p:nvPr>
            <p:ph type="title"/>
          </p:nvPr>
        </p:nvSpPr>
        <p:spPr/>
        <p:txBody>
          <a:bodyPr/>
          <a:lstStyle/>
          <a:p>
            <a:r>
              <a:rPr lang="en-US" dirty="0"/>
              <a:t>Cl 16 : Items not credited to P&amp;L</a:t>
            </a:r>
          </a:p>
        </p:txBody>
      </p:sp>
      <p:graphicFrame>
        <p:nvGraphicFramePr>
          <p:cNvPr id="4" name="Content Placeholder 3">
            <a:extLst>
              <a:ext uri="{FF2B5EF4-FFF2-40B4-BE49-F238E27FC236}">
                <a16:creationId xmlns:a16="http://schemas.microsoft.com/office/drawing/2014/main" xmlns="" id="{1797C037-53D9-D4FE-7EEF-594F6538A9D2}"/>
              </a:ext>
            </a:extLst>
          </p:cNvPr>
          <p:cNvGraphicFramePr>
            <a:graphicFrameLocks noGrp="1"/>
          </p:cNvGraphicFramePr>
          <p:nvPr>
            <p:ph sz="quarter" idx="1"/>
            <p:extLst>
              <p:ext uri="{D42A27DB-BD31-4B8C-83A1-F6EECF244321}">
                <p14:modId xmlns:p14="http://schemas.microsoft.com/office/powerpoint/2010/main" val="335448729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109310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DE582C-5A29-CB56-7BFC-8F8E0DFCD76A}"/>
              </a:ext>
            </a:extLst>
          </p:cNvPr>
          <p:cNvSpPr>
            <a:spLocks noGrp="1"/>
          </p:cNvSpPr>
          <p:nvPr>
            <p:ph type="title"/>
          </p:nvPr>
        </p:nvSpPr>
        <p:spPr/>
        <p:txBody>
          <a:bodyPr/>
          <a:lstStyle/>
          <a:p>
            <a:r>
              <a:rPr lang="en-US" dirty="0"/>
              <a:t>Cl. 16(d)</a:t>
            </a:r>
          </a:p>
        </p:txBody>
      </p:sp>
      <p:sp>
        <p:nvSpPr>
          <p:cNvPr id="3" name="Content Placeholder 2">
            <a:extLst>
              <a:ext uri="{FF2B5EF4-FFF2-40B4-BE49-F238E27FC236}">
                <a16:creationId xmlns:a16="http://schemas.microsoft.com/office/drawing/2014/main" xmlns="" id="{753B239A-67B5-CD1B-909E-EEE34C5BEC7C}"/>
              </a:ext>
            </a:extLst>
          </p:cNvPr>
          <p:cNvSpPr>
            <a:spLocks noGrp="1"/>
          </p:cNvSpPr>
          <p:nvPr>
            <p:ph sz="quarter" idx="1"/>
          </p:nvPr>
        </p:nvSpPr>
        <p:spPr/>
        <p:txBody>
          <a:bodyPr/>
          <a:lstStyle/>
          <a:p>
            <a:pPr algn="just">
              <a:lnSpc>
                <a:spcPct val="200000"/>
              </a:lnSpc>
            </a:pPr>
            <a:r>
              <a:rPr lang="en-US" dirty="0"/>
              <a:t>Para 28.1 of Exposure draft to GN</a:t>
            </a:r>
          </a:p>
          <a:p>
            <a:pPr lvl="1" algn="just">
              <a:lnSpc>
                <a:spcPct val="200000"/>
              </a:lnSpc>
            </a:pPr>
            <a:r>
              <a:rPr lang="en-US" i="1" dirty="0"/>
              <a:t>“Under this clause various amounts falling within the scope of section 28 which are not credited to profit or loss are to be stated”</a:t>
            </a:r>
          </a:p>
          <a:p>
            <a:pPr lvl="1" algn="just">
              <a:lnSpc>
                <a:spcPct val="200000"/>
              </a:lnSpc>
            </a:pPr>
            <a:r>
              <a:rPr lang="en-US" i="1" dirty="0"/>
              <a:t>The information under these clauses is to be given with reference to the entries in the </a:t>
            </a:r>
            <a:r>
              <a:rPr lang="en-US" i="1" u="sng" dirty="0"/>
              <a:t>books of accounts </a:t>
            </a:r>
            <a:r>
              <a:rPr lang="en-US" i="1" dirty="0"/>
              <a:t>and records </a:t>
            </a:r>
            <a:r>
              <a:rPr lang="en-US" i="1" u="sng" dirty="0"/>
              <a:t>made available </a:t>
            </a:r>
            <a:r>
              <a:rPr lang="en-US" i="1" dirty="0"/>
              <a:t>to the tax auditor</a:t>
            </a:r>
          </a:p>
        </p:txBody>
      </p:sp>
    </p:spTree>
    <p:extLst>
      <p:ext uri="{BB962C8B-B14F-4D97-AF65-F5344CB8AC3E}">
        <p14:creationId xmlns:p14="http://schemas.microsoft.com/office/powerpoint/2010/main" val="3564219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88C239-4023-7872-5105-40A4856CF9DF}"/>
              </a:ext>
            </a:extLst>
          </p:cNvPr>
          <p:cNvSpPr>
            <a:spLocks noGrp="1"/>
          </p:cNvSpPr>
          <p:nvPr>
            <p:ph type="title"/>
          </p:nvPr>
        </p:nvSpPr>
        <p:spPr/>
        <p:txBody>
          <a:bodyPr/>
          <a:lstStyle/>
          <a:p>
            <a:r>
              <a:rPr lang="en-US" dirty="0"/>
              <a:t>Cl. 21- Contingent liabilities</a:t>
            </a:r>
          </a:p>
        </p:txBody>
      </p:sp>
      <p:graphicFrame>
        <p:nvGraphicFramePr>
          <p:cNvPr id="4" name="Content Placeholder 3">
            <a:extLst>
              <a:ext uri="{FF2B5EF4-FFF2-40B4-BE49-F238E27FC236}">
                <a16:creationId xmlns:a16="http://schemas.microsoft.com/office/drawing/2014/main" xmlns="" id="{6646D49E-0BF3-C9B0-2D08-4D52F5B4AC8E}"/>
              </a:ext>
            </a:extLst>
          </p:cNvPr>
          <p:cNvGraphicFramePr>
            <a:graphicFrameLocks noGrp="1"/>
          </p:cNvGraphicFramePr>
          <p:nvPr>
            <p:ph sz="quarter" idx="1"/>
            <p:extLst>
              <p:ext uri="{D42A27DB-BD31-4B8C-83A1-F6EECF244321}">
                <p14:modId xmlns:p14="http://schemas.microsoft.com/office/powerpoint/2010/main" val="299236090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483519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a:t>
            </a:r>
          </a:p>
        </p:txBody>
      </p:sp>
      <p:sp>
        <p:nvSpPr>
          <p:cNvPr id="3" name="Content Placeholder 2"/>
          <p:cNvSpPr>
            <a:spLocks noGrp="1"/>
          </p:cNvSpPr>
          <p:nvPr>
            <p:ph sz="quarter" idx="1"/>
          </p:nvPr>
        </p:nvSpPr>
        <p:spPr/>
        <p:txBody>
          <a:bodyPr>
            <a:normAutofit fontScale="92500" lnSpcReduction="20000"/>
          </a:bodyPr>
          <a:lstStyle/>
          <a:p>
            <a:pPr lvl="0" algn="just">
              <a:lnSpc>
                <a:spcPct val="200000"/>
              </a:lnSpc>
            </a:pPr>
            <a:r>
              <a:rPr lang="en-US" dirty="0"/>
              <a:t>The information/ details given in Form No. 3CD are as per the books maintained and details and information compiled and furnished by the assessee;   </a:t>
            </a:r>
          </a:p>
          <a:p>
            <a:pPr lvl="0" algn="just">
              <a:lnSpc>
                <a:spcPct val="200000"/>
              </a:lnSpc>
            </a:pPr>
            <a:r>
              <a:rPr lang="en-US" dirty="0"/>
              <a:t>We have broadly reviewed the basis of compiling details and information and we have test checked wherever considered necessary the books and/ or the details/ information compiled by the assessee.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3831838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6798734" cy="684863"/>
          </a:xfrm>
        </p:spPr>
        <p:txBody>
          <a:bodyPr>
            <a:normAutofit/>
          </a:bodyPr>
          <a:lstStyle/>
          <a:p>
            <a:r>
              <a:rPr lang="en-US" dirty="0"/>
              <a:t>Penalty – S.271J</a:t>
            </a:r>
          </a:p>
        </p:txBody>
      </p:sp>
      <p:sp>
        <p:nvSpPr>
          <p:cNvPr id="5" name="Footer Placeholder 4"/>
          <p:cNvSpPr>
            <a:spLocks noGrp="1"/>
          </p:cNvSpPr>
          <p:nvPr>
            <p:ph type="ftr" sz="quarter" idx="11"/>
          </p:nvPr>
        </p:nvSpPr>
        <p:spPr>
          <a:xfrm>
            <a:off x="3429000" y="18288"/>
            <a:ext cx="4114800" cy="329184"/>
          </a:xfrm>
          <a:prstGeom prst="rect">
            <a:avLst/>
          </a:prstGeom>
        </p:spPr>
        <p:txBody>
          <a:bodyPr/>
          <a:lstStyle/>
          <a:p>
            <a:r>
              <a:rPr lang="en-US"/>
              <a:t>G.J. Shah &amp; Company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67851118"/>
              </p:ext>
            </p:extLst>
          </p:nvPr>
        </p:nvGraphicFramePr>
        <p:xfrm>
          <a:off x="457200" y="1294463"/>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17402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2 : Address</a:t>
            </a:r>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US" dirty="0"/>
              <a:t>It has been observed that in certain tax audit reports </a:t>
            </a:r>
            <a:r>
              <a:rPr lang="en-US" dirty="0">
                <a:solidFill>
                  <a:srgbClr val="FF0000"/>
                </a:solidFill>
              </a:rPr>
              <a:t>address mentioned</a:t>
            </a:r>
            <a:r>
              <a:rPr lang="en-US" dirty="0"/>
              <a:t> in Form No. 3CA/ 3CB is different from the one </a:t>
            </a:r>
            <a:r>
              <a:rPr lang="en-US" dirty="0">
                <a:solidFill>
                  <a:srgbClr val="FF0000"/>
                </a:solidFill>
              </a:rPr>
              <a:t>mentioned in Annual report or as registered under MCA</a:t>
            </a:r>
            <a:r>
              <a:rPr lang="en-US" dirty="0"/>
              <a:t>. </a:t>
            </a:r>
          </a:p>
          <a:p>
            <a:pPr algn="just"/>
            <a:r>
              <a:rPr lang="en-US" sz="2400" i="1" dirty="0"/>
              <a:t>As per the Guidance Note, the tax audit report should contain the address as has been communicated by the assessee to the Income-tax Department for assessment purposes as on the date of signing of the audit report.</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668642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Clause 10a : Nature of business or prof</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65604410"/>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942665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798734" cy="532463"/>
          </a:xfrm>
        </p:spPr>
        <p:txBody>
          <a:bodyPr>
            <a:normAutofit fontScale="90000"/>
          </a:bodyPr>
          <a:lstStyle/>
          <a:p>
            <a:r>
              <a:rPr lang="en-US" dirty="0"/>
              <a:t>Clause 11 (b)</a:t>
            </a:r>
          </a:p>
        </p:txBody>
      </p:sp>
      <p:sp>
        <p:nvSpPr>
          <p:cNvPr id="3" name="Content Placeholder 2"/>
          <p:cNvSpPr>
            <a:spLocks noGrp="1"/>
          </p:cNvSpPr>
          <p:nvPr>
            <p:ph sz="quarter" idx="1"/>
          </p:nvPr>
        </p:nvSpPr>
        <p:spPr>
          <a:xfrm>
            <a:off x="457200" y="1600200"/>
            <a:ext cx="8229600" cy="1143000"/>
          </a:xfrm>
        </p:spPr>
        <p:style>
          <a:lnRef idx="2">
            <a:schemeClr val="accent2"/>
          </a:lnRef>
          <a:fillRef idx="1">
            <a:schemeClr val="lt1"/>
          </a:fillRef>
          <a:effectRef idx="0">
            <a:schemeClr val="accent2"/>
          </a:effectRef>
          <a:fontRef idx="minor">
            <a:schemeClr val="dk1"/>
          </a:fontRef>
        </p:style>
        <p:txBody>
          <a:bodyPr>
            <a:normAutofit/>
          </a:bodyPr>
          <a:lstStyle/>
          <a:p>
            <a:pPr algn="just">
              <a:buNone/>
            </a:pPr>
            <a:r>
              <a:rPr lang="en-US" sz="2800" i="1" dirty="0">
                <a:latin typeface="Times New Roman" pitchFamily="18" charset="0"/>
                <a:cs typeface="Times New Roman" pitchFamily="18" charset="0"/>
              </a:rPr>
              <a:t>“(b) List of books of account maintained </a:t>
            </a:r>
            <a:r>
              <a:rPr lang="en-US" sz="2800" i="1" u="sng" dirty="0">
                <a:solidFill>
                  <a:srgbClr val="FF0000"/>
                </a:solidFill>
                <a:latin typeface="Times New Roman" pitchFamily="18" charset="0"/>
                <a:cs typeface="Times New Roman" pitchFamily="18" charset="0"/>
              </a:rPr>
              <a:t>and the address at which the books of accounts are kept.”</a:t>
            </a:r>
          </a:p>
        </p:txBody>
      </p:sp>
      <p:graphicFrame>
        <p:nvGraphicFramePr>
          <p:cNvPr id="4" name="Diagram 3"/>
          <p:cNvGraphicFramePr/>
          <p:nvPr/>
        </p:nvGraphicFramePr>
        <p:xfrm>
          <a:off x="457200" y="2819400"/>
          <a:ext cx="84582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285851" y="6500834"/>
            <a:ext cx="7367507" cy="338554"/>
          </a:xfrm>
          <a:prstGeom prst="rect">
            <a:avLst/>
          </a:prstGeom>
          <a:noFill/>
        </p:spPr>
        <p:txBody>
          <a:bodyPr wrap="square" rtlCol="0">
            <a:spAutoFit/>
          </a:bodyPr>
          <a:lstStyle/>
          <a:p>
            <a:r>
              <a:rPr lang="en-US" sz="1600" dirty="0"/>
              <a:t>|</a:t>
            </a:r>
            <a:r>
              <a:rPr lang="en-US" sz="1600" b="1" dirty="0"/>
              <a:t> CA. Pankaj G. Shah</a:t>
            </a:r>
            <a:r>
              <a:rPr lang="en-US" sz="1600" dirty="0"/>
              <a:t> | + 91 96918 93040 | </a:t>
            </a:r>
            <a:r>
              <a:rPr lang="en-US" sz="1600" dirty="0">
                <a:hlinkClick r:id="rId7"/>
              </a:rPr>
              <a:t>pankajgshah@gmail.com</a:t>
            </a:r>
            <a:r>
              <a:rPr lang="en-US" sz="1600" dirty="0"/>
              <a:t> | Indore |</a:t>
            </a:r>
          </a:p>
        </p:txBody>
      </p:sp>
    </p:spTree>
    <p:extLst>
      <p:ext uri="{BB962C8B-B14F-4D97-AF65-F5344CB8AC3E}">
        <p14:creationId xmlns:p14="http://schemas.microsoft.com/office/powerpoint/2010/main" val="119962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112B8CA-354A-4E3D-A0DD-28A3C1368203}"/>
                                            </p:graphicEl>
                                          </p:spTgt>
                                        </p:tgtEl>
                                        <p:attrNameLst>
                                          <p:attrName>style.visibility</p:attrName>
                                        </p:attrNameLst>
                                      </p:cBhvr>
                                      <p:to>
                                        <p:strVal val="visible"/>
                                      </p:to>
                                    </p:set>
                                    <p:animEffect transition="in" filter="fade">
                                      <p:cBhvr>
                                        <p:cTn id="7" dur="2000"/>
                                        <p:tgtEl>
                                          <p:spTgt spid="4">
                                            <p:graphicEl>
                                              <a:dgm id="{D112B8CA-354A-4E3D-A0DD-28A3C136820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10FB191-E44F-4060-985E-23B076481CEA}"/>
                                            </p:graphicEl>
                                          </p:spTgt>
                                        </p:tgtEl>
                                        <p:attrNameLst>
                                          <p:attrName>style.visibility</p:attrName>
                                        </p:attrNameLst>
                                      </p:cBhvr>
                                      <p:to>
                                        <p:strVal val="visible"/>
                                      </p:to>
                                    </p:set>
                                    <p:animEffect transition="in" filter="fade">
                                      <p:cBhvr>
                                        <p:cTn id="12" dur="2000"/>
                                        <p:tgtEl>
                                          <p:spTgt spid="4">
                                            <p:graphicEl>
                                              <a:dgm id="{410FB191-E44F-4060-985E-23B076481CE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37D195A0-FA31-43A6-B9A1-942C2664AC67}"/>
                                            </p:graphicEl>
                                          </p:spTgt>
                                        </p:tgtEl>
                                        <p:attrNameLst>
                                          <p:attrName>style.visibility</p:attrName>
                                        </p:attrNameLst>
                                      </p:cBhvr>
                                      <p:to>
                                        <p:strVal val="visible"/>
                                      </p:to>
                                    </p:set>
                                    <p:animEffect transition="in" filter="fade">
                                      <p:cBhvr>
                                        <p:cTn id="17" dur="2000"/>
                                        <p:tgtEl>
                                          <p:spTgt spid="4">
                                            <p:graphicEl>
                                              <a:dgm id="{37D195A0-FA31-43A6-B9A1-942C2664AC6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A7BDAE56-3C0B-4290-B96A-BCE4D3C6F71F}"/>
                                            </p:graphicEl>
                                          </p:spTgt>
                                        </p:tgtEl>
                                        <p:attrNameLst>
                                          <p:attrName>style.visibility</p:attrName>
                                        </p:attrNameLst>
                                      </p:cBhvr>
                                      <p:to>
                                        <p:strVal val="visible"/>
                                      </p:to>
                                    </p:set>
                                    <p:animEffect transition="in" filter="fade">
                                      <p:cBhvr>
                                        <p:cTn id="22" dur="2000"/>
                                        <p:tgtEl>
                                          <p:spTgt spid="4">
                                            <p:graphicEl>
                                              <a:dgm id="{A7BDAE56-3C0B-4290-B96A-BCE4D3C6F71F}"/>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41AD34B0-9D99-4DCB-A901-1A2652439ABE}"/>
                                            </p:graphicEl>
                                          </p:spTgt>
                                        </p:tgtEl>
                                        <p:attrNameLst>
                                          <p:attrName>style.visibility</p:attrName>
                                        </p:attrNameLst>
                                      </p:cBhvr>
                                      <p:to>
                                        <p:strVal val="visible"/>
                                      </p:to>
                                    </p:set>
                                    <p:animEffect transition="in" filter="fade">
                                      <p:cBhvr>
                                        <p:cTn id="27" dur="2000"/>
                                        <p:tgtEl>
                                          <p:spTgt spid="4">
                                            <p:graphicEl>
                                              <a:dgm id="{41AD34B0-9D99-4DCB-A901-1A2652439AB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D31DD62C-1217-45D9-AED2-56BA167FC831}"/>
                                            </p:graphicEl>
                                          </p:spTgt>
                                        </p:tgtEl>
                                        <p:attrNameLst>
                                          <p:attrName>style.visibility</p:attrName>
                                        </p:attrNameLst>
                                      </p:cBhvr>
                                      <p:to>
                                        <p:strVal val="visible"/>
                                      </p:to>
                                    </p:set>
                                    <p:animEffect transition="in" filter="fade">
                                      <p:cBhvr>
                                        <p:cTn id="32" dur="2000"/>
                                        <p:tgtEl>
                                          <p:spTgt spid="4">
                                            <p:graphicEl>
                                              <a:dgm id="{D31DD62C-1217-45D9-AED2-56BA167FC8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81000"/>
            <a:ext cx="8039100" cy="808038"/>
          </a:xfrm>
        </p:spPr>
        <p:txBody>
          <a:bodyPr>
            <a:noAutofit/>
          </a:bodyPr>
          <a:lstStyle/>
          <a:p>
            <a:r>
              <a:rPr lang="en-US" sz="2400" dirty="0" err="1"/>
              <a:t>Cl</a:t>
            </a:r>
            <a:r>
              <a:rPr lang="en-US" sz="2400" dirty="0"/>
              <a:t> 11(b) - List of books of account maintained and the address at which the books of account are kept</a:t>
            </a:r>
          </a:p>
        </p:txBody>
      </p:sp>
      <p:sp>
        <p:nvSpPr>
          <p:cNvPr id="3" name="Content Placeholder 2"/>
          <p:cNvSpPr>
            <a:spLocks noGrp="1"/>
          </p:cNvSpPr>
          <p:nvPr>
            <p:ph sz="quarter" idx="1"/>
          </p:nvPr>
        </p:nvSpPr>
        <p:spPr>
          <a:xfrm>
            <a:off x="495300" y="2627906"/>
            <a:ext cx="8229600" cy="3658614"/>
          </a:xfrm>
        </p:spPr>
        <p:style>
          <a:lnRef idx="2">
            <a:schemeClr val="accent1"/>
          </a:lnRef>
          <a:fillRef idx="1">
            <a:schemeClr val="lt1"/>
          </a:fillRef>
          <a:effectRef idx="0">
            <a:schemeClr val="accent1"/>
          </a:effectRef>
          <a:fontRef idx="minor">
            <a:schemeClr val="dk1"/>
          </a:fontRef>
        </p:style>
        <p:txBody>
          <a:bodyPr>
            <a:normAutofit/>
          </a:bodyPr>
          <a:lstStyle/>
          <a:p>
            <a:r>
              <a:rPr lang="en-US" dirty="0">
                <a:solidFill>
                  <a:srgbClr val="FF0000"/>
                </a:solidFill>
              </a:rPr>
              <a:t>location </a:t>
            </a:r>
            <a:r>
              <a:rPr lang="en-US" dirty="0"/>
              <a:t>of maintenance of Books of Account </a:t>
            </a:r>
            <a:r>
              <a:rPr lang="en-US" dirty="0">
                <a:solidFill>
                  <a:srgbClr val="FF0000"/>
                </a:solidFill>
              </a:rPr>
              <a:t>has not been specified</a:t>
            </a:r>
            <a:r>
              <a:rPr lang="en-US" dirty="0"/>
              <a:t>.</a:t>
            </a:r>
          </a:p>
          <a:p>
            <a:pPr algn="just"/>
            <a:r>
              <a:rPr lang="en-US" dirty="0"/>
              <a:t>Books of Accounts are maintained in </a:t>
            </a:r>
            <a:r>
              <a:rPr lang="en-US" dirty="0">
                <a:solidFill>
                  <a:srgbClr val="FF0000"/>
                </a:solidFill>
              </a:rPr>
              <a:t>computer system, is not </a:t>
            </a:r>
            <a:r>
              <a:rPr lang="en-US" dirty="0" smtClean="0">
                <a:solidFill>
                  <a:srgbClr val="FF0000"/>
                </a:solidFill>
              </a:rPr>
              <a:t>mentioned </a:t>
            </a:r>
            <a:r>
              <a:rPr lang="en-US" b="1" dirty="0" smtClean="0">
                <a:solidFill>
                  <a:schemeClr val="bg2">
                    <a:lumMod val="50000"/>
                  </a:schemeClr>
                </a:solidFill>
              </a:rPr>
              <a:t>(Audit trail)</a:t>
            </a:r>
            <a:endParaRPr lang="en-US" b="1" dirty="0">
              <a:solidFill>
                <a:schemeClr val="bg2">
                  <a:lumMod val="50000"/>
                </a:schemeClr>
              </a:solidFill>
            </a:endParaRPr>
          </a:p>
          <a:p>
            <a:pPr algn="just"/>
            <a:r>
              <a:rPr lang="en-US" dirty="0"/>
              <a:t>Discrepancy in respect of reporting of places of Maintenance of records in </a:t>
            </a:r>
            <a:r>
              <a:rPr lang="en-US" dirty="0">
                <a:solidFill>
                  <a:srgbClr val="FF0000"/>
                </a:solidFill>
              </a:rPr>
              <a:t>Tax Audit report visa-</a:t>
            </a:r>
            <a:r>
              <a:rPr lang="en-US" dirty="0" err="1">
                <a:solidFill>
                  <a:srgbClr val="FF0000"/>
                </a:solidFill>
              </a:rPr>
              <a:t>vis</a:t>
            </a:r>
            <a:r>
              <a:rPr lang="en-US" dirty="0">
                <a:solidFill>
                  <a:srgbClr val="FF0000"/>
                </a:solidFill>
              </a:rPr>
              <a:t> annual reports</a:t>
            </a:r>
          </a:p>
        </p:txBody>
      </p:sp>
      <p:sp>
        <p:nvSpPr>
          <p:cNvPr id="4" name="Rectangle 3"/>
          <p:cNvSpPr/>
          <p:nvPr/>
        </p:nvSpPr>
        <p:spPr>
          <a:xfrm>
            <a:off x="838200" y="1295400"/>
            <a:ext cx="7620000" cy="1077218"/>
          </a:xfrm>
          <a:prstGeom prst="rect">
            <a:avLst/>
          </a:prstGeom>
        </p:spPr>
        <p:txBody>
          <a:bodyPr wrap="square">
            <a:spAutoFit/>
          </a:bodyPr>
          <a:lstStyle/>
          <a:p>
            <a:r>
              <a:rPr lang="en-US" sz="1600" dirty="0"/>
              <a:t>(In case books of account are maintained in a computer system, mention the books of account generated by such computer system. If the books of account are not kept at one location, please furnish the addresses of locations along with the details of books of account maintained at each location.</a:t>
            </a:r>
          </a:p>
        </p:txBody>
      </p:sp>
      <p:sp>
        <p:nvSpPr>
          <p:cNvPr id="5" name="TextBox 4"/>
          <p:cNvSpPr txBox="1"/>
          <p:nvPr/>
        </p:nvSpPr>
        <p:spPr>
          <a:xfrm>
            <a:off x="1000100" y="6519446"/>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653232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90600"/>
          </a:xfrm>
        </p:spPr>
        <p:txBody>
          <a:bodyPr>
            <a:noAutofit/>
          </a:bodyPr>
          <a:lstStyle/>
          <a:p>
            <a:pPr algn="just"/>
            <a:r>
              <a:rPr lang="en-US" sz="2800" dirty="0"/>
              <a:t>11(c) - List of books of account and nature of relevant documents examined.</a:t>
            </a:r>
          </a:p>
        </p:txBody>
      </p:sp>
      <p:sp>
        <p:nvSpPr>
          <p:cNvPr id="3" name="Content Placeholder 2"/>
          <p:cNvSpPr>
            <a:spLocks noGrp="1"/>
          </p:cNvSpPr>
          <p:nvPr>
            <p:ph sz="quarter" idx="1"/>
          </p:nvPr>
        </p:nvSpPr>
        <p:spPr>
          <a:xfrm>
            <a:off x="457200" y="1412776"/>
            <a:ext cx="8229600" cy="5064224"/>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dirty="0"/>
              <a:t>It has been observed that </a:t>
            </a:r>
            <a:r>
              <a:rPr lang="en-US" dirty="0">
                <a:solidFill>
                  <a:srgbClr val="FF0000"/>
                </a:solidFill>
              </a:rPr>
              <a:t>all</a:t>
            </a:r>
            <a:r>
              <a:rPr lang="en-US" dirty="0"/>
              <a:t> the </a:t>
            </a:r>
            <a:r>
              <a:rPr lang="en-US" dirty="0">
                <a:solidFill>
                  <a:srgbClr val="FF0000"/>
                </a:solidFill>
              </a:rPr>
              <a:t>relevant documents</a:t>
            </a:r>
            <a:r>
              <a:rPr lang="en-US" dirty="0"/>
              <a:t> examined are </a:t>
            </a:r>
            <a:r>
              <a:rPr lang="en-US" dirty="0">
                <a:solidFill>
                  <a:srgbClr val="FF0000"/>
                </a:solidFill>
              </a:rPr>
              <a:t>not mentioned </a:t>
            </a:r>
            <a:r>
              <a:rPr lang="en-US" dirty="0"/>
              <a:t>like </a:t>
            </a:r>
            <a:r>
              <a:rPr lang="en-US" dirty="0">
                <a:solidFill>
                  <a:srgbClr val="7030A0"/>
                </a:solidFill>
              </a:rPr>
              <a:t>Invoices, receipts, vouchers, bills, secretarial, confirmation, certificates, internal &amp; external. </a:t>
            </a:r>
            <a:r>
              <a:rPr lang="en-US" dirty="0"/>
              <a:t>In many cases the term “etc.” is used without the mention of detailed documents examined.</a:t>
            </a:r>
          </a:p>
          <a:p>
            <a:pPr algn="just"/>
            <a:r>
              <a:rPr lang="en-US" dirty="0"/>
              <a:t>As per the Guidance Note </a:t>
            </a:r>
            <a:r>
              <a:rPr lang="en-US" dirty="0">
                <a:solidFill>
                  <a:srgbClr val="FF0000"/>
                </a:solidFill>
              </a:rPr>
              <a:t>reference to all such supporting evidences/ relevant documents</a:t>
            </a:r>
            <a:r>
              <a:rPr lang="en-US" dirty="0"/>
              <a:t> is also required to be made under this clause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724092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Verdana" pitchFamily="34" charset="0"/>
                <a:ea typeface="Verdana" pitchFamily="34" charset="0"/>
              </a:rPr>
              <a:t>Compulsory Peer Review and TAQRB</a:t>
            </a:r>
            <a:endParaRPr lang="en-GB" dirty="0">
              <a:latin typeface="Verdana" pitchFamily="34" charset="0"/>
              <a:ea typeface="Verdana" pitchFamily="34"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805039278"/>
              </p:ext>
            </p:extLst>
          </p:nvPr>
        </p:nvGraphicFramePr>
        <p:xfrm>
          <a:off x="457200" y="1219201"/>
          <a:ext cx="8219256" cy="4317791"/>
        </p:xfrm>
        <a:graphic>
          <a:graphicData uri="http://schemas.openxmlformats.org/drawingml/2006/table">
            <a:tbl>
              <a:tblPr firstRow="1" bandRow="1">
                <a:tableStyleId>{5C22544A-7EE6-4342-B048-85BDC9FD1C3A}</a:tableStyleId>
              </a:tblPr>
              <a:tblGrid>
                <a:gridCol w="873341"/>
                <a:gridCol w="5537647"/>
                <a:gridCol w="1808268"/>
              </a:tblGrid>
              <a:tr h="432499">
                <a:tc>
                  <a:txBody>
                    <a:bodyPr/>
                    <a:lstStyle/>
                    <a:p>
                      <a:pPr algn="ctr"/>
                      <a:r>
                        <a:rPr lang="en-GB" sz="1400" dirty="0" smtClean="0">
                          <a:latin typeface="Verdana" pitchFamily="34" charset="0"/>
                          <a:ea typeface="Verdana" pitchFamily="34" charset="0"/>
                        </a:rPr>
                        <a:t>Phase</a:t>
                      </a:r>
                      <a:endParaRPr lang="en-GB" sz="1400" dirty="0">
                        <a:latin typeface="Verdana" pitchFamily="34" charset="0"/>
                        <a:ea typeface="Verdana" pitchFamily="34" charset="0"/>
                      </a:endParaRPr>
                    </a:p>
                  </a:txBody>
                  <a:tcPr/>
                </a:tc>
                <a:tc>
                  <a:txBody>
                    <a:bodyPr/>
                    <a:lstStyle/>
                    <a:p>
                      <a:pPr algn="ctr"/>
                      <a:r>
                        <a:rPr lang="en-GB" sz="1400" dirty="0" smtClean="0">
                          <a:latin typeface="Verdana" pitchFamily="34" charset="0"/>
                          <a:ea typeface="Verdana" pitchFamily="34" charset="0"/>
                        </a:rPr>
                        <a:t>Firms covered</a:t>
                      </a:r>
                      <a:endParaRPr lang="en-GB" sz="1400" dirty="0">
                        <a:latin typeface="Verdana" pitchFamily="34" charset="0"/>
                        <a:ea typeface="Verdana" pitchFamily="34" charset="0"/>
                      </a:endParaRPr>
                    </a:p>
                  </a:txBody>
                  <a:tcPr/>
                </a:tc>
                <a:tc>
                  <a:txBody>
                    <a:bodyPr/>
                    <a:lstStyle/>
                    <a:p>
                      <a:pPr algn="ctr"/>
                      <a:r>
                        <a:rPr lang="en-GB" sz="1200" dirty="0" smtClean="0">
                          <a:latin typeface="Verdana" pitchFamily="34" charset="0"/>
                          <a:ea typeface="Verdana" pitchFamily="34" charset="0"/>
                        </a:rPr>
                        <a:t>Peer Review</a:t>
                      </a:r>
                    </a:p>
                    <a:p>
                      <a:pPr algn="ctr"/>
                      <a:r>
                        <a:rPr lang="en-GB" sz="1200" dirty="0" smtClean="0">
                          <a:latin typeface="Verdana" pitchFamily="34" charset="0"/>
                          <a:ea typeface="Verdana" pitchFamily="34" charset="0"/>
                        </a:rPr>
                        <a:t>mandatory from</a:t>
                      </a:r>
                      <a:endParaRPr lang="en-GB" sz="1400" dirty="0">
                        <a:latin typeface="Verdana" pitchFamily="34" charset="0"/>
                        <a:ea typeface="Verdana" pitchFamily="34" charset="0"/>
                      </a:endParaRPr>
                    </a:p>
                  </a:txBody>
                  <a:tcPr/>
                </a:tc>
              </a:tr>
              <a:tr h="288783">
                <a:tc>
                  <a:txBody>
                    <a:bodyPr/>
                    <a:lstStyle/>
                    <a:p>
                      <a:pPr algn="ctr"/>
                      <a:r>
                        <a:rPr lang="en-GB" sz="1400" dirty="0" smtClean="0">
                          <a:latin typeface="Verdana" pitchFamily="34" charset="0"/>
                          <a:ea typeface="Verdana" pitchFamily="34" charset="0"/>
                        </a:rPr>
                        <a:t>I</a:t>
                      </a:r>
                      <a:endParaRPr lang="en-GB" sz="1400" dirty="0">
                        <a:latin typeface="Verdana" pitchFamily="34" charset="0"/>
                        <a:ea typeface="Verdana" pitchFamily="34" charset="0"/>
                      </a:endParaRPr>
                    </a:p>
                  </a:txBody>
                  <a:tcPr/>
                </a:tc>
                <a:tc>
                  <a:txBody>
                    <a:bodyPr/>
                    <a:lstStyle/>
                    <a:p>
                      <a:pPr algn="just"/>
                      <a:r>
                        <a:rPr lang="en-GB" sz="1400" dirty="0" smtClean="0">
                          <a:latin typeface="Verdana" pitchFamily="34" charset="0"/>
                          <a:ea typeface="Verdana" pitchFamily="34" charset="0"/>
                        </a:rPr>
                        <a:t>Auditing listed companies</a:t>
                      </a:r>
                      <a:endParaRPr lang="en-GB" sz="1400" dirty="0">
                        <a:latin typeface="Verdana" pitchFamily="34" charset="0"/>
                        <a:ea typeface="Verdana" pitchFamily="34" charset="0"/>
                      </a:endParaRPr>
                    </a:p>
                  </a:txBody>
                  <a:tcPr/>
                </a:tc>
                <a:tc>
                  <a:txBody>
                    <a:bodyPr/>
                    <a:lstStyle/>
                    <a:p>
                      <a:pPr algn="ctr"/>
                      <a:r>
                        <a:rPr lang="en-GB" sz="1400" dirty="0" smtClean="0">
                          <a:latin typeface="Verdana" pitchFamily="34" charset="0"/>
                          <a:ea typeface="Verdana" pitchFamily="34" charset="0"/>
                        </a:rPr>
                        <a:t>01.04.2022</a:t>
                      </a:r>
                      <a:endParaRPr lang="en-GB" sz="1400" dirty="0">
                        <a:latin typeface="Verdana" pitchFamily="34" charset="0"/>
                        <a:ea typeface="Verdana" pitchFamily="34" charset="0"/>
                      </a:endParaRPr>
                    </a:p>
                  </a:txBody>
                  <a:tcPr/>
                </a:tc>
              </a:tr>
              <a:tr h="893831">
                <a:tc>
                  <a:txBody>
                    <a:bodyPr/>
                    <a:lstStyle/>
                    <a:p>
                      <a:pPr algn="ctr"/>
                      <a:r>
                        <a:rPr lang="en-GB" sz="1400" dirty="0" smtClean="0">
                          <a:latin typeface="Verdana" pitchFamily="34" charset="0"/>
                          <a:ea typeface="Verdana" pitchFamily="34" charset="0"/>
                        </a:rPr>
                        <a:t>II</a:t>
                      </a:r>
                      <a:endParaRPr lang="en-GB" sz="1400" dirty="0">
                        <a:latin typeface="Verdana" pitchFamily="34" charset="0"/>
                        <a:ea typeface="Verdana" pitchFamily="34" charset="0"/>
                      </a:endParaRPr>
                    </a:p>
                  </a:txBody>
                  <a:tcPr/>
                </a:tc>
                <a:tc>
                  <a:txBody>
                    <a:bodyPr/>
                    <a:lstStyle/>
                    <a:p>
                      <a:pPr algn="just"/>
                      <a:r>
                        <a:rPr lang="en-GB" sz="1400" dirty="0" smtClean="0">
                          <a:latin typeface="Verdana" pitchFamily="34" charset="0"/>
                          <a:ea typeface="Verdana" pitchFamily="34" charset="0"/>
                        </a:rPr>
                        <a:t>Practice Units rendering attestation services and having   </a:t>
                      </a:r>
                      <a:r>
                        <a:rPr lang="en-GB" sz="1400" b="1" u="sng" dirty="0" smtClean="0">
                          <a:latin typeface="Verdana" pitchFamily="34" charset="0"/>
                          <a:ea typeface="Verdana" pitchFamily="34" charset="0"/>
                        </a:rPr>
                        <a:t>5 or more partners</a:t>
                      </a:r>
                      <a:r>
                        <a:rPr lang="en-GB" sz="1400" dirty="0" smtClean="0">
                          <a:latin typeface="Verdana" pitchFamily="34" charset="0"/>
                          <a:ea typeface="Verdana" pitchFamily="34" charset="0"/>
                        </a:rPr>
                        <a:t>: For these Practice Units, there is a pre-requisite of having Peer Review Certificate before accepting any Statutory audit.</a:t>
                      </a:r>
                      <a:endParaRPr lang="en-GB" sz="1400" dirty="0">
                        <a:latin typeface="Verdana" pitchFamily="34" charset="0"/>
                        <a:ea typeface="Verdana" pitchFamily="34" charset="0"/>
                      </a:endParaRPr>
                    </a:p>
                  </a:txBody>
                  <a:tcPr/>
                </a:tc>
                <a:tc>
                  <a:txBody>
                    <a:bodyPr/>
                    <a:lstStyle/>
                    <a:p>
                      <a:pPr algn="ctr"/>
                      <a:r>
                        <a:rPr lang="en-GB" sz="1400" dirty="0" smtClean="0">
                          <a:latin typeface="Verdana" pitchFamily="34" charset="0"/>
                          <a:ea typeface="Verdana" pitchFamily="34" charset="0"/>
                        </a:rPr>
                        <a:t>01.04.2023</a:t>
                      </a:r>
                      <a:endParaRPr lang="en-GB" sz="1400" dirty="0">
                        <a:latin typeface="Verdana" pitchFamily="34" charset="0"/>
                        <a:ea typeface="Verdana" pitchFamily="34" charset="0"/>
                      </a:endParaRPr>
                    </a:p>
                  </a:txBody>
                  <a:tcPr/>
                </a:tc>
              </a:tr>
              <a:tr h="1020629">
                <a:tc>
                  <a:txBody>
                    <a:bodyPr/>
                    <a:lstStyle/>
                    <a:p>
                      <a:pPr algn="ctr"/>
                      <a:r>
                        <a:rPr lang="en-GB" sz="1400" dirty="0" smtClean="0">
                          <a:latin typeface="Verdana" pitchFamily="34" charset="0"/>
                          <a:ea typeface="Verdana" pitchFamily="34" charset="0"/>
                        </a:rPr>
                        <a:t>III</a:t>
                      </a:r>
                      <a:endParaRPr lang="en-GB" sz="1400" dirty="0">
                        <a:latin typeface="Verdana" pitchFamily="34" charset="0"/>
                        <a:ea typeface="Verdana" pitchFamily="34" charset="0"/>
                      </a:endParaRPr>
                    </a:p>
                  </a:txBody>
                  <a:tcPr/>
                </a:tc>
                <a:tc>
                  <a:txBody>
                    <a:bodyPr/>
                    <a:lstStyle/>
                    <a:p>
                      <a:pPr algn="just"/>
                      <a:r>
                        <a:rPr lang="en-GB" sz="1400" dirty="0" smtClean="0">
                          <a:latin typeface="Verdana" pitchFamily="34" charset="0"/>
                          <a:ea typeface="Verdana" pitchFamily="34" charset="0"/>
                        </a:rPr>
                        <a:t>Practice Units rendering attestation services and </a:t>
                      </a:r>
                      <a:r>
                        <a:rPr lang="en-GB" sz="1400" b="0" u="none" dirty="0" smtClean="0">
                          <a:latin typeface="Verdana" pitchFamily="34" charset="0"/>
                          <a:ea typeface="Verdana" pitchFamily="34" charset="0"/>
                        </a:rPr>
                        <a:t>having </a:t>
                      </a:r>
                      <a:r>
                        <a:rPr lang="en-GB" sz="1400" b="1" u="sng" dirty="0" smtClean="0">
                          <a:latin typeface="Verdana" pitchFamily="34" charset="0"/>
                          <a:ea typeface="Verdana" pitchFamily="34" charset="0"/>
                        </a:rPr>
                        <a:t>4 or more partners</a:t>
                      </a:r>
                      <a:r>
                        <a:rPr lang="en-GB" sz="1400" dirty="0" smtClean="0">
                          <a:latin typeface="Verdana" pitchFamily="34" charset="0"/>
                          <a:ea typeface="Verdana" pitchFamily="34" charset="0"/>
                        </a:rPr>
                        <a:t>: For these Practice Units, there is a pre-requisite of having Peer Review Certificate before accepting any Statutory audit.	</a:t>
                      </a:r>
                    </a:p>
                  </a:txBody>
                  <a:tcPr/>
                </a:tc>
                <a:tc>
                  <a:txBody>
                    <a:bodyPr/>
                    <a:lstStyle/>
                    <a:p>
                      <a:pPr algn="ctr"/>
                      <a:r>
                        <a:rPr lang="en-GB" sz="1400" dirty="0" smtClean="0">
                          <a:latin typeface="Verdana" pitchFamily="34" charset="0"/>
                          <a:ea typeface="Verdana" pitchFamily="34" charset="0"/>
                        </a:rPr>
                        <a:t>01.04.2024</a:t>
                      </a:r>
                      <a:endParaRPr lang="en-GB" sz="1400" dirty="0">
                        <a:latin typeface="Verdana" pitchFamily="34" charset="0"/>
                        <a:ea typeface="Verdana" pitchFamily="34" charset="0"/>
                      </a:endParaRPr>
                    </a:p>
                  </a:txBody>
                  <a:tcPr/>
                </a:tc>
              </a:tr>
              <a:tr h="1590282">
                <a:tc>
                  <a:txBody>
                    <a:bodyPr/>
                    <a:lstStyle/>
                    <a:p>
                      <a:pPr algn="ctr"/>
                      <a:r>
                        <a:rPr lang="en-GB" sz="1400" dirty="0" smtClean="0">
                          <a:latin typeface="Verdana" pitchFamily="34" charset="0"/>
                          <a:ea typeface="Verdana" pitchFamily="34" charset="0"/>
                        </a:rPr>
                        <a:t>IV</a:t>
                      </a:r>
                      <a:endParaRPr lang="en-GB" sz="1400" dirty="0">
                        <a:latin typeface="Verdana" pitchFamily="34" charset="0"/>
                        <a:ea typeface="Verdana" pitchFamily="34" charset="0"/>
                      </a:endParaRPr>
                    </a:p>
                  </a:txBody>
                  <a:tcPr/>
                </a:tc>
                <a:tc>
                  <a:txBody>
                    <a:bodyPr/>
                    <a:lstStyle/>
                    <a:p>
                      <a:pPr algn="just"/>
                      <a:r>
                        <a:rPr lang="en-GB" sz="1400" dirty="0" smtClean="0">
                          <a:latin typeface="Verdana" pitchFamily="34" charset="0"/>
                          <a:ea typeface="Verdana" pitchFamily="34" charset="0"/>
                        </a:rPr>
                        <a:t>Practice Units rendering attestation services and having  </a:t>
                      </a:r>
                      <a:r>
                        <a:rPr lang="en-GB" sz="1400" b="1" u="sng" dirty="0" smtClean="0">
                          <a:latin typeface="Verdana" pitchFamily="34" charset="0"/>
                          <a:ea typeface="Verdana" pitchFamily="34" charset="0"/>
                        </a:rPr>
                        <a:t>3 or more partners</a:t>
                      </a:r>
                      <a:r>
                        <a:rPr lang="en-GB" sz="1400" u="sng" dirty="0" smtClean="0">
                          <a:latin typeface="Verdana" pitchFamily="34" charset="0"/>
                          <a:ea typeface="Verdana" pitchFamily="34" charset="0"/>
                        </a:rPr>
                        <a:t>:</a:t>
                      </a:r>
                      <a:r>
                        <a:rPr lang="en-GB" sz="1400" dirty="0" smtClean="0">
                          <a:latin typeface="Verdana" pitchFamily="34" charset="0"/>
                          <a:ea typeface="Verdana" pitchFamily="34" charset="0"/>
                        </a:rPr>
                        <a:t> For these Practice Units, there is a pre-requisite of having Peer Review Certificate before accepting any Statutory audit. </a:t>
                      </a:r>
                    </a:p>
                    <a:p>
                      <a:pPr algn="ctr"/>
                      <a:r>
                        <a:rPr lang="en-GB" sz="1400" b="0" i="1" dirty="0" smtClean="0">
                          <a:latin typeface="Verdana" pitchFamily="34" charset="0"/>
                          <a:ea typeface="Verdana" pitchFamily="34" charset="0"/>
                        </a:rPr>
                        <a:t>or</a:t>
                      </a:r>
                    </a:p>
                    <a:p>
                      <a:pPr algn="just"/>
                      <a:r>
                        <a:rPr lang="en-GB" sz="1400" dirty="0" smtClean="0">
                          <a:latin typeface="Verdana" pitchFamily="34" charset="0"/>
                          <a:ea typeface="Verdana" pitchFamily="34" charset="0"/>
                        </a:rPr>
                        <a:t>Propose to undertake audits of branches of PSU Banks</a:t>
                      </a:r>
                    </a:p>
                  </a:txBody>
                  <a:tcPr/>
                </a:tc>
                <a:tc>
                  <a:txBody>
                    <a:bodyPr/>
                    <a:lstStyle/>
                    <a:p>
                      <a:pPr algn="ctr"/>
                      <a:r>
                        <a:rPr lang="en-GB" sz="1400" dirty="0" smtClean="0">
                          <a:latin typeface="Verdana" pitchFamily="34" charset="0"/>
                          <a:ea typeface="Verdana" pitchFamily="34" charset="0"/>
                        </a:rPr>
                        <a:t>01.04.2025</a:t>
                      </a:r>
                      <a:endParaRPr lang="en-GB" sz="1400" dirty="0">
                        <a:latin typeface="Verdana" pitchFamily="34" charset="0"/>
                        <a:ea typeface="Verdana" pitchFamily="34" charset="0"/>
                      </a:endParaRPr>
                    </a:p>
                  </a:txBody>
                  <a:tcPr/>
                </a:tc>
              </a:tr>
            </a:tbl>
          </a:graphicData>
        </a:graphic>
      </p:graphicFrame>
      <p:sp>
        <p:nvSpPr>
          <p:cNvPr id="5" name="TextBox 4"/>
          <p:cNvSpPr txBox="1"/>
          <p:nvPr/>
        </p:nvSpPr>
        <p:spPr>
          <a:xfrm>
            <a:off x="539552" y="5805264"/>
            <a:ext cx="756084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smtClean="0"/>
              <a:t>Tax Audit Quality review Board – Study on common mistakes in Tax Audits</a:t>
            </a:r>
            <a:endParaRPr lang="en-GB" dirty="0"/>
          </a:p>
        </p:txBody>
      </p:sp>
    </p:spTree>
    <p:extLst>
      <p:ext uri="{BB962C8B-B14F-4D97-AF65-F5344CB8AC3E}">
        <p14:creationId xmlns:p14="http://schemas.microsoft.com/office/powerpoint/2010/main" val="19350448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6798734" cy="457199"/>
          </a:xfrm>
        </p:spPr>
        <p:txBody>
          <a:bodyPr>
            <a:normAutofit fontScale="90000"/>
          </a:bodyPr>
          <a:lstStyle/>
          <a:p>
            <a:r>
              <a:rPr lang="en-US" dirty="0"/>
              <a:t>Clause 13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92289671"/>
              </p:ext>
            </p:extLst>
          </p:nvPr>
        </p:nvGraphicFramePr>
        <p:xfrm>
          <a:off x="533400" y="13716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2519468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6798734" cy="541867"/>
          </a:xfrm>
        </p:spPr>
        <p:txBody>
          <a:bodyPr>
            <a:normAutofit fontScale="90000"/>
          </a:bodyPr>
          <a:lstStyle/>
          <a:p>
            <a:r>
              <a:rPr lang="en-US" dirty="0"/>
              <a:t>Clause 14</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1730690"/>
              </p:ext>
            </p:extLst>
          </p:nvPr>
        </p:nvGraphicFramePr>
        <p:xfrm>
          <a:off x="457200" y="13716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15497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798734" cy="838200"/>
          </a:xfrm>
        </p:spPr>
        <p:txBody>
          <a:bodyPr/>
          <a:lstStyle/>
          <a:p>
            <a:r>
              <a:rPr lang="en-US" dirty="0"/>
              <a:t>Approach</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14549842"/>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443495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Clause 17: Cases u/s 50C and 43CA</a:t>
            </a:r>
          </a:p>
        </p:txBody>
      </p:sp>
      <p:sp>
        <p:nvSpPr>
          <p:cNvPr id="3" name="Content Placeholder 2"/>
          <p:cNvSpPr>
            <a:spLocks noGrp="1"/>
          </p:cNvSpPr>
          <p:nvPr>
            <p:ph sz="quarter" idx="1"/>
          </p:nvPr>
        </p:nvSpPr>
        <p:spPr>
          <a:xfrm>
            <a:off x="228600" y="1600200"/>
            <a:ext cx="8686800" cy="289560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lnSpc>
                <a:spcPct val="200000"/>
              </a:lnSpc>
              <a:buNone/>
            </a:pPr>
            <a:r>
              <a:rPr lang="en-US" i="1" dirty="0"/>
              <a:t> “Where any land or building or both is transferred during the previous year for a consideration less than value adopted or assessed or assessable by any authority of a State Government referred to in section 43CA or 50C, please furnish:”</a:t>
            </a:r>
          </a:p>
        </p:txBody>
      </p:sp>
      <p:graphicFrame>
        <p:nvGraphicFramePr>
          <p:cNvPr id="4" name="Table 3"/>
          <p:cNvGraphicFramePr>
            <a:graphicFrameLocks noGrp="1"/>
          </p:cNvGraphicFramePr>
          <p:nvPr/>
        </p:nvGraphicFramePr>
        <p:xfrm>
          <a:off x="381000" y="4800600"/>
          <a:ext cx="8305800" cy="1783080"/>
        </p:xfrm>
        <a:graphic>
          <a:graphicData uri="http://schemas.openxmlformats.org/drawingml/2006/table">
            <a:tbl>
              <a:tblPr firstRow="1" bandRow="1">
                <a:tableStyleId>{00A15C55-8517-42AA-B614-E9B94910E393}</a:tableStyleId>
              </a:tblPr>
              <a:tblGrid>
                <a:gridCol w="1910334">
                  <a:extLst>
                    <a:ext uri="{9D8B030D-6E8A-4147-A177-3AD203B41FA5}">
                      <a16:colId xmlns:a16="http://schemas.microsoft.com/office/drawing/2014/main" xmlns="" val="20000"/>
                    </a:ext>
                  </a:extLst>
                </a:gridCol>
                <a:gridCol w="2740914">
                  <a:extLst>
                    <a:ext uri="{9D8B030D-6E8A-4147-A177-3AD203B41FA5}">
                      <a16:colId xmlns:a16="http://schemas.microsoft.com/office/drawing/2014/main" xmlns="" val="20001"/>
                    </a:ext>
                  </a:extLst>
                </a:gridCol>
                <a:gridCol w="3654552">
                  <a:extLst>
                    <a:ext uri="{9D8B030D-6E8A-4147-A177-3AD203B41FA5}">
                      <a16:colId xmlns:a16="http://schemas.microsoft.com/office/drawing/2014/main" xmlns="" val="20002"/>
                    </a:ext>
                  </a:extLst>
                </a:gridCol>
              </a:tblGrid>
              <a:tr h="1363532">
                <a:tc>
                  <a:txBody>
                    <a:bodyPr/>
                    <a:lstStyle/>
                    <a:p>
                      <a:pPr algn="ctr"/>
                      <a:r>
                        <a:rPr lang="en-IN" sz="2400" dirty="0"/>
                        <a:t>Details of Property</a:t>
                      </a:r>
                    </a:p>
                  </a:txBody>
                  <a:tcPr/>
                </a:tc>
                <a:tc>
                  <a:txBody>
                    <a:bodyPr/>
                    <a:lstStyle/>
                    <a:p>
                      <a:pPr algn="ctr"/>
                      <a:r>
                        <a:rPr lang="en-IN" sz="2400" dirty="0"/>
                        <a:t>Consideration Received or Accrued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dirty="0"/>
                        <a:t>Value</a:t>
                      </a:r>
                      <a:r>
                        <a:rPr lang="en-IN" sz="2400" baseline="0" dirty="0"/>
                        <a:t> Adopted or Assessed or Assessable</a:t>
                      </a:r>
                      <a:endParaRPr lang="en-IN" sz="2400" dirty="0">
                        <a:solidFill>
                          <a:srgbClr val="FF0000"/>
                        </a:solidFill>
                      </a:endParaRPr>
                    </a:p>
                  </a:txBody>
                  <a:tcPr/>
                </a:tc>
                <a:extLst>
                  <a:ext uri="{0D108BD9-81ED-4DB2-BD59-A6C34878D82A}">
                    <a16:rowId xmlns:a16="http://schemas.microsoft.com/office/drawing/2014/main" xmlns="" val="10000"/>
                  </a:ext>
                </a:extLst>
              </a:tr>
              <a:tr h="419548">
                <a:tc>
                  <a:txBody>
                    <a:bodyPr/>
                    <a:lstStyle/>
                    <a:p>
                      <a:pPr algn="ctr"/>
                      <a:endParaRPr lang="en-IN" sz="1800" dirty="0"/>
                    </a:p>
                  </a:txBody>
                  <a:tcPr/>
                </a:tc>
                <a:tc>
                  <a:txBody>
                    <a:bodyPr/>
                    <a:lstStyle/>
                    <a:p>
                      <a:pPr algn="ctr"/>
                      <a:endParaRPr lang="en-IN" sz="1800" dirty="0"/>
                    </a:p>
                  </a:txBody>
                  <a:tcPr/>
                </a:tc>
                <a:tc>
                  <a:txBody>
                    <a:bodyPr/>
                    <a:lstStyle/>
                    <a:p>
                      <a:pPr algn="ctr"/>
                      <a:endParaRPr lang="en-IN" sz="1800" dirty="0"/>
                    </a:p>
                  </a:txBody>
                  <a:tcPr/>
                </a:tc>
                <a:extLst>
                  <a:ext uri="{0D108BD9-81ED-4DB2-BD59-A6C34878D82A}">
                    <a16:rowId xmlns:a16="http://schemas.microsoft.com/office/drawing/2014/main" xmlns="" val="10001"/>
                  </a:ext>
                </a:extLst>
              </a:tr>
            </a:tbl>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4269702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17: Audit Checklist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01883026"/>
              </p:ext>
            </p:extLst>
          </p:nvPr>
        </p:nvGraphicFramePr>
        <p:xfrm>
          <a:off x="457200" y="2743200"/>
          <a:ext cx="82296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3"/>
          <p:cNvPicPr>
            <a:picLocks noChangeAspect="1" noChangeArrowheads="1"/>
          </p:cNvPicPr>
          <p:nvPr/>
        </p:nvPicPr>
        <p:blipFill>
          <a:blip r:embed="rId7"/>
          <a:srcRect l="12299" t="54166" r="17789" b="29167"/>
          <a:stretch>
            <a:fillRect/>
          </a:stretch>
        </p:blipFill>
        <p:spPr bwMode="auto">
          <a:xfrm>
            <a:off x="47625" y="1468226"/>
            <a:ext cx="8943975" cy="1198774"/>
          </a:xfrm>
          <a:prstGeom prst="rect">
            <a:avLst/>
          </a:prstGeom>
          <a:noFill/>
          <a:ln w="9525">
            <a:noFill/>
            <a:miter lim="800000"/>
            <a:headEnd/>
            <a:tailEnd/>
          </a:ln>
          <a:effectLst/>
        </p:spPr>
      </p:pic>
      <p:sp>
        <p:nvSpPr>
          <p:cNvPr id="6" name="TextBox 5"/>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8"/>
              </a:rPr>
              <a:t>pankajgshah@gmail.com</a:t>
            </a:r>
            <a:r>
              <a:rPr lang="en-US" dirty="0"/>
              <a:t> | Indore |</a:t>
            </a:r>
          </a:p>
        </p:txBody>
      </p:sp>
    </p:spTree>
    <p:extLst>
      <p:ext uri="{BB962C8B-B14F-4D97-AF65-F5344CB8AC3E}">
        <p14:creationId xmlns:p14="http://schemas.microsoft.com/office/powerpoint/2010/main" val="343376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5610CED-BC59-44AA-B76C-0557595726E3}"/>
                                            </p:graphicEl>
                                          </p:spTgt>
                                        </p:tgtEl>
                                        <p:attrNameLst>
                                          <p:attrName>style.visibility</p:attrName>
                                        </p:attrNameLst>
                                      </p:cBhvr>
                                      <p:to>
                                        <p:strVal val="visible"/>
                                      </p:to>
                                    </p:set>
                                    <p:anim calcmode="lin" valueType="num">
                                      <p:cBhvr additive="base">
                                        <p:cTn id="7" dur="500" fill="hold"/>
                                        <p:tgtEl>
                                          <p:spTgt spid="4">
                                            <p:graphicEl>
                                              <a:dgm id="{C5610CED-BC59-44AA-B76C-0557595726E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5610CED-BC59-44AA-B76C-0557595726E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2E95B1D-E542-4584-A925-70E4A7AE75BE}"/>
                                            </p:graphicEl>
                                          </p:spTgt>
                                        </p:tgtEl>
                                        <p:attrNameLst>
                                          <p:attrName>style.visibility</p:attrName>
                                        </p:attrNameLst>
                                      </p:cBhvr>
                                      <p:to>
                                        <p:strVal val="visible"/>
                                      </p:to>
                                    </p:set>
                                    <p:anim calcmode="lin" valueType="num">
                                      <p:cBhvr additive="base">
                                        <p:cTn id="13" dur="500" fill="hold"/>
                                        <p:tgtEl>
                                          <p:spTgt spid="4">
                                            <p:graphicEl>
                                              <a:dgm id="{A2E95B1D-E542-4584-A925-70E4A7AE75B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2E95B1D-E542-4584-A925-70E4A7AE75BE}"/>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8E813EEB-1FC1-49CB-AFCA-0F5F039A1F3A}"/>
                                            </p:graphicEl>
                                          </p:spTgt>
                                        </p:tgtEl>
                                        <p:attrNameLst>
                                          <p:attrName>style.visibility</p:attrName>
                                        </p:attrNameLst>
                                      </p:cBhvr>
                                      <p:to>
                                        <p:strVal val="visible"/>
                                      </p:to>
                                    </p:set>
                                    <p:anim calcmode="lin" valueType="num">
                                      <p:cBhvr additive="base">
                                        <p:cTn id="19" dur="500" fill="hold"/>
                                        <p:tgtEl>
                                          <p:spTgt spid="4">
                                            <p:graphicEl>
                                              <a:dgm id="{8E813EEB-1FC1-49CB-AFCA-0F5F039A1F3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8E813EEB-1FC1-49CB-AFCA-0F5F039A1F3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4BA1E097-0CDE-428C-9FCC-C8B9763ECE63}"/>
                                            </p:graphicEl>
                                          </p:spTgt>
                                        </p:tgtEl>
                                        <p:attrNameLst>
                                          <p:attrName>style.visibility</p:attrName>
                                        </p:attrNameLst>
                                      </p:cBhvr>
                                      <p:to>
                                        <p:strVal val="visible"/>
                                      </p:to>
                                    </p:set>
                                    <p:anim calcmode="lin" valueType="num">
                                      <p:cBhvr additive="base">
                                        <p:cTn id="25" dur="500" fill="hold"/>
                                        <p:tgtEl>
                                          <p:spTgt spid="4">
                                            <p:graphicEl>
                                              <a:dgm id="{4BA1E097-0CDE-428C-9FCC-C8B9763ECE6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4BA1E097-0CDE-428C-9FCC-C8B9763ECE6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17: Issue 4</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15009636"/>
              </p:ext>
            </p:extLst>
          </p:nvPr>
        </p:nvGraphicFramePr>
        <p:xfrm>
          <a:off x="457200" y="1600200"/>
          <a:ext cx="8534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56756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29D3BE2E-BBC3-403E-87B4-333DE6579A55}"/>
                                            </p:graphicEl>
                                          </p:spTgt>
                                        </p:tgtEl>
                                        <p:attrNameLst>
                                          <p:attrName>style.visibility</p:attrName>
                                        </p:attrNameLst>
                                      </p:cBhvr>
                                      <p:to>
                                        <p:strVal val="visible"/>
                                      </p:to>
                                    </p:set>
                                    <p:animEffect transition="in" filter="fade">
                                      <p:cBhvr>
                                        <p:cTn id="7" dur="2000"/>
                                        <p:tgtEl>
                                          <p:spTgt spid="4">
                                            <p:graphicEl>
                                              <a:dgm id="{29D3BE2E-BBC3-403E-87B4-333DE6579A5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1A659B41-AE21-482E-8EA2-30380A0270B6}"/>
                                            </p:graphicEl>
                                          </p:spTgt>
                                        </p:tgtEl>
                                        <p:attrNameLst>
                                          <p:attrName>style.visibility</p:attrName>
                                        </p:attrNameLst>
                                      </p:cBhvr>
                                      <p:to>
                                        <p:strVal val="visible"/>
                                      </p:to>
                                    </p:set>
                                    <p:animEffect transition="in" filter="fade">
                                      <p:cBhvr>
                                        <p:cTn id="12" dur="2000"/>
                                        <p:tgtEl>
                                          <p:spTgt spid="4">
                                            <p:graphicEl>
                                              <a:dgm id="{1A659B41-AE21-482E-8EA2-30380A0270B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813C6B55-524E-42E3-986A-ECAAF6B1B3BD}"/>
                                            </p:graphicEl>
                                          </p:spTgt>
                                        </p:tgtEl>
                                        <p:attrNameLst>
                                          <p:attrName>style.visibility</p:attrName>
                                        </p:attrNameLst>
                                      </p:cBhvr>
                                      <p:to>
                                        <p:strVal val="visible"/>
                                      </p:to>
                                    </p:set>
                                    <p:animEffect transition="in" filter="fade">
                                      <p:cBhvr>
                                        <p:cTn id="17" dur="2000"/>
                                        <p:tgtEl>
                                          <p:spTgt spid="4">
                                            <p:graphicEl>
                                              <a:dgm id="{813C6B55-524E-42E3-986A-ECAAF6B1B3B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BCDC5F52-5AA3-41A7-8C3D-DA2A869133DA}"/>
                                            </p:graphicEl>
                                          </p:spTgt>
                                        </p:tgtEl>
                                        <p:attrNameLst>
                                          <p:attrName>style.visibility</p:attrName>
                                        </p:attrNameLst>
                                      </p:cBhvr>
                                      <p:to>
                                        <p:strVal val="visible"/>
                                      </p:to>
                                    </p:set>
                                    <p:animEffect transition="in" filter="fade">
                                      <p:cBhvr>
                                        <p:cTn id="22" dur="2000"/>
                                        <p:tgtEl>
                                          <p:spTgt spid="4">
                                            <p:graphicEl>
                                              <a:dgm id="{BCDC5F52-5AA3-41A7-8C3D-DA2A869133D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3FC088DB-0D02-446D-95C6-F5D1FF25B60C}"/>
                                            </p:graphicEl>
                                          </p:spTgt>
                                        </p:tgtEl>
                                        <p:attrNameLst>
                                          <p:attrName>style.visibility</p:attrName>
                                        </p:attrNameLst>
                                      </p:cBhvr>
                                      <p:to>
                                        <p:strVal val="visible"/>
                                      </p:to>
                                    </p:set>
                                    <p:animEffect transition="in" filter="fade">
                                      <p:cBhvr>
                                        <p:cTn id="27" dur="2000"/>
                                        <p:tgtEl>
                                          <p:spTgt spid="4">
                                            <p:graphicEl>
                                              <a:dgm id="{3FC088DB-0D02-446D-95C6-F5D1FF25B60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83020DC9-1B75-4D15-B93A-3D1E19C53F74}"/>
                                            </p:graphicEl>
                                          </p:spTgt>
                                        </p:tgtEl>
                                        <p:attrNameLst>
                                          <p:attrName>style.visibility</p:attrName>
                                        </p:attrNameLst>
                                      </p:cBhvr>
                                      <p:to>
                                        <p:strVal val="visible"/>
                                      </p:to>
                                    </p:set>
                                    <p:animEffect transition="in" filter="fade">
                                      <p:cBhvr>
                                        <p:cTn id="32" dur="2000"/>
                                        <p:tgtEl>
                                          <p:spTgt spid="4">
                                            <p:graphicEl>
                                              <a:dgm id="{83020DC9-1B75-4D15-B93A-3D1E19C53F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18: Fixed asset schedule</a:t>
            </a:r>
          </a:p>
        </p:txBody>
      </p:sp>
      <p:sp>
        <p:nvSpPr>
          <p:cNvPr id="3" name="Content Placeholder 2"/>
          <p:cNvSpPr>
            <a:spLocks noGrp="1"/>
          </p:cNvSpPr>
          <p:nvPr>
            <p:ph sz="quarter" idx="1"/>
          </p:nvPr>
        </p:nvSpPr>
        <p:spPr/>
        <p:txBody>
          <a:bodyPr/>
          <a:lstStyle/>
          <a:p>
            <a:pPr algn="just">
              <a:lnSpc>
                <a:spcPct val="150000"/>
              </a:lnSpc>
            </a:pPr>
            <a:r>
              <a:rPr lang="en-US" dirty="0"/>
              <a:t>It has been observed that the details of </a:t>
            </a:r>
            <a:r>
              <a:rPr lang="en-US" dirty="0">
                <a:solidFill>
                  <a:srgbClr val="FF0000"/>
                </a:solidFill>
              </a:rPr>
              <a:t>additions/ deletions reported </a:t>
            </a:r>
            <a:r>
              <a:rPr lang="en-US" dirty="0"/>
              <a:t>in Tax Audit Report are </a:t>
            </a:r>
            <a:r>
              <a:rPr lang="en-US" dirty="0">
                <a:solidFill>
                  <a:srgbClr val="FF0000"/>
                </a:solidFill>
              </a:rPr>
              <a:t>not in line with the figures of additions/ deletions </a:t>
            </a:r>
            <a:r>
              <a:rPr lang="en-US" dirty="0"/>
              <a:t>disclosed in </a:t>
            </a:r>
            <a:r>
              <a:rPr lang="en-US" dirty="0">
                <a:solidFill>
                  <a:srgbClr val="FF0000"/>
                </a:solidFill>
              </a:rPr>
              <a:t>Audited financial statements</a:t>
            </a:r>
            <a:r>
              <a:rPr lang="en-US" dirty="0"/>
              <a:t>.</a:t>
            </a:r>
          </a:p>
          <a:p>
            <a:pPr algn="just">
              <a:lnSpc>
                <a:spcPct val="150000"/>
              </a:lnSpc>
            </a:pPr>
            <a:r>
              <a:rPr lang="en-US" dirty="0"/>
              <a:t>Prepare a reconciliation for items like assets purchased in cash on which depreciation is not allowable, etc.</a:t>
            </a:r>
          </a:p>
          <a:p>
            <a:pPr algn="just">
              <a:lnSpc>
                <a:spcPct val="150000"/>
              </a:lnSpc>
            </a:pPr>
            <a:r>
              <a:rPr lang="en-US" dirty="0"/>
              <a:t>Assets purchased in Cash – item of reconciliation</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159969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18 and 21: Depreciation</a:t>
            </a:r>
            <a:endParaRPr lang="en-US" dirty="0"/>
          </a:p>
        </p:txBody>
      </p:sp>
      <p:sp>
        <p:nvSpPr>
          <p:cNvPr id="3" name="Content Placeholder 2"/>
          <p:cNvSpPr>
            <a:spLocks noGrp="1"/>
          </p:cNvSpPr>
          <p:nvPr>
            <p:ph sz="quarter" idx="1"/>
          </p:nvPr>
        </p:nvSpPr>
        <p:spPr>
          <a:xfrm>
            <a:off x="457200" y="1219200"/>
            <a:ext cx="8229600" cy="5105400"/>
          </a:xfrm>
        </p:spPr>
        <p:txBody>
          <a:bodyPr>
            <a:normAutofit fontScale="92500" lnSpcReduction="10000"/>
          </a:bodyPr>
          <a:lstStyle/>
          <a:p>
            <a:pPr lvl="0" algn="just"/>
            <a:r>
              <a:rPr lang="en-US" b="1" dirty="0"/>
              <a:t>Considering significant complexities involved </a:t>
            </a:r>
            <a:r>
              <a:rPr lang="en-US" dirty="0"/>
              <a:t>in the computation of profits under the head “Profit and Gains of Business or Profession”, as also, Computation of Total Income under the Income-Tax Act, 1961, including Computation of Depreciation Allowable or deductions and allowances admissible or inadmissible as per and under the provisions of Chapter IV and VIA of the Act, the computation of such allowance/ inadmissible </a:t>
            </a:r>
            <a:r>
              <a:rPr lang="en-US" b="1" dirty="0"/>
              <a:t>has been reviewed broadly and accordingly, it has been broadly examined whether prima facie, the deductions or allowances claimed are admissible or inadmissible</a:t>
            </a:r>
            <a:r>
              <a:rPr lang="en-US" dirty="0"/>
              <a:t>. Otherwise, we have relied on the computation furnished to us based on satisfaction of the conditions and assumptions as determined/ made by the </a:t>
            </a:r>
            <a:r>
              <a:rPr lang="en-US" dirty="0" err="1"/>
              <a:t>auditee</a:t>
            </a:r>
            <a:r>
              <a:rPr lang="en-US" dirty="0"/>
              <a:t>.</a:t>
            </a:r>
          </a:p>
          <a:p>
            <a:endParaRPr lang="en-US"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408019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685800"/>
          </a:xfrm>
        </p:spPr>
        <p:txBody>
          <a:bodyPr>
            <a:normAutofit/>
          </a:bodyPr>
          <a:lstStyle/>
          <a:p>
            <a:r>
              <a:rPr lang="en-US" b="1" dirty="0"/>
              <a:t>Clause 18: Depreciation on Intangibles</a:t>
            </a:r>
            <a:endParaRPr lang="en-US" dirty="0"/>
          </a:p>
        </p:txBody>
      </p:sp>
      <p:graphicFrame>
        <p:nvGraphicFramePr>
          <p:cNvPr id="4" name="Table 3"/>
          <p:cNvGraphicFramePr>
            <a:graphicFrameLocks noGrp="1"/>
          </p:cNvGraphicFramePr>
          <p:nvPr/>
        </p:nvGraphicFramePr>
        <p:xfrm>
          <a:off x="457200" y="1219202"/>
          <a:ext cx="7848600" cy="3856278"/>
        </p:xfrm>
        <a:graphic>
          <a:graphicData uri="http://schemas.openxmlformats.org/drawingml/2006/table">
            <a:tbl>
              <a:tblPr firstRow="1" bandRow="1">
                <a:tableStyleId>{5C22544A-7EE6-4342-B048-85BDC9FD1C3A}</a:tableStyleId>
              </a:tblPr>
              <a:tblGrid>
                <a:gridCol w="3924300">
                  <a:extLst>
                    <a:ext uri="{9D8B030D-6E8A-4147-A177-3AD203B41FA5}">
                      <a16:colId xmlns:a16="http://schemas.microsoft.com/office/drawing/2014/main" xmlns="" val="20000"/>
                    </a:ext>
                  </a:extLst>
                </a:gridCol>
                <a:gridCol w="3924300">
                  <a:extLst>
                    <a:ext uri="{9D8B030D-6E8A-4147-A177-3AD203B41FA5}">
                      <a16:colId xmlns:a16="http://schemas.microsoft.com/office/drawing/2014/main" xmlns="" val="20001"/>
                    </a:ext>
                  </a:extLst>
                </a:gridCol>
              </a:tblGrid>
              <a:tr h="597682">
                <a:tc>
                  <a:txBody>
                    <a:bodyPr/>
                    <a:lstStyle/>
                    <a:p>
                      <a:r>
                        <a:rPr lang="en-US" dirty="0"/>
                        <a:t>Item</a:t>
                      </a:r>
                    </a:p>
                  </a:txBody>
                  <a:tcPr/>
                </a:tc>
                <a:tc>
                  <a:txBody>
                    <a:bodyPr/>
                    <a:lstStyle/>
                    <a:p>
                      <a:r>
                        <a:rPr lang="en-US" dirty="0"/>
                        <a:t>Citation</a:t>
                      </a:r>
                    </a:p>
                  </a:txBody>
                  <a:tcPr/>
                </a:tc>
                <a:extLst>
                  <a:ext uri="{0D108BD9-81ED-4DB2-BD59-A6C34878D82A}">
                    <a16:rowId xmlns:a16="http://schemas.microsoft.com/office/drawing/2014/main" xmlns="" val="10000"/>
                  </a:ext>
                </a:extLst>
              </a:tr>
              <a:tr h="1031616">
                <a:tc>
                  <a:txBody>
                    <a:bodyPr/>
                    <a:lstStyle/>
                    <a:p>
                      <a:r>
                        <a:rPr lang="en-US" dirty="0"/>
                        <a:t>Skill</a:t>
                      </a:r>
                      <a:r>
                        <a:rPr lang="en-US" baseline="0" dirty="0"/>
                        <a:t> and Knowhow of </a:t>
                      </a:r>
                      <a:r>
                        <a:rPr lang="en-US" baseline="0" dirty="0" err="1"/>
                        <a:t>Labour</a:t>
                      </a:r>
                      <a:endParaRPr lang="en-US" dirty="0"/>
                    </a:p>
                  </a:txBody>
                  <a:tcPr/>
                </a:tc>
                <a:tc>
                  <a:txBody>
                    <a:bodyPr/>
                    <a:lstStyle/>
                    <a:p>
                      <a:r>
                        <a:rPr lang="sv-SE" b="1" i="1" dirty="0"/>
                        <a:t>BOSCH LTD v. CIT </a:t>
                      </a:r>
                    </a:p>
                    <a:p>
                      <a:r>
                        <a:rPr lang="sv-SE" b="1" i="1" dirty="0"/>
                        <a:t>(2009-TIOL-736-ITAT-BANG)</a:t>
                      </a:r>
                      <a:endParaRPr lang="en-US" b="1" i="1" dirty="0"/>
                    </a:p>
                  </a:txBody>
                  <a:tcPr/>
                </a:tc>
                <a:extLst>
                  <a:ext uri="{0D108BD9-81ED-4DB2-BD59-A6C34878D82A}">
                    <a16:rowId xmlns:a16="http://schemas.microsoft.com/office/drawing/2014/main" xmlns="" val="10002"/>
                  </a:ext>
                </a:extLst>
              </a:tr>
              <a:tr h="1031616">
                <a:tc>
                  <a:txBody>
                    <a:bodyPr/>
                    <a:lstStyle/>
                    <a:p>
                      <a:r>
                        <a:rPr lang="en-US" dirty="0"/>
                        <a:t>Brand Name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err="1"/>
                        <a:t>Raveendran</a:t>
                      </a:r>
                      <a:r>
                        <a:rPr lang="en-US" b="1" i="1" dirty="0"/>
                        <a:t> </a:t>
                      </a:r>
                      <a:r>
                        <a:rPr lang="en-US" b="1" i="1" dirty="0" err="1"/>
                        <a:t>Pillai</a:t>
                      </a:r>
                      <a:endParaRPr lang="en-US" b="1" i="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a:t>332 ITR 549 (Kerala HC)</a:t>
                      </a:r>
                    </a:p>
                  </a:txBody>
                  <a:tcPr/>
                </a:tc>
                <a:extLst>
                  <a:ext uri="{0D108BD9-81ED-4DB2-BD59-A6C34878D82A}">
                    <a16:rowId xmlns:a16="http://schemas.microsoft.com/office/drawing/2014/main" xmlns="" val="10003"/>
                  </a:ext>
                </a:extLst>
              </a:tr>
              <a:tr h="597682">
                <a:tc>
                  <a:txBody>
                    <a:bodyPr/>
                    <a:lstStyle/>
                    <a:p>
                      <a:r>
                        <a:rPr lang="en-US" dirty="0"/>
                        <a:t>Non Compete</a:t>
                      </a:r>
                    </a:p>
                  </a:txBody>
                  <a:tcPr/>
                </a:tc>
                <a:tc>
                  <a:txBody>
                    <a:bodyPr/>
                    <a:lstStyle/>
                    <a:p>
                      <a:r>
                        <a:rPr lang="en-US" b="1" i="1" dirty="0" err="1"/>
                        <a:t>Medicorp</a:t>
                      </a:r>
                      <a:r>
                        <a:rPr lang="en-US" b="1" i="1" dirty="0"/>
                        <a:t> Tech. 21 DTR 69</a:t>
                      </a:r>
                    </a:p>
                  </a:txBody>
                  <a:tcPr/>
                </a:tc>
                <a:extLst>
                  <a:ext uri="{0D108BD9-81ED-4DB2-BD59-A6C34878D82A}">
                    <a16:rowId xmlns:a16="http://schemas.microsoft.com/office/drawing/2014/main" xmlns="" val="10004"/>
                  </a:ext>
                </a:extLst>
              </a:tr>
              <a:tr h="597682">
                <a:tc>
                  <a:txBody>
                    <a:bodyPr/>
                    <a:lstStyle/>
                    <a:p>
                      <a:r>
                        <a:rPr lang="en-US" dirty="0"/>
                        <a:t>Marketing and</a:t>
                      </a:r>
                      <a:r>
                        <a:rPr lang="en-US" baseline="0" dirty="0"/>
                        <a:t> Commercial Rights</a:t>
                      </a:r>
                      <a:endParaRPr lang="en-US" dirty="0"/>
                    </a:p>
                  </a:txBody>
                  <a:tcPr/>
                </a:tc>
                <a:tc>
                  <a:txBody>
                    <a:bodyPr/>
                    <a:lstStyle/>
                    <a:p>
                      <a:r>
                        <a:rPr kumimoji="0" lang="en-US" sz="1800" b="1" i="1" kern="1200" dirty="0">
                          <a:solidFill>
                            <a:schemeClr val="dk1"/>
                          </a:solidFill>
                          <a:latin typeface="+mn-lt"/>
                          <a:ea typeface="+mn-ea"/>
                          <a:cs typeface="+mn-cs"/>
                        </a:rPr>
                        <a:t>Skyline Caterers (20 SOT 266)</a:t>
                      </a:r>
                      <a:r>
                        <a:rPr kumimoji="0" lang="en-US" sz="1800" kern="1200" dirty="0">
                          <a:solidFill>
                            <a:schemeClr val="dk1"/>
                          </a:solidFill>
                          <a:latin typeface="+mn-lt"/>
                          <a:ea typeface="+mn-ea"/>
                          <a:cs typeface="+mn-cs"/>
                        </a:rPr>
                        <a:t> </a:t>
                      </a:r>
                      <a:endParaRPr kumimoji="0" lang="en-US" sz="1800" kern="1200" baseline="0" dirty="0">
                        <a:solidFill>
                          <a:schemeClr val="dk1"/>
                        </a:solidFill>
                        <a:latin typeface="+mn-lt"/>
                        <a:ea typeface="+mn-ea"/>
                        <a:cs typeface="+mn-cs"/>
                      </a:endParaRPr>
                    </a:p>
                  </a:txBody>
                  <a:tcPr/>
                </a:tc>
                <a:extLst>
                  <a:ext uri="{0D108BD9-81ED-4DB2-BD59-A6C34878D82A}">
                    <a16:rowId xmlns:a16="http://schemas.microsoft.com/office/drawing/2014/main" xmlns="" val="10005"/>
                  </a:ext>
                </a:extLst>
              </a:tr>
            </a:tbl>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3"/>
              </a:rPr>
              <a:t>pankajgshah@gmail.com</a:t>
            </a:r>
            <a:r>
              <a:rPr lang="en-US" dirty="0"/>
              <a:t> | Indore |</a:t>
            </a:r>
          </a:p>
        </p:txBody>
      </p:sp>
    </p:spTree>
    <p:extLst>
      <p:ext uri="{BB962C8B-B14F-4D97-AF65-F5344CB8AC3E}">
        <p14:creationId xmlns:p14="http://schemas.microsoft.com/office/powerpoint/2010/main" val="328239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Depreciation</a:t>
            </a:r>
          </a:p>
        </p:txBody>
      </p:sp>
      <p:sp>
        <p:nvSpPr>
          <p:cNvPr id="3" name="Content Placeholder 2"/>
          <p:cNvSpPr>
            <a:spLocks noGrp="1"/>
          </p:cNvSpPr>
          <p:nvPr>
            <p:ph sz="quarter" idx="1"/>
          </p:nvPr>
        </p:nvSpPr>
        <p:spPr/>
        <p:txBody>
          <a:bodyPr>
            <a:normAutofit lnSpcReduction="10000"/>
          </a:bodyPr>
          <a:lstStyle/>
          <a:p>
            <a:r>
              <a:rPr lang="en-US" i="1" dirty="0"/>
              <a:t>Car Registered in Partner’s name – Reflected in Firm’s Balance Sheet – What about Depreciation</a:t>
            </a:r>
          </a:p>
          <a:p>
            <a:pPr lvl="1"/>
            <a:r>
              <a:rPr lang="en-US" i="1" dirty="0"/>
              <a:t>CIT Vs. </a:t>
            </a:r>
            <a:r>
              <a:rPr lang="en-US" i="1" dirty="0" err="1"/>
              <a:t>Aravali</a:t>
            </a:r>
            <a:r>
              <a:rPr lang="en-US" i="1" dirty="0"/>
              <a:t> </a:t>
            </a:r>
            <a:r>
              <a:rPr lang="en-US" i="1" dirty="0" err="1"/>
              <a:t>Finlease</a:t>
            </a:r>
            <a:r>
              <a:rPr lang="en-US" i="1" dirty="0"/>
              <a:t> Ltd. 341 ITR 282 (</a:t>
            </a:r>
            <a:r>
              <a:rPr lang="en-US" i="1" dirty="0" err="1"/>
              <a:t>Guj</a:t>
            </a:r>
            <a:r>
              <a:rPr lang="en-US" i="1" dirty="0"/>
              <a:t>)</a:t>
            </a:r>
          </a:p>
          <a:p>
            <a:pPr lvl="1"/>
            <a:r>
              <a:rPr lang="en-US" i="1" dirty="0" err="1"/>
              <a:t>Edwise</a:t>
            </a:r>
            <a:r>
              <a:rPr lang="en-US" i="1" dirty="0"/>
              <a:t> Consultants P. Ltd. Vs. DCIT 44 ITR 236 /45 CCH 392 (</a:t>
            </a:r>
            <a:r>
              <a:rPr lang="en-US" i="1" dirty="0" err="1"/>
              <a:t>Mum.Trib</a:t>
            </a:r>
            <a:r>
              <a:rPr lang="en-US" i="1" dirty="0"/>
              <a:t>.)</a:t>
            </a:r>
          </a:p>
          <a:p>
            <a:r>
              <a:rPr lang="en-US" i="1" dirty="0"/>
              <a:t>Depreciation on Individual assets which are not used but forming part of block of asset</a:t>
            </a:r>
          </a:p>
          <a:p>
            <a:pPr lvl="1"/>
            <a:r>
              <a:rPr lang="en-US" i="1" dirty="0"/>
              <a:t>CIT Vs. G. R. Shipping Ltd. – ITA No. 598 of 2009 (</a:t>
            </a:r>
            <a:r>
              <a:rPr lang="en-US" i="1" dirty="0" err="1"/>
              <a:t>Bom</a:t>
            </a:r>
            <a:r>
              <a:rPr lang="en-US" i="1" dirty="0"/>
              <a:t> HC)</a:t>
            </a:r>
          </a:p>
          <a:p>
            <a:pPr lvl="1"/>
            <a:r>
              <a:rPr lang="en-US" i="1" dirty="0"/>
              <a:t>CIT Vs. Sonic </a:t>
            </a:r>
            <a:r>
              <a:rPr lang="en-US" i="1" dirty="0" err="1"/>
              <a:t>Hiochem</a:t>
            </a:r>
            <a:r>
              <a:rPr lang="en-US" i="1" dirty="0"/>
              <a:t> Extraction P. Ltd. 94CCH 99 (</a:t>
            </a:r>
            <a:r>
              <a:rPr lang="en-US" i="1" dirty="0" err="1"/>
              <a:t>Bom</a:t>
            </a:r>
            <a:r>
              <a:rPr lang="en-US" i="1" dirty="0"/>
              <a:t>.)</a:t>
            </a:r>
          </a:p>
          <a:p>
            <a:r>
              <a:rPr lang="en-US" i="1" dirty="0"/>
              <a:t>Depreciation on vehicles for personal use</a:t>
            </a:r>
          </a:p>
          <a:p>
            <a:pPr lvl="1"/>
            <a:r>
              <a:rPr lang="it-IT" i="1" dirty="0"/>
              <a:t>Microsoft Corporation India P. Ltd. Vs. Addl CIT 37 ITR 290 (Del. Trib.)</a:t>
            </a:r>
          </a:p>
          <a:p>
            <a:pPr lvl="2"/>
            <a:r>
              <a:rPr lang="en-US" i="1" dirty="0"/>
              <a:t>No Personal use in the case of companies</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24773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Reports not signed by client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GB" sz="2400" dirty="0" smtClean="0"/>
              <a:t>Common practice -obtain one signed report from client</a:t>
            </a:r>
          </a:p>
          <a:p>
            <a:r>
              <a:rPr lang="en-GB" sz="2400" dirty="0" smtClean="0"/>
              <a:t>Auditor signs 3 copies and gives to client</a:t>
            </a:r>
          </a:p>
          <a:p>
            <a:r>
              <a:rPr lang="en-GB" sz="2400" dirty="0" smtClean="0"/>
              <a:t>Physical Report signed only by auditor submitted at various forums</a:t>
            </a:r>
          </a:p>
          <a:p>
            <a:r>
              <a:rPr lang="en-GB" sz="2400" dirty="0" smtClean="0"/>
              <a:t>Violation of Section 215 of Companies Act</a:t>
            </a:r>
          </a:p>
          <a:p>
            <a:r>
              <a:rPr lang="en-GB" sz="2400" dirty="0" smtClean="0"/>
              <a:t>Name removed for 1 year</a:t>
            </a:r>
          </a:p>
          <a:p>
            <a:pPr lvl="1"/>
            <a:r>
              <a:rPr lang="en-GB" sz="2000" i="1" dirty="0"/>
              <a:t>CA. </a:t>
            </a:r>
            <a:r>
              <a:rPr lang="en-GB" sz="2000" i="1" dirty="0" err="1"/>
              <a:t>Sandhya</a:t>
            </a:r>
            <a:r>
              <a:rPr lang="en-GB" sz="2000" i="1" dirty="0"/>
              <a:t> </a:t>
            </a:r>
            <a:r>
              <a:rPr lang="en-GB" sz="2000" i="1" dirty="0" err="1" smtClean="0"/>
              <a:t>Vasandani</a:t>
            </a:r>
            <a:r>
              <a:rPr lang="en-GB" sz="2000" i="1" dirty="0" smtClean="0"/>
              <a:t> </a:t>
            </a:r>
            <a:r>
              <a:rPr lang="en-GB" sz="2000" i="1" dirty="0"/>
              <a:t>(M.No.128973</a:t>
            </a:r>
            <a:r>
              <a:rPr lang="en-GB" sz="2000" i="1" dirty="0" smtClean="0"/>
              <a:t>)’s case</a:t>
            </a:r>
            <a:endParaRPr lang="en-GB" sz="2000" i="1" dirty="0"/>
          </a:p>
        </p:txBody>
      </p:sp>
    </p:spTree>
    <p:extLst>
      <p:ext uri="{BB962C8B-B14F-4D97-AF65-F5344CB8AC3E}">
        <p14:creationId xmlns:p14="http://schemas.microsoft.com/office/powerpoint/2010/main" val="1501138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New AS 10- Property, plant and equipment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1318574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834933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633" y="762000"/>
            <a:ext cx="6798734" cy="380063"/>
          </a:xfrm>
        </p:spPr>
        <p:txBody>
          <a:bodyPr>
            <a:noAutofit/>
          </a:bodyPr>
          <a:lstStyle/>
          <a:p>
            <a:r>
              <a:rPr lang="en-US" sz="2800" dirty="0"/>
              <a:t>Clause 20(b) Details of Employee’s Contribution to Funds</a:t>
            </a:r>
          </a:p>
        </p:txBody>
      </p:sp>
      <p:graphicFrame>
        <p:nvGraphicFramePr>
          <p:cNvPr id="6" name="Table 5"/>
          <p:cNvGraphicFramePr>
            <a:graphicFrameLocks noGrp="1"/>
          </p:cNvGraphicFramePr>
          <p:nvPr>
            <p:extLst>
              <p:ext uri="{D42A27DB-BD31-4B8C-83A1-F6EECF244321}">
                <p14:modId xmlns:p14="http://schemas.microsoft.com/office/powerpoint/2010/main" val="1947020163"/>
              </p:ext>
            </p:extLst>
          </p:nvPr>
        </p:nvGraphicFramePr>
        <p:xfrm>
          <a:off x="685800" y="1524000"/>
          <a:ext cx="8077200" cy="2060660"/>
        </p:xfrm>
        <a:graphic>
          <a:graphicData uri="http://schemas.openxmlformats.org/drawingml/2006/table">
            <a:tbl>
              <a:tblPr firstRow="1" bandRow="1">
                <a:tableStyleId>{00A15C55-8517-42AA-B614-E9B94910E393}</a:tableStyleId>
              </a:tblPr>
              <a:tblGrid>
                <a:gridCol w="10668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447800">
                  <a:extLst>
                    <a:ext uri="{9D8B030D-6E8A-4147-A177-3AD203B41FA5}">
                      <a16:colId xmlns:a16="http://schemas.microsoft.com/office/drawing/2014/main" xmlns="" val="20002"/>
                    </a:ext>
                  </a:extLst>
                </a:gridCol>
                <a:gridCol w="1143000">
                  <a:extLst>
                    <a:ext uri="{9D8B030D-6E8A-4147-A177-3AD203B41FA5}">
                      <a16:colId xmlns:a16="http://schemas.microsoft.com/office/drawing/2014/main" xmlns="" val="20003"/>
                    </a:ext>
                  </a:extLst>
                </a:gridCol>
                <a:gridCol w="990600">
                  <a:extLst>
                    <a:ext uri="{9D8B030D-6E8A-4147-A177-3AD203B41FA5}">
                      <a16:colId xmlns:a16="http://schemas.microsoft.com/office/drawing/2014/main" xmlns="" val="20004"/>
                    </a:ext>
                  </a:extLst>
                </a:gridCol>
                <a:gridCol w="2057400">
                  <a:extLst>
                    <a:ext uri="{9D8B030D-6E8A-4147-A177-3AD203B41FA5}">
                      <a16:colId xmlns:a16="http://schemas.microsoft.com/office/drawing/2014/main" xmlns="" val="20005"/>
                    </a:ext>
                  </a:extLst>
                </a:gridCol>
              </a:tblGrid>
              <a:tr h="1151170">
                <a:tc>
                  <a:txBody>
                    <a:bodyPr/>
                    <a:lstStyle/>
                    <a:p>
                      <a:pPr marL="0" marR="0" algn="ctr">
                        <a:lnSpc>
                          <a:spcPct val="115000"/>
                        </a:lnSpc>
                        <a:spcBef>
                          <a:spcPts val="0"/>
                        </a:spcBef>
                        <a:spcAft>
                          <a:spcPts val="0"/>
                        </a:spcAft>
                      </a:pPr>
                      <a:r>
                        <a:rPr lang="en-US" sz="2000" dirty="0"/>
                        <a:t>Serial number</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Nature of fund</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Sum received from employees</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Due date for payment</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The actual amount paid</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The actual date of payment to the concerned authorities</a:t>
                      </a: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0"/>
                  </a:ext>
                </a:extLst>
              </a:tr>
              <a:tr h="601430">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1"/>
                  </a:ext>
                </a:extLst>
              </a:tr>
            </a:tbl>
          </a:graphicData>
        </a:graphic>
      </p:graphicFrame>
      <p:sp>
        <p:nvSpPr>
          <p:cNvPr id="8" name="Rectangle 7"/>
          <p:cNvSpPr/>
          <p:nvPr/>
        </p:nvSpPr>
        <p:spPr>
          <a:xfrm>
            <a:off x="609600" y="3810000"/>
            <a:ext cx="8382000" cy="461665"/>
          </a:xfrm>
          <a:prstGeom prst="rect">
            <a:avLst/>
          </a:prstGeom>
        </p:spPr>
        <p:txBody>
          <a:bodyPr wrap="square">
            <a:spAutoFit/>
          </a:bodyPr>
          <a:lstStyle/>
          <a:p>
            <a:pPr marL="457200" indent="-457200" algn="just"/>
            <a:r>
              <a:rPr lang="en-US" sz="2400" dirty="0">
                <a:latin typeface="Bookman Old Style" pitchFamily="18" charset="0"/>
              </a:rPr>
              <a:t>Due Date shall not be extended by any grace period</a:t>
            </a:r>
            <a:endParaRPr lang="en-US" b="1" dirty="0">
              <a:latin typeface="Bookman Old Style" pitchFamily="18" charset="0"/>
            </a:endParaRPr>
          </a:p>
        </p:txBody>
      </p:sp>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586857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798734" cy="684863"/>
          </a:xfrm>
        </p:spPr>
        <p:txBody>
          <a:bodyPr>
            <a:normAutofit/>
          </a:bodyPr>
          <a:lstStyle/>
          <a:p>
            <a:r>
              <a:rPr lang="en-US" dirty="0"/>
              <a:t>Clause 21(a)</a:t>
            </a:r>
          </a:p>
        </p:txBody>
      </p:sp>
      <p:graphicFrame>
        <p:nvGraphicFramePr>
          <p:cNvPr id="5" name="Table 4"/>
          <p:cNvGraphicFramePr>
            <a:graphicFrameLocks noGrp="1"/>
          </p:cNvGraphicFramePr>
          <p:nvPr>
            <p:extLst>
              <p:ext uri="{D42A27DB-BD31-4B8C-83A1-F6EECF244321}">
                <p14:modId xmlns:p14="http://schemas.microsoft.com/office/powerpoint/2010/main" val="564063352"/>
              </p:ext>
            </p:extLst>
          </p:nvPr>
        </p:nvGraphicFramePr>
        <p:xfrm>
          <a:off x="228600" y="1219200"/>
          <a:ext cx="8610600" cy="5410199"/>
        </p:xfrm>
        <a:graphic>
          <a:graphicData uri="http://schemas.openxmlformats.org/drawingml/2006/table">
            <a:tbl>
              <a:tblPr firstRow="1" bandRow="1">
                <a:tableStyleId>{7DF18680-E054-41AD-8BC1-D1AEF772440D}</a:tableStyleId>
              </a:tblPr>
              <a:tblGrid>
                <a:gridCol w="4873925">
                  <a:extLst>
                    <a:ext uri="{9D8B030D-6E8A-4147-A177-3AD203B41FA5}">
                      <a16:colId xmlns:a16="http://schemas.microsoft.com/office/drawing/2014/main" xmlns="" val="20000"/>
                    </a:ext>
                  </a:extLst>
                </a:gridCol>
                <a:gridCol w="893553">
                  <a:extLst>
                    <a:ext uri="{9D8B030D-6E8A-4147-A177-3AD203B41FA5}">
                      <a16:colId xmlns:a16="http://schemas.microsoft.com/office/drawing/2014/main" xmlns="" val="20001"/>
                    </a:ext>
                  </a:extLst>
                </a:gridCol>
                <a:gridCol w="1462177">
                  <a:extLst>
                    <a:ext uri="{9D8B030D-6E8A-4147-A177-3AD203B41FA5}">
                      <a16:colId xmlns:a16="http://schemas.microsoft.com/office/drawing/2014/main" xmlns="" val="20002"/>
                    </a:ext>
                  </a:extLst>
                </a:gridCol>
                <a:gridCol w="1380945">
                  <a:extLst>
                    <a:ext uri="{9D8B030D-6E8A-4147-A177-3AD203B41FA5}">
                      <a16:colId xmlns:a16="http://schemas.microsoft.com/office/drawing/2014/main" xmlns="" val="20003"/>
                    </a:ext>
                  </a:extLst>
                </a:gridCol>
              </a:tblGrid>
              <a:tr h="1130924">
                <a:tc>
                  <a:txBody>
                    <a:bodyPr/>
                    <a:lstStyle/>
                    <a:p>
                      <a:pPr marL="0" marR="0">
                        <a:lnSpc>
                          <a:spcPct val="115000"/>
                        </a:lnSpc>
                        <a:spcBef>
                          <a:spcPts val="0"/>
                        </a:spcBef>
                        <a:spcAft>
                          <a:spcPts val="0"/>
                        </a:spcAft>
                      </a:pPr>
                      <a:r>
                        <a:rPr lang="en-US" sz="2000" dirty="0"/>
                        <a:t>Nature</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err="1"/>
                        <a:t>S.No</a:t>
                      </a:r>
                      <a:r>
                        <a:rPr lang="en-US" sz="2000" dirty="0"/>
                        <a:t>.</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a:t>Particulars</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a:t>Amount in Rs.</a:t>
                      </a: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0"/>
                  </a:ext>
                </a:extLst>
              </a:tr>
              <a:tr h="874737">
                <a:tc>
                  <a:txBody>
                    <a:bodyPr/>
                    <a:lstStyle/>
                    <a:p>
                      <a:pPr marL="0" marR="0">
                        <a:lnSpc>
                          <a:spcPct val="115000"/>
                        </a:lnSpc>
                        <a:spcBef>
                          <a:spcPts val="0"/>
                        </a:spcBef>
                        <a:spcAft>
                          <a:spcPts val="0"/>
                        </a:spcAft>
                      </a:pPr>
                      <a:r>
                        <a:rPr lang="fr-FR" sz="1800" kern="1200" dirty="0">
                          <a:solidFill>
                            <a:schemeClr val="dk1"/>
                          </a:solidFill>
                          <a:latin typeface="+mn-lt"/>
                          <a:ea typeface="+mn-ea"/>
                          <a:cs typeface="+mn-cs"/>
                        </a:rPr>
                        <a:t>Capital,  </a:t>
                      </a:r>
                      <a:r>
                        <a:rPr lang="fr-FR" sz="1800" kern="1200" dirty="0" err="1">
                          <a:solidFill>
                            <a:schemeClr val="dk1"/>
                          </a:solidFill>
                          <a:latin typeface="+mn-lt"/>
                          <a:ea typeface="+mn-ea"/>
                          <a:cs typeface="+mn-cs"/>
                        </a:rPr>
                        <a:t>Personal</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Advertisement</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expenditure</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etc</a:t>
                      </a:r>
                      <a:endParaRPr lang="en-US" sz="1800" kern="1200" dirty="0">
                        <a:solidFill>
                          <a:schemeClr val="dk1"/>
                        </a:solidFill>
                        <a:latin typeface="+mn-lt"/>
                        <a:ea typeface="+mn-ea"/>
                        <a:cs typeface="+mn-cs"/>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1"/>
                  </a:ext>
                </a:extLst>
              </a:tr>
              <a:tr h="862474">
                <a:tc>
                  <a:txBody>
                    <a:bodyPr/>
                    <a:lstStyle/>
                    <a:p>
                      <a:pPr marL="0" marR="0">
                        <a:lnSpc>
                          <a:spcPct val="115000"/>
                        </a:lnSpc>
                        <a:spcBef>
                          <a:spcPts val="0"/>
                        </a:spcBef>
                        <a:spcAft>
                          <a:spcPts val="0"/>
                        </a:spcAft>
                      </a:pPr>
                      <a:r>
                        <a:rPr lang="en-US" sz="1600" dirty="0"/>
                        <a:t>Expenditure incurred at</a:t>
                      </a:r>
                      <a:r>
                        <a:rPr lang="en-US" sz="1600" b="1" dirty="0"/>
                        <a:t> clubs </a:t>
                      </a:r>
                      <a:r>
                        <a:rPr lang="en-US" sz="1600" dirty="0"/>
                        <a:t>being cost for club services and facilities used</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2"/>
                  </a:ext>
                </a:extLst>
              </a:tr>
              <a:tr h="907160">
                <a:tc>
                  <a:txBody>
                    <a:bodyPr/>
                    <a:lstStyle/>
                    <a:p>
                      <a:pPr marL="0" marR="0">
                        <a:lnSpc>
                          <a:spcPct val="115000"/>
                        </a:lnSpc>
                        <a:spcBef>
                          <a:spcPts val="0"/>
                        </a:spcBef>
                        <a:spcAft>
                          <a:spcPts val="0"/>
                        </a:spcAft>
                      </a:pPr>
                      <a:r>
                        <a:rPr lang="en-US" sz="1600" dirty="0"/>
                        <a:t>Expenditure by way of </a:t>
                      </a:r>
                      <a:r>
                        <a:rPr lang="en-US" sz="1600" b="1" dirty="0"/>
                        <a:t>penalty or fine </a:t>
                      </a:r>
                      <a:r>
                        <a:rPr lang="en-US" sz="1600" dirty="0"/>
                        <a:t>for violation of any law for the time being force</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3"/>
                  </a:ext>
                </a:extLst>
              </a:tr>
              <a:tr h="817452">
                <a:tc>
                  <a:txBody>
                    <a:bodyPr/>
                    <a:lstStyle/>
                    <a:p>
                      <a:pPr marL="0" marR="0">
                        <a:lnSpc>
                          <a:spcPct val="115000"/>
                        </a:lnSpc>
                        <a:spcBef>
                          <a:spcPts val="0"/>
                        </a:spcBef>
                        <a:spcAft>
                          <a:spcPts val="0"/>
                        </a:spcAft>
                      </a:pPr>
                      <a:r>
                        <a:rPr lang="en-US" sz="1600" dirty="0"/>
                        <a:t>Expenditure by way of any other penalty or fine not covered above</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4"/>
                  </a:ext>
                </a:extLst>
              </a:tr>
              <a:tr h="817452">
                <a:tc>
                  <a:txBody>
                    <a:bodyPr/>
                    <a:lstStyle/>
                    <a:p>
                      <a:pPr marL="0" marR="0">
                        <a:lnSpc>
                          <a:spcPct val="115000"/>
                        </a:lnSpc>
                        <a:spcBef>
                          <a:spcPts val="0"/>
                        </a:spcBef>
                        <a:spcAft>
                          <a:spcPts val="0"/>
                        </a:spcAft>
                      </a:pPr>
                      <a:r>
                        <a:rPr lang="en-US" sz="1600" dirty="0"/>
                        <a:t>Expenditure incurred for any purpose which is an offence or which is </a:t>
                      </a:r>
                      <a:r>
                        <a:rPr lang="en-US" sz="1600" b="1" dirty="0"/>
                        <a:t>prohibited by law</a:t>
                      </a:r>
                      <a:endParaRPr lang="en-US" sz="2000" b="1"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5"/>
                  </a:ext>
                </a:extLst>
              </a:tr>
            </a:tbl>
          </a:graphicData>
        </a:graphic>
      </p:graphicFrame>
      <p:sp>
        <p:nvSpPr>
          <p:cNvPr id="4" name="TextBox 3"/>
          <p:cNvSpPr txBox="1"/>
          <p:nvPr/>
        </p:nvSpPr>
        <p:spPr>
          <a:xfrm>
            <a:off x="1001841" y="650083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174483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772400" cy="808038"/>
          </a:xfrm>
        </p:spPr>
        <p:txBody>
          <a:bodyPr/>
          <a:lstStyle/>
          <a:p>
            <a:r>
              <a:rPr lang="en-US" dirty="0"/>
              <a:t>Capital v. Revenue Expenses</a:t>
            </a:r>
          </a:p>
        </p:txBody>
      </p:sp>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53</a:t>
            </a:fld>
            <a:endParaRPr lang="en-US"/>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50293722"/>
              </p:ext>
            </p:extLst>
          </p:nvPr>
        </p:nvGraphicFramePr>
        <p:xfrm>
          <a:off x="685800" y="1219200"/>
          <a:ext cx="7772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550247"/>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7"/>
              </a:rPr>
              <a:t>pankajgshah@gmail.com</a:t>
            </a:r>
            <a:r>
              <a:rPr lang="en-US" sz="1400" dirty="0"/>
              <a:t> | Indore |</a:t>
            </a:r>
          </a:p>
        </p:txBody>
      </p:sp>
    </p:spTree>
    <p:extLst>
      <p:ext uri="{BB962C8B-B14F-4D97-AF65-F5344CB8AC3E}">
        <p14:creationId xmlns:p14="http://schemas.microsoft.com/office/powerpoint/2010/main" val="723798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6798734" cy="761063"/>
          </a:xfrm>
        </p:spPr>
        <p:txBody>
          <a:bodyPr>
            <a:normAutofit fontScale="90000"/>
          </a:bodyPr>
          <a:lstStyle/>
          <a:p>
            <a:r>
              <a:rPr lang="en-US" dirty="0"/>
              <a:t>Following expenses have been held as revenue</a:t>
            </a:r>
          </a:p>
        </p:txBody>
      </p:sp>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54</a:t>
            </a:fld>
            <a:endParaRPr lang="en-US"/>
          </a:p>
        </p:txBody>
      </p:sp>
      <p:graphicFrame>
        <p:nvGraphicFramePr>
          <p:cNvPr id="5" name="Table 4"/>
          <p:cNvGraphicFramePr>
            <a:graphicFrameLocks noGrp="1"/>
          </p:cNvGraphicFramePr>
          <p:nvPr/>
        </p:nvGraphicFramePr>
        <p:xfrm>
          <a:off x="1143000" y="1524001"/>
          <a:ext cx="7391400" cy="4770119"/>
        </p:xfrm>
        <a:graphic>
          <a:graphicData uri="http://schemas.openxmlformats.org/drawingml/2006/table">
            <a:tbl>
              <a:tblPr firstRow="1" bandRow="1">
                <a:tableStyleId>{5C22544A-7EE6-4342-B048-85BDC9FD1C3A}</a:tableStyleId>
              </a:tblPr>
              <a:tblGrid>
                <a:gridCol w="3695700">
                  <a:extLst>
                    <a:ext uri="{9D8B030D-6E8A-4147-A177-3AD203B41FA5}">
                      <a16:colId xmlns:a16="http://schemas.microsoft.com/office/drawing/2014/main" xmlns="" val="20000"/>
                    </a:ext>
                  </a:extLst>
                </a:gridCol>
                <a:gridCol w="3695700">
                  <a:extLst>
                    <a:ext uri="{9D8B030D-6E8A-4147-A177-3AD203B41FA5}">
                      <a16:colId xmlns:a16="http://schemas.microsoft.com/office/drawing/2014/main" xmlns="" val="20001"/>
                    </a:ext>
                  </a:extLst>
                </a:gridCol>
              </a:tblGrid>
              <a:tr h="569860">
                <a:tc>
                  <a:txBody>
                    <a:bodyPr/>
                    <a:lstStyle/>
                    <a:p>
                      <a:r>
                        <a:rPr lang="en-US" dirty="0"/>
                        <a:t>Nature of Expense</a:t>
                      </a:r>
                    </a:p>
                  </a:txBody>
                  <a:tcPr/>
                </a:tc>
                <a:tc>
                  <a:txBody>
                    <a:bodyPr/>
                    <a:lstStyle/>
                    <a:p>
                      <a:r>
                        <a:rPr lang="en-US" dirty="0"/>
                        <a:t>Decision</a:t>
                      </a:r>
                    </a:p>
                  </a:txBody>
                  <a:tcPr/>
                </a:tc>
                <a:extLst>
                  <a:ext uri="{0D108BD9-81ED-4DB2-BD59-A6C34878D82A}">
                    <a16:rowId xmlns:a16="http://schemas.microsoft.com/office/drawing/2014/main" xmlns="" val="10000"/>
                  </a:ext>
                </a:extLst>
              </a:tr>
              <a:tr h="649339">
                <a:tc>
                  <a:txBody>
                    <a:bodyPr/>
                    <a:lstStyle/>
                    <a:p>
                      <a:r>
                        <a:rPr lang="en-US" dirty="0"/>
                        <a:t>Cost of water proofing of Roof Area </a:t>
                      </a:r>
                    </a:p>
                  </a:txBody>
                  <a:tcPr/>
                </a:tc>
                <a:tc>
                  <a:txBody>
                    <a:bodyPr/>
                    <a:lstStyle/>
                    <a:p>
                      <a:r>
                        <a:rPr lang="en-US" dirty="0"/>
                        <a:t>(322 ITR 590) </a:t>
                      </a:r>
                    </a:p>
                  </a:txBody>
                  <a:tcPr/>
                </a:tc>
                <a:extLst>
                  <a:ext uri="{0D108BD9-81ED-4DB2-BD59-A6C34878D82A}">
                    <a16:rowId xmlns:a16="http://schemas.microsoft.com/office/drawing/2014/main" xmlns="" val="10001"/>
                  </a:ext>
                </a:extLst>
              </a:tr>
              <a:tr h="914400">
                <a:tc>
                  <a:txBody>
                    <a:bodyPr/>
                    <a:lstStyle/>
                    <a:p>
                      <a:r>
                        <a:rPr lang="en-US" dirty="0"/>
                        <a:t>Renovation expenses including replacement of tiles, painting, false ceiling, portions etc.</a:t>
                      </a:r>
                    </a:p>
                  </a:txBody>
                  <a:tcPr/>
                </a:tc>
                <a:tc>
                  <a:txBody>
                    <a:bodyPr/>
                    <a:lstStyle/>
                    <a:p>
                      <a:r>
                        <a:rPr lang="en-US" dirty="0"/>
                        <a:t>(306 ITR 182) (Del.)</a:t>
                      </a:r>
                    </a:p>
                  </a:txBody>
                  <a:tcPr/>
                </a:tc>
                <a:extLst>
                  <a:ext uri="{0D108BD9-81ED-4DB2-BD59-A6C34878D82A}">
                    <a16:rowId xmlns:a16="http://schemas.microsoft.com/office/drawing/2014/main" xmlns="" val="10002"/>
                  </a:ext>
                </a:extLst>
              </a:tr>
              <a:tr h="609600">
                <a:tc>
                  <a:txBody>
                    <a:bodyPr/>
                    <a:lstStyle/>
                    <a:p>
                      <a:r>
                        <a:rPr lang="en-US" dirty="0"/>
                        <a:t>Replacement of a part of the machinery</a:t>
                      </a:r>
                    </a:p>
                  </a:txBody>
                  <a:tcPr/>
                </a:tc>
                <a:tc>
                  <a:txBody>
                    <a:bodyPr/>
                    <a:lstStyle/>
                    <a:p>
                      <a:r>
                        <a:rPr lang="en-US" dirty="0"/>
                        <a:t>163 Taxman 201</a:t>
                      </a:r>
                      <a:r>
                        <a:rPr lang="en-US" baseline="0" dirty="0"/>
                        <a:t> (SC)</a:t>
                      </a:r>
                      <a:endParaRPr lang="en-US" dirty="0"/>
                    </a:p>
                  </a:txBody>
                  <a:tcPr/>
                </a:tc>
                <a:extLst>
                  <a:ext uri="{0D108BD9-81ED-4DB2-BD59-A6C34878D82A}">
                    <a16:rowId xmlns:a16="http://schemas.microsoft.com/office/drawing/2014/main" xmlns="" val="10003"/>
                  </a:ext>
                </a:extLst>
              </a:tr>
              <a:tr h="426720">
                <a:tc>
                  <a:txBody>
                    <a:bodyPr/>
                    <a:lstStyle/>
                    <a:p>
                      <a:r>
                        <a:rPr lang="en-US" dirty="0"/>
                        <a:t>Reconstruction of Road </a:t>
                      </a:r>
                    </a:p>
                  </a:txBody>
                  <a:tcPr/>
                </a:tc>
                <a:tc>
                  <a:txBody>
                    <a:bodyPr/>
                    <a:lstStyle/>
                    <a:p>
                      <a:r>
                        <a:rPr lang="en-US" dirty="0"/>
                        <a:t>(100 Taxman 247)(</a:t>
                      </a:r>
                      <a:r>
                        <a:rPr lang="en-US" dirty="0" err="1"/>
                        <a:t>Ahd</a:t>
                      </a:r>
                      <a:r>
                        <a:rPr lang="en-US" dirty="0"/>
                        <a:t>)</a:t>
                      </a:r>
                    </a:p>
                  </a:txBody>
                  <a:tcPr/>
                </a:tc>
                <a:extLst>
                  <a:ext uri="{0D108BD9-81ED-4DB2-BD59-A6C34878D82A}">
                    <a16:rowId xmlns:a16="http://schemas.microsoft.com/office/drawing/2014/main" xmlns="" val="10004"/>
                  </a:ext>
                </a:extLst>
              </a:tr>
              <a:tr h="381000">
                <a:tc>
                  <a:txBody>
                    <a:bodyPr/>
                    <a:lstStyle/>
                    <a:p>
                      <a:r>
                        <a:rPr lang="en-US" dirty="0"/>
                        <a:t>Repairs to Boundary Wall</a:t>
                      </a:r>
                    </a:p>
                  </a:txBody>
                  <a:tcPr/>
                </a:tc>
                <a:tc>
                  <a:txBody>
                    <a:bodyPr/>
                    <a:lstStyle/>
                    <a:p>
                      <a:r>
                        <a:rPr lang="en-US" dirty="0"/>
                        <a:t>(2010-TIOL-648-HC-DEL-IT)</a:t>
                      </a:r>
                    </a:p>
                  </a:txBody>
                  <a:tcPr/>
                </a:tc>
                <a:extLst>
                  <a:ext uri="{0D108BD9-81ED-4DB2-BD59-A6C34878D82A}">
                    <a16:rowId xmlns:a16="http://schemas.microsoft.com/office/drawing/2014/main" xmlns="" val="10005"/>
                  </a:ext>
                </a:extLst>
              </a:tr>
              <a:tr h="983593">
                <a:tc>
                  <a:txBody>
                    <a:bodyPr/>
                    <a:lstStyle/>
                    <a:p>
                      <a:r>
                        <a:rPr lang="en-US" dirty="0"/>
                        <a:t>Internal furnishings, painting and polishing work, dismantling of old false ceiling, fees for interior designing, lift maintenance, etc.</a:t>
                      </a:r>
                    </a:p>
                  </a:txBody>
                  <a:tcPr/>
                </a:tc>
                <a:tc>
                  <a:txBody>
                    <a:bodyPr/>
                    <a:lstStyle/>
                    <a:p>
                      <a:r>
                        <a:rPr lang="en-US" dirty="0"/>
                        <a:t>121 ITR 165 (</a:t>
                      </a:r>
                      <a:r>
                        <a:rPr lang="en-US" dirty="0" err="1"/>
                        <a:t>Punj</a:t>
                      </a:r>
                      <a:r>
                        <a:rPr lang="en-US" dirty="0"/>
                        <a:t>. &amp; </a:t>
                      </a:r>
                      <a:r>
                        <a:rPr lang="en-US" dirty="0" err="1"/>
                        <a:t>Har</a:t>
                      </a:r>
                      <a:r>
                        <a:rPr lang="en-US" dirty="0"/>
                        <a:t>.).</a:t>
                      </a:r>
                    </a:p>
                    <a:p>
                      <a:r>
                        <a:rPr lang="en-US" dirty="0"/>
                        <a:t>(104 ITD 427) (Del)</a:t>
                      </a:r>
                    </a:p>
                    <a:p>
                      <a:endParaRPr lang="en-US" dirty="0"/>
                    </a:p>
                  </a:txBody>
                  <a:tcPr/>
                </a:tc>
                <a:extLst>
                  <a:ext uri="{0D108BD9-81ED-4DB2-BD59-A6C34878D82A}">
                    <a16:rowId xmlns:a16="http://schemas.microsoft.com/office/drawing/2014/main" xmlns="" val="10006"/>
                  </a:ext>
                </a:extLst>
              </a:tr>
            </a:tbl>
          </a:graphicData>
        </a:graphic>
      </p:graphicFrame>
      <p:sp>
        <p:nvSpPr>
          <p:cNvPr id="6" name="TextBox 5"/>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3359250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57200"/>
            <a:ext cx="8531352" cy="533400"/>
          </a:xfrm>
        </p:spPr>
        <p:txBody>
          <a:bodyPr>
            <a:noAutofit/>
          </a:bodyPr>
          <a:lstStyle/>
          <a:p>
            <a:r>
              <a:rPr lang="en-US" sz="3200" b="1" dirty="0"/>
              <a:t>Cl. 21(a): Personal expense debited to P&amp;L</a:t>
            </a:r>
            <a:endParaRPr lang="en-US" sz="3200" dirty="0"/>
          </a:p>
        </p:txBody>
      </p:sp>
      <p:sp>
        <p:nvSpPr>
          <p:cNvPr id="5" name="Content Placeholder 2"/>
          <p:cNvSpPr>
            <a:spLocks noGrp="1"/>
          </p:cNvSpPr>
          <p:nvPr>
            <p:ph sz="quarter" idx="1"/>
          </p:nvPr>
        </p:nvSpPr>
        <p:spPr>
          <a:xfrm>
            <a:off x="612648" y="1219200"/>
            <a:ext cx="8153400" cy="4876800"/>
          </a:xfrm>
        </p:spPr>
        <p:txBody>
          <a:bodyPr>
            <a:noAutofit/>
          </a:bodyPr>
          <a:lstStyle/>
          <a:p>
            <a:pPr algn="just">
              <a:spcAft>
                <a:spcPts val="1000"/>
              </a:spcAft>
            </a:pPr>
            <a:r>
              <a:rPr lang="en-US" sz="2400" dirty="0" err="1"/>
              <a:t>Scrutinise</a:t>
            </a:r>
            <a:r>
              <a:rPr lang="en-US" sz="2400" dirty="0"/>
              <a:t> following Expense Accounts : </a:t>
            </a:r>
          </a:p>
          <a:p>
            <a:pPr marL="662940" lvl="1" indent="-342900" algn="just">
              <a:spcBef>
                <a:spcPts val="0"/>
              </a:spcBef>
              <a:buFont typeface="+mj-lt"/>
              <a:buAutoNum type="arabicPeriod"/>
            </a:pPr>
            <a:r>
              <a:rPr lang="en-US" sz="1800" dirty="0"/>
              <a:t>Membership and Subscription,	</a:t>
            </a:r>
          </a:p>
          <a:p>
            <a:pPr marL="662940" lvl="1" indent="-342900" algn="just">
              <a:spcBef>
                <a:spcPts val="0"/>
              </a:spcBef>
              <a:buFont typeface="+mj-lt"/>
              <a:buAutoNum type="arabicPeriod"/>
            </a:pPr>
            <a:r>
              <a:rPr lang="en-US" sz="1800" dirty="0"/>
              <a:t>Staff Welfare Expenses, </a:t>
            </a:r>
          </a:p>
          <a:p>
            <a:pPr marL="662940" lvl="1" indent="-342900" algn="just">
              <a:spcBef>
                <a:spcPts val="0"/>
              </a:spcBef>
              <a:buFont typeface="+mj-lt"/>
              <a:buAutoNum type="arabicPeriod"/>
            </a:pPr>
            <a:r>
              <a:rPr lang="en-US" sz="1800" dirty="0"/>
              <a:t>General Expenses, </a:t>
            </a:r>
          </a:p>
          <a:p>
            <a:pPr marL="662940" lvl="1" indent="-342900" algn="just">
              <a:spcBef>
                <a:spcPts val="0"/>
              </a:spcBef>
              <a:buFont typeface="+mj-lt"/>
              <a:buAutoNum type="arabicPeriod"/>
            </a:pPr>
            <a:r>
              <a:rPr lang="en-US" sz="1800" dirty="0"/>
              <a:t>Gifts and Presentation, </a:t>
            </a:r>
          </a:p>
          <a:p>
            <a:pPr marL="662940" lvl="1" indent="-342900" algn="just">
              <a:spcBef>
                <a:spcPts val="0"/>
              </a:spcBef>
              <a:buFont typeface="+mj-lt"/>
              <a:buAutoNum type="arabicPeriod"/>
            </a:pPr>
            <a:r>
              <a:rPr lang="en-US" sz="1800" dirty="0"/>
              <a:t>Travelling Expenses,, </a:t>
            </a:r>
          </a:p>
          <a:p>
            <a:pPr marL="662940" lvl="1" indent="-342900" algn="just">
              <a:spcBef>
                <a:spcPts val="0"/>
              </a:spcBef>
              <a:buFont typeface="+mj-lt"/>
              <a:buAutoNum type="arabicPeriod"/>
            </a:pPr>
            <a:r>
              <a:rPr lang="en-US" sz="1800" dirty="0"/>
              <a:t>Entertainment Expenses, etc</a:t>
            </a:r>
          </a:p>
          <a:p>
            <a:endParaRPr lang="en-US" sz="600" dirty="0"/>
          </a:p>
          <a:p>
            <a:r>
              <a:rPr lang="en-US" sz="1800" dirty="0"/>
              <a:t>General Note that “payments made as per contractual obligations not considered for this clause”</a:t>
            </a:r>
          </a:p>
          <a:p>
            <a:pPr algn="just">
              <a:spcAft>
                <a:spcPts val="1000"/>
              </a:spcAft>
            </a:pPr>
            <a:endParaRPr lang="en-US" sz="100" dirty="0"/>
          </a:p>
          <a:p>
            <a:pPr algn="just">
              <a:spcAft>
                <a:spcPts val="1000"/>
              </a:spcAft>
            </a:pPr>
            <a:r>
              <a:rPr lang="en-US" sz="1800" dirty="0"/>
              <a:t>Refer </a:t>
            </a:r>
            <a:r>
              <a:rPr lang="en-US" sz="1800" b="1" u="sng" dirty="0"/>
              <a:t>Auditors Report (CARO)</a:t>
            </a:r>
            <a:r>
              <a:rPr lang="en-US" sz="1800" dirty="0"/>
              <a:t> for any comments on personal expenses</a:t>
            </a:r>
          </a:p>
          <a:p>
            <a:pPr algn="just">
              <a:spcAft>
                <a:spcPts val="1000"/>
              </a:spcAft>
            </a:pPr>
            <a:r>
              <a:rPr lang="en-US" sz="1800" b="1" dirty="0"/>
              <a:t>If no appeal filed in earlier years for certain disallowances for expenses towards personal motor car expenses, telephone, etc, the same should be mentioned in report.</a:t>
            </a:r>
          </a:p>
          <a:p>
            <a:pPr algn="just">
              <a:spcAft>
                <a:spcPts val="1000"/>
              </a:spcAft>
            </a:pPr>
            <a:r>
              <a:rPr lang="en-US" sz="1800" b="1" i="1" dirty="0" err="1"/>
              <a:t>Scrutinise</a:t>
            </a:r>
            <a:r>
              <a:rPr lang="en-US" sz="1800" b="1" i="1" dirty="0"/>
              <a:t> Credit card payments</a:t>
            </a:r>
            <a:endParaRPr lang="en-US" sz="1800" i="1" dirty="0"/>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3"/>
              </a:rPr>
              <a:t>pankajgshah@gmail.com</a:t>
            </a:r>
            <a:r>
              <a:rPr lang="en-US" sz="1600" dirty="0"/>
              <a:t> | Indore |</a:t>
            </a:r>
          </a:p>
        </p:txBody>
      </p:sp>
    </p:spTree>
    <p:extLst>
      <p:ext uri="{BB962C8B-B14F-4D97-AF65-F5344CB8AC3E}">
        <p14:creationId xmlns:p14="http://schemas.microsoft.com/office/powerpoint/2010/main" val="241458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down)">
                                      <p:cBhvr>
                                        <p:cTn id="25" dur="500"/>
                                        <p:tgtEl>
                                          <p:spTgt spid="5">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wipe(down)">
                                      <p:cBhvr>
                                        <p:cTn id="30" dur="500"/>
                                        <p:tgtEl>
                                          <p:spTgt spid="5">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animEffect transition="in" filter="wipe(down)">
                                      <p:cBhvr>
                                        <p:cTn id="35" dur="500"/>
                                        <p:tgtEl>
                                          <p:spTgt spid="5">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wipe(down)">
                                      <p:cBhvr>
                                        <p:cTn id="40" dur="500"/>
                                        <p:tgtEl>
                                          <p:spTgt spid="5">
                                            <p:txEl>
                                              <p:pRg st="11" end="1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
                                            <p:txEl>
                                              <p:pRg st="12" end="12"/>
                                            </p:txEl>
                                          </p:spTgt>
                                        </p:tgtEl>
                                        <p:attrNameLst>
                                          <p:attrName>style.visibility</p:attrName>
                                        </p:attrNameLst>
                                      </p:cBhvr>
                                      <p:to>
                                        <p:strVal val="visible"/>
                                      </p:to>
                                    </p:set>
                                    <p:animEffect transition="in" filter="wipe(down)">
                                      <p:cBhvr>
                                        <p:cTn id="45"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21(a) Personal expenses:</a:t>
            </a:r>
            <a:endParaRPr lang="en-US" dirty="0"/>
          </a:p>
        </p:txBody>
      </p:sp>
      <p:sp>
        <p:nvSpPr>
          <p:cNvPr id="3" name="Content Placeholder 2"/>
          <p:cNvSpPr>
            <a:spLocks noGrp="1"/>
          </p:cNvSpPr>
          <p:nvPr>
            <p:ph sz="quarter" idx="1"/>
          </p:nvPr>
        </p:nvSpPr>
        <p:spPr>
          <a:xfrm>
            <a:off x="457200" y="1219200"/>
            <a:ext cx="8229600" cy="5181600"/>
          </a:xfrm>
        </p:spPr>
        <p:txBody>
          <a:bodyPr>
            <a:normAutofit lnSpcReduction="10000"/>
          </a:bodyPr>
          <a:lstStyle/>
          <a:p>
            <a:pPr lvl="0" algn="just">
              <a:lnSpc>
                <a:spcPct val="150000"/>
              </a:lnSpc>
            </a:pPr>
            <a:r>
              <a:rPr lang="en-US" dirty="0"/>
              <a:t>The concern has adequate internal control procedures to ensure that no `personal expenses' are debited to the profit and loss account. </a:t>
            </a:r>
          </a:p>
          <a:p>
            <a:pPr lvl="0" algn="just">
              <a:lnSpc>
                <a:spcPct val="150000"/>
              </a:lnSpc>
            </a:pPr>
            <a:r>
              <a:rPr lang="en-US" dirty="0"/>
              <a:t>On a review of the control system and such expenses, as we considered appropriate, no personal expenses have been found debited to the Profit and Loss Account. The payment as per contractual agreement or normally accepted business practices to the employees are not considered for the purpose of this clause.</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701766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990600"/>
          </a:xfrm>
        </p:spPr>
        <p:txBody>
          <a:bodyPr>
            <a:noAutofit/>
          </a:bodyPr>
          <a:lstStyle/>
          <a:p>
            <a:r>
              <a:rPr lang="en-US" sz="3200" b="1" dirty="0"/>
              <a:t>Clause 21(a): Expenses on fine, penalty, etc</a:t>
            </a:r>
            <a:endParaRPr lang="en-US" sz="3200"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319041322"/>
              </p:ext>
            </p:extLst>
          </p:nvPr>
        </p:nvGraphicFramePr>
        <p:xfrm>
          <a:off x="612648" y="1219200"/>
          <a:ext cx="8153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8"/>
              </a:rPr>
              <a:t>pankajgshah@gmail.com</a:t>
            </a:r>
            <a:r>
              <a:rPr lang="en-US" sz="1600" dirty="0"/>
              <a:t> | Indore |</a:t>
            </a:r>
          </a:p>
        </p:txBody>
      </p:sp>
    </p:spTree>
    <p:extLst>
      <p:ext uri="{BB962C8B-B14F-4D97-AF65-F5344CB8AC3E}">
        <p14:creationId xmlns:p14="http://schemas.microsoft.com/office/powerpoint/2010/main" val="15424310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Interest on Late Deposit of TDS</a:t>
            </a:r>
            <a:br>
              <a:rPr lang="en-US" dirty="0"/>
            </a:br>
            <a:endParaRPr lang="en-US" dirty="0"/>
          </a:p>
        </p:txBody>
      </p:sp>
      <p:sp>
        <p:nvSpPr>
          <p:cNvPr id="3" name="Content Placeholder 2"/>
          <p:cNvSpPr>
            <a:spLocks noGrp="1"/>
          </p:cNvSpPr>
          <p:nvPr>
            <p:ph sz="quarter" idx="1"/>
          </p:nvPr>
        </p:nvSpPr>
        <p:spPr/>
        <p:txBody>
          <a:bodyPr>
            <a:normAutofit fontScale="70000" lnSpcReduction="20000"/>
          </a:bodyPr>
          <a:lstStyle/>
          <a:p>
            <a:pPr lvl="1">
              <a:lnSpc>
                <a:spcPct val="150000"/>
              </a:lnSpc>
            </a:pPr>
            <a:r>
              <a:rPr lang="en-US" b="1" i="1" dirty="0"/>
              <a:t>ITO vs. Royal Packaging (ITA No. 1363/</a:t>
            </a:r>
            <a:r>
              <a:rPr lang="en-US" b="1" i="1" dirty="0" err="1"/>
              <a:t>Ahd</a:t>
            </a:r>
            <a:r>
              <a:rPr lang="en-US" b="1" i="1" dirty="0"/>
              <a:t>/2010)</a:t>
            </a:r>
            <a:r>
              <a:rPr lang="en-US" dirty="0"/>
              <a:t>,</a:t>
            </a:r>
          </a:p>
          <a:p>
            <a:pPr lvl="1">
              <a:lnSpc>
                <a:spcPct val="150000"/>
              </a:lnSpc>
            </a:pPr>
            <a:r>
              <a:rPr lang="en-US" b="1" i="1" dirty="0"/>
              <a:t>DCIT vs. </a:t>
            </a:r>
            <a:r>
              <a:rPr lang="en-US" b="1" i="1" dirty="0" err="1"/>
              <a:t>Narayani</a:t>
            </a:r>
            <a:r>
              <a:rPr lang="en-US" b="1" i="1" dirty="0"/>
              <a:t> </a:t>
            </a:r>
            <a:r>
              <a:rPr lang="en-US" b="1" i="1" dirty="0" err="1"/>
              <a:t>Ispat</a:t>
            </a:r>
            <a:r>
              <a:rPr lang="en-US" b="1" i="1" dirty="0"/>
              <a:t> Pvt. Ltd. in ITA No. 2127/</a:t>
            </a:r>
            <a:r>
              <a:rPr lang="en-US" b="1" i="1" dirty="0" err="1"/>
              <a:t>Kol</a:t>
            </a:r>
            <a:r>
              <a:rPr lang="en-US" b="1" i="1" dirty="0"/>
              <a:t>/2014</a:t>
            </a:r>
            <a:r>
              <a:rPr lang="en-US" dirty="0"/>
              <a:t> decided on 30.08.2017</a:t>
            </a:r>
          </a:p>
          <a:p>
            <a:pPr lvl="1">
              <a:lnSpc>
                <a:spcPct val="150000"/>
              </a:lnSpc>
            </a:pPr>
            <a:r>
              <a:rPr lang="en-US" b="1" i="1" dirty="0" err="1"/>
              <a:t>Sai</a:t>
            </a:r>
            <a:r>
              <a:rPr lang="en-US" b="1" i="1" dirty="0"/>
              <a:t> Food Products Pvt. Ltd vs. DCIT in ITA No. 1887/</a:t>
            </a:r>
            <a:r>
              <a:rPr lang="en-US" b="1" i="1" dirty="0" err="1"/>
              <a:t>Kol</a:t>
            </a:r>
            <a:r>
              <a:rPr lang="en-US" b="1" i="1" dirty="0"/>
              <a:t>/2016 decided on 06-04-2018</a:t>
            </a:r>
            <a:endParaRPr lang="en-US" dirty="0"/>
          </a:p>
          <a:p>
            <a:pPr lvl="1">
              <a:lnSpc>
                <a:spcPct val="150000"/>
              </a:lnSpc>
            </a:pPr>
            <a:r>
              <a:rPr lang="en-US" b="1" i="1" dirty="0"/>
              <a:t>DCIT vs. </a:t>
            </a:r>
            <a:r>
              <a:rPr lang="en-US" b="1" i="1" dirty="0" err="1"/>
              <a:t>Rungta</a:t>
            </a:r>
            <a:r>
              <a:rPr lang="en-US" b="1" i="1" dirty="0"/>
              <a:t> Mines Ltd. in ITA No. 1531/</a:t>
            </a:r>
            <a:r>
              <a:rPr lang="en-US" b="1" i="1" dirty="0" err="1"/>
              <a:t>Kol</a:t>
            </a:r>
            <a:r>
              <a:rPr lang="en-US" b="1" i="1" dirty="0"/>
              <a:t>/2017 decided on 05/10/2018</a:t>
            </a:r>
            <a:endParaRPr lang="en-US" dirty="0"/>
          </a:p>
          <a:p>
            <a:pPr lvl="1">
              <a:lnSpc>
                <a:spcPct val="150000"/>
              </a:lnSpc>
            </a:pPr>
            <a:r>
              <a:rPr lang="en-US" b="1" i="1" dirty="0"/>
              <a:t>DCIT vs. </a:t>
            </a:r>
            <a:r>
              <a:rPr lang="en-US" b="1" i="1" dirty="0" err="1"/>
              <a:t>Maa</a:t>
            </a:r>
            <a:r>
              <a:rPr lang="en-US" b="1" i="1" dirty="0"/>
              <a:t> Annapurna Transport Agency Ltd. in ITA No. 822/</a:t>
            </a:r>
            <a:r>
              <a:rPr lang="en-US" b="1" i="1" dirty="0" err="1"/>
              <a:t>Kol</a:t>
            </a:r>
            <a:r>
              <a:rPr lang="en-US" b="1" i="1" dirty="0"/>
              <a:t>/2018 decided on 15-01-2020</a:t>
            </a:r>
          </a:p>
          <a:p>
            <a:pPr lvl="1">
              <a:lnSpc>
                <a:spcPct val="150000"/>
              </a:lnSpc>
            </a:pPr>
            <a:r>
              <a:rPr lang="en-US" b="1" i="1" dirty="0"/>
              <a:t>STUP Consultants Pvt. Ltd. vs. ACIT in ITA No. 5827/Mum/2012</a:t>
            </a:r>
            <a:r>
              <a:rPr lang="en-US" dirty="0"/>
              <a:t> </a:t>
            </a:r>
            <a:r>
              <a:rPr lang="en-US" dirty="0" err="1"/>
              <a:t>dtd</a:t>
            </a:r>
            <a:r>
              <a:rPr lang="en-US" dirty="0"/>
              <a:t> 11.12.2018 </a:t>
            </a:r>
          </a:p>
          <a:p>
            <a:pPr lvl="2" algn="just">
              <a:lnSpc>
                <a:spcPct val="150000"/>
              </a:lnSpc>
            </a:pPr>
            <a:r>
              <a:rPr lang="en-US" dirty="0"/>
              <a:t>distinguished the interest paid on income-tax/fringe benefits tax with the interest paid on late payment of TDS and held that the amount of tax deduction at source (TDS) represents the amount of income tax of the third parties party on whose behalf the payment was deducted by the </a:t>
            </a:r>
            <a:r>
              <a:rPr lang="en-US" dirty="0" err="1"/>
              <a:t>assessee</a:t>
            </a:r>
            <a:r>
              <a:rPr lang="en-US" dirty="0"/>
              <a:t> &amp; paid to the Government Exchequer.</a:t>
            </a:r>
          </a:p>
          <a:p>
            <a:r>
              <a:rPr lang="en-US" b="1" i="1" dirty="0">
                <a:solidFill>
                  <a:srgbClr val="FF0000"/>
                </a:solidFill>
              </a:rPr>
              <a:t>Against</a:t>
            </a:r>
          </a:p>
          <a:p>
            <a:pPr lvl="1"/>
            <a:r>
              <a:rPr lang="en-US" b="1" i="1" dirty="0">
                <a:solidFill>
                  <a:srgbClr val="FF0000"/>
                </a:solidFill>
              </a:rPr>
              <a:t>MMR Infra vs. DCIT in ITA No. 1609/</a:t>
            </a:r>
            <a:r>
              <a:rPr lang="en-US" b="1" i="1" dirty="0" err="1">
                <a:solidFill>
                  <a:srgbClr val="FF0000"/>
                </a:solidFill>
              </a:rPr>
              <a:t>Ahd</a:t>
            </a:r>
            <a:r>
              <a:rPr lang="en-US" b="1" i="1" dirty="0">
                <a:solidFill>
                  <a:srgbClr val="FF0000"/>
                </a:solidFill>
              </a:rPr>
              <a:t>/2018</a:t>
            </a:r>
            <a:r>
              <a:rPr lang="en-US" dirty="0">
                <a:solidFill>
                  <a:srgbClr val="FF0000"/>
                </a:solidFill>
              </a:rPr>
              <a:t> </a:t>
            </a:r>
            <a:r>
              <a:rPr lang="en-US" u="sng" dirty="0">
                <a:solidFill>
                  <a:srgbClr val="FF0000"/>
                </a:solidFill>
              </a:rPr>
              <a:t>decided on </a:t>
            </a:r>
            <a:r>
              <a:rPr lang="en-US" b="1" u="sng" dirty="0">
                <a:solidFill>
                  <a:srgbClr val="FF0000"/>
                </a:solidFill>
              </a:rPr>
              <a:t>01-06-2020</a:t>
            </a:r>
            <a:endParaRPr lang="en-US" dirty="0">
              <a:solidFill>
                <a:srgbClr val="FF0000"/>
              </a:solidFill>
            </a:endParaRPr>
          </a:p>
        </p:txBody>
      </p:sp>
      <p:sp>
        <p:nvSpPr>
          <p:cNvPr id="4" name="TextBox 3"/>
          <p:cNvSpPr txBox="1"/>
          <p:nvPr/>
        </p:nvSpPr>
        <p:spPr>
          <a:xfrm>
            <a:off x="1001841" y="6429396"/>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0417221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21(a) Penalty or fine:</a:t>
            </a:r>
            <a:endParaRPr lang="en-US" dirty="0"/>
          </a:p>
        </p:txBody>
      </p:sp>
      <p:sp>
        <p:nvSpPr>
          <p:cNvPr id="3" name="Content Placeholder 2"/>
          <p:cNvSpPr>
            <a:spLocks noGrp="1"/>
          </p:cNvSpPr>
          <p:nvPr>
            <p:ph sz="quarter" idx="1"/>
          </p:nvPr>
        </p:nvSpPr>
        <p:spPr>
          <a:xfrm>
            <a:off x="457200" y="1219200"/>
            <a:ext cx="8229600" cy="5257800"/>
          </a:xfrm>
        </p:spPr>
        <p:txBody>
          <a:bodyPr>
            <a:normAutofit fontScale="85000" lnSpcReduction="10000"/>
          </a:bodyPr>
          <a:lstStyle/>
          <a:p>
            <a:pPr lvl="0" algn="just">
              <a:lnSpc>
                <a:spcPct val="120000"/>
              </a:lnSpc>
            </a:pPr>
            <a:r>
              <a:rPr lang="en-US" dirty="0"/>
              <a:t>The scope of expenditure in this item, it is submitted, is such that it is not capable of being identified and/ or quantified with reasonable accuracy, having regard to the volume of disbursement as also the plethora of laws, rules and regulations in India. </a:t>
            </a:r>
          </a:p>
          <a:p>
            <a:pPr algn="just">
              <a:lnSpc>
                <a:spcPct val="120000"/>
              </a:lnSpc>
            </a:pPr>
            <a:r>
              <a:rPr lang="en-US" dirty="0"/>
              <a:t>However we have been informed that no penalties or fines have been levied for violation of any law for the time being in force, nor have any other penalties or fines been paid except for those specified, if any.  We have also been informed that no expenditure has been incurred for any purpose which is an offence or which is prohibited by law.  On a scrutiny made on a test check basis, we have not come across any expenditure in the nature of penalty or fine debited to the Profit and Loss Account except those specified in the report, if any.</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863801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Proxy auditor</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pPr algn="just"/>
            <a:r>
              <a:rPr lang="en-GB" dirty="0" smtClean="0"/>
              <a:t>Counsel </a:t>
            </a:r>
            <a:r>
              <a:rPr lang="en-GB" dirty="0"/>
              <a:t>of the Respondent pleaded that his client </a:t>
            </a:r>
            <a:r>
              <a:rPr lang="en-GB" dirty="0" err="1"/>
              <a:t>i.e</a:t>
            </a:r>
            <a:r>
              <a:rPr lang="en-GB" dirty="0"/>
              <a:t> the Respondent had just signed the financial statements and the actual auditor was CA. </a:t>
            </a:r>
            <a:r>
              <a:rPr lang="en-GB" dirty="0" err="1"/>
              <a:t>Tarang</a:t>
            </a:r>
            <a:r>
              <a:rPr lang="en-GB" dirty="0"/>
              <a:t> Shah. </a:t>
            </a:r>
            <a:endParaRPr lang="en-GB" dirty="0" smtClean="0"/>
          </a:p>
          <a:p>
            <a:pPr algn="just"/>
            <a:r>
              <a:rPr lang="en-GB" dirty="0" smtClean="0"/>
              <a:t>His </a:t>
            </a:r>
            <a:r>
              <a:rPr lang="en-GB" dirty="0"/>
              <a:t>client had merely signed based on reliance on another auditor and had refunded the fee to CA. </a:t>
            </a:r>
            <a:r>
              <a:rPr lang="en-GB" dirty="0" err="1"/>
              <a:t>Tarang</a:t>
            </a:r>
            <a:r>
              <a:rPr lang="en-GB" dirty="0"/>
              <a:t> Shah. </a:t>
            </a:r>
            <a:endParaRPr lang="en-GB" dirty="0" smtClean="0"/>
          </a:p>
          <a:p>
            <a:pPr algn="just"/>
            <a:r>
              <a:rPr lang="en-GB" dirty="0" smtClean="0"/>
              <a:t>The </a:t>
            </a:r>
            <a:r>
              <a:rPr lang="en-GB" dirty="0"/>
              <a:t>Committee on the same, clarified to him, that since the signatures on the financial statement and the Audit Report were of the Respondent and hence the accountability for true and fair view of the documents, signed by her, lies with the Respondent only. </a:t>
            </a:r>
            <a:endParaRPr lang="en-GB" dirty="0" smtClean="0"/>
          </a:p>
          <a:p>
            <a:pPr algn="just"/>
            <a:r>
              <a:rPr lang="en-GB" dirty="0" smtClean="0"/>
              <a:t>Name removed </a:t>
            </a:r>
            <a:r>
              <a:rPr lang="en-GB" dirty="0"/>
              <a:t>from the Register of Members for a period of 01(One) year with effect from 24th March, 2023</a:t>
            </a:r>
          </a:p>
        </p:txBody>
      </p:sp>
    </p:spTree>
    <p:extLst>
      <p:ext uri="{BB962C8B-B14F-4D97-AF65-F5344CB8AC3E}">
        <p14:creationId xmlns:p14="http://schemas.microsoft.com/office/powerpoint/2010/main" val="2917257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798734" cy="684863"/>
          </a:xfrm>
        </p:spPr>
        <p:txBody>
          <a:bodyPr>
            <a:normAutofit fontScale="90000"/>
          </a:bodyPr>
          <a:lstStyle/>
          <a:p>
            <a:r>
              <a:rPr lang="en-US" dirty="0"/>
              <a:t>Clause 21(b)(</a:t>
            </a:r>
            <a:r>
              <a:rPr lang="en-US" dirty="0" err="1"/>
              <a:t>i</a:t>
            </a:r>
            <a:r>
              <a:rPr lang="en-US" dirty="0"/>
              <a:t>):TDS Disallowances</a:t>
            </a:r>
          </a:p>
        </p:txBody>
      </p:sp>
      <p:graphicFrame>
        <p:nvGraphicFramePr>
          <p:cNvPr id="9" name="Content Placeholder 8"/>
          <p:cNvGraphicFramePr>
            <a:graphicFrameLocks noGrp="1"/>
          </p:cNvGraphicFramePr>
          <p:nvPr>
            <p:ph sz="quarter" idx="1"/>
            <p:extLst>
              <p:ext uri="{D42A27DB-BD31-4B8C-83A1-F6EECF244321}">
                <p14:modId xmlns:p14="http://schemas.microsoft.com/office/powerpoint/2010/main" val="2803141701"/>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01841" y="6500834"/>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8"/>
              </a:rPr>
              <a:t>pankajgshah@gmail.com</a:t>
            </a:r>
            <a:r>
              <a:rPr lang="en-US" sz="1400" dirty="0"/>
              <a:t> | Indore |</a:t>
            </a:r>
          </a:p>
        </p:txBody>
      </p:sp>
    </p:spTree>
    <p:extLst>
      <p:ext uri="{BB962C8B-B14F-4D97-AF65-F5344CB8AC3E}">
        <p14:creationId xmlns:p14="http://schemas.microsoft.com/office/powerpoint/2010/main" val="42719667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2928" t="27083" r="23865" b="26042"/>
          <a:stretch>
            <a:fillRect/>
          </a:stretch>
        </p:blipFill>
        <p:spPr bwMode="auto">
          <a:xfrm>
            <a:off x="0" y="762000"/>
            <a:ext cx="9144000" cy="4724400"/>
          </a:xfrm>
          <a:prstGeom prst="rect">
            <a:avLst/>
          </a:prstGeom>
          <a:noFill/>
          <a:ln w="9525">
            <a:noFill/>
            <a:miter lim="800000"/>
            <a:headEnd/>
            <a:tailEnd/>
          </a:ln>
          <a:effectLst/>
        </p:spPr>
      </p:pic>
      <p:sp>
        <p:nvSpPr>
          <p:cNvPr id="3" name="TextBox 2"/>
          <p:cNvSpPr txBox="1"/>
          <p:nvPr/>
        </p:nvSpPr>
        <p:spPr>
          <a:xfrm>
            <a:off x="1001841" y="6478809"/>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3"/>
              </a:rPr>
              <a:t>pankajgshah@gmail.com</a:t>
            </a:r>
            <a:r>
              <a:rPr lang="en-US" sz="1400" dirty="0"/>
              <a:t> | Indore |</a:t>
            </a:r>
          </a:p>
        </p:txBody>
      </p:sp>
    </p:spTree>
    <p:extLst>
      <p:ext uri="{BB962C8B-B14F-4D97-AF65-F5344CB8AC3E}">
        <p14:creationId xmlns:p14="http://schemas.microsoft.com/office/powerpoint/2010/main" val="29899591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 (b) :</a:t>
            </a:r>
            <a:endParaRPr lang="en-US" dirty="0"/>
          </a:p>
        </p:txBody>
      </p:sp>
      <p:sp>
        <p:nvSpPr>
          <p:cNvPr id="3" name="Content Placeholder 2"/>
          <p:cNvSpPr>
            <a:spLocks noGrp="1"/>
          </p:cNvSpPr>
          <p:nvPr>
            <p:ph sz="quarter" idx="1"/>
          </p:nvPr>
        </p:nvSpPr>
        <p:spPr/>
        <p:txBody>
          <a:bodyPr>
            <a:normAutofit/>
          </a:bodyPr>
          <a:lstStyle/>
          <a:p>
            <a:pPr lvl="0" algn="just"/>
            <a:r>
              <a:rPr lang="en-US" dirty="0"/>
              <a:t>The assessee has identified, in Attachment ___’, the amount as referred to in Section 40(a)(</a:t>
            </a:r>
            <a:r>
              <a:rPr lang="en-US" dirty="0" err="1"/>
              <a:t>ia</a:t>
            </a:r>
            <a:r>
              <a:rPr lang="en-US" dirty="0"/>
              <a:t>) of the Act on which tax is deductible at source under chapter XVII-B of the Act, and such tax has not been deducted or, after deduction has not been paid during the previous year. However, having regard to the volume of payments as also various payments from which the tax is so deductible, we are unable to determine/verify as to whether any such other amounts have been paid or provided on which the tax was deductible but not deducted or after deduction, has not been credited to the Central Government in accordance with the provisions of Chapter XVII-B.</a:t>
            </a:r>
          </a:p>
          <a:p>
            <a:endParaRPr lang="en-US" dirty="0"/>
          </a:p>
        </p:txBody>
      </p:sp>
      <p:sp>
        <p:nvSpPr>
          <p:cNvPr id="4" name="TextBox 3"/>
          <p:cNvSpPr txBox="1"/>
          <p:nvPr/>
        </p:nvSpPr>
        <p:spPr>
          <a:xfrm>
            <a:off x="1001841" y="6448032"/>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6451778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Autofit/>
          </a:bodyPr>
          <a:lstStyle/>
          <a:p>
            <a:r>
              <a:rPr lang="en-US" sz="2000" dirty="0" err="1"/>
              <a:t>Cl</a:t>
            </a:r>
            <a:r>
              <a:rPr lang="en-US" sz="2000" dirty="0"/>
              <a:t>  34a : Whether the assessee is required to deduct or collect tax as per the provisions of Chapter XVII-B or Chapter XVII-BB, if yes please furnish</a:t>
            </a:r>
          </a:p>
        </p:txBody>
      </p:sp>
      <p:sp>
        <p:nvSpPr>
          <p:cNvPr id="3" name="Content Placeholder 2"/>
          <p:cNvSpPr>
            <a:spLocks noGrp="1"/>
          </p:cNvSpPr>
          <p:nvPr>
            <p:ph sz="quarter" idx="1"/>
          </p:nvPr>
        </p:nvSpPr>
        <p:spPr>
          <a:xfrm>
            <a:off x="457200" y="3048000"/>
            <a:ext cx="8229600" cy="3276600"/>
          </a:xfrm>
        </p:spPr>
        <p:style>
          <a:lnRef idx="2">
            <a:schemeClr val="accent1"/>
          </a:lnRef>
          <a:fillRef idx="1">
            <a:schemeClr val="lt1"/>
          </a:fillRef>
          <a:effectRef idx="0">
            <a:schemeClr val="accent1"/>
          </a:effectRef>
          <a:fontRef idx="minor">
            <a:schemeClr val="dk1"/>
          </a:fontRef>
        </p:style>
        <p:txBody>
          <a:bodyPr/>
          <a:lstStyle/>
          <a:p>
            <a:pPr algn="just"/>
            <a:r>
              <a:rPr lang="en-US" dirty="0"/>
              <a:t>It has been observed that the total of expenses as mentioned under the clause under Tax Audit Report under specific heads like salary, rent etc. were </a:t>
            </a:r>
            <a:r>
              <a:rPr lang="en-US" dirty="0">
                <a:solidFill>
                  <a:srgbClr val="FF0000"/>
                </a:solidFill>
              </a:rPr>
              <a:t>not</a:t>
            </a:r>
            <a:r>
              <a:rPr lang="en-US" dirty="0"/>
              <a:t> </a:t>
            </a:r>
            <a:r>
              <a:rPr lang="en-US" dirty="0">
                <a:solidFill>
                  <a:srgbClr val="FF0000"/>
                </a:solidFill>
              </a:rPr>
              <a:t>matching</a:t>
            </a:r>
            <a:r>
              <a:rPr lang="en-US" dirty="0"/>
              <a:t> with the relevant figures in </a:t>
            </a:r>
            <a:r>
              <a:rPr lang="en-US" dirty="0">
                <a:solidFill>
                  <a:srgbClr val="FF0000"/>
                </a:solidFill>
              </a:rPr>
              <a:t>financial statements</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30305329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75" y="261937"/>
            <a:ext cx="9086850" cy="6334125"/>
          </a:xfrm>
          <a:prstGeom prst="rect">
            <a:avLst/>
          </a:prstGeom>
        </p:spPr>
      </p:pic>
      <p:sp>
        <p:nvSpPr>
          <p:cNvPr id="3" name="TextBox 2"/>
          <p:cNvSpPr txBox="1"/>
          <p:nvPr/>
        </p:nvSpPr>
        <p:spPr>
          <a:xfrm>
            <a:off x="1001841" y="6519470"/>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3"/>
              </a:rPr>
              <a:t>pankajgshah@gmail.com</a:t>
            </a:r>
            <a:r>
              <a:rPr lang="en-US" sz="1600" dirty="0"/>
              <a:t> | Indore |</a:t>
            </a:r>
          </a:p>
        </p:txBody>
      </p:sp>
    </p:spTree>
    <p:extLst>
      <p:ext uri="{BB962C8B-B14F-4D97-AF65-F5344CB8AC3E}">
        <p14:creationId xmlns:p14="http://schemas.microsoft.com/office/powerpoint/2010/main" val="12972109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798734" cy="761063"/>
          </a:xfrm>
        </p:spPr>
        <p:txBody>
          <a:bodyPr/>
          <a:lstStyle/>
          <a:p>
            <a:r>
              <a:rPr lang="en-US" dirty="0"/>
              <a:t>Foreign Remittances</a:t>
            </a:r>
          </a:p>
        </p:txBody>
      </p:sp>
      <p:graphicFrame>
        <p:nvGraphicFramePr>
          <p:cNvPr id="4" name="Content Placeholder 3"/>
          <p:cNvGraphicFramePr>
            <a:graphicFrameLocks noGrp="1"/>
          </p:cNvGraphicFramePr>
          <p:nvPr>
            <p:ph sz="quarter"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31635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34(a):</a:t>
            </a:r>
            <a:endParaRPr lang="en-US" dirty="0"/>
          </a:p>
        </p:txBody>
      </p:sp>
      <p:sp>
        <p:nvSpPr>
          <p:cNvPr id="3" name="Content Placeholder 2"/>
          <p:cNvSpPr>
            <a:spLocks noGrp="1"/>
          </p:cNvSpPr>
          <p:nvPr>
            <p:ph sz="quarter" idx="1"/>
          </p:nvPr>
        </p:nvSpPr>
        <p:spPr/>
        <p:txBody>
          <a:bodyPr>
            <a:normAutofit fontScale="92500" lnSpcReduction="20000"/>
          </a:bodyPr>
          <a:lstStyle/>
          <a:p>
            <a:pPr lvl="0" algn="just"/>
            <a:r>
              <a:rPr lang="en-US" dirty="0"/>
              <a:t>Considering significant complexities involved in determining whether a payment / transaction requires deduction of tax under the provisions of Chapter XVII-B of the Act, the compliance with requirements are prima facie examined based on:</a:t>
            </a:r>
          </a:p>
          <a:p>
            <a:r>
              <a:rPr lang="en-US" dirty="0"/>
              <a:t>i.	procedure followed for ensuring the compliance;</a:t>
            </a:r>
          </a:p>
          <a:p>
            <a:r>
              <a:rPr lang="en-US" dirty="0"/>
              <a:t>ii.	broad review of such procedure;</a:t>
            </a:r>
          </a:p>
          <a:p>
            <a:r>
              <a:rPr lang="en-US" dirty="0"/>
              <a:t>iii.	test checks of the transactions and facts thereon; and</a:t>
            </a:r>
          </a:p>
          <a:p>
            <a:r>
              <a:rPr lang="en-US" dirty="0"/>
              <a:t>iv.	legal view, if any, taken by the assessee</a:t>
            </a:r>
          </a:p>
          <a:p>
            <a:r>
              <a:rPr lang="en-US" dirty="0"/>
              <a:t> </a:t>
            </a:r>
          </a:p>
          <a:p>
            <a:pPr algn="just"/>
            <a:r>
              <a:rPr lang="en-US" dirty="0"/>
              <a:t>Otherwise, we have relied on the representations made by the assessee about the compliance or non-compliance, if any, based on its understanding about applicability or non-applicability of the provisions and assumptions made or view taken on it.</a:t>
            </a:r>
          </a:p>
          <a:p>
            <a:endParaRPr lang="en-US" dirty="0"/>
          </a:p>
        </p:txBody>
      </p:sp>
    </p:spTree>
    <p:extLst>
      <p:ext uri="{BB962C8B-B14F-4D97-AF65-F5344CB8AC3E}">
        <p14:creationId xmlns:p14="http://schemas.microsoft.com/office/powerpoint/2010/main" val="41305747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6798734" cy="532463"/>
          </a:xfrm>
        </p:spPr>
        <p:txBody>
          <a:bodyPr>
            <a:normAutofit fontScale="90000"/>
          </a:bodyPr>
          <a:lstStyle/>
          <a:p>
            <a:r>
              <a:rPr lang="en-US" dirty="0"/>
              <a:t>Clause 21(d): 40A(3)	</a:t>
            </a:r>
          </a:p>
        </p:txBody>
      </p:sp>
      <p:graphicFrame>
        <p:nvGraphicFramePr>
          <p:cNvPr id="5" name="Content Placeholder 4"/>
          <p:cNvGraphicFramePr>
            <a:graphicFrameLocks noGrp="1"/>
          </p:cNvGraphicFramePr>
          <p:nvPr>
            <p:ph sz="quarter" idx="1"/>
          </p:nvPr>
        </p:nvGraphicFramePr>
        <p:xfrm>
          <a:off x="457200" y="1600200"/>
          <a:ext cx="82296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nvGraphicFramePr>
        <p:xfrm>
          <a:off x="457200" y="4876800"/>
          <a:ext cx="8507054" cy="1108710"/>
        </p:xfrm>
        <a:graphic>
          <a:graphicData uri="http://schemas.openxmlformats.org/drawingml/2006/table">
            <a:tbl>
              <a:tblPr firstRow="1" firstCol="1" bandCol="1">
                <a:effectLst>
                  <a:reflection blurRad="6350" stA="50000" endA="300" endPos="55000" dir="5400000" sy="-100000" algn="bl" rotWithShape="0"/>
                </a:effectLst>
                <a:tableStyleId>{08FB837D-C827-4EFA-A057-4D05807E0F7C}</a:tableStyleId>
              </a:tblPr>
              <a:tblGrid>
                <a:gridCol w="763588">
                  <a:extLst>
                    <a:ext uri="{9D8B030D-6E8A-4147-A177-3AD203B41FA5}">
                      <a16:colId xmlns:a16="http://schemas.microsoft.com/office/drawing/2014/main" xmlns="" val="20000"/>
                    </a:ext>
                  </a:extLst>
                </a:gridCol>
                <a:gridCol w="1893009">
                  <a:extLst>
                    <a:ext uri="{9D8B030D-6E8A-4147-A177-3AD203B41FA5}">
                      <a16:colId xmlns:a16="http://schemas.microsoft.com/office/drawing/2014/main" xmlns="" val="20001"/>
                    </a:ext>
                  </a:extLst>
                </a:gridCol>
                <a:gridCol w="1735657">
                  <a:extLst>
                    <a:ext uri="{9D8B030D-6E8A-4147-A177-3AD203B41FA5}">
                      <a16:colId xmlns:a16="http://schemas.microsoft.com/office/drawing/2014/main" xmlns="" val="20002"/>
                    </a:ext>
                  </a:extLst>
                </a:gridCol>
                <a:gridCol w="1330446">
                  <a:extLst>
                    <a:ext uri="{9D8B030D-6E8A-4147-A177-3AD203B41FA5}">
                      <a16:colId xmlns:a16="http://schemas.microsoft.com/office/drawing/2014/main" xmlns="" val="20003"/>
                    </a:ext>
                  </a:extLst>
                </a:gridCol>
                <a:gridCol w="2784354">
                  <a:extLst>
                    <a:ext uri="{9D8B030D-6E8A-4147-A177-3AD203B41FA5}">
                      <a16:colId xmlns:a16="http://schemas.microsoft.com/office/drawing/2014/main" xmlns="" val="20004"/>
                    </a:ext>
                  </a:extLst>
                </a:gridCol>
              </a:tblGrid>
              <a:tr h="0">
                <a:tc>
                  <a:txBody>
                    <a:bodyPr/>
                    <a:lstStyle/>
                    <a:p>
                      <a:pPr marL="0" marR="0" algn="ctr">
                        <a:lnSpc>
                          <a:spcPct val="115000"/>
                        </a:lnSpc>
                        <a:spcBef>
                          <a:spcPts val="0"/>
                        </a:spcBef>
                        <a:spcAft>
                          <a:spcPts val="0"/>
                        </a:spcAft>
                      </a:pPr>
                      <a:r>
                        <a:rPr lang="en-US" sz="2000" dirty="0" err="1"/>
                        <a:t>S.No</a:t>
                      </a:r>
                      <a:r>
                        <a:rPr lang="en-US" sz="2000" dirty="0"/>
                        <a: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Date of payment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Nature of payment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Amount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Name and Permanent Account Number of the payee, if available</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4548203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3CD Notes – Cash payments</a:t>
            </a:r>
          </a:p>
        </p:txBody>
      </p:sp>
      <p:sp>
        <p:nvSpPr>
          <p:cNvPr id="5" name="Content Placeholder 4"/>
          <p:cNvSpPr>
            <a:spLocks noGrp="1"/>
          </p:cNvSpPr>
          <p:nvPr>
            <p:ph sz="quarter" idx="1"/>
          </p:nvPr>
        </p:nvSpPr>
        <p:spPr>
          <a:xfrm>
            <a:off x="457200" y="1219200"/>
            <a:ext cx="8229600" cy="5257800"/>
          </a:xfrm>
        </p:spPr>
        <p:txBody>
          <a:bodyPr>
            <a:normAutofit fontScale="85000" lnSpcReduction="10000"/>
          </a:bodyPr>
          <a:lstStyle/>
          <a:p>
            <a:pPr lvl="0" algn="just">
              <a:lnSpc>
                <a:spcPct val="150000"/>
              </a:lnSpc>
            </a:pPr>
            <a:r>
              <a:rPr lang="en-US" sz="2000" dirty="0">
                <a:latin typeface="Arial" pitchFamily="34" charset="0"/>
                <a:cs typeface="Arial" pitchFamily="34" charset="0"/>
              </a:rPr>
              <a:t>With regard to Clause 21(d) it is informed to us that the Company follows a policy for making all payments for expenses in excess of </a:t>
            </a:r>
            <a:r>
              <a:rPr lang="en-US" sz="2000" dirty="0" err="1">
                <a:latin typeface="Arial" pitchFamily="34" charset="0"/>
                <a:cs typeface="Arial" pitchFamily="34" charset="0"/>
              </a:rPr>
              <a:t>Rs</a:t>
            </a:r>
            <a:r>
              <a:rPr lang="en-US" sz="2000" dirty="0">
                <a:latin typeface="Arial" pitchFamily="34" charset="0"/>
                <a:cs typeface="Arial" pitchFamily="34" charset="0"/>
              </a:rPr>
              <a:t>. 10,000/- through only account payee </a:t>
            </a:r>
            <a:r>
              <a:rPr lang="en-US" sz="2000" dirty="0" err="1">
                <a:latin typeface="Arial" pitchFamily="34" charset="0"/>
                <a:cs typeface="Arial" pitchFamily="34" charset="0"/>
              </a:rPr>
              <a:t>cheque</a:t>
            </a:r>
            <a:r>
              <a:rPr lang="en-US" sz="2000" dirty="0">
                <a:latin typeface="Arial" pitchFamily="34" charset="0"/>
                <a:cs typeface="Arial" pitchFamily="34" charset="0"/>
              </a:rPr>
              <a:t> or account payee bank drafts or by direct credit to accounts.  On a scrutiny made on a test check basis no payment in excess of </a:t>
            </a:r>
            <a:r>
              <a:rPr lang="en-US" sz="2000" dirty="0" err="1">
                <a:latin typeface="Arial" pitchFamily="34" charset="0"/>
                <a:cs typeface="Arial" pitchFamily="34" charset="0"/>
              </a:rPr>
              <a:t>Rs</a:t>
            </a:r>
            <a:r>
              <a:rPr lang="en-US" sz="2000" dirty="0">
                <a:latin typeface="Arial" pitchFamily="34" charset="0"/>
                <a:cs typeface="Arial" pitchFamily="34" charset="0"/>
              </a:rPr>
              <a:t>. 20,000/- made otherwise than by a account payee </a:t>
            </a:r>
            <a:r>
              <a:rPr lang="en-US" sz="2000" dirty="0" err="1">
                <a:latin typeface="Arial" pitchFamily="34" charset="0"/>
                <a:cs typeface="Arial" pitchFamily="34" charset="0"/>
              </a:rPr>
              <a:t>cheque</a:t>
            </a:r>
            <a:r>
              <a:rPr lang="en-US" sz="2000" dirty="0">
                <a:latin typeface="Arial" pitchFamily="34" charset="0"/>
                <a:cs typeface="Arial" pitchFamily="34" charset="0"/>
              </a:rPr>
              <a:t> or account payee bank draft has been noticed except the payment of </a:t>
            </a:r>
            <a:r>
              <a:rPr lang="en-US" sz="2000" dirty="0" err="1">
                <a:latin typeface="Arial" pitchFamily="34" charset="0"/>
                <a:cs typeface="Arial" pitchFamily="34" charset="0"/>
              </a:rPr>
              <a:t>Rs</a:t>
            </a:r>
            <a:r>
              <a:rPr lang="en-US" sz="2000" dirty="0">
                <a:latin typeface="Arial" pitchFamily="34" charset="0"/>
                <a:cs typeface="Arial" pitchFamily="34" charset="0"/>
              </a:rPr>
              <a:t> 2,50,000 made towards Electricity bill paid to Madhya Pradesh </a:t>
            </a:r>
            <a:r>
              <a:rPr lang="en-US" sz="2000" dirty="0" err="1">
                <a:latin typeface="Arial" pitchFamily="34" charset="0"/>
                <a:cs typeface="Arial" pitchFamily="34" charset="0"/>
              </a:rPr>
              <a:t>Paschim</a:t>
            </a:r>
            <a:r>
              <a:rPr lang="en-US" sz="2000" dirty="0">
                <a:latin typeface="Arial" pitchFamily="34" charset="0"/>
                <a:cs typeface="Arial" pitchFamily="34" charset="0"/>
              </a:rPr>
              <a:t> </a:t>
            </a:r>
            <a:r>
              <a:rPr lang="en-US" sz="2000" dirty="0" err="1">
                <a:latin typeface="Arial" pitchFamily="34" charset="0"/>
                <a:cs typeface="Arial" pitchFamily="34" charset="0"/>
              </a:rPr>
              <a:t>Kshetra</a:t>
            </a:r>
            <a:r>
              <a:rPr lang="en-US" sz="2000" dirty="0">
                <a:latin typeface="Arial" pitchFamily="34" charset="0"/>
                <a:cs typeface="Arial" pitchFamily="34" charset="0"/>
              </a:rPr>
              <a:t> </a:t>
            </a:r>
            <a:r>
              <a:rPr lang="en-US" sz="2000" dirty="0" err="1">
                <a:latin typeface="Arial" pitchFamily="34" charset="0"/>
                <a:cs typeface="Arial" pitchFamily="34" charset="0"/>
              </a:rPr>
              <a:t>Vidyut</a:t>
            </a:r>
            <a:r>
              <a:rPr lang="en-US" sz="2000" dirty="0">
                <a:latin typeface="Arial" pitchFamily="34" charset="0"/>
                <a:cs typeface="Arial" pitchFamily="34" charset="0"/>
              </a:rPr>
              <a:t> </a:t>
            </a:r>
            <a:r>
              <a:rPr lang="en-US" sz="2000" dirty="0" err="1">
                <a:latin typeface="Arial" pitchFamily="34" charset="0"/>
                <a:cs typeface="Arial" pitchFamily="34" charset="0"/>
              </a:rPr>
              <a:t>Vitaran</a:t>
            </a:r>
            <a:r>
              <a:rPr lang="en-US" sz="2000" dirty="0">
                <a:latin typeface="Arial" pitchFamily="34" charset="0"/>
                <a:cs typeface="Arial" pitchFamily="34" charset="0"/>
              </a:rPr>
              <a:t> Company Limited (a government company) which has not been considered disallowable under Section 40A(3) by the Company based on following judicial pronouncements:</a:t>
            </a:r>
          </a:p>
          <a:p>
            <a:pPr lvl="1">
              <a:lnSpc>
                <a:spcPct val="150000"/>
              </a:lnSpc>
            </a:pPr>
            <a:r>
              <a:rPr lang="en-US" sz="1700" dirty="0" err="1">
                <a:latin typeface="Arial" pitchFamily="34" charset="0"/>
                <a:cs typeface="Arial" pitchFamily="34" charset="0"/>
              </a:rPr>
              <a:t>Padigela</a:t>
            </a:r>
            <a:r>
              <a:rPr lang="en-US" sz="1700" dirty="0">
                <a:latin typeface="Arial" pitchFamily="34" charset="0"/>
                <a:cs typeface="Arial" pitchFamily="34" charset="0"/>
              </a:rPr>
              <a:t> </a:t>
            </a:r>
            <a:r>
              <a:rPr lang="en-US" sz="1700" dirty="0" err="1">
                <a:latin typeface="Arial" pitchFamily="34" charset="0"/>
                <a:cs typeface="Arial" pitchFamily="34" charset="0"/>
              </a:rPr>
              <a:t>Rajeshwar</a:t>
            </a:r>
            <a:r>
              <a:rPr lang="en-US" sz="1700" dirty="0">
                <a:latin typeface="Arial" pitchFamily="34" charset="0"/>
                <a:cs typeface="Arial" pitchFamily="34" charset="0"/>
              </a:rPr>
              <a:t> Ginning Industries (ITA 1137/</a:t>
            </a:r>
            <a:r>
              <a:rPr lang="en-US" sz="1700" dirty="0" err="1">
                <a:latin typeface="Arial" pitchFamily="34" charset="0"/>
                <a:cs typeface="Arial" pitchFamily="34" charset="0"/>
              </a:rPr>
              <a:t>Hyd</a:t>
            </a:r>
            <a:r>
              <a:rPr lang="en-US" sz="1700" dirty="0">
                <a:latin typeface="Arial" pitchFamily="34" charset="0"/>
                <a:cs typeface="Arial" pitchFamily="34" charset="0"/>
              </a:rPr>
              <a:t>/2011)</a:t>
            </a:r>
          </a:p>
          <a:p>
            <a:pPr lvl="1">
              <a:lnSpc>
                <a:spcPct val="150000"/>
              </a:lnSpc>
            </a:pPr>
            <a:r>
              <a:rPr lang="en-US" sz="1700" dirty="0" err="1">
                <a:latin typeface="Arial" pitchFamily="34" charset="0"/>
                <a:cs typeface="Arial" pitchFamily="34" charset="0"/>
              </a:rPr>
              <a:t>Trivedi</a:t>
            </a:r>
            <a:r>
              <a:rPr lang="en-US" sz="1700" dirty="0">
                <a:latin typeface="Arial" pitchFamily="34" charset="0"/>
                <a:cs typeface="Arial" pitchFamily="34" charset="0"/>
              </a:rPr>
              <a:t> Corporation (ITA 2844/</a:t>
            </a:r>
            <a:r>
              <a:rPr lang="en-US" sz="1700" dirty="0" err="1">
                <a:latin typeface="Arial" pitchFamily="34" charset="0"/>
                <a:cs typeface="Arial" pitchFamily="34" charset="0"/>
              </a:rPr>
              <a:t>Ahd</a:t>
            </a:r>
            <a:r>
              <a:rPr lang="en-US" sz="1700" dirty="0">
                <a:latin typeface="Arial" pitchFamily="34" charset="0"/>
                <a:cs typeface="Arial" pitchFamily="34" charset="0"/>
              </a:rPr>
              <a:t>/2006)</a:t>
            </a:r>
          </a:p>
          <a:p>
            <a:pPr lvl="1">
              <a:lnSpc>
                <a:spcPct val="150000"/>
              </a:lnSpc>
            </a:pPr>
            <a:r>
              <a:rPr lang="en-US" sz="1700" dirty="0">
                <a:latin typeface="Arial" pitchFamily="34" charset="0"/>
                <a:cs typeface="Arial" pitchFamily="34" charset="0"/>
              </a:rPr>
              <a:t>M.R. Soap (P.) Ltd. 32 TTJ 505 (Del)</a:t>
            </a:r>
          </a:p>
        </p:txBody>
      </p:sp>
    </p:spTree>
    <p:extLst>
      <p:ext uri="{BB962C8B-B14F-4D97-AF65-F5344CB8AC3E}">
        <p14:creationId xmlns:p14="http://schemas.microsoft.com/office/powerpoint/2010/main" val="2943279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crossed cheque"/>
          <p:cNvPicPr>
            <a:picLocks noChangeAspect="1" noChangeArrowheads="1"/>
          </p:cNvPicPr>
          <p:nvPr/>
        </p:nvPicPr>
        <p:blipFill>
          <a:blip r:embed="rId2"/>
          <a:srcRect/>
          <a:stretch>
            <a:fillRect/>
          </a:stretch>
        </p:blipFill>
        <p:spPr bwMode="auto">
          <a:xfrm>
            <a:off x="685800" y="0"/>
            <a:ext cx="6858000" cy="3138408"/>
          </a:xfrm>
          <a:prstGeom prst="rect">
            <a:avLst/>
          </a:prstGeom>
          <a:noFill/>
        </p:spPr>
      </p:pic>
      <p:pic>
        <p:nvPicPr>
          <p:cNvPr id="4100" name="Picture 4" descr="Image result for crossed cheque"/>
          <p:cNvPicPr>
            <a:picLocks noChangeAspect="1" noChangeArrowheads="1"/>
          </p:cNvPicPr>
          <p:nvPr/>
        </p:nvPicPr>
        <p:blipFill>
          <a:blip r:embed="rId3"/>
          <a:srcRect/>
          <a:stretch>
            <a:fillRect/>
          </a:stretch>
        </p:blipFill>
        <p:spPr bwMode="auto">
          <a:xfrm>
            <a:off x="0" y="2971800"/>
            <a:ext cx="8915400" cy="3484916"/>
          </a:xfrm>
          <a:prstGeom prst="rect">
            <a:avLst/>
          </a:prstGeom>
          <a:noFill/>
        </p:spPr>
      </p:pic>
    </p:spTree>
    <p:extLst>
      <p:ext uri="{BB962C8B-B14F-4D97-AF65-F5344CB8AC3E}">
        <p14:creationId xmlns:p14="http://schemas.microsoft.com/office/powerpoint/2010/main" val="2707725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Undated audit report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GB" dirty="0"/>
              <a:t>All the audit reports were </a:t>
            </a:r>
            <a:r>
              <a:rPr lang="en-GB" dirty="0" smtClean="0"/>
              <a:t>undated.</a:t>
            </a:r>
          </a:p>
          <a:p>
            <a:r>
              <a:rPr lang="en-GB" dirty="0" smtClean="0"/>
              <a:t>Audit </a:t>
            </a:r>
            <a:r>
              <a:rPr lang="en-GB" dirty="0"/>
              <a:t>Report </a:t>
            </a:r>
            <a:r>
              <a:rPr lang="en-GB" dirty="0" smtClean="0"/>
              <a:t>was revised without </a:t>
            </a:r>
            <a:r>
              <a:rPr lang="en-GB" dirty="0"/>
              <a:t>due </a:t>
            </a:r>
            <a:r>
              <a:rPr lang="en-GB" dirty="0" smtClean="0"/>
              <a:t>Procedure</a:t>
            </a:r>
          </a:p>
          <a:p>
            <a:r>
              <a:rPr lang="en-GB" dirty="0" smtClean="0"/>
              <a:t>Misconduct – Gross negligence</a:t>
            </a:r>
          </a:p>
          <a:p>
            <a:pPr lvl="1"/>
            <a:r>
              <a:rPr lang="en-GB" dirty="0" smtClean="0"/>
              <a:t>(V</a:t>
            </a:r>
            <a:r>
              <a:rPr lang="en-GB" dirty="0"/>
              <a:t>. </a:t>
            </a:r>
            <a:r>
              <a:rPr lang="en-GB" dirty="0" err="1"/>
              <a:t>Ayyadurai</a:t>
            </a:r>
            <a:r>
              <a:rPr lang="en-GB" dirty="0"/>
              <a:t> vs. M. </a:t>
            </a:r>
            <a:r>
              <a:rPr lang="en-GB" dirty="0" err="1"/>
              <a:t>Rajkumar</a:t>
            </a:r>
            <a:r>
              <a:rPr lang="en-GB" dirty="0"/>
              <a:t>- Page 408 of Vol. II of Part I of the </a:t>
            </a:r>
            <a:r>
              <a:rPr lang="en-GB" dirty="0" smtClean="0"/>
              <a:t>Disciplinary </a:t>
            </a:r>
            <a:r>
              <a:rPr lang="en-GB" dirty="0" err="1"/>
              <a:t>Casesof</a:t>
            </a:r>
            <a:r>
              <a:rPr lang="en-GB" dirty="0"/>
              <a:t> April, 2015 Judgement delivered on </a:t>
            </a:r>
            <a:r>
              <a:rPr lang="en-GB" dirty="0" smtClean="0"/>
              <a:t>10</a:t>
            </a:r>
            <a:r>
              <a:rPr lang="en-GB" baseline="30000" dirty="0" smtClean="0"/>
              <a:t>th</a:t>
            </a:r>
            <a:r>
              <a:rPr lang="en-GB" dirty="0" smtClean="0"/>
              <a:t> December</a:t>
            </a:r>
            <a:r>
              <a:rPr lang="en-GB" dirty="0"/>
              <a:t>, 2013)</a:t>
            </a:r>
          </a:p>
        </p:txBody>
      </p:sp>
    </p:spTree>
    <p:extLst>
      <p:ext uri="{BB962C8B-B14F-4D97-AF65-F5344CB8AC3E}">
        <p14:creationId xmlns:p14="http://schemas.microsoft.com/office/powerpoint/2010/main" val="27928033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990600"/>
          </a:xfrm>
        </p:spPr>
        <p:txBody>
          <a:bodyPr>
            <a:normAutofit/>
          </a:bodyPr>
          <a:lstStyle/>
          <a:p>
            <a:r>
              <a:rPr lang="en-IN" sz="2800" b="1" dirty="0"/>
              <a:t>CROSSED CHEQUE vs. A/C PAYEE CHEQUE</a:t>
            </a:r>
            <a:endParaRPr lang="en-US" sz="2800" dirty="0"/>
          </a:p>
        </p:txBody>
      </p:sp>
      <p:sp>
        <p:nvSpPr>
          <p:cNvPr id="3" name="Content Placeholder 2"/>
          <p:cNvSpPr>
            <a:spLocks noGrp="1"/>
          </p:cNvSpPr>
          <p:nvPr>
            <p:ph sz="quarter" idx="1"/>
          </p:nvPr>
        </p:nvSpPr>
        <p:spPr/>
        <p:txBody>
          <a:bodyPr>
            <a:normAutofit/>
          </a:bodyPr>
          <a:lstStyle/>
          <a:p>
            <a:pPr algn="just"/>
            <a:r>
              <a:rPr lang="en-IN" dirty="0"/>
              <a:t>There is clear distinction between a crossed cheque and an account payee cheque as in account payee cheque banks are directed to credit amount of an account payee cheque only in account of payee and no other person while crossed cheques are endorsed in favour of a person other than </a:t>
            </a:r>
            <a:r>
              <a:rPr lang="en-IN" dirty="0" err="1"/>
              <a:t>drawee</a:t>
            </a:r>
            <a:r>
              <a:rPr lang="en-IN" dirty="0"/>
              <a:t> making it difficult to trace constituent of money and </a:t>
            </a:r>
            <a:r>
              <a:rPr lang="en-IN" sz="4000" b="1" u="sng" dirty="0"/>
              <a:t>thus, crossed cheque is </a:t>
            </a:r>
            <a:r>
              <a:rPr lang="en-IN" sz="4000" b="1" u="sng" dirty="0" err="1"/>
              <a:t>violative</a:t>
            </a:r>
            <a:r>
              <a:rPr lang="en-IN" sz="4000" b="1" u="sng" dirty="0"/>
              <a:t> of section 40A(3) - </a:t>
            </a:r>
            <a:r>
              <a:rPr lang="en-IN" i="1" dirty="0" err="1"/>
              <a:t>Rajmoti</a:t>
            </a:r>
            <a:r>
              <a:rPr lang="en-IN" i="1" dirty="0"/>
              <a:t> Industries</a:t>
            </a:r>
            <a:r>
              <a:rPr lang="en-IN" dirty="0"/>
              <a:t> v.</a:t>
            </a:r>
            <a:r>
              <a:rPr lang="en-IN" i="1" dirty="0"/>
              <a:t> </a:t>
            </a:r>
            <a:r>
              <a:rPr lang="en-IN" i="1" dirty="0" err="1"/>
              <a:t>Asstt</a:t>
            </a:r>
            <a:r>
              <a:rPr lang="en-IN" i="1" dirty="0"/>
              <a:t>. CIT </a:t>
            </a:r>
            <a:r>
              <a:rPr lang="en-IN" u="sng" dirty="0">
                <a:hlinkClick r:id="rId2" action="ppaction://hlinkfile"/>
              </a:rPr>
              <a:t>[2014] 45 taxmann.com 72/223 Taxman 428 (</a:t>
            </a:r>
            <a:r>
              <a:rPr lang="en-IN" u="sng" dirty="0" err="1">
                <a:hlinkClick r:id="rId2" action="ppaction://hlinkfile"/>
              </a:rPr>
              <a:t>Guj</a:t>
            </a:r>
            <a:r>
              <a:rPr lang="en-IN" u="sng" dirty="0">
                <a:hlinkClick r:id="rId2" action="ppaction://hlinkfile"/>
              </a:rPr>
              <a:t>.)</a:t>
            </a:r>
            <a:endParaRPr lang="en-US" dirty="0"/>
          </a:p>
          <a:p>
            <a:endParaRPr lang="en-US" dirty="0"/>
          </a:p>
        </p:txBody>
      </p:sp>
    </p:spTree>
    <p:extLst>
      <p:ext uri="{BB962C8B-B14F-4D97-AF65-F5344CB8AC3E}">
        <p14:creationId xmlns:p14="http://schemas.microsoft.com/office/powerpoint/2010/main" val="35592469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26" y="152400"/>
            <a:ext cx="8915400" cy="990600"/>
          </a:xfrm>
        </p:spPr>
        <p:txBody>
          <a:bodyPr>
            <a:noAutofit/>
          </a:bodyPr>
          <a:lstStyle/>
          <a:p>
            <a:r>
              <a:rPr lang="en-US" sz="3200" b="1" dirty="0"/>
              <a:t>Cl. 21(h): Amount inadmissible u/s 14A</a:t>
            </a:r>
            <a:endParaRPr lang="en-US" sz="3200"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694037655"/>
              </p:ext>
            </p:extLst>
          </p:nvPr>
        </p:nvGraphicFramePr>
        <p:xfrm>
          <a:off x="609600" y="1295400"/>
          <a:ext cx="8153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75600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Cl</a:t>
            </a:r>
            <a:r>
              <a:rPr lang="en-US" dirty="0"/>
              <a:t> 21(i) – Disallowance u/s 36(1)(iii)</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7818413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7609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23: 	40A(2)(b)</a:t>
            </a:r>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pPr algn="just"/>
            <a:r>
              <a:rPr lang="en-US" dirty="0">
                <a:solidFill>
                  <a:srgbClr val="FF0000"/>
                </a:solidFill>
              </a:rPr>
              <a:t>Name </a:t>
            </a:r>
            <a:r>
              <a:rPr lang="en-US" dirty="0"/>
              <a:t>and </a:t>
            </a:r>
            <a:r>
              <a:rPr lang="en-US" dirty="0">
                <a:solidFill>
                  <a:srgbClr val="FF0000"/>
                </a:solidFill>
              </a:rPr>
              <a:t>PAN</a:t>
            </a:r>
            <a:r>
              <a:rPr lang="en-US" dirty="0"/>
              <a:t> of related persons </a:t>
            </a:r>
            <a:r>
              <a:rPr lang="en-US" dirty="0">
                <a:solidFill>
                  <a:srgbClr val="FF0000"/>
                </a:solidFill>
              </a:rPr>
              <a:t>not reported.</a:t>
            </a:r>
          </a:p>
          <a:p>
            <a:pPr algn="just"/>
            <a:r>
              <a:rPr lang="en-US" dirty="0"/>
              <a:t>Obtain signed declaration of 40A(2)(b) relatives and their interested entities.</a:t>
            </a:r>
          </a:p>
          <a:p>
            <a:pPr algn="just"/>
            <a:r>
              <a:rPr lang="en-US" dirty="0">
                <a:solidFill>
                  <a:srgbClr val="FF0000"/>
                </a:solidFill>
              </a:rPr>
              <a:t>Be vigilant</a:t>
            </a:r>
          </a:p>
          <a:p>
            <a:pPr lvl="0"/>
            <a:r>
              <a:rPr lang="en-US" dirty="0"/>
              <a:t>Interest @ 18%</a:t>
            </a:r>
          </a:p>
          <a:p>
            <a:pPr lvl="1"/>
            <a:r>
              <a:rPr lang="en-US" dirty="0" err="1"/>
              <a:t>Pr</a:t>
            </a:r>
            <a:r>
              <a:rPr lang="en-US" dirty="0"/>
              <a:t> CIT v </a:t>
            </a:r>
            <a:r>
              <a:rPr lang="en-US" dirty="0" err="1"/>
              <a:t>Cama</a:t>
            </a:r>
            <a:r>
              <a:rPr lang="en-US" dirty="0"/>
              <a:t> Hotels Ltd - [2016] 68 taxmann.com 153 (Gujarat)</a:t>
            </a:r>
          </a:p>
          <a:p>
            <a:pPr lvl="1"/>
            <a:r>
              <a:rPr lang="en-US" dirty="0" err="1"/>
              <a:t>Balkishan</a:t>
            </a:r>
            <a:r>
              <a:rPr lang="en-US" dirty="0"/>
              <a:t> </a:t>
            </a:r>
            <a:r>
              <a:rPr lang="en-US" dirty="0" err="1"/>
              <a:t>Jagannath</a:t>
            </a:r>
            <a:r>
              <a:rPr lang="en-US" dirty="0"/>
              <a:t> </a:t>
            </a:r>
            <a:r>
              <a:rPr lang="en-US" dirty="0" err="1"/>
              <a:t>Goyal</a:t>
            </a:r>
            <a:r>
              <a:rPr lang="en-US" dirty="0"/>
              <a:t> (Indore ITAT</a:t>
            </a:r>
          </a:p>
          <a:p>
            <a:pPr marL="0" indent="0" algn="just">
              <a:buNone/>
            </a:pPr>
            <a:endParaRPr lang="en-US" dirty="0">
              <a:solidFill>
                <a:srgbClr val="FF0000"/>
              </a:solidFill>
            </a:endParaRPr>
          </a:p>
        </p:txBody>
      </p:sp>
    </p:spTree>
    <p:extLst>
      <p:ext uri="{BB962C8B-B14F-4D97-AF65-F5344CB8AC3E}">
        <p14:creationId xmlns:p14="http://schemas.microsoft.com/office/powerpoint/2010/main" val="7743594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6798734" cy="608663"/>
          </a:xfrm>
        </p:spPr>
        <p:txBody>
          <a:bodyPr>
            <a:normAutofit/>
          </a:bodyPr>
          <a:lstStyle/>
          <a:p>
            <a:r>
              <a:rPr lang="en-US" dirty="0"/>
              <a:t>Clause 23 : Related Party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5088079"/>
              </p:ext>
            </p:extLst>
          </p:nvPr>
        </p:nvGraphicFramePr>
        <p:xfrm>
          <a:off x="381000" y="1294463"/>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6661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531352" cy="990600"/>
          </a:xfrm>
        </p:spPr>
        <p:txBody>
          <a:bodyPr>
            <a:noAutofit/>
          </a:bodyPr>
          <a:lstStyle/>
          <a:p>
            <a:r>
              <a:rPr lang="en-US" sz="3200" b="1" dirty="0"/>
              <a:t>Cl. 25: Amount chargeable u/s 41</a:t>
            </a:r>
            <a:endParaRPr lang="en-US" sz="3200" dirty="0"/>
          </a:p>
        </p:txBody>
      </p:sp>
      <p:sp>
        <p:nvSpPr>
          <p:cNvPr id="6" name="Footer Placeholder 3"/>
          <p:cNvSpPr>
            <a:spLocks noGrp="1"/>
          </p:cNvSpPr>
          <p:nvPr>
            <p:ph type="ftr" sz="quarter" idx="11"/>
          </p:nvPr>
        </p:nvSpPr>
        <p:spPr>
          <a:xfrm>
            <a:off x="3722917" y="6264275"/>
            <a:ext cx="5421083" cy="365125"/>
          </a:xfrm>
          <a:prstGeom prst="rect">
            <a:avLst/>
          </a:prstGeom>
        </p:spPr>
        <p:txBody>
          <a:bodyPr/>
          <a:lstStyle/>
          <a:p>
            <a:pPr algn="r"/>
            <a:r>
              <a:rPr lang="en-US" sz="2000" i="1" dirty="0"/>
              <a:t>G.J. Shah &amp; Co.</a:t>
            </a:r>
          </a:p>
          <a:p>
            <a:pPr algn="r"/>
            <a:r>
              <a:rPr lang="en-US" sz="1600" i="1" dirty="0"/>
              <a:t>Chartered Accountants</a:t>
            </a:r>
          </a:p>
        </p:txBody>
      </p:sp>
      <p:sp>
        <p:nvSpPr>
          <p:cNvPr id="5" name="Content Placeholder 2"/>
          <p:cNvSpPr>
            <a:spLocks noGrp="1"/>
          </p:cNvSpPr>
          <p:nvPr>
            <p:ph sz="quarter" idx="1"/>
          </p:nvPr>
        </p:nvSpPr>
        <p:spPr>
          <a:xfrm>
            <a:off x="381000" y="1295400"/>
            <a:ext cx="8153400" cy="4876800"/>
          </a:xfrm>
        </p:spPr>
        <p:txBody>
          <a:bodyPr>
            <a:noAutofit/>
          </a:bodyPr>
          <a:lstStyle/>
          <a:p>
            <a:pPr algn="just">
              <a:spcAft>
                <a:spcPts val="1000"/>
              </a:spcAft>
            </a:pPr>
            <a:r>
              <a:rPr lang="en-US" sz="2400" dirty="0"/>
              <a:t>Refers to remission or cessation of liability or bad debts for which allowance or deduction has been claimed in an earlier year</a:t>
            </a:r>
          </a:p>
          <a:p>
            <a:pPr algn="just">
              <a:spcAft>
                <a:spcPts val="1000"/>
              </a:spcAft>
            </a:pPr>
            <a:r>
              <a:rPr lang="en-US" sz="2400" dirty="0"/>
              <a:t>Creditors are outstanding for more than 3 years (beyond Limitation period) and no confirmation is available. </a:t>
            </a:r>
            <a:r>
              <a:rPr lang="en-US" sz="2400" dirty="0">
                <a:solidFill>
                  <a:srgbClr val="FF0000"/>
                </a:solidFill>
              </a:rPr>
              <a:t>Whether reporting required? </a:t>
            </a:r>
          </a:p>
          <a:p>
            <a:pPr lvl="2" algn="just">
              <a:spcAft>
                <a:spcPts val="1000"/>
              </a:spcAft>
            </a:pPr>
            <a:r>
              <a:rPr lang="en-US" sz="1800" dirty="0"/>
              <a:t>Accept representation from Management that they are payable</a:t>
            </a:r>
          </a:p>
          <a:p>
            <a:pPr lvl="2" algn="just">
              <a:spcAft>
                <a:spcPts val="1000"/>
              </a:spcAft>
            </a:pPr>
            <a:r>
              <a:rPr lang="en-US" sz="1800" dirty="0"/>
              <a:t>Silver Cotton Mills Co Ltd (254 ITR 728)(</a:t>
            </a:r>
            <a:r>
              <a:rPr lang="en-US" sz="1800" dirty="0" err="1"/>
              <a:t>Guj</a:t>
            </a:r>
            <a:r>
              <a:rPr lang="en-US" sz="1800" dirty="0"/>
              <a:t>.)</a:t>
            </a:r>
          </a:p>
          <a:p>
            <a:pPr lvl="2" algn="just">
              <a:spcAft>
                <a:spcPts val="1000"/>
              </a:spcAft>
            </a:pPr>
            <a:r>
              <a:rPr lang="en-US" sz="1800" dirty="0" err="1"/>
              <a:t>Bhogilal</a:t>
            </a:r>
            <a:r>
              <a:rPr lang="en-US" sz="1800" dirty="0"/>
              <a:t> </a:t>
            </a:r>
            <a:r>
              <a:rPr lang="en-US" sz="1800" dirty="0" err="1"/>
              <a:t>Raji</a:t>
            </a:r>
            <a:r>
              <a:rPr lang="en-US" sz="1800" dirty="0"/>
              <a:t> </a:t>
            </a:r>
            <a:r>
              <a:rPr lang="en-US" sz="1800" dirty="0" err="1"/>
              <a:t>Atara</a:t>
            </a:r>
            <a:r>
              <a:rPr lang="en-US" sz="1800" dirty="0"/>
              <a:t> (</a:t>
            </a:r>
            <a:r>
              <a:rPr lang="en-US" sz="1800" dirty="0" err="1"/>
              <a:t>Guj</a:t>
            </a:r>
            <a:r>
              <a:rPr lang="en-US" sz="1800" dirty="0"/>
              <a:t>)</a:t>
            </a:r>
          </a:p>
          <a:p>
            <a:pPr algn="just">
              <a:spcAft>
                <a:spcPts val="1000"/>
              </a:spcAft>
            </a:pPr>
            <a:r>
              <a:rPr lang="en-US" sz="2400" dirty="0" err="1"/>
              <a:t>Eg</a:t>
            </a:r>
            <a:r>
              <a:rPr lang="en-US" sz="2400" dirty="0"/>
              <a:t>. Bad Debts Recovered, Write back of Provisions to be reported here</a:t>
            </a:r>
          </a:p>
          <a:p>
            <a:pPr algn="just">
              <a:spcAft>
                <a:spcPts val="1000"/>
              </a:spcAft>
            </a:pPr>
            <a:endParaRPr lang="en-US" sz="2400" dirty="0"/>
          </a:p>
        </p:txBody>
      </p:sp>
    </p:spTree>
    <p:extLst>
      <p:ext uri="{BB962C8B-B14F-4D97-AF65-F5344CB8AC3E}">
        <p14:creationId xmlns:p14="http://schemas.microsoft.com/office/powerpoint/2010/main" val="177847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down)">
                                      <p:cBhvr>
                                        <p:cTn id="15" dur="500"/>
                                        <p:tgtEl>
                                          <p:spTgt spid="5">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wipe(down)">
                                      <p:cBhvr>
                                        <p:cTn id="18" dur="500"/>
                                        <p:tgtEl>
                                          <p:spTgt spid="5">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wipe(down)">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wipe(down)">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8229600" cy="990600"/>
          </a:xfrm>
        </p:spPr>
        <p:txBody>
          <a:bodyPr>
            <a:noAutofit/>
          </a:bodyPr>
          <a:lstStyle/>
          <a:p>
            <a:r>
              <a:rPr lang="en-US" sz="2800" dirty="0" err="1"/>
              <a:t>Cl</a:t>
            </a:r>
            <a:r>
              <a:rPr lang="en-US" sz="2800" dirty="0"/>
              <a:t> 35b In the case of a manufacturing concern, give quantitative details of the principal items of raw materials, finished products and byproducts :</a:t>
            </a:r>
          </a:p>
        </p:txBody>
      </p:sp>
      <p:sp>
        <p:nvSpPr>
          <p:cNvPr id="3" name="Content Placeholder 2"/>
          <p:cNvSpPr>
            <a:spLocks noGrp="1"/>
          </p:cNvSpPr>
          <p:nvPr>
            <p:ph sz="quarter" idx="1"/>
          </p:nvPr>
        </p:nvSpPr>
        <p:spPr>
          <a:xfrm>
            <a:off x="457200" y="2667000"/>
            <a:ext cx="8229600" cy="3489960"/>
          </a:xfrm>
        </p:spPr>
        <p:style>
          <a:lnRef idx="2">
            <a:schemeClr val="accent1"/>
          </a:lnRef>
          <a:fillRef idx="1">
            <a:schemeClr val="lt1"/>
          </a:fillRef>
          <a:effectRef idx="0">
            <a:schemeClr val="accent1"/>
          </a:effectRef>
          <a:fontRef idx="minor">
            <a:schemeClr val="dk1"/>
          </a:fontRef>
        </p:style>
        <p:txBody>
          <a:bodyPr/>
          <a:lstStyle/>
          <a:p>
            <a:pPr algn="just"/>
            <a:r>
              <a:rPr lang="en-US" dirty="0"/>
              <a:t>It has been observed that in certain cases </a:t>
            </a:r>
            <a:r>
              <a:rPr lang="en-US" dirty="0">
                <a:solidFill>
                  <a:srgbClr val="FF0000"/>
                </a:solidFill>
              </a:rPr>
              <a:t>neither percentage of yield</a:t>
            </a:r>
            <a:r>
              <a:rPr lang="en-US" dirty="0"/>
              <a:t> has been </a:t>
            </a:r>
            <a:r>
              <a:rPr lang="en-US" dirty="0">
                <a:solidFill>
                  <a:srgbClr val="FF0000"/>
                </a:solidFill>
              </a:rPr>
              <a:t>reported nor</a:t>
            </a:r>
            <a:r>
              <a:rPr lang="en-US" dirty="0"/>
              <a:t> any </a:t>
            </a:r>
            <a:r>
              <a:rPr lang="en-US" dirty="0">
                <a:solidFill>
                  <a:srgbClr val="FF0000"/>
                </a:solidFill>
              </a:rPr>
              <a:t>qualification</a:t>
            </a:r>
            <a:r>
              <a:rPr lang="en-US" dirty="0"/>
              <a:t> has been given in the Tax Auditor report</a:t>
            </a:r>
          </a:p>
        </p:txBody>
      </p:sp>
    </p:spTree>
    <p:extLst>
      <p:ext uri="{BB962C8B-B14F-4D97-AF65-F5344CB8AC3E}">
        <p14:creationId xmlns:p14="http://schemas.microsoft.com/office/powerpoint/2010/main" val="20474944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387" y="600075"/>
            <a:ext cx="9039225" cy="5657850"/>
          </a:xfrm>
          <a:prstGeom prst="rect">
            <a:avLst/>
          </a:prstGeom>
        </p:spPr>
      </p:pic>
    </p:spTree>
    <p:extLst>
      <p:ext uri="{BB962C8B-B14F-4D97-AF65-F5344CB8AC3E}">
        <p14:creationId xmlns:p14="http://schemas.microsoft.com/office/powerpoint/2010/main" val="21946734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587" y="152400"/>
            <a:ext cx="8800813" cy="6469391"/>
          </a:xfrm>
          <a:prstGeom prst="rect">
            <a:avLst/>
          </a:prstGeom>
        </p:spPr>
      </p:pic>
    </p:spTree>
    <p:extLst>
      <p:ext uri="{BB962C8B-B14F-4D97-AF65-F5344CB8AC3E}">
        <p14:creationId xmlns:p14="http://schemas.microsoft.com/office/powerpoint/2010/main" val="33097101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29" y="0"/>
            <a:ext cx="8478672" cy="6400800"/>
          </a:xfrm>
          <a:prstGeom prst="rect">
            <a:avLst/>
          </a:prstGeom>
        </p:spPr>
      </p:pic>
    </p:spTree>
    <p:extLst>
      <p:ext uri="{BB962C8B-B14F-4D97-AF65-F5344CB8AC3E}">
        <p14:creationId xmlns:p14="http://schemas.microsoft.com/office/powerpoint/2010/main" val="81244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Revision of audit report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GB" dirty="0" smtClean="0"/>
              <a:t>Auditor failed </a:t>
            </a:r>
            <a:r>
              <a:rPr lang="en-GB" dirty="0"/>
              <a:t>to state not only the </a:t>
            </a:r>
            <a:r>
              <a:rPr lang="en-GB" b="1" u="sng" dirty="0"/>
              <a:t>reasons for revising the audit report </a:t>
            </a:r>
            <a:r>
              <a:rPr lang="en-GB" dirty="0" smtClean="0"/>
              <a:t> issued </a:t>
            </a:r>
            <a:r>
              <a:rPr lang="en-GB" dirty="0"/>
              <a:t>by </a:t>
            </a:r>
            <a:r>
              <a:rPr lang="en-GB" dirty="0" smtClean="0"/>
              <a:t>him</a:t>
            </a:r>
          </a:p>
          <a:p>
            <a:pPr algn="just"/>
            <a:r>
              <a:rPr lang="en-GB" dirty="0" smtClean="0"/>
              <a:t>Also </a:t>
            </a:r>
            <a:r>
              <a:rPr lang="en-GB" b="1" u="sng" dirty="0"/>
              <a:t>failed to inform the Charity Commissioner</a:t>
            </a:r>
            <a:r>
              <a:rPr lang="en-GB" dirty="0"/>
              <a:t> </a:t>
            </a:r>
            <a:r>
              <a:rPr lang="en-GB" dirty="0" smtClean="0"/>
              <a:t>of </a:t>
            </a:r>
            <a:r>
              <a:rPr lang="en-GB" dirty="0"/>
              <a:t>Trust that his earlier report should not longer be relied upon</a:t>
            </a:r>
            <a:r>
              <a:rPr lang="en-GB" dirty="0" smtClean="0"/>
              <a:t>.</a:t>
            </a:r>
          </a:p>
          <a:p>
            <a:pPr algn="just"/>
            <a:r>
              <a:rPr lang="en-GB" dirty="0" smtClean="0"/>
              <a:t>Misconduct – Gross Negligence</a:t>
            </a:r>
          </a:p>
          <a:p>
            <a:pPr lvl="1" algn="just"/>
            <a:r>
              <a:rPr lang="en-GB" dirty="0"/>
              <a:t>(</a:t>
            </a:r>
            <a:r>
              <a:rPr lang="en-GB" dirty="0" err="1"/>
              <a:t>Shekhar</a:t>
            </a:r>
            <a:r>
              <a:rPr lang="en-GB" dirty="0"/>
              <a:t> </a:t>
            </a:r>
            <a:r>
              <a:rPr lang="en-GB" dirty="0" err="1"/>
              <a:t>Purushottamrao</a:t>
            </a:r>
            <a:r>
              <a:rPr lang="en-GB" dirty="0"/>
              <a:t> </a:t>
            </a:r>
            <a:r>
              <a:rPr lang="en-GB" dirty="0" err="1"/>
              <a:t>Kannao</a:t>
            </a:r>
            <a:r>
              <a:rPr lang="en-GB" dirty="0"/>
              <a:t> vs. Sanjay S. </a:t>
            </a:r>
            <a:r>
              <a:rPr lang="en-GB" dirty="0" err="1"/>
              <a:t>Khandekar</a:t>
            </a:r>
            <a:r>
              <a:rPr lang="en-GB" dirty="0"/>
              <a:t> Re: </a:t>
            </a:r>
            <a:r>
              <a:rPr lang="en-GB" dirty="0" smtClean="0"/>
              <a:t>[</a:t>
            </a:r>
            <a:r>
              <a:rPr lang="en-GB" dirty="0"/>
              <a:t>PR-125/13-DD/121/2013/DC /428/2014] Judgement delivered on </a:t>
            </a:r>
            <a:r>
              <a:rPr lang="en-GB" dirty="0" smtClean="0"/>
              <a:t>7th </a:t>
            </a:r>
            <a:r>
              <a:rPr lang="en-GB" dirty="0"/>
              <a:t>November, 2017)</a:t>
            </a:r>
          </a:p>
        </p:txBody>
      </p:sp>
    </p:spTree>
    <p:extLst>
      <p:ext uri="{BB962C8B-B14F-4D97-AF65-F5344CB8AC3E}">
        <p14:creationId xmlns:p14="http://schemas.microsoft.com/office/powerpoint/2010/main" val="34962087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27(b) - Prior Period Items </a:t>
            </a:r>
            <a:r>
              <a:rPr lang="en-US" dirty="0"/>
              <a:t>:</a:t>
            </a:r>
          </a:p>
        </p:txBody>
      </p:sp>
      <p:sp>
        <p:nvSpPr>
          <p:cNvPr id="3" name="Content Placeholder 2"/>
          <p:cNvSpPr>
            <a:spLocks noGrp="1"/>
          </p:cNvSpPr>
          <p:nvPr>
            <p:ph sz="quarter" idx="1"/>
          </p:nvPr>
        </p:nvSpPr>
        <p:spPr/>
        <p:txBody>
          <a:bodyPr/>
          <a:lstStyle/>
          <a:p>
            <a:pPr lvl="0" algn="just">
              <a:lnSpc>
                <a:spcPct val="150000"/>
              </a:lnSpc>
            </a:pPr>
            <a:r>
              <a:rPr lang="en-US" dirty="0"/>
              <a:t>Expenditure/income is treated as being of an earlier year only when the liability to pay / the right to receive has accrued or arisen in an earlier year, in other words though the expenditure/ income relate to an earlier year, if the liability materialized/ crystallized during the year, such cases are not stated under the clause. Short and/or excess provisions on routine matters are not treated as previous year's expenditure or income.</a:t>
            </a:r>
          </a:p>
          <a:p>
            <a:endParaRPr lang="en-US" dirty="0"/>
          </a:p>
        </p:txBody>
      </p:sp>
    </p:spTree>
    <p:extLst>
      <p:ext uri="{BB962C8B-B14F-4D97-AF65-F5344CB8AC3E}">
        <p14:creationId xmlns:p14="http://schemas.microsoft.com/office/powerpoint/2010/main" val="20718392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6798734" cy="609600"/>
          </a:xfrm>
        </p:spPr>
        <p:txBody>
          <a:bodyPr>
            <a:normAutofit/>
          </a:bodyPr>
          <a:lstStyle/>
          <a:p>
            <a:r>
              <a:rPr lang="en-US" dirty="0"/>
              <a:t>Clause 29: Section 56(2)(</a:t>
            </a:r>
            <a:r>
              <a:rPr lang="en-US" dirty="0" err="1"/>
              <a:t>viib</a:t>
            </a:r>
            <a:r>
              <a:rPr lang="en-US" dirty="0"/>
              <a: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73062814"/>
              </p:ext>
            </p:extLst>
          </p:nvPr>
        </p:nvGraphicFramePr>
        <p:xfrm>
          <a:off x="533400" y="1219200"/>
          <a:ext cx="83820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nvGraphicFramePr>
        <p:xfrm>
          <a:off x="0" y="5334000"/>
          <a:ext cx="9144000" cy="1188720"/>
        </p:xfrm>
        <a:graphic>
          <a:graphicData uri="http://schemas.openxmlformats.org/drawingml/2006/table">
            <a:tbl>
              <a:tblPr firstRow="1" bandRow="1">
                <a:tableStyleId>{7DF18680-E054-41AD-8BC1-D1AEF772440D}</a:tableStyleId>
              </a:tblPr>
              <a:tblGrid>
                <a:gridCol w="914400">
                  <a:extLst>
                    <a:ext uri="{9D8B030D-6E8A-4147-A177-3AD203B41FA5}">
                      <a16:colId xmlns:a16="http://schemas.microsoft.com/office/drawing/2014/main" xmlns="" val="20000"/>
                    </a:ext>
                  </a:extLst>
                </a:gridCol>
                <a:gridCol w="2743200">
                  <a:extLst>
                    <a:ext uri="{9D8B030D-6E8A-4147-A177-3AD203B41FA5}">
                      <a16:colId xmlns:a16="http://schemas.microsoft.com/office/drawing/2014/main" xmlns="" val="20001"/>
                    </a:ext>
                  </a:extLst>
                </a:gridCol>
                <a:gridCol w="1371600">
                  <a:extLst>
                    <a:ext uri="{9D8B030D-6E8A-4147-A177-3AD203B41FA5}">
                      <a16:colId xmlns:a16="http://schemas.microsoft.com/office/drawing/2014/main" xmlns="" val="20002"/>
                    </a:ext>
                  </a:extLst>
                </a:gridCol>
                <a:gridCol w="1066800">
                  <a:extLst>
                    <a:ext uri="{9D8B030D-6E8A-4147-A177-3AD203B41FA5}">
                      <a16:colId xmlns:a16="http://schemas.microsoft.com/office/drawing/2014/main" xmlns="" val="20003"/>
                    </a:ext>
                  </a:extLst>
                </a:gridCol>
                <a:gridCol w="1524000">
                  <a:extLst>
                    <a:ext uri="{9D8B030D-6E8A-4147-A177-3AD203B41FA5}">
                      <a16:colId xmlns:a16="http://schemas.microsoft.com/office/drawing/2014/main" xmlns="" val="20004"/>
                    </a:ext>
                  </a:extLst>
                </a:gridCol>
                <a:gridCol w="1524000">
                  <a:extLst>
                    <a:ext uri="{9D8B030D-6E8A-4147-A177-3AD203B41FA5}">
                      <a16:colId xmlns:a16="http://schemas.microsoft.com/office/drawing/2014/main" xmlns="" val="20005"/>
                    </a:ext>
                  </a:extLst>
                </a:gridCol>
              </a:tblGrid>
              <a:tr h="370840">
                <a:tc>
                  <a:txBody>
                    <a:bodyPr/>
                    <a:lstStyle/>
                    <a:p>
                      <a:r>
                        <a:rPr lang="en-US" dirty="0" err="1"/>
                        <a:t>S.No</a:t>
                      </a:r>
                      <a:r>
                        <a:rPr lang="en-US" dirty="0"/>
                        <a:t>.</a:t>
                      </a:r>
                    </a:p>
                  </a:txBody>
                  <a:tcPr/>
                </a:tc>
                <a:tc>
                  <a:txBody>
                    <a:bodyPr/>
                    <a:lstStyle/>
                    <a:p>
                      <a:pPr algn="ctr"/>
                      <a:r>
                        <a:rPr lang="en-US" dirty="0"/>
                        <a:t>Name of the person from whom consideration received for issue of shares</a:t>
                      </a:r>
                    </a:p>
                  </a:txBody>
                  <a:tcPr/>
                </a:tc>
                <a:tc>
                  <a:txBody>
                    <a:bodyPr/>
                    <a:lstStyle/>
                    <a:p>
                      <a:r>
                        <a:rPr lang="en-US" dirty="0"/>
                        <a:t>PAN of the person, if available</a:t>
                      </a:r>
                    </a:p>
                  </a:txBody>
                  <a:tcPr/>
                </a:tc>
                <a:tc>
                  <a:txBody>
                    <a:bodyPr/>
                    <a:lstStyle/>
                    <a:p>
                      <a:r>
                        <a:rPr lang="en-US" dirty="0"/>
                        <a:t>No. of Shares issued</a:t>
                      </a:r>
                    </a:p>
                  </a:txBody>
                  <a:tcPr/>
                </a:tc>
                <a:tc>
                  <a:txBody>
                    <a:bodyPr/>
                    <a:lstStyle/>
                    <a:p>
                      <a:r>
                        <a:rPr lang="en-US" dirty="0"/>
                        <a:t>Amount of consideration received</a:t>
                      </a:r>
                    </a:p>
                  </a:txBody>
                  <a:tcPr/>
                </a:tc>
                <a:tc>
                  <a:txBody>
                    <a:bodyPr/>
                    <a:lstStyle/>
                    <a:p>
                      <a:r>
                        <a:rPr lang="en-US" dirty="0"/>
                        <a:t>Fair Market value of the shares</a:t>
                      </a: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6055947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269ST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18500382"/>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04050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001" t="8222" r="15555" b="16223"/>
          <a:stretch/>
        </p:blipFill>
        <p:spPr>
          <a:xfrm>
            <a:off x="0" y="609599"/>
            <a:ext cx="9140799" cy="6215743"/>
          </a:xfrm>
          <a:prstGeom prst="rect">
            <a:avLst/>
          </a:prstGeom>
        </p:spPr>
      </p:pic>
    </p:spTree>
    <p:extLst>
      <p:ext uri="{BB962C8B-B14F-4D97-AF65-F5344CB8AC3E}">
        <p14:creationId xmlns:p14="http://schemas.microsoft.com/office/powerpoint/2010/main" val="41331711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9637" y="661987"/>
            <a:ext cx="7324725" cy="5534025"/>
          </a:xfrm>
          <a:prstGeom prst="rect">
            <a:avLst/>
          </a:prstGeom>
        </p:spPr>
      </p:pic>
    </p:spTree>
    <p:extLst>
      <p:ext uri="{BB962C8B-B14F-4D97-AF65-F5344CB8AC3E}">
        <p14:creationId xmlns:p14="http://schemas.microsoft.com/office/powerpoint/2010/main" val="27262570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3450" y="785812"/>
            <a:ext cx="7277100" cy="5286375"/>
          </a:xfrm>
          <a:prstGeom prst="rect">
            <a:avLst/>
          </a:prstGeom>
        </p:spPr>
      </p:pic>
    </p:spTree>
    <p:extLst>
      <p:ext uri="{BB962C8B-B14F-4D97-AF65-F5344CB8AC3E}">
        <p14:creationId xmlns:p14="http://schemas.microsoft.com/office/powerpoint/2010/main" val="14860049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normAutofit/>
          </a:bodyPr>
          <a:lstStyle/>
          <a:p>
            <a:r>
              <a:rPr lang="en-US" dirty="0"/>
              <a:t>Clause 31 : 269ST</a:t>
            </a:r>
          </a:p>
        </p:txBody>
      </p:sp>
      <p:graphicFrame>
        <p:nvGraphicFramePr>
          <p:cNvPr id="4" name="Content Placeholder 3"/>
          <p:cNvGraphicFramePr>
            <a:graphicFrameLocks noGrp="1"/>
          </p:cNvGraphicFramePr>
          <p:nvPr>
            <p:ph sz="quarter" idx="1"/>
          </p:nvPr>
        </p:nvGraphicFramePr>
        <p:xfrm>
          <a:off x="457200" y="1371600"/>
          <a:ext cx="8229600" cy="4785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7568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8155" t="27083" r="21523" b="39584"/>
          <a:stretch>
            <a:fillRect/>
          </a:stretch>
        </p:blipFill>
        <p:spPr bwMode="auto">
          <a:xfrm>
            <a:off x="152400" y="76200"/>
            <a:ext cx="7848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a:srcRect l="18960" t="31250" r="20718" b="35417"/>
          <a:stretch>
            <a:fillRect/>
          </a:stretch>
        </p:blipFill>
        <p:spPr bwMode="auto">
          <a:xfrm>
            <a:off x="152400" y="4343400"/>
            <a:ext cx="7848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a:srcRect l="18960" t="21875" r="21303" b="55208"/>
          <a:stretch>
            <a:fillRect/>
          </a:stretch>
        </p:blipFill>
        <p:spPr bwMode="auto">
          <a:xfrm>
            <a:off x="152400" y="2590800"/>
            <a:ext cx="7848600"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6" name="Straight Connector 5"/>
          <p:cNvCxnSpPr/>
          <p:nvPr/>
        </p:nvCxnSpPr>
        <p:spPr>
          <a:xfrm>
            <a:off x="1676400" y="457200"/>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172200" y="838200"/>
            <a:ext cx="13716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81000" y="1066800"/>
            <a:ext cx="57912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34000" y="3276600"/>
            <a:ext cx="2590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4800" y="3505200"/>
            <a:ext cx="2286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676400" y="4648200"/>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1828800" y="608012"/>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2743200" y="5105400"/>
            <a:ext cx="525780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3953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2255" t="19792" r="21523" b="45833"/>
          <a:stretch>
            <a:fillRect/>
          </a:stretch>
        </p:blipFill>
        <p:spPr bwMode="auto">
          <a:xfrm>
            <a:off x="304800" y="990600"/>
            <a:ext cx="8645236"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 name="Straight Connector 2"/>
          <p:cNvCxnSpPr/>
          <p:nvPr/>
        </p:nvCxnSpPr>
        <p:spPr>
          <a:xfrm>
            <a:off x="381000" y="1981200"/>
            <a:ext cx="5257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7162800" y="1752600"/>
            <a:ext cx="121920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5705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6798734" cy="380063"/>
          </a:xfrm>
        </p:spPr>
        <p:txBody>
          <a:bodyPr>
            <a:normAutofit fontScale="90000"/>
          </a:bodyPr>
          <a:lstStyle/>
          <a:p>
            <a:r>
              <a:rPr lang="en-US" dirty="0"/>
              <a:t>Clause 31</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10548684"/>
              </p:ext>
            </p:extLst>
          </p:nvPr>
        </p:nvGraphicFramePr>
        <p:xfrm>
          <a:off x="351367"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253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en-GB" sz="4000" dirty="0" smtClean="0"/>
              <a:t>Ensure zero audit fees outstanding</a:t>
            </a:r>
            <a:endParaRPr lang="en-GB"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2277042"/>
              </p:ext>
            </p:extLst>
          </p:nvPr>
        </p:nvGraphicFramePr>
        <p:xfrm>
          <a:off x="628651"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35611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8D3996-66E6-1C3C-3E92-D47CC21DE6DF}"/>
              </a:ext>
            </a:extLst>
          </p:cNvPr>
          <p:cNvSpPr>
            <a:spLocks noGrp="1"/>
          </p:cNvSpPr>
          <p:nvPr>
            <p:ph type="title"/>
          </p:nvPr>
        </p:nvSpPr>
        <p:spPr/>
        <p:txBody>
          <a:bodyPr/>
          <a:lstStyle/>
          <a:p>
            <a:r>
              <a:rPr lang="en-US" dirty="0"/>
              <a:t>Clause 31(e)</a:t>
            </a:r>
          </a:p>
        </p:txBody>
      </p:sp>
      <p:pic>
        <p:nvPicPr>
          <p:cNvPr id="5" name="Content Placeholder 4">
            <a:extLst>
              <a:ext uri="{FF2B5EF4-FFF2-40B4-BE49-F238E27FC236}">
                <a16:creationId xmlns:a16="http://schemas.microsoft.com/office/drawing/2014/main" xmlns="" id="{694EA2CD-D3BE-CE56-924A-74E3EB9EDD11}"/>
              </a:ext>
            </a:extLst>
          </p:cNvPr>
          <p:cNvPicPr>
            <a:picLocks noGrp="1" noChangeAspect="1"/>
          </p:cNvPicPr>
          <p:nvPr>
            <p:ph sz="quarter" idx="1"/>
          </p:nvPr>
        </p:nvPicPr>
        <p:blipFill>
          <a:blip r:embed="rId2"/>
          <a:stretch>
            <a:fillRect/>
          </a:stretch>
        </p:blipFill>
        <p:spPr>
          <a:xfrm>
            <a:off x="323528" y="1340768"/>
            <a:ext cx="7881943" cy="4684683"/>
          </a:xfrm>
        </p:spPr>
      </p:pic>
    </p:spTree>
    <p:extLst>
      <p:ext uri="{BB962C8B-B14F-4D97-AF65-F5344CB8AC3E}">
        <p14:creationId xmlns:p14="http://schemas.microsoft.com/office/powerpoint/2010/main" val="40538602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76CF09-2A39-D8C7-FFD8-9AD7105CD3E2}"/>
              </a:ext>
            </a:extLst>
          </p:cNvPr>
          <p:cNvSpPr>
            <a:spLocks noGrp="1"/>
          </p:cNvSpPr>
          <p:nvPr>
            <p:ph type="title"/>
          </p:nvPr>
        </p:nvSpPr>
        <p:spPr/>
        <p:txBody>
          <a:bodyPr/>
          <a:lstStyle/>
          <a:p>
            <a:r>
              <a:rPr lang="en-US" dirty="0"/>
              <a:t>Cl 31</a:t>
            </a:r>
          </a:p>
        </p:txBody>
      </p:sp>
      <p:sp>
        <p:nvSpPr>
          <p:cNvPr id="3" name="Content Placeholder 2">
            <a:extLst>
              <a:ext uri="{FF2B5EF4-FFF2-40B4-BE49-F238E27FC236}">
                <a16:creationId xmlns:a16="http://schemas.microsoft.com/office/drawing/2014/main" xmlns="" id="{DCA24AAD-B1BC-0ADA-1D8F-56130F84B15C}"/>
              </a:ext>
            </a:extLst>
          </p:cNvPr>
          <p:cNvSpPr>
            <a:spLocks noGrp="1"/>
          </p:cNvSpPr>
          <p:nvPr>
            <p:ph sz="quarter" idx="1"/>
          </p:nvPr>
        </p:nvSpPr>
        <p:spPr/>
        <p:txBody>
          <a:bodyPr/>
          <a:lstStyle/>
          <a:p>
            <a:r>
              <a:rPr lang="en-US" dirty="0"/>
              <a:t>In certain cases, repayment of time deposits such as ‘fixed deposits’ and /or ‘term loans’ reflecting in Annual report were not reported while the same were required to be reported as per the Guidance Note.</a:t>
            </a:r>
          </a:p>
        </p:txBody>
      </p:sp>
      <p:pic>
        <p:nvPicPr>
          <p:cNvPr id="5" name="Picture 4">
            <a:extLst>
              <a:ext uri="{FF2B5EF4-FFF2-40B4-BE49-F238E27FC236}">
                <a16:creationId xmlns:a16="http://schemas.microsoft.com/office/drawing/2014/main" xmlns="" id="{772DD97F-C0BE-290A-1CD8-D3F5544EE110}"/>
              </a:ext>
            </a:extLst>
          </p:cNvPr>
          <p:cNvPicPr>
            <a:picLocks noChangeAspect="1"/>
          </p:cNvPicPr>
          <p:nvPr/>
        </p:nvPicPr>
        <p:blipFill>
          <a:blip r:embed="rId2"/>
          <a:stretch>
            <a:fillRect/>
          </a:stretch>
        </p:blipFill>
        <p:spPr>
          <a:xfrm>
            <a:off x="838200" y="2819400"/>
            <a:ext cx="7086600" cy="3671275"/>
          </a:xfrm>
          <a:prstGeom prst="rect">
            <a:avLst/>
          </a:prstGeom>
        </p:spPr>
      </p:pic>
    </p:spTree>
    <p:extLst>
      <p:ext uri="{BB962C8B-B14F-4D97-AF65-F5344CB8AC3E}">
        <p14:creationId xmlns:p14="http://schemas.microsoft.com/office/powerpoint/2010/main" val="27957959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defRPr/>
            </a:pPr>
            <a:fld id="{DBD671F1-41D9-49E3-A767-E151EFA73B32}" type="slidenum">
              <a:rPr lang="en-US"/>
              <a:pPr>
                <a:defRPr/>
              </a:pPr>
              <a:t>92</a:t>
            </a:fld>
            <a:endParaRPr lang="en-US"/>
          </a:p>
        </p:txBody>
      </p:sp>
      <p:sp>
        <p:nvSpPr>
          <p:cNvPr id="211970" name="Rectangle 2"/>
          <p:cNvSpPr>
            <a:spLocks noGrp="1" noChangeArrowheads="1"/>
          </p:cNvSpPr>
          <p:nvPr>
            <p:ph sz="quarter" idx="1"/>
          </p:nvPr>
        </p:nvSpPr>
        <p:spPr>
          <a:xfrm>
            <a:off x="152400" y="1676400"/>
            <a:ext cx="8839200" cy="5029200"/>
          </a:xfrm>
          <a:noFill/>
          <a:ln w="38100">
            <a:solidFill>
              <a:schemeClr val="accent1"/>
            </a:solidFill>
          </a:ln>
        </p:spPr>
        <p:txBody>
          <a:bodyPr rtlCol="0">
            <a:noAutofit/>
          </a:bodyPr>
          <a:lstStyle/>
          <a:p>
            <a:pPr marL="357188" indent="-357188" algn="just">
              <a:spcBef>
                <a:spcPts val="1800"/>
              </a:spcBef>
              <a:buNone/>
              <a:defRPr/>
            </a:pPr>
            <a:r>
              <a:rPr lang="en-US" sz="2000" b="1" u="sng" dirty="0"/>
              <a:t>Accepting/ Repaying Loans/ Advances via Journal Entries:</a:t>
            </a:r>
            <a:endParaRPr lang="en-US" sz="2000" dirty="0">
              <a:solidFill>
                <a:schemeClr val="accent3">
                  <a:lumMod val="60000"/>
                  <a:lumOff val="40000"/>
                </a:schemeClr>
              </a:solidFill>
            </a:endParaRPr>
          </a:p>
          <a:p>
            <a:pPr algn="just">
              <a:spcBef>
                <a:spcPts val="1800"/>
              </a:spcBef>
              <a:buFont typeface="Wingdings" panose="05000000000000000000" pitchFamily="2" charset="2"/>
              <a:buChar char="q"/>
              <a:defRPr/>
            </a:pPr>
            <a:r>
              <a:rPr lang="en-US" sz="2000" dirty="0"/>
              <a:t>The provisions of Section 269SS of the Act does not get attracted merely for transfer of amount to a loan account in the form of book entry. </a:t>
            </a:r>
            <a:r>
              <a:rPr lang="en-US" sz="2000" b="1" i="1" u="sng" dirty="0">
                <a:solidFill>
                  <a:srgbClr val="C00000"/>
                </a:solidFill>
              </a:rPr>
              <a:t>CIT Vs. Worldwide Township Projects Ltd., [2014] 367 ITR 433 (Delhi)</a:t>
            </a:r>
          </a:p>
          <a:p>
            <a:pPr marL="357188" indent="-357188" algn="just">
              <a:spcBef>
                <a:spcPts val="1800"/>
              </a:spcBef>
              <a:buFont typeface="Wingdings" pitchFamily="2" charset="2"/>
              <a:buChar char="q"/>
              <a:defRPr/>
            </a:pPr>
            <a:r>
              <a:rPr lang="en-US" sz="2000" b="1" i="1" u="sng" dirty="0">
                <a:solidFill>
                  <a:srgbClr val="C00000"/>
                </a:solidFill>
              </a:rPr>
              <a:t>Contrary view has been taken by High Court of Bombay in CIT </a:t>
            </a:r>
            <a:r>
              <a:rPr lang="en-US" sz="2000" b="1" i="1" u="sng" dirty="0" err="1">
                <a:solidFill>
                  <a:srgbClr val="C00000"/>
                </a:solidFill>
              </a:rPr>
              <a:t>vs</a:t>
            </a:r>
            <a:r>
              <a:rPr lang="en-US" sz="2000" b="1" i="1" u="sng" dirty="0">
                <a:solidFill>
                  <a:srgbClr val="C00000"/>
                </a:solidFill>
              </a:rPr>
              <a:t> </a:t>
            </a:r>
            <a:r>
              <a:rPr lang="sv-SE" sz="2000" b="1" i="1" u="sng" dirty="0">
                <a:solidFill>
                  <a:srgbClr val="C00000"/>
                </a:solidFill>
              </a:rPr>
              <a:t>Triumph International Finance (I) Ltd. </a:t>
            </a:r>
            <a:r>
              <a:rPr lang="en-US" sz="2000" b="1" i="1" u="sng" dirty="0">
                <a:solidFill>
                  <a:srgbClr val="C00000"/>
                </a:solidFill>
              </a:rPr>
              <a:t>[2012] 345 ITR 270 (Bombay) </a:t>
            </a:r>
            <a:r>
              <a:rPr lang="en-US" sz="2000" dirty="0"/>
              <a:t>wherein held that repayment of loan/deposit by merely debiting account through journal entries contravenes provisions of Section 269T.</a:t>
            </a:r>
          </a:p>
          <a:p>
            <a:pPr marL="357188" indent="-357188" algn="just">
              <a:spcBef>
                <a:spcPts val="1800"/>
              </a:spcBef>
              <a:buFont typeface="Wingdings" pitchFamily="2" charset="2"/>
              <a:buChar char="q"/>
              <a:defRPr/>
            </a:pPr>
            <a:r>
              <a:rPr lang="en-US" sz="2000" dirty="0"/>
              <a:t>Further, held by </a:t>
            </a:r>
            <a:r>
              <a:rPr lang="en-US" sz="2000" b="1" i="1" u="sng" dirty="0">
                <a:solidFill>
                  <a:srgbClr val="C00000"/>
                </a:solidFill>
              </a:rPr>
              <a:t>ITAT- Bombay in </a:t>
            </a:r>
            <a:r>
              <a:rPr lang="en-US" sz="2000" b="1" i="1" u="sng" dirty="0" err="1">
                <a:solidFill>
                  <a:srgbClr val="C00000"/>
                </a:solidFill>
              </a:rPr>
              <a:t>Lodha</a:t>
            </a:r>
            <a:r>
              <a:rPr lang="en-US" sz="2000" b="1" i="1" u="sng" dirty="0">
                <a:solidFill>
                  <a:srgbClr val="C00000"/>
                </a:solidFill>
              </a:rPr>
              <a:t> Builders </a:t>
            </a:r>
            <a:r>
              <a:rPr lang="en-US" sz="2000" b="1" i="1" u="sng" dirty="0" err="1">
                <a:solidFill>
                  <a:srgbClr val="C00000"/>
                </a:solidFill>
              </a:rPr>
              <a:t>Pvt</a:t>
            </a:r>
            <a:r>
              <a:rPr lang="en-US" sz="2000" b="1" i="1" u="sng" dirty="0">
                <a:solidFill>
                  <a:srgbClr val="C00000"/>
                </a:solidFill>
              </a:rPr>
              <a:t> Ltd vs. ACIT, [2014] 34 ITR(T) 157</a:t>
            </a:r>
            <a:r>
              <a:rPr lang="en-US" sz="2000" dirty="0"/>
              <a:t>, that penalty cannot be levied u/s 271D and 271E if the transactions are bona fide &amp; genuine even where accepting/ repaying loans/ advances via journal entries contravenes s. 269SS &amp; 269T.</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a:solidFill>
                  <a:schemeClr val="tx2"/>
                </a:solidFill>
                <a:latin typeface="+mj-lt"/>
              </a:rPr>
              <a:t>Contd</a:t>
            </a:r>
            <a:r>
              <a:rPr lang="en-US" sz="2800" b="1" dirty="0">
                <a:solidFill>
                  <a:schemeClr val="tx2"/>
                </a:solidFill>
                <a:latin typeface="+mj-lt"/>
              </a:rPr>
              <a:t>….</a:t>
            </a:r>
          </a:p>
        </p:txBody>
      </p:sp>
      <p:sp>
        <p:nvSpPr>
          <p:cNvPr id="8" name="Title 6"/>
          <p:cNvSpPr>
            <a:spLocks noGrp="1"/>
          </p:cNvSpPr>
          <p:nvPr>
            <p:ph type="title"/>
          </p:nvPr>
        </p:nvSpPr>
        <p:spPr>
          <a:xfrm>
            <a:off x="76200" y="76200"/>
            <a:ext cx="7696200" cy="1066800"/>
          </a:xfrm>
        </p:spPr>
        <p:txBody>
          <a:bodyPr anchor="t">
            <a:noAutofit/>
          </a:bodyPr>
          <a:lstStyle/>
          <a:p>
            <a:r>
              <a:rPr lang="en-US" sz="3600" dirty="0"/>
              <a:t>Issues on Clause no. 31</a:t>
            </a:r>
            <a:endParaRPr lang="en-US" sz="2200" i="1" dirty="0">
              <a:solidFill>
                <a:srgbClr val="FF0000"/>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defRPr/>
            </a:pPr>
            <a:fld id="{DBD671F1-41D9-49E3-A767-E151EFA73B32}" type="slidenum">
              <a:rPr lang="en-US"/>
              <a:pPr>
                <a:defRPr/>
              </a:pPr>
              <a:t>93</a:t>
            </a:fld>
            <a:endParaRPr lang="en-US"/>
          </a:p>
        </p:txBody>
      </p:sp>
      <p:sp>
        <p:nvSpPr>
          <p:cNvPr id="211970" name="Rectangle 2"/>
          <p:cNvSpPr>
            <a:spLocks noGrp="1" noChangeArrowheads="1"/>
          </p:cNvSpPr>
          <p:nvPr>
            <p:ph sz="quarter" idx="1"/>
          </p:nvPr>
        </p:nvSpPr>
        <p:spPr>
          <a:xfrm>
            <a:off x="228600" y="2105012"/>
            <a:ext cx="8686800" cy="3762388"/>
          </a:xfrm>
          <a:ln w="28575">
            <a:solidFill>
              <a:schemeClr val="accent1"/>
            </a:solidFill>
          </a:ln>
        </p:spPr>
        <p:txBody>
          <a:bodyPr rtlCol="0">
            <a:noAutofit/>
          </a:bodyPr>
          <a:lstStyle/>
          <a:p>
            <a:pPr marL="357188" lvl="1" indent="-357188" algn="just">
              <a:spcBef>
                <a:spcPts val="1800"/>
              </a:spcBef>
              <a:buClr>
                <a:schemeClr val="accent2"/>
              </a:buClr>
              <a:buFont typeface="Wingdings" pitchFamily="2" charset="2"/>
              <a:buChar char="q"/>
              <a:defRPr/>
            </a:pPr>
            <a:r>
              <a:rPr lang="en-US" sz="2100" dirty="0"/>
              <a:t>Where the transaction is by an A/c Payee Cheque and no payment was made in Cash. Provisions of Sec 269SS shall not be attracted. </a:t>
            </a:r>
            <a:r>
              <a:rPr lang="en-US" sz="2100" b="1" i="1" u="sng" dirty="0">
                <a:solidFill>
                  <a:srgbClr val="C00000"/>
                </a:solidFill>
              </a:rPr>
              <a:t>CIT Vs </a:t>
            </a:r>
            <a:r>
              <a:rPr lang="en-US" sz="2100" b="1" i="1" u="sng" dirty="0" err="1">
                <a:solidFill>
                  <a:srgbClr val="C00000"/>
                </a:solidFill>
              </a:rPr>
              <a:t>Noida</a:t>
            </a:r>
            <a:r>
              <a:rPr lang="en-US" sz="2100" b="1" i="1" u="sng" dirty="0">
                <a:solidFill>
                  <a:srgbClr val="C00000"/>
                </a:solidFill>
              </a:rPr>
              <a:t> Toll Bridge Co. Ltd  262 ITR 260 (Del)</a:t>
            </a:r>
          </a:p>
          <a:p>
            <a:pPr marL="357188" lvl="1" indent="-357188" algn="just">
              <a:spcBef>
                <a:spcPts val="1800"/>
              </a:spcBef>
              <a:buClr>
                <a:schemeClr val="accent2"/>
              </a:buClr>
              <a:buFont typeface="Wingdings" pitchFamily="2" charset="2"/>
              <a:buChar char="q"/>
              <a:defRPr/>
            </a:pPr>
            <a:r>
              <a:rPr lang="en-US" sz="2100" dirty="0"/>
              <a:t>If the cheque or bank draft through which loan is received is ‘crossed’ but words ‘account payee’ is not written in the crossing but the transaction is otherwise genuine and the bank confirms that these amounts have been deposited in assessee’s account and are as per the banking norms and there was no flaw in the transaction, penalty under Section 271D is not imposable for such a trivial violation. </a:t>
            </a:r>
            <a:r>
              <a:rPr lang="en-US" sz="2100" b="1" i="1" u="sng" dirty="0">
                <a:solidFill>
                  <a:srgbClr val="C00000"/>
                </a:solidFill>
              </a:rPr>
              <a:t>CIT v. </a:t>
            </a:r>
            <a:r>
              <a:rPr lang="en-US" sz="2100" b="1" i="1" u="sng" dirty="0" err="1">
                <a:solidFill>
                  <a:srgbClr val="C00000"/>
                </a:solidFill>
              </a:rPr>
              <a:t>Makhija</a:t>
            </a:r>
            <a:r>
              <a:rPr lang="en-US" sz="2100" b="1" i="1" u="sng" dirty="0">
                <a:solidFill>
                  <a:srgbClr val="C00000"/>
                </a:solidFill>
              </a:rPr>
              <a:t> Construction Co. [2002] 123 Taxman 1003 (MP) </a:t>
            </a:r>
            <a:endParaRPr lang="en-US" sz="2100" dirty="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a:solidFill>
                  <a:schemeClr val="tx2"/>
                </a:solidFill>
                <a:latin typeface="+mj-lt"/>
              </a:rPr>
              <a:t>Contd</a:t>
            </a:r>
            <a:r>
              <a:rPr lang="en-US" sz="2800" b="1" dirty="0">
                <a:solidFill>
                  <a:schemeClr val="tx2"/>
                </a:solidFill>
                <a:latin typeface="+mj-lt"/>
              </a:rPr>
              <a:t>….</a:t>
            </a:r>
          </a:p>
        </p:txBody>
      </p:sp>
      <p:sp>
        <p:nvSpPr>
          <p:cNvPr id="8" name="Title 6"/>
          <p:cNvSpPr>
            <a:spLocks noGrp="1"/>
          </p:cNvSpPr>
          <p:nvPr>
            <p:ph type="title"/>
          </p:nvPr>
        </p:nvSpPr>
        <p:spPr>
          <a:xfrm>
            <a:off x="76200" y="76200"/>
            <a:ext cx="6781800" cy="1066800"/>
          </a:xfrm>
        </p:spPr>
        <p:txBody>
          <a:bodyPr>
            <a:noAutofit/>
          </a:bodyPr>
          <a:lstStyle/>
          <a:p>
            <a:r>
              <a:rPr lang="en-US" sz="4000" dirty="0"/>
              <a:t/>
            </a:r>
            <a:br>
              <a:rPr lang="en-US" sz="4000" dirty="0"/>
            </a:br>
            <a:r>
              <a:rPr lang="en-US" sz="4000" dirty="0"/>
              <a:t>Issues on  Clause no. 31</a:t>
            </a:r>
            <a:br>
              <a:rPr lang="en-US" sz="4000" dirty="0"/>
            </a:br>
            <a:r>
              <a:rPr lang="en-US" sz="4000" dirty="0"/>
              <a:t>				</a:t>
            </a:r>
            <a:r>
              <a:rPr lang="en-US" sz="2200" i="1" dirty="0">
                <a:solidFill>
                  <a:srgbClr val="FF0000"/>
                </a:solidFill>
              </a:rPr>
              <a:t> </a:t>
            </a:r>
            <a:r>
              <a:rPr lang="en-US" sz="2200" dirty="0"/>
              <a:t>		</a:t>
            </a:r>
            <a:endParaRPr lang="en-US" sz="2200" i="1" dirty="0">
              <a:solidFill>
                <a:srgbClr val="FF0000"/>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Quoting of PAN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7775426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52737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Clause 44: GST related</a:t>
            </a:r>
            <a:endParaRPr lang="en-US" dirty="0"/>
          </a:p>
        </p:txBody>
      </p:sp>
      <p:graphicFrame>
        <p:nvGraphicFramePr>
          <p:cNvPr id="4" name="Content Placeholder 3"/>
          <p:cNvGraphicFramePr>
            <a:graphicFrameLocks noGrp="1"/>
          </p:cNvGraphicFramePr>
          <p:nvPr>
            <p:ph sz="quarter" idx="1"/>
          </p:nvPr>
        </p:nvGraphicFramePr>
        <p:xfrm>
          <a:off x="357158" y="1571612"/>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20656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0" y="1219200"/>
            <a:ext cx="9144000" cy="3298786"/>
          </a:xfrm>
          <a:prstGeom prst="rect">
            <a:avLst/>
          </a:prstGeom>
          <a:ln>
            <a:noFill/>
          </a:ln>
          <a:effectLst>
            <a:softEdge rad="112500"/>
          </a:effectLst>
        </p:spPr>
      </p:pic>
      <p:cxnSp>
        <p:nvCxnSpPr>
          <p:cNvPr id="5" name="Straight Connector 4"/>
          <p:cNvCxnSpPr/>
          <p:nvPr/>
        </p:nvCxnSpPr>
        <p:spPr>
          <a:xfrm>
            <a:off x="1524000" y="2057400"/>
            <a:ext cx="533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62000" y="22860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124200" y="1524000"/>
            <a:ext cx="31242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8823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nvPr>
        </p:nvGraphicFramePr>
        <p:xfrm>
          <a:off x="304800" y="381000"/>
          <a:ext cx="8229600" cy="5775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17742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Head-wise / nature wise expenditure details not required to be reported</a:t>
            </a:r>
          </a:p>
        </p:txBody>
      </p:sp>
      <p:sp>
        <p:nvSpPr>
          <p:cNvPr id="3" name="Content Placeholder 2"/>
          <p:cNvSpPr>
            <a:spLocks noGrp="1"/>
          </p:cNvSpPr>
          <p:nvPr>
            <p:ph sz="quarter" idx="1"/>
          </p:nvPr>
        </p:nvSpPr>
        <p:spPr>
          <a:xfrm>
            <a:off x="457200" y="4143380"/>
            <a:ext cx="8229600" cy="2013580"/>
          </a:xfrm>
        </p:spPr>
        <p:txBody>
          <a:bodyPr/>
          <a:lstStyle/>
          <a:p>
            <a:r>
              <a:rPr lang="en-US" dirty="0"/>
              <a:t>Revenue expenditure</a:t>
            </a:r>
          </a:p>
          <a:p>
            <a:r>
              <a:rPr lang="en-US" b="1" dirty="0"/>
              <a:t>Capital expenditure </a:t>
            </a:r>
            <a:r>
              <a:rPr lang="en-US" sz="1600" b="1" dirty="0"/>
              <a:t>(Para 82.11 of Exposure Draft)</a:t>
            </a:r>
            <a:endParaRPr lang="en-US" b="1" dirty="0"/>
          </a:p>
        </p:txBody>
      </p:sp>
      <p:pic>
        <p:nvPicPr>
          <p:cNvPr id="4"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500034" y="1214422"/>
            <a:ext cx="7715272" cy="2783359"/>
          </a:xfrm>
          <a:prstGeom prst="rect">
            <a:avLst/>
          </a:prstGeom>
          <a:ln>
            <a:noFill/>
          </a:ln>
          <a:effectLst>
            <a:softEdge rad="112500"/>
          </a:effectLst>
        </p:spPr>
      </p:pic>
      <p:sp>
        <p:nvSpPr>
          <p:cNvPr id="6" name="Rectangle 5"/>
          <p:cNvSpPr/>
          <p:nvPr/>
        </p:nvSpPr>
        <p:spPr>
          <a:xfrm>
            <a:off x="1071538" y="1285860"/>
            <a:ext cx="1214446" cy="4286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36150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Total Expenditure incurred during the year</a:t>
            </a:r>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905000" y="5715000"/>
            <a:ext cx="54102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t>“Expenditure”		 “incurred”</a:t>
            </a:r>
          </a:p>
        </p:txBody>
      </p:sp>
    </p:spTree>
    <p:extLst>
      <p:ext uri="{BB962C8B-B14F-4D97-AF65-F5344CB8AC3E}">
        <p14:creationId xmlns:p14="http://schemas.microsoft.com/office/powerpoint/2010/main" val="13878824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77fd5b55-faef-4c59-a81d-a34e20927d07"/>
  <p:tag name="AUDIO_ID" val="373"/>
  <p:tag name="TIMELINE" val="5.3"/>
  <p:tag name="ELAPSEDTIME" val="11.9"/>
  <p:tag name="ARTICULATE_SLIDE_NAV" val="40"/>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User\AppData\Local\Temp\articulate\presenter\imgtemp\rfsqmT3l_files\slide0001_image001.emz"/>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789</TotalTime>
  <Words>7933</Words>
  <Application>Microsoft Office PowerPoint</Application>
  <PresentationFormat>On-screen Show (4:3)</PresentationFormat>
  <Paragraphs>685</Paragraphs>
  <Slides>118</Slides>
  <Notes>9</Notes>
  <HiddenSlides>0</HiddenSlides>
  <MMClips>0</MMClips>
  <ScaleCrop>false</ScaleCrop>
  <HeadingPairs>
    <vt:vector size="4" baseType="variant">
      <vt:variant>
        <vt:lpstr>Theme</vt:lpstr>
      </vt:variant>
      <vt:variant>
        <vt:i4>1</vt:i4>
      </vt:variant>
      <vt:variant>
        <vt:lpstr>Slide Titles</vt:lpstr>
      </vt:variant>
      <vt:variant>
        <vt:i4>118</vt:i4>
      </vt:variant>
    </vt:vector>
  </HeadingPairs>
  <TitlesOfParts>
    <vt:vector size="119" baseType="lpstr">
      <vt:lpstr>Origin</vt:lpstr>
      <vt:lpstr>Tax Audit A national duty by Chartered Accountants</vt:lpstr>
      <vt:lpstr>Brand CA - class apart</vt:lpstr>
      <vt:lpstr>Tax Audit</vt:lpstr>
      <vt:lpstr>Compulsory Peer Review and TAQRB</vt:lpstr>
      <vt:lpstr>Reports not signed by client</vt:lpstr>
      <vt:lpstr>Proxy auditor</vt:lpstr>
      <vt:lpstr>Undated audit report</vt:lpstr>
      <vt:lpstr>Revision of audit report</vt:lpstr>
      <vt:lpstr>Ensure zero audit fees outstanding</vt:lpstr>
      <vt:lpstr>Audit report - Inventory</vt:lpstr>
      <vt:lpstr>NFRA order 11.07.2023</vt:lpstr>
      <vt:lpstr>Documentation</vt:lpstr>
      <vt:lpstr>SA 700 ‘Forming an Opinion and Reporting on Financial Statements</vt:lpstr>
      <vt:lpstr>Assessee’s Responsibility</vt:lpstr>
      <vt:lpstr>Tax Auditor’s Responsibility</vt:lpstr>
      <vt:lpstr>To start with</vt:lpstr>
      <vt:lpstr>Obtain</vt:lpstr>
      <vt:lpstr>Disclosures</vt:lpstr>
      <vt:lpstr>PowerPoint Presentation</vt:lpstr>
      <vt:lpstr>Form 3CB – Clause 5</vt:lpstr>
      <vt:lpstr>PowerPoint Presentation</vt:lpstr>
      <vt:lpstr>PowerPoint Presentation</vt:lpstr>
      <vt:lpstr>PowerPoint Presentation</vt:lpstr>
      <vt:lpstr>PowerPoint Presentation</vt:lpstr>
      <vt:lpstr>Impact of audit qualification in assessment</vt:lpstr>
      <vt:lpstr>Impact of Qualification on assessments</vt:lpstr>
      <vt:lpstr>Mistakes in audit reports</vt:lpstr>
      <vt:lpstr>FORM 3CD</vt:lpstr>
      <vt:lpstr>Implications of Reporting</vt:lpstr>
      <vt:lpstr>Cl 16 : Items not credited to P&amp;L</vt:lpstr>
      <vt:lpstr>Cl. 16(d)</vt:lpstr>
      <vt:lpstr>Cl. 21- Contingent liabilities</vt:lpstr>
      <vt:lpstr>Notes</vt:lpstr>
      <vt:lpstr>Penalty – S.271J</vt:lpstr>
      <vt:lpstr>Clause 2 : Address</vt:lpstr>
      <vt:lpstr>Clause 10a : Nature of business or prof</vt:lpstr>
      <vt:lpstr>Clause 11 (b)</vt:lpstr>
      <vt:lpstr>Cl 11(b) - List of books of account maintained and the address at which the books of account are kept</vt:lpstr>
      <vt:lpstr>11(c) - List of books of account and nature of relevant documents examined.</vt:lpstr>
      <vt:lpstr>Clause 13 </vt:lpstr>
      <vt:lpstr>Clause 14</vt:lpstr>
      <vt:lpstr>Approach</vt:lpstr>
      <vt:lpstr>Clause 17: Cases u/s 50C and 43CA</vt:lpstr>
      <vt:lpstr>Clause 17: Audit Checklist</vt:lpstr>
      <vt:lpstr>Clause 17: Issue 4</vt:lpstr>
      <vt:lpstr>Clause 18: Fixed asset schedule</vt:lpstr>
      <vt:lpstr>Clause 18 and 21: Depreciation</vt:lpstr>
      <vt:lpstr>Clause 18: Depreciation on Intangibles</vt:lpstr>
      <vt:lpstr>Depreciation</vt:lpstr>
      <vt:lpstr>New AS 10- Property, plant and equipment</vt:lpstr>
      <vt:lpstr>Clause 20(b) Details of Employee’s Contribution to Funds</vt:lpstr>
      <vt:lpstr>Clause 21(a)</vt:lpstr>
      <vt:lpstr>Capital v. Revenue Expenses</vt:lpstr>
      <vt:lpstr>Following expenses have been held as revenue</vt:lpstr>
      <vt:lpstr>Cl. 21(a): Personal expense debited to P&amp;L</vt:lpstr>
      <vt:lpstr>Clause 21(a) Personal expenses:</vt:lpstr>
      <vt:lpstr>Clause 21(a): Expenses on fine, penalty, etc</vt:lpstr>
      <vt:lpstr>Interest on Late Deposit of TDS </vt:lpstr>
      <vt:lpstr>Clause 21(a) Penalty or fine:</vt:lpstr>
      <vt:lpstr>Clause 21(b)(i):TDS Disallowances</vt:lpstr>
      <vt:lpstr>PowerPoint Presentation</vt:lpstr>
      <vt:lpstr>Clause 21 (b) :</vt:lpstr>
      <vt:lpstr>Cl  34a : Whether the assessee is required to deduct or collect tax as per the provisions of Chapter XVII-B or Chapter XVII-BB, if yes please furnish</vt:lpstr>
      <vt:lpstr>PowerPoint Presentation</vt:lpstr>
      <vt:lpstr>Foreign Remittances</vt:lpstr>
      <vt:lpstr>Clause 34(a):</vt:lpstr>
      <vt:lpstr>Clause 21(d): 40A(3) </vt:lpstr>
      <vt:lpstr>3CD Notes – Cash payments</vt:lpstr>
      <vt:lpstr>PowerPoint Presentation</vt:lpstr>
      <vt:lpstr>CROSSED CHEQUE vs. A/C PAYEE CHEQUE</vt:lpstr>
      <vt:lpstr>Cl. 21(h): Amount inadmissible u/s 14A</vt:lpstr>
      <vt:lpstr>Cl 21(i) – Disallowance u/s 36(1)(iii)</vt:lpstr>
      <vt:lpstr>Clause 23:  40A(2)(b)</vt:lpstr>
      <vt:lpstr>Clause 23 : Related Party</vt:lpstr>
      <vt:lpstr>Cl. 25: Amount chargeable u/s 41</vt:lpstr>
      <vt:lpstr>Cl 35b In the case of a manufacturing concern, give quantitative details of the principal items of raw materials, finished products and byproducts :</vt:lpstr>
      <vt:lpstr>PowerPoint Presentation</vt:lpstr>
      <vt:lpstr>PowerPoint Presentation</vt:lpstr>
      <vt:lpstr>PowerPoint Presentation</vt:lpstr>
      <vt:lpstr>Clause 27(b) - Prior Period Items :</vt:lpstr>
      <vt:lpstr>Clause 29: Section 56(2)(viib)</vt:lpstr>
      <vt:lpstr>269ST</vt:lpstr>
      <vt:lpstr>PowerPoint Presentation</vt:lpstr>
      <vt:lpstr>PowerPoint Presentation</vt:lpstr>
      <vt:lpstr>PowerPoint Presentation</vt:lpstr>
      <vt:lpstr>Clause 31 : 269ST</vt:lpstr>
      <vt:lpstr>PowerPoint Presentation</vt:lpstr>
      <vt:lpstr>PowerPoint Presentation</vt:lpstr>
      <vt:lpstr>Clause 31</vt:lpstr>
      <vt:lpstr>Clause 31(e)</vt:lpstr>
      <vt:lpstr>Cl 31</vt:lpstr>
      <vt:lpstr>Issues on Clause no. 31</vt:lpstr>
      <vt:lpstr> Issues on  Clause no. 31        </vt:lpstr>
      <vt:lpstr>Quoting of PAN</vt:lpstr>
      <vt:lpstr>Clause 44: GST related</vt:lpstr>
      <vt:lpstr>PowerPoint Presentation</vt:lpstr>
      <vt:lpstr>PowerPoint Presentation</vt:lpstr>
      <vt:lpstr>Head-wise / nature wise expenditure details not required to be reported</vt:lpstr>
      <vt:lpstr>Total Expenditure incurred during the year</vt:lpstr>
      <vt:lpstr>Multiple registrations</vt:lpstr>
      <vt:lpstr>Reporting of Registered supplier</vt:lpstr>
      <vt:lpstr>Paid or payable</vt:lpstr>
      <vt:lpstr>Schedule III supplies</vt:lpstr>
      <vt:lpstr>Important points</vt:lpstr>
      <vt:lpstr>Expenditure</vt:lpstr>
      <vt:lpstr>Difficulty in compilation or reporting</vt:lpstr>
      <vt:lpstr>Manual Systems</vt:lpstr>
      <vt:lpstr>Suggestive Note in 3CA/3CB</vt:lpstr>
      <vt:lpstr>Things to do first</vt:lpstr>
      <vt:lpstr>PowerPoint Presentation</vt:lpstr>
      <vt:lpstr>PowerPoint Presentation</vt:lpstr>
      <vt:lpstr>PowerPoint Presentation</vt:lpstr>
      <vt:lpstr>PowerPoint Presentation</vt:lpstr>
      <vt:lpstr>Expenditure relating to Registered entities – Composition Scheme</vt:lpstr>
      <vt:lpstr>PowerPoint Presentation</vt:lpstr>
      <vt:lpstr>General principles to be kept in mind while preparing the statement of particulars for Form 3CD:</vt:lpstr>
      <vt:lpstr>Important points to be considered by the  tax auditor  while furnishing the particulars in Form No.3CD….</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Audit for Students and Article Assistants</dc:title>
  <dc:creator>ok</dc:creator>
  <cp:lastModifiedBy>Pankaj Shah</cp:lastModifiedBy>
  <cp:revision>84</cp:revision>
  <cp:lastPrinted>2022-06-17T17:26:52Z</cp:lastPrinted>
  <dcterms:created xsi:type="dcterms:W3CDTF">2006-08-16T00:00:00Z</dcterms:created>
  <dcterms:modified xsi:type="dcterms:W3CDTF">2023-07-12T07:31:22Z</dcterms:modified>
</cp:coreProperties>
</file>